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0" r:id="rId3"/>
    <p:sldId id="257" r:id="rId4"/>
    <p:sldId id="258" r:id="rId5"/>
    <p:sldId id="283" r:id="rId6"/>
    <p:sldId id="284" r:id="rId7"/>
    <p:sldId id="286" r:id="rId8"/>
    <p:sldId id="285" r:id="rId9"/>
    <p:sldId id="287" r:id="rId10"/>
    <p:sldId id="263" r:id="rId11"/>
    <p:sldId id="264" r:id="rId12"/>
    <p:sldId id="265" r:id="rId13"/>
    <p:sldId id="310" r:id="rId14"/>
    <p:sldId id="267" r:id="rId15"/>
    <p:sldId id="268" r:id="rId16"/>
    <p:sldId id="275" r:id="rId17"/>
    <p:sldId id="28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E9FF"/>
    <a:srgbClr val="6EE8D3"/>
    <a:srgbClr val="C5F0FF"/>
    <a:srgbClr val="000000"/>
    <a:srgbClr val="94322B"/>
    <a:srgbClr val="A5441D"/>
    <a:srgbClr val="190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2"/>
      </p:cViewPr>
      <p:guideLst>
        <p:guide orient="horz" pos="2132"/>
        <p:guide pos="387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Token</a:t>
            </a:r>
          </a:p>
        </c:rich>
      </c:tx>
      <c:layout/>
      <c:overlay val="0"/>
      <c:spPr>
        <a:noFill/>
        <a:ln>
          <a:noFill/>
        </a:ln>
        <a:effectLst/>
      </c:spPr>
    </c:title>
    <c:autoTitleDeleted val="0"/>
    <c:plotArea>
      <c:layout>
        <c:manualLayout>
          <c:layoutTarget val="inner"/>
          <c:xMode val="edge"/>
          <c:yMode val="edge"/>
          <c:x val="0.300459674049311"/>
          <c:y val="0.25974025974026"/>
          <c:w val="0.408552723220504"/>
          <c:h val="0.692561983471074"/>
        </c:manualLayout>
      </c:layout>
      <c:pieChart>
        <c:varyColors val="1"/>
        <c:ser>
          <c:idx val="0"/>
          <c:order val="0"/>
          <c:tx>
            <c:strRef>
              <c:f>Sheet1!$B$1</c:f>
              <c:strCache>
                <c:ptCount val="1"/>
                <c:pt idx="0">
                  <c:v>Token</c:v>
                </c:pt>
              </c:strCache>
            </c:strRef>
          </c:tx>
          <c:spPr>
            <a:solidFill>
              <a:srgbClr val="859949"/>
            </a:solidFill>
            <a:ln w="31750">
              <a:solidFill>
                <a:schemeClr val="bg1">
                  <a:alpha val="42000"/>
                </a:schemeClr>
              </a:solidFill>
            </a:ln>
          </c:spPr>
          <c:explosion val="0"/>
          <c:dPt>
            <c:idx val="0"/>
            <c:bubble3D val="0"/>
            <c:spPr>
              <a:solidFill>
                <a:srgbClr val="365B7C"/>
              </a:solidFill>
              <a:ln w="31750">
                <a:solidFill>
                  <a:schemeClr val="bg1">
                    <a:alpha val="42000"/>
                  </a:schemeClr>
                </a:solidFill>
              </a:ln>
              <a:effectLst/>
            </c:spPr>
          </c:dPt>
          <c:dPt>
            <c:idx val="1"/>
            <c:bubble3D val="0"/>
            <c:spPr>
              <a:solidFill>
                <a:srgbClr val="966480"/>
              </a:solidFill>
              <a:ln w="31750">
                <a:solidFill>
                  <a:schemeClr val="bg1">
                    <a:alpha val="42000"/>
                  </a:schemeClr>
                </a:solidFill>
              </a:ln>
              <a:effectLst/>
            </c:spPr>
          </c:dPt>
          <c:dPt>
            <c:idx val="2"/>
            <c:bubble3D val="0"/>
            <c:spPr>
              <a:solidFill>
                <a:srgbClr val="D06F83"/>
              </a:solidFill>
              <a:ln w="31750">
                <a:solidFill>
                  <a:schemeClr val="bg1">
                    <a:alpha val="42000"/>
                  </a:schemeClr>
                </a:solidFill>
              </a:ln>
              <a:effectLst/>
            </c:spPr>
          </c:dPt>
          <c:dPt>
            <c:idx val="3"/>
            <c:bubble3D val="0"/>
            <c:spPr>
              <a:solidFill>
                <a:srgbClr val="DD5F71"/>
              </a:solidFill>
              <a:ln w="31750">
                <a:solidFill>
                  <a:schemeClr val="bg1">
                    <a:alpha val="42000"/>
                  </a:schemeClr>
                </a:solidFill>
              </a:ln>
              <a:effectLst/>
            </c:spPr>
          </c:dPt>
          <c:dPt>
            <c:idx val="4"/>
            <c:bubble3D val="0"/>
            <c:spPr>
              <a:solidFill>
                <a:srgbClr val="F68B6B"/>
              </a:solidFill>
              <a:ln w="31750">
                <a:solidFill>
                  <a:schemeClr val="bg1">
                    <a:alpha val="42000"/>
                  </a:schemeClr>
                </a:solidFill>
              </a:ln>
              <a:effectLst/>
            </c:spPr>
          </c:dPt>
          <c:dPt>
            <c:idx val="5"/>
            <c:bubble3D val="0"/>
            <c:spPr>
              <a:solidFill>
                <a:srgbClr val="859949"/>
              </a:solidFill>
              <a:ln w="31750">
                <a:solidFill>
                  <a:schemeClr val="bg1">
                    <a:alpha val="42000"/>
                  </a:schemeClr>
                </a:solidFill>
              </a:ln>
              <a:effectLst/>
            </c:spPr>
          </c:dPt>
          <c:dPt>
            <c:idx val="6"/>
            <c:bubble3D val="0"/>
            <c:spPr>
              <a:solidFill>
                <a:srgbClr val="859949"/>
              </a:solidFill>
              <a:ln w="31750">
                <a:solidFill>
                  <a:schemeClr val="bg1">
                    <a:alpha val="42000"/>
                  </a:schemeClr>
                </a:solidFill>
              </a:ln>
              <a:effectLst/>
            </c:spPr>
          </c:dPt>
          <c:dPt>
            <c:idx val="7"/>
            <c:bubble3D val="0"/>
            <c:spPr>
              <a:solidFill>
                <a:srgbClr val="859949"/>
              </a:solidFill>
              <a:ln w="31750">
                <a:solidFill>
                  <a:schemeClr val="bg1">
                    <a:alpha val="42000"/>
                  </a:schemeClr>
                </a:solidFill>
              </a:ln>
              <a:effectLst/>
            </c:spPr>
          </c:dPt>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sale</c:v>
                </c:pt>
                <c:pt idx="1">
                  <c:v>Presale</c:v>
                </c:pt>
                <c:pt idx="2">
                  <c:v>Liquidity</c:v>
                </c:pt>
                <c:pt idx="3">
                  <c:v>Locked for application development</c:v>
                </c:pt>
                <c:pt idx="4">
                  <c:v>Locked for public relations</c:v>
                </c:pt>
                <c:pt idx="5">
                  <c:v>Locked for application maintenance</c:v>
                </c:pt>
                <c:pt idx="6">
                  <c:v>Locked for listing in CEX</c:v>
                </c:pt>
              </c:strCache>
            </c:strRef>
          </c:cat>
          <c:val>
            <c:numRef>
              <c:f>Sheet1!$B$2:$B$9</c:f>
              <c:numCache>
                <c:formatCode>0%</c:formatCode>
                <c:ptCount val="8"/>
                <c:pt idx="0">
                  <c:v>0.1</c:v>
                </c:pt>
                <c:pt idx="1">
                  <c:v>0.2</c:v>
                </c:pt>
                <c:pt idx="2">
                  <c:v>0.15</c:v>
                </c:pt>
                <c:pt idx="3">
                  <c:v>0.35</c:v>
                </c:pt>
                <c:pt idx="4">
                  <c:v>0.05</c:v>
                </c:pt>
                <c:pt idx="5">
                  <c:v>0.03</c:v>
                </c:pt>
                <c:pt idx="6">
                  <c:v>0.12</c:v>
                </c:pt>
              </c:numCache>
            </c:numRef>
          </c:val>
        </c:ser>
        <c:dLbls>
          <c:showLegendKey val="0"/>
          <c:showVal val="0"/>
          <c:showCatName val="1"/>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solidFill>
      <a:srgbClr val="58B6E5">
        <a:lumMod val="75000"/>
      </a:srgbClr>
    </a:solid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644FF-28D8-41E5-8BA4-899F00F78B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B7AFC-2395-4441-B2CC-3CBD92D610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5.xml"/><Relationship Id="rId24" Type="http://schemas.openxmlformats.org/officeDocument/2006/relationships/tags" Target="../tags/tag4.xml"/><Relationship Id="rId23" Type="http://schemas.openxmlformats.org/officeDocument/2006/relationships/tags" Target="../tags/tag3.xml"/><Relationship Id="rId22" Type="http://schemas.openxmlformats.org/officeDocument/2006/relationships/tags" Target="../tags/tag2.xml"/><Relationship Id="rId21" Type="http://schemas.openxmlformats.org/officeDocument/2006/relationships/tags" Target="../tags/tag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16751" y="1641750"/>
            <a:ext cx="6224056" cy="3136625"/>
            <a:chOff x="2670" y="1378"/>
            <a:chExt cx="9802" cy="4939"/>
          </a:xfrm>
        </p:grpSpPr>
        <p:sp>
          <p:nvSpPr>
            <p:cNvPr id="19" name="矩形 18"/>
            <p:cNvSpPr/>
            <p:nvPr/>
          </p:nvSpPr>
          <p:spPr>
            <a:xfrm>
              <a:off x="2670" y="1378"/>
              <a:ext cx="9802" cy="2470"/>
            </a:xfrm>
            <a:prstGeom prst="rect">
              <a:avLst/>
            </a:prstGeom>
            <a:noFill/>
          </p:spPr>
          <p:txBody>
            <a:bodyPr wrap="square" lIns="91440" tIns="45720" rIns="91440" bIns="45720">
              <a:spAutoFit/>
            </a:bodyPr>
            <a:lstStyle/>
            <a:p>
              <a:pPr algn="ctr"/>
              <a:r>
                <a:rPr lang="en-US" altLang="zh-CN" sz="9600" dirty="0" smtClean="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E-Sports</a:t>
              </a:r>
              <a:endParaRPr lang="en-US" altLang="zh-CN" sz="9600" dirty="0" smtClean="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
          <p:nvSpPr>
            <p:cNvPr id="24" name="矩形 23"/>
            <p:cNvSpPr/>
            <p:nvPr/>
          </p:nvSpPr>
          <p:spPr>
            <a:xfrm>
              <a:off x="6823" y="5107"/>
              <a:ext cx="488" cy="1210"/>
            </a:xfrm>
            <a:prstGeom prst="rect">
              <a:avLst/>
            </a:prstGeom>
            <a:noFill/>
          </p:spPr>
          <p:txBody>
            <a:bodyPr wrap="none" lIns="91440" tIns="45720" rIns="91440" bIns="45720">
              <a:spAutoFit/>
            </a:bodyPr>
            <a:lstStyle/>
            <a:p>
              <a:pPr algn="ctr"/>
              <a:endParaRPr lang="zh-CN" altLang="en-US" sz="4400" b="0" cap="none" spc="0" dirty="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grpSp>
      <p:sp>
        <p:nvSpPr>
          <p:cNvPr id="3" name="矩形 2"/>
          <p:cNvSpPr/>
          <p:nvPr/>
        </p:nvSpPr>
        <p:spPr>
          <a:xfrm>
            <a:off x="2550795" y="3432175"/>
            <a:ext cx="4756785" cy="829945"/>
          </a:xfrm>
          <a:prstGeom prst="rect">
            <a:avLst/>
          </a:prstGeom>
          <a:noFill/>
        </p:spPr>
        <p:txBody>
          <a:bodyPr wrap="square" lIns="91440" tIns="45720" rIns="91440" bIns="45720">
            <a:spAutoFit/>
          </a:bodyPr>
          <a:p>
            <a:pPr algn="ctr"/>
            <a:r>
              <a:rPr lang="en-US" altLang="zh-CN" sz="1600" dirty="0" smtClean="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We will prove that "playing games" can make money in real world for our hot-blooded youth this time. </a:t>
            </a:r>
            <a:endParaRPr lang="en-US" altLang="zh-CN" sz="1600" dirty="0" smtClean="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12" name="Group 59"/>
          <p:cNvGrpSpPr/>
          <p:nvPr/>
        </p:nvGrpSpPr>
        <p:grpSpPr>
          <a:xfrm>
            <a:off x="9472615" y="4429183"/>
            <a:ext cx="1635732" cy="661438"/>
            <a:chOff x="7048191" y="3267141"/>
            <a:chExt cx="1330869" cy="538161"/>
          </a:xfrm>
        </p:grpSpPr>
        <p:sp>
          <p:nvSpPr>
            <p:cNvPr id="13" name="TextBox 89"/>
            <p:cNvSpPr txBox="1"/>
            <p:nvPr/>
          </p:nvSpPr>
          <p:spPr>
            <a:xfrm>
              <a:off x="7064208" y="3555243"/>
              <a:ext cx="1314852" cy="250059"/>
            </a:xfrm>
            <a:prstGeom prst="rect">
              <a:avLst/>
            </a:prstGeom>
            <a:noFill/>
          </p:spPr>
          <p:txBody>
            <a:bodyPr wrap="square" lIns="0" tIns="0" rIns="0" bIns="0" rtlCol="0">
              <a:spAutoFit/>
            </a:bodyPr>
            <a:lstStyle/>
            <a:p>
              <a:pPr lvl="0" defTabSz="914400">
                <a:spcBef>
                  <a:spcPct val="20000"/>
                </a:spcBef>
                <a:defRPr/>
              </a:pPr>
              <a:r>
                <a:rPr lang="en-US" sz="2000" dirty="0">
                  <a:solidFill>
                    <a:schemeClr val="bg1"/>
                  </a:solidFill>
                  <a:latin typeface="华文细黑" panose="02010600040101010101" pitchFamily="2" charset="-122"/>
                  <a:ea typeface="华文细黑" panose="02010600040101010101" pitchFamily="2" charset="-122"/>
                </a:rPr>
                <a:t>0.5%</a:t>
              </a:r>
              <a:endParaRPr lang="en-US" sz="2000" dirty="0">
                <a:solidFill>
                  <a:schemeClr val="bg1"/>
                </a:solidFill>
                <a:latin typeface="华文细黑" panose="02010600040101010101" pitchFamily="2" charset="-122"/>
                <a:ea typeface="华文细黑" panose="02010600040101010101" pitchFamily="2" charset="-122"/>
              </a:endParaRPr>
            </a:p>
          </p:txBody>
        </p:sp>
        <p:sp>
          <p:nvSpPr>
            <p:cNvPr id="14" name="Rectangle 92"/>
            <p:cNvSpPr/>
            <p:nvPr/>
          </p:nvSpPr>
          <p:spPr>
            <a:xfrm>
              <a:off x="7048191" y="3267141"/>
              <a:ext cx="865906" cy="250059"/>
            </a:xfrm>
            <a:prstGeom prst="rect">
              <a:avLst/>
            </a:prstGeom>
          </p:spPr>
          <p:txBody>
            <a:bodyPr wrap="none" lIns="0" tIns="0" rIns="0" bIns="0">
              <a:spAutoFit/>
            </a:bodyPr>
            <a:lstStyle/>
            <a:p>
              <a:pPr algn="l"/>
              <a:r>
                <a:rPr lang="en-US" sz="2000" b="1" dirty="0">
                  <a:solidFill>
                    <a:schemeClr val="bg1"/>
                  </a:solidFill>
                  <a:latin typeface="华文细黑" panose="02010600040101010101" pitchFamily="2" charset="-122"/>
                  <a:ea typeface="华文细黑" panose="02010600040101010101" pitchFamily="2" charset="-122"/>
                </a:rPr>
                <a:t>Platinum</a:t>
              </a:r>
              <a:endParaRPr lang="en-US" sz="2000" b="1" dirty="0">
                <a:solidFill>
                  <a:schemeClr val="bg1"/>
                </a:solidFill>
                <a:latin typeface="华文细黑" panose="02010600040101010101" pitchFamily="2" charset="-122"/>
                <a:ea typeface="华文细黑" panose="02010600040101010101" pitchFamily="2" charset="-122"/>
              </a:endParaRPr>
            </a:p>
          </p:txBody>
        </p:sp>
      </p:grpSp>
      <p:sp>
        <p:nvSpPr>
          <p:cNvPr id="15" name="Oval 87"/>
          <p:cNvSpPr>
            <a:spLocks noChangeAspect="1"/>
          </p:cNvSpPr>
          <p:nvPr/>
        </p:nvSpPr>
        <p:spPr>
          <a:xfrm>
            <a:off x="7497967" y="2436962"/>
            <a:ext cx="1784236" cy="1784236"/>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sp>
        <p:nvSpPr>
          <p:cNvPr id="16" name="Oval 32"/>
          <p:cNvSpPr>
            <a:spLocks noChangeAspect="1"/>
          </p:cNvSpPr>
          <p:nvPr/>
        </p:nvSpPr>
        <p:spPr>
          <a:xfrm>
            <a:off x="3306427" y="2436962"/>
            <a:ext cx="1784236" cy="1784236"/>
          </a:xfrm>
          <a:prstGeom prst="ellipse">
            <a:avLst/>
          </a:prstGeom>
          <a:noFill/>
          <a:ln>
            <a:solidFill>
              <a:schemeClr val="bg1">
                <a:lumMod val="75000"/>
              </a:schemeClr>
            </a:solidFill>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17" name="Oval 71"/>
          <p:cNvSpPr>
            <a:spLocks noChangeAspect="1"/>
          </p:cNvSpPr>
          <p:nvPr/>
        </p:nvSpPr>
        <p:spPr>
          <a:xfrm>
            <a:off x="4703607" y="2436962"/>
            <a:ext cx="1784236" cy="1784236"/>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sp>
        <p:nvSpPr>
          <p:cNvPr id="18" name="Oval 79"/>
          <p:cNvSpPr>
            <a:spLocks noChangeAspect="1"/>
          </p:cNvSpPr>
          <p:nvPr/>
        </p:nvSpPr>
        <p:spPr>
          <a:xfrm>
            <a:off x="6100787" y="2436962"/>
            <a:ext cx="1784236" cy="1784236"/>
          </a:xfrm>
          <a:prstGeom prst="ellipse">
            <a:avLst/>
          </a:prstGeom>
          <a:noFill/>
          <a:ln>
            <a:solidFill>
              <a:schemeClr val="bg1">
                <a:lumMod val="75000"/>
              </a:schemeClr>
            </a:solidFill>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mj-lt"/>
            </a:endParaRPr>
          </a:p>
        </p:txBody>
      </p:sp>
      <p:cxnSp>
        <p:nvCxnSpPr>
          <p:cNvPr id="19" name="Elbow Connector 40"/>
          <p:cNvCxnSpPr/>
          <p:nvPr/>
        </p:nvCxnSpPr>
        <p:spPr>
          <a:xfrm flipV="1">
            <a:off x="8352712" y="1726465"/>
            <a:ext cx="1003681" cy="691317"/>
          </a:xfrm>
          <a:prstGeom prst="bentConnector3">
            <a:avLst>
              <a:gd name="adj1" fmla="val -2255"/>
            </a:avLst>
          </a:prstGeom>
          <a:ln w="19050">
            <a:solidFill>
              <a:schemeClr val="bg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20" name="Group 57"/>
          <p:cNvGrpSpPr/>
          <p:nvPr/>
        </p:nvGrpSpPr>
        <p:grpSpPr>
          <a:xfrm>
            <a:off x="1326346" y="4506653"/>
            <a:ext cx="1616046" cy="611907"/>
            <a:chOff x="664833" y="3168889"/>
            <a:chExt cx="1314852" cy="497862"/>
          </a:xfrm>
        </p:grpSpPr>
        <p:sp>
          <p:nvSpPr>
            <p:cNvPr id="21" name="TextBox 43"/>
            <p:cNvSpPr txBox="1"/>
            <p:nvPr/>
          </p:nvSpPr>
          <p:spPr>
            <a:xfrm>
              <a:off x="664833" y="3416692"/>
              <a:ext cx="1314852" cy="250059"/>
            </a:xfrm>
            <a:prstGeom prst="rect">
              <a:avLst/>
            </a:prstGeom>
            <a:noFill/>
          </p:spPr>
          <p:txBody>
            <a:bodyPr wrap="square" lIns="0" tIns="0" rIns="0" bIns="0" rtlCol="0">
              <a:spAutoFit/>
            </a:bodyPr>
            <a:lstStyle/>
            <a:p>
              <a:pPr lvl="0" algn="r" defTabSz="914400">
                <a:spcBef>
                  <a:spcPct val="20000"/>
                </a:spcBef>
                <a:defRPr/>
              </a:pPr>
              <a:r>
                <a:rPr lang="en-US" sz="2000">
                  <a:solidFill>
                    <a:schemeClr val="bg1"/>
                  </a:solidFill>
                  <a:latin typeface="华文细黑" panose="02010600040101010101" pitchFamily="2" charset="-122"/>
                  <a:ea typeface="华文细黑" panose="02010600040101010101" pitchFamily="2" charset="-122"/>
                </a:rPr>
                <a:t>1.4%</a:t>
              </a:r>
              <a:endParaRPr lang="en-US" sz="2000">
                <a:solidFill>
                  <a:schemeClr val="bg1"/>
                </a:solidFill>
                <a:latin typeface="华文细黑" panose="02010600040101010101" pitchFamily="2" charset="-122"/>
                <a:ea typeface="华文细黑" panose="02010600040101010101" pitchFamily="2" charset="-122"/>
              </a:endParaRPr>
            </a:p>
          </p:txBody>
        </p:sp>
        <p:sp>
          <p:nvSpPr>
            <p:cNvPr id="22" name="Rectangle 44"/>
            <p:cNvSpPr/>
            <p:nvPr/>
          </p:nvSpPr>
          <p:spPr>
            <a:xfrm>
              <a:off x="1528649" y="3168889"/>
              <a:ext cx="451036" cy="225260"/>
            </a:xfrm>
            <a:prstGeom prst="rect">
              <a:avLst/>
            </a:prstGeom>
          </p:spPr>
          <p:txBody>
            <a:bodyPr wrap="none" lIns="0" tIns="0" rIns="0" bIns="0">
              <a:spAutoFit/>
            </a:bodyPr>
            <a:lstStyle/>
            <a:p>
              <a:pPr algn="r"/>
              <a:r>
                <a:rPr lang="en-US" b="1" dirty="0">
                  <a:solidFill>
                    <a:schemeClr val="bg1"/>
                  </a:solidFill>
                  <a:latin typeface="华文细黑" panose="02010600040101010101" pitchFamily="2" charset="-122"/>
                  <a:ea typeface="华文细黑" panose="02010600040101010101" pitchFamily="2" charset="-122"/>
                </a:rPr>
                <a:t>Gold</a:t>
              </a:r>
              <a:endParaRPr lang="en-US" b="1" dirty="0">
                <a:solidFill>
                  <a:schemeClr val="bg1"/>
                </a:solidFill>
                <a:latin typeface="华文细黑" panose="02010600040101010101" pitchFamily="2" charset="-122"/>
                <a:ea typeface="华文细黑" panose="02010600040101010101" pitchFamily="2" charset="-122"/>
              </a:endParaRPr>
            </a:p>
          </p:txBody>
        </p:sp>
      </p:grpSp>
      <p:cxnSp>
        <p:nvCxnSpPr>
          <p:cNvPr id="23" name="Elbow Connector 45"/>
          <p:cNvCxnSpPr>
            <a:stCxn id="17" idx="4"/>
          </p:cNvCxnSpPr>
          <p:nvPr/>
        </p:nvCxnSpPr>
        <p:spPr>
          <a:xfrm rot="5400000">
            <a:off x="4040629" y="3359554"/>
            <a:ext cx="693452" cy="2416741"/>
          </a:xfrm>
          <a:prstGeom prst="bentConnector2">
            <a:avLst/>
          </a:prstGeom>
          <a:ln w="19050">
            <a:solidFill>
              <a:schemeClr val="bg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45"/>
          <p:cNvCxnSpPr/>
          <p:nvPr/>
        </p:nvCxnSpPr>
        <p:spPr>
          <a:xfrm rot="5400000" flipV="1">
            <a:off x="7801295" y="3374632"/>
            <a:ext cx="693452" cy="2416744"/>
          </a:xfrm>
          <a:prstGeom prst="bentConnector2">
            <a:avLst/>
          </a:prstGeom>
          <a:ln w="19050">
            <a:solidFill>
              <a:schemeClr val="bg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25" name="Group 58"/>
          <p:cNvGrpSpPr/>
          <p:nvPr/>
        </p:nvGrpSpPr>
        <p:grpSpPr>
          <a:xfrm>
            <a:off x="9473192" y="1659800"/>
            <a:ext cx="1616047" cy="611907"/>
            <a:chOff x="7174424" y="1352592"/>
            <a:chExt cx="1314853" cy="497862"/>
          </a:xfrm>
        </p:grpSpPr>
        <p:sp>
          <p:nvSpPr>
            <p:cNvPr id="26" name="TextBox 51"/>
            <p:cNvSpPr txBox="1"/>
            <p:nvPr/>
          </p:nvSpPr>
          <p:spPr>
            <a:xfrm>
              <a:off x="7174425" y="1600395"/>
              <a:ext cx="1314852" cy="250059"/>
            </a:xfrm>
            <a:prstGeom prst="rect">
              <a:avLst/>
            </a:prstGeom>
            <a:noFill/>
          </p:spPr>
          <p:txBody>
            <a:bodyPr wrap="square" lIns="0" tIns="0" rIns="0" bIns="0" rtlCol="0">
              <a:spAutoFit/>
            </a:bodyPr>
            <a:lstStyle/>
            <a:p>
              <a:pPr lvl="0" defTabSz="914400">
                <a:spcBef>
                  <a:spcPct val="20000"/>
                </a:spcBef>
                <a:defRPr/>
              </a:pPr>
              <a:r>
                <a:rPr lang="en-US" sz="2000" dirty="0">
                  <a:solidFill>
                    <a:schemeClr val="bg1"/>
                  </a:solidFill>
                  <a:latin typeface="华文细黑" panose="02010600040101010101" pitchFamily="2" charset="-122"/>
                  <a:ea typeface="华文细黑" panose="02010600040101010101" pitchFamily="2" charset="-122"/>
                </a:rPr>
                <a:t>0.1%</a:t>
              </a:r>
              <a:endParaRPr lang="en-US" sz="2000" dirty="0">
                <a:solidFill>
                  <a:schemeClr val="bg1"/>
                </a:solidFill>
                <a:latin typeface="华文细黑" panose="02010600040101010101" pitchFamily="2" charset="-122"/>
                <a:ea typeface="华文细黑" panose="02010600040101010101" pitchFamily="2" charset="-122"/>
              </a:endParaRPr>
            </a:p>
          </p:txBody>
        </p:sp>
        <p:sp>
          <p:nvSpPr>
            <p:cNvPr id="27" name="Rectangle 52"/>
            <p:cNvSpPr/>
            <p:nvPr/>
          </p:nvSpPr>
          <p:spPr>
            <a:xfrm>
              <a:off x="7174424" y="1352592"/>
              <a:ext cx="936688" cy="250059"/>
            </a:xfrm>
            <a:prstGeom prst="rect">
              <a:avLst/>
            </a:prstGeom>
          </p:spPr>
          <p:txBody>
            <a:bodyPr wrap="none" lIns="0" tIns="0" rIns="0" bIns="0">
              <a:spAutoFit/>
            </a:bodyPr>
            <a:lstStyle/>
            <a:p>
              <a:pPr algn="l"/>
              <a:r>
                <a:rPr lang="en-US" sz="2000" b="1" dirty="0">
                  <a:solidFill>
                    <a:schemeClr val="bg1"/>
                  </a:solidFill>
                  <a:latin typeface="华文细黑" panose="02010600040101010101" pitchFamily="2" charset="-122"/>
                  <a:ea typeface="华文细黑" panose="02010600040101010101" pitchFamily="2" charset="-122"/>
                </a:rPr>
                <a:t>Diamond</a:t>
              </a:r>
              <a:endParaRPr lang="en-US" sz="2000" b="1" dirty="0">
                <a:solidFill>
                  <a:schemeClr val="bg1"/>
                </a:solidFill>
                <a:latin typeface="华文细黑" panose="02010600040101010101" pitchFamily="2" charset="-122"/>
                <a:ea typeface="华文细黑" panose="02010600040101010101" pitchFamily="2" charset="-122"/>
              </a:endParaRPr>
            </a:p>
          </p:txBody>
        </p:sp>
      </p:grpSp>
      <p:cxnSp>
        <p:nvCxnSpPr>
          <p:cNvPr id="28" name="Elbow Connector 53"/>
          <p:cNvCxnSpPr/>
          <p:nvPr/>
        </p:nvCxnSpPr>
        <p:spPr>
          <a:xfrm flipH="1" flipV="1">
            <a:off x="3178981" y="1747318"/>
            <a:ext cx="1003681" cy="691317"/>
          </a:xfrm>
          <a:prstGeom prst="bentConnector3">
            <a:avLst>
              <a:gd name="adj1" fmla="val -2255"/>
            </a:avLst>
          </a:prstGeom>
          <a:ln w="19050">
            <a:solidFill>
              <a:schemeClr val="bg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29" name="Group 56"/>
          <p:cNvGrpSpPr/>
          <p:nvPr/>
        </p:nvGrpSpPr>
        <p:grpSpPr>
          <a:xfrm>
            <a:off x="1326521" y="1659800"/>
            <a:ext cx="1616046" cy="611908"/>
            <a:chOff x="664833" y="1363501"/>
            <a:chExt cx="1314852" cy="497862"/>
          </a:xfrm>
        </p:grpSpPr>
        <p:sp>
          <p:nvSpPr>
            <p:cNvPr id="30" name="TextBox 54"/>
            <p:cNvSpPr txBox="1"/>
            <p:nvPr/>
          </p:nvSpPr>
          <p:spPr>
            <a:xfrm>
              <a:off x="664833" y="1611304"/>
              <a:ext cx="1314852" cy="250059"/>
            </a:xfrm>
            <a:prstGeom prst="rect">
              <a:avLst/>
            </a:prstGeom>
            <a:noFill/>
          </p:spPr>
          <p:txBody>
            <a:bodyPr wrap="square" lIns="0" tIns="0" rIns="0" bIns="0" rtlCol="0">
              <a:spAutoFit/>
            </a:bodyPr>
            <a:lstStyle/>
            <a:p>
              <a:pPr lvl="0" algn="r" defTabSz="914400">
                <a:spcBef>
                  <a:spcPct val="20000"/>
                </a:spcBef>
                <a:defRPr/>
              </a:pPr>
              <a:r>
                <a:rPr lang="en-US" sz="2000">
                  <a:solidFill>
                    <a:schemeClr val="bg1"/>
                  </a:solidFill>
                  <a:latin typeface="华文细黑" panose="02010600040101010101" pitchFamily="2" charset="-122"/>
                  <a:ea typeface="华文细黑" panose="02010600040101010101" pitchFamily="2" charset="-122"/>
                </a:rPr>
                <a:t>8% chance</a:t>
              </a:r>
              <a:endParaRPr lang="en-US" sz="2000">
                <a:solidFill>
                  <a:schemeClr val="bg1"/>
                </a:solidFill>
                <a:latin typeface="华文细黑" panose="02010600040101010101" pitchFamily="2" charset="-122"/>
                <a:ea typeface="华文细黑" panose="02010600040101010101" pitchFamily="2" charset="-122"/>
              </a:endParaRPr>
            </a:p>
          </p:txBody>
        </p:sp>
        <p:sp>
          <p:nvSpPr>
            <p:cNvPr id="31" name="Rectangle 55"/>
            <p:cNvSpPr/>
            <p:nvPr/>
          </p:nvSpPr>
          <p:spPr>
            <a:xfrm>
              <a:off x="1480084" y="1363501"/>
              <a:ext cx="499601" cy="250059"/>
            </a:xfrm>
            <a:prstGeom prst="rect">
              <a:avLst/>
            </a:prstGeom>
          </p:spPr>
          <p:txBody>
            <a:bodyPr wrap="none" lIns="0" tIns="0" rIns="0" bIns="0">
              <a:spAutoFit/>
            </a:bodyPr>
            <a:lstStyle/>
            <a:p>
              <a:pPr algn="r"/>
              <a:r>
                <a:rPr lang="en-US" sz="2000" b="1" dirty="0">
                  <a:solidFill>
                    <a:schemeClr val="bg1"/>
                  </a:solidFill>
                  <a:latin typeface="华文细黑" panose="02010600040101010101" pitchFamily="2" charset="-122"/>
                  <a:ea typeface="华文细黑" panose="02010600040101010101" pitchFamily="2" charset="-122"/>
                </a:rPr>
                <a:t>Silver</a:t>
              </a:r>
              <a:endParaRPr lang="en-US" sz="2000" b="1" dirty="0">
                <a:solidFill>
                  <a:schemeClr val="bg1"/>
                </a:solidFill>
                <a:latin typeface="华文细黑" panose="02010600040101010101" pitchFamily="2" charset="-122"/>
                <a:ea typeface="华文细黑" panose="02010600040101010101" pitchFamily="2" charset="-122"/>
              </a:endParaRPr>
            </a:p>
          </p:txBody>
        </p:sp>
      </p:grpSp>
      <p:sp>
        <p:nvSpPr>
          <p:cNvPr id="32" name="Freeform 66"/>
          <p:cNvSpPr>
            <a:spLocks noEditPoints="1"/>
          </p:cNvSpPr>
          <p:nvPr/>
        </p:nvSpPr>
        <p:spPr bwMode="auto">
          <a:xfrm>
            <a:off x="3836323" y="3057206"/>
            <a:ext cx="701029" cy="543750"/>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3" name="Freeform 52"/>
          <p:cNvSpPr>
            <a:spLocks noEditPoints="1"/>
          </p:cNvSpPr>
          <p:nvPr/>
        </p:nvSpPr>
        <p:spPr bwMode="auto">
          <a:xfrm>
            <a:off x="5315024" y="3027087"/>
            <a:ext cx="561400" cy="603987"/>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4" name="Freeform 131"/>
          <p:cNvSpPr/>
          <p:nvPr/>
        </p:nvSpPr>
        <p:spPr bwMode="auto">
          <a:xfrm>
            <a:off x="6733165" y="3065406"/>
            <a:ext cx="519479" cy="52735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5" name="Freeform 57"/>
          <p:cNvSpPr>
            <a:spLocks noEditPoints="1"/>
          </p:cNvSpPr>
          <p:nvPr/>
        </p:nvSpPr>
        <p:spPr bwMode="auto">
          <a:xfrm>
            <a:off x="8108592" y="3051524"/>
            <a:ext cx="562985" cy="555112"/>
          </a:xfrm>
          <a:custGeom>
            <a:avLst/>
            <a:gdLst/>
            <a:ahLst/>
            <a:cxnLst>
              <a:cxn ang="0">
                <a:pos x="62" y="56"/>
              </a:cxn>
              <a:cxn ang="0">
                <a:pos x="56" y="62"/>
              </a:cxn>
              <a:cxn ang="0">
                <a:pos x="48" y="65"/>
              </a:cxn>
              <a:cxn ang="0">
                <a:pos x="40" y="62"/>
              </a:cxn>
              <a:cxn ang="0">
                <a:pos x="32" y="54"/>
              </a:cxn>
              <a:cxn ang="0">
                <a:pos x="28" y="46"/>
              </a:cxn>
              <a:cxn ang="0">
                <a:pos x="32" y="37"/>
              </a:cxn>
              <a:cxn ang="0">
                <a:pos x="28" y="34"/>
              </a:cxn>
              <a:cxn ang="0">
                <a:pos x="20" y="37"/>
              </a:cxn>
              <a:cxn ang="0">
                <a:pos x="12" y="34"/>
              </a:cxn>
              <a:cxn ang="0">
                <a:pos x="3" y="25"/>
              </a:cxn>
              <a:cxn ang="0">
                <a:pos x="0" y="17"/>
              </a:cxn>
              <a:cxn ang="0">
                <a:pos x="4" y="9"/>
              </a:cxn>
              <a:cxn ang="0">
                <a:pos x="9" y="3"/>
              </a:cxn>
              <a:cxn ang="0">
                <a:pos x="18" y="0"/>
              </a:cxn>
              <a:cxn ang="0">
                <a:pos x="26" y="3"/>
              </a:cxn>
              <a:cxn ang="0">
                <a:pos x="34" y="12"/>
              </a:cxn>
              <a:cxn ang="0">
                <a:pos x="37" y="20"/>
              </a:cxn>
              <a:cxn ang="0">
                <a:pos x="34" y="28"/>
              </a:cxn>
              <a:cxn ang="0">
                <a:pos x="37" y="32"/>
              </a:cxn>
              <a:cxn ang="0">
                <a:pos x="46" y="28"/>
              </a:cxn>
              <a:cxn ang="0">
                <a:pos x="54" y="32"/>
              </a:cxn>
              <a:cxn ang="0">
                <a:pos x="62" y="40"/>
              </a:cxn>
              <a:cxn ang="0">
                <a:pos x="66" y="48"/>
              </a:cxn>
              <a:cxn ang="0">
                <a:pos x="62" y="56"/>
              </a:cxn>
              <a:cxn ang="0">
                <a:pos x="29" y="17"/>
              </a:cxn>
              <a:cxn ang="0">
                <a:pos x="20" y="9"/>
              </a:cxn>
              <a:cxn ang="0">
                <a:pos x="18" y="8"/>
              </a:cxn>
              <a:cxn ang="0">
                <a:pos x="15" y="9"/>
              </a:cxn>
              <a:cxn ang="0">
                <a:pos x="9" y="15"/>
              </a:cxn>
              <a:cxn ang="0">
                <a:pos x="8" y="17"/>
              </a:cxn>
              <a:cxn ang="0">
                <a:pos x="9" y="20"/>
              </a:cxn>
              <a:cxn ang="0">
                <a:pos x="17" y="28"/>
              </a:cxn>
              <a:cxn ang="0">
                <a:pos x="20" y="29"/>
              </a:cxn>
              <a:cxn ang="0">
                <a:pos x="23" y="28"/>
              </a:cxn>
              <a:cxn ang="0">
                <a:pos x="20" y="24"/>
              </a:cxn>
              <a:cxn ang="0">
                <a:pos x="24" y="20"/>
              </a:cxn>
              <a:cxn ang="0">
                <a:pos x="28" y="23"/>
              </a:cxn>
              <a:cxn ang="0">
                <a:pos x="30" y="20"/>
              </a:cxn>
              <a:cxn ang="0">
                <a:pos x="29" y="17"/>
              </a:cxn>
              <a:cxn ang="0">
                <a:pos x="57" y="45"/>
              </a:cxn>
              <a:cxn ang="0">
                <a:pos x="48" y="37"/>
              </a:cxn>
              <a:cxn ang="0">
                <a:pos x="46" y="36"/>
              </a:cxn>
              <a:cxn ang="0">
                <a:pos x="43" y="37"/>
              </a:cxn>
              <a:cxn ang="0">
                <a:pos x="46" y="42"/>
              </a:cxn>
              <a:cxn ang="0">
                <a:pos x="42" y="46"/>
              </a:cxn>
              <a:cxn ang="0">
                <a:pos x="37" y="43"/>
              </a:cxn>
              <a:cxn ang="0">
                <a:pos x="36" y="46"/>
              </a:cxn>
              <a:cxn ang="0">
                <a:pos x="37" y="48"/>
              </a:cxn>
              <a:cxn ang="0">
                <a:pos x="45" y="57"/>
              </a:cxn>
              <a:cxn ang="0">
                <a:pos x="48" y="58"/>
              </a:cxn>
              <a:cxn ang="0">
                <a:pos x="51" y="57"/>
              </a:cxn>
              <a:cxn ang="0">
                <a:pos x="57" y="51"/>
              </a:cxn>
              <a:cxn ang="0">
                <a:pos x="58" y="48"/>
              </a:cxn>
              <a:cxn ang="0">
                <a:pos x="57" y="45"/>
              </a:cxn>
            </a:cxnLst>
            <a:rect l="0" t="0" r="r" b="b"/>
            <a:pathLst>
              <a:path w="66" h="65">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387388"/>
            <a:ext cx="3312778" cy="396794"/>
          </a:xfrm>
          <a:prstGeom prst="rect">
            <a:avLst/>
          </a:prstGeom>
        </p:spPr>
      </p:pic>
      <p:pic>
        <p:nvPicPr>
          <p:cNvPr id="37" name="图片 36"/>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09791"/>
            <a:ext cx="3312778" cy="396794"/>
          </a:xfrm>
          <a:prstGeom prst="rect">
            <a:avLst/>
          </a:prstGeom>
        </p:spPr>
      </p:pic>
      <p:sp>
        <p:nvSpPr>
          <p:cNvPr id="38" name="文本框 37"/>
          <p:cNvSpPr txBox="1"/>
          <p:nvPr/>
        </p:nvSpPr>
        <p:spPr>
          <a:xfrm>
            <a:off x="4793773" y="627857"/>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About the token</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3836035" y="1261110"/>
            <a:ext cx="5287010" cy="706755"/>
          </a:xfrm>
          <a:prstGeom prst="rect">
            <a:avLst/>
          </a:prstGeom>
          <a:noFill/>
        </p:spPr>
        <p:txBody>
          <a:bodyPr wrap="square" rtlCol="0">
            <a:spAutoFit/>
          </a:bodyPr>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Mint NFT will consuming $ES token with 100usd value.</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6" name="文本框 35"/>
          <p:cNvSpPr txBox="1">
            <a:spLocks noChangeArrowheads="1"/>
          </p:cNvSpPr>
          <p:nvPr/>
        </p:nvSpPr>
        <p:spPr bwMode="auto">
          <a:xfrm>
            <a:off x="1598930" y="1646555"/>
            <a:ext cx="968184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Each upgrade card consumes the corresponding 5USD 10USD 20USD 30USD 50USD of $ES tokens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Each LUC point corresponds to 0.5USD, and each END point corresponds to 0.5USD</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Based on 5 / 5 of the bronze NFT, 5USD reward is give away every day</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The basic reward of silver is 10USD</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The basic reward of gold is 20USD</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The Basic reward of platinum is 40USD</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The basic reward of diamond is 80USD</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Players can choose to upgrade LUC point or END point (players supposed to upgrade the LUC point first)</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p:txBody>
      </p:sp>
      <p:pic>
        <p:nvPicPr>
          <p:cNvPr id="44" name="图片 43"/>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46" name="文本框 45"/>
          <p:cNvSpPr txBox="1"/>
          <p:nvPr/>
        </p:nvSpPr>
        <p:spPr>
          <a:xfrm>
            <a:off x="4793773" y="642462"/>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About Upgrade</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6" name="文本框 35"/>
          <p:cNvSpPr txBox="1">
            <a:spLocks noChangeArrowheads="1"/>
          </p:cNvSpPr>
          <p:nvPr/>
        </p:nvSpPr>
        <p:spPr bwMode="auto">
          <a:xfrm>
            <a:off x="1598930" y="1646555"/>
            <a:ext cx="968184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rPr>
              <a:t>T</a:t>
            </a:r>
            <a:r>
              <a:rPr lang="zh-CN" altLang="en-US" sz="1800" b="1" dirty="0">
                <a:solidFill>
                  <a:schemeClr val="bg1"/>
                </a:solidFill>
                <a:latin typeface="微软雅黑 Light" panose="020B0502040204020203" pitchFamily="34" charset="-122"/>
                <a:ea typeface="微软雅黑 Light" panose="020B0502040204020203" pitchFamily="34" charset="-122"/>
              </a:rPr>
              <a:t>he players who owns bronze NFT can get their cost back within 20days.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It will cost 50USD to upgrade to silver. In the silver stage, it will takes 15 days to get the capital back, and the players who minted silver NFT can get the capital back within 10days.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Keep upgrade to the Gold NFT will cost 400USD, it will take 25 days to get the capital back, and the players who minted Gold NFT can get the capital back within 5days.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Keep upgrade to the Platinum NFT will cost 1200USD, it will take 30 days to get the capital back, and the players who minted Platinum NFT can get the capital back within 3days.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r>
              <a:rPr lang="zh-CN" altLang="en-US" sz="1800" b="1" dirty="0">
                <a:solidFill>
                  <a:schemeClr val="bg1"/>
                </a:solidFill>
                <a:latin typeface="微软雅黑 Light" panose="020B0502040204020203" pitchFamily="34" charset="-122"/>
                <a:ea typeface="微软雅黑 Light" panose="020B0502040204020203" pitchFamily="34" charset="-122"/>
              </a:rPr>
              <a:t>Keep upgrade to the Diamond NFT will cost 4000USD, it will take 50 days to get the capital back, and the players who minted Diamond NFT can get the capital back within 3days.</a:t>
            </a:r>
            <a:endParaRPr lang="zh-CN" altLang="en-US" sz="1800" b="1" dirty="0">
              <a:solidFill>
                <a:schemeClr val="bg1"/>
              </a:solidFill>
              <a:latin typeface="微软雅黑 Light" panose="020B0502040204020203" pitchFamily="34" charset="-122"/>
              <a:ea typeface="微软雅黑 Light" panose="020B0502040204020203" pitchFamily="34" charset="-122"/>
            </a:endParaRPr>
          </a:p>
          <a:p>
            <a:pPr eaLnBrk="1" hangingPunct="1">
              <a:lnSpc>
                <a:spcPct val="100000"/>
              </a:lnSpc>
              <a:spcBef>
                <a:spcPct val="0"/>
              </a:spcBef>
              <a:buFontTx/>
              <a:buNone/>
            </a:pPr>
            <a:endParaRPr lang="zh-CN" altLang="en-US" sz="1800" b="1" dirty="0">
              <a:solidFill>
                <a:schemeClr val="bg1"/>
              </a:solidFill>
              <a:latin typeface="微软雅黑 Light" panose="020B0502040204020203" pitchFamily="34" charset="-122"/>
              <a:ea typeface="微软雅黑 Light" panose="020B0502040204020203" pitchFamily="34" charset="-122"/>
            </a:endParaRPr>
          </a:p>
        </p:txBody>
      </p:sp>
      <p:pic>
        <p:nvPicPr>
          <p:cNvPr id="44" name="图片 43"/>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45" name="图片 44"/>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46" name="文本框 45"/>
          <p:cNvSpPr txBox="1"/>
          <p:nvPr/>
        </p:nvSpPr>
        <p:spPr>
          <a:xfrm>
            <a:off x="4793773" y="642462"/>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About cost back</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Freeform 33"/>
          <p:cNvSpPr>
            <a:spLocks noEditPoints="1"/>
          </p:cNvSpPr>
          <p:nvPr/>
        </p:nvSpPr>
        <p:spPr bwMode="auto">
          <a:xfrm>
            <a:off x="6931025" y="2552700"/>
            <a:ext cx="722313" cy="593725"/>
          </a:xfrm>
          <a:custGeom>
            <a:avLst/>
            <a:gdLst>
              <a:gd name="T0" fmla="*/ 2147483646 w 244"/>
              <a:gd name="T1" fmla="*/ 2147483646 h 200"/>
              <a:gd name="T2" fmla="*/ 2147483646 w 244"/>
              <a:gd name="T3" fmla="*/ 2147483646 h 200"/>
              <a:gd name="T4" fmla="*/ 2147483646 w 244"/>
              <a:gd name="T5" fmla="*/ 2147483646 h 200"/>
              <a:gd name="T6" fmla="*/ 2147483646 w 244"/>
              <a:gd name="T7" fmla="*/ 2147483646 h 200"/>
              <a:gd name="T8" fmla="*/ 2147483646 w 244"/>
              <a:gd name="T9" fmla="*/ 2147483646 h 200"/>
              <a:gd name="T10" fmla="*/ 2147483646 w 244"/>
              <a:gd name="T11" fmla="*/ 2147483646 h 200"/>
              <a:gd name="T12" fmla="*/ 2147483646 w 244"/>
              <a:gd name="T13" fmla="*/ 2147483646 h 200"/>
              <a:gd name="T14" fmla="*/ 2147483646 w 244"/>
              <a:gd name="T15" fmla="*/ 2147483646 h 200"/>
              <a:gd name="T16" fmla="*/ 2147483646 w 244"/>
              <a:gd name="T17" fmla="*/ 2147483646 h 200"/>
              <a:gd name="T18" fmla="*/ 2147483646 w 244"/>
              <a:gd name="T19" fmla="*/ 2147483646 h 200"/>
              <a:gd name="T20" fmla="*/ 2147483646 w 244"/>
              <a:gd name="T21" fmla="*/ 2147483646 h 200"/>
              <a:gd name="T22" fmla="*/ 2147483646 w 244"/>
              <a:gd name="T23" fmla="*/ 2147483646 h 200"/>
              <a:gd name="T24" fmla="*/ 2147483646 w 244"/>
              <a:gd name="T25" fmla="*/ 2147483646 h 200"/>
              <a:gd name="T26" fmla="*/ 2147483646 w 244"/>
              <a:gd name="T27" fmla="*/ 2147483646 h 200"/>
              <a:gd name="T28" fmla="*/ 2147483646 w 244"/>
              <a:gd name="T29" fmla="*/ 2147483646 h 200"/>
              <a:gd name="T30" fmla="*/ 2147483646 w 244"/>
              <a:gd name="T31" fmla="*/ 2147483646 h 200"/>
              <a:gd name="T32" fmla="*/ 2147483646 w 244"/>
              <a:gd name="T33" fmla="*/ 2147483646 h 200"/>
              <a:gd name="T34" fmla="*/ 2147483646 w 244"/>
              <a:gd name="T35" fmla="*/ 2147483646 h 200"/>
              <a:gd name="T36" fmla="*/ 2147483646 w 244"/>
              <a:gd name="T37" fmla="*/ 2147483646 h 200"/>
              <a:gd name="T38" fmla="*/ 2147483646 w 244"/>
              <a:gd name="T39" fmla="*/ 2147483646 h 200"/>
              <a:gd name="T40" fmla="*/ 2147483646 w 244"/>
              <a:gd name="T41" fmla="*/ 2147483646 h 200"/>
              <a:gd name="T42" fmla="*/ 2147483646 w 244"/>
              <a:gd name="T43" fmla="*/ 2147483646 h 200"/>
              <a:gd name="T44" fmla="*/ 2147483646 w 244"/>
              <a:gd name="T45" fmla="*/ 2147483646 h 200"/>
              <a:gd name="T46" fmla="*/ 2147483646 w 244"/>
              <a:gd name="T47" fmla="*/ 2147483646 h 200"/>
              <a:gd name="T48" fmla="*/ 2147483646 w 244"/>
              <a:gd name="T49" fmla="*/ 2147483646 h 200"/>
              <a:gd name="T50" fmla="*/ 2147483646 w 244"/>
              <a:gd name="T51" fmla="*/ 2147483646 h 200"/>
              <a:gd name="T52" fmla="*/ 2147483646 w 244"/>
              <a:gd name="T53" fmla="*/ 2147483646 h 200"/>
              <a:gd name="T54" fmla="*/ 2147483646 w 244"/>
              <a:gd name="T55" fmla="*/ 2147483646 h 200"/>
              <a:gd name="T56" fmla="*/ 2147483646 w 244"/>
              <a:gd name="T57" fmla="*/ 2147483646 h 200"/>
              <a:gd name="T58" fmla="*/ 2147483646 w 244"/>
              <a:gd name="T59" fmla="*/ 2147483646 h 200"/>
              <a:gd name="T60" fmla="*/ 2147483646 w 244"/>
              <a:gd name="T61" fmla="*/ 2147483646 h 200"/>
              <a:gd name="T62" fmla="*/ 0 w 244"/>
              <a:gd name="T63" fmla="*/ 2147483646 h 200"/>
              <a:gd name="T64" fmla="*/ 0 w 244"/>
              <a:gd name="T65" fmla="*/ 2147483646 h 200"/>
              <a:gd name="T66" fmla="*/ 2147483646 w 244"/>
              <a:gd name="T67" fmla="*/ 2147483646 h 200"/>
              <a:gd name="T68" fmla="*/ 2147483646 w 244"/>
              <a:gd name="T69" fmla="*/ 0 h 200"/>
              <a:gd name="T70" fmla="*/ 2147483646 w 244"/>
              <a:gd name="T71" fmla="*/ 2147483646 h 200"/>
              <a:gd name="T72" fmla="*/ 2147483646 w 244"/>
              <a:gd name="T73" fmla="*/ 2147483646 h 200"/>
              <a:gd name="T74" fmla="*/ 2147483646 w 244"/>
              <a:gd name="T75" fmla="*/ 2147483646 h 200"/>
              <a:gd name="T76" fmla="*/ 2147483646 w 244"/>
              <a:gd name="T77" fmla="*/ 0 h 200"/>
              <a:gd name="T78" fmla="*/ 2147483646 w 244"/>
              <a:gd name="T79" fmla="*/ 2147483646 h 200"/>
              <a:gd name="T80" fmla="*/ 2147483646 w 244"/>
              <a:gd name="T81" fmla="*/ 2147483646 h 200"/>
              <a:gd name="T82" fmla="*/ 2147483646 w 244"/>
              <a:gd name="T83" fmla="*/ 2147483646 h 200"/>
              <a:gd name="T84" fmla="*/ 2147483646 w 244"/>
              <a:gd name="T85" fmla="*/ 2147483646 h 200"/>
              <a:gd name="T86" fmla="*/ 2147483646 w 244"/>
              <a:gd name="T87" fmla="*/ 2147483646 h 200"/>
              <a:gd name="T88" fmla="*/ 2147483646 w 244"/>
              <a:gd name="T89" fmla="*/ 2147483646 h 200"/>
              <a:gd name="T90" fmla="*/ 2147483646 w 244"/>
              <a:gd name="T91" fmla="*/ 2147483646 h 200"/>
              <a:gd name="T92" fmla="*/ 2147483646 w 244"/>
              <a:gd name="T93" fmla="*/ 2147483646 h 200"/>
              <a:gd name="T94" fmla="*/ 2147483646 w 244"/>
              <a:gd name="T95" fmla="*/ 2147483646 h 200"/>
              <a:gd name="T96" fmla="*/ 2147483646 w 244"/>
              <a:gd name="T97" fmla="*/ 2147483646 h 200"/>
              <a:gd name="T98" fmla="*/ 2147483646 w 244"/>
              <a:gd name="T99" fmla="*/ 2147483646 h 200"/>
              <a:gd name="T100" fmla="*/ 2147483646 w 244"/>
              <a:gd name="T101" fmla="*/ 2147483646 h 200"/>
              <a:gd name="T102" fmla="*/ 2147483646 w 244"/>
              <a:gd name="T103" fmla="*/ 2147483646 h 200"/>
              <a:gd name="T104" fmla="*/ 2147483646 w 244"/>
              <a:gd name="T105" fmla="*/ 2147483646 h 200"/>
              <a:gd name="T106" fmla="*/ 2147483646 w 244"/>
              <a:gd name="T107" fmla="*/ 2147483646 h 200"/>
              <a:gd name="T108" fmla="*/ 2147483646 w 244"/>
              <a:gd name="T109" fmla="*/ 2147483646 h 200"/>
              <a:gd name="T110" fmla="*/ 2147483646 w 244"/>
              <a:gd name="T111" fmla="*/ 2147483646 h 200"/>
              <a:gd name="T112" fmla="*/ 2147483646 w 244"/>
              <a:gd name="T113" fmla="*/ 2147483646 h 200"/>
              <a:gd name="T114" fmla="*/ 2147483646 w 244"/>
              <a:gd name="T115" fmla="*/ 2147483646 h 200"/>
              <a:gd name="T116" fmla="*/ 2147483646 w 244"/>
              <a:gd name="T117" fmla="*/ 2147483646 h 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5"/>
          <p:cNvSpPr>
            <a:spLocks noEditPoints="1"/>
          </p:cNvSpPr>
          <p:nvPr/>
        </p:nvSpPr>
        <p:spPr bwMode="auto">
          <a:xfrm>
            <a:off x="4672013" y="2620963"/>
            <a:ext cx="628650" cy="606425"/>
          </a:xfrm>
          <a:custGeom>
            <a:avLst/>
            <a:gdLst>
              <a:gd name="T0" fmla="*/ 2147483646 w 103"/>
              <a:gd name="T1" fmla="*/ 2147483646 h 100"/>
              <a:gd name="T2" fmla="*/ 2147483646 w 103"/>
              <a:gd name="T3" fmla="*/ 2147483646 h 100"/>
              <a:gd name="T4" fmla="*/ 2147483646 w 103"/>
              <a:gd name="T5" fmla="*/ 2147483646 h 100"/>
              <a:gd name="T6" fmla="*/ 2147483646 w 103"/>
              <a:gd name="T7" fmla="*/ 2147483646 h 100"/>
              <a:gd name="T8" fmla="*/ 2147483646 w 103"/>
              <a:gd name="T9" fmla="*/ 2147483646 h 100"/>
              <a:gd name="T10" fmla="*/ 2147483646 w 103"/>
              <a:gd name="T11" fmla="*/ 2147483646 h 100"/>
              <a:gd name="T12" fmla="*/ 2147483646 w 103"/>
              <a:gd name="T13" fmla="*/ 2147483646 h 100"/>
              <a:gd name="T14" fmla="*/ 2147483646 w 103"/>
              <a:gd name="T15" fmla="*/ 2147483646 h 100"/>
              <a:gd name="T16" fmla="*/ 2147483646 w 103"/>
              <a:gd name="T17" fmla="*/ 2147483646 h 100"/>
              <a:gd name="T18" fmla="*/ 2147483646 w 103"/>
              <a:gd name="T19" fmla="*/ 2147483646 h 100"/>
              <a:gd name="T20" fmla="*/ 2147483646 w 103"/>
              <a:gd name="T21" fmla="*/ 2147483646 h 100"/>
              <a:gd name="T22" fmla="*/ 2147483646 w 103"/>
              <a:gd name="T23" fmla="*/ 2147483646 h 100"/>
              <a:gd name="T24" fmla="*/ 2147483646 w 103"/>
              <a:gd name="T25" fmla="*/ 2147483646 h 100"/>
              <a:gd name="T26" fmla="*/ 2147483646 w 103"/>
              <a:gd name="T27" fmla="*/ 2147483646 h 100"/>
              <a:gd name="T28" fmla="*/ 2147483646 w 103"/>
              <a:gd name="T29" fmla="*/ 2147483646 h 100"/>
              <a:gd name="T30" fmla="*/ 2147483646 w 103"/>
              <a:gd name="T31" fmla="*/ 2147483646 h 100"/>
              <a:gd name="T32" fmla="*/ 2147483646 w 103"/>
              <a:gd name="T33" fmla="*/ 2147483646 h 100"/>
              <a:gd name="T34" fmla="*/ 2147483646 w 103"/>
              <a:gd name="T35" fmla="*/ 2147483646 h 100"/>
              <a:gd name="T36" fmla="*/ 2147483646 w 103"/>
              <a:gd name="T37" fmla="*/ 2147483646 h 100"/>
              <a:gd name="T38" fmla="*/ 2147483646 w 103"/>
              <a:gd name="T39" fmla="*/ 2147483646 h 100"/>
              <a:gd name="T40" fmla="*/ 2147483646 w 103"/>
              <a:gd name="T41" fmla="*/ 2147483646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 h="100">
                <a:moveTo>
                  <a:pt x="103" y="28"/>
                </a:moveTo>
                <a:cubicBezTo>
                  <a:pt x="96" y="15"/>
                  <a:pt x="83" y="6"/>
                  <a:pt x="67" y="3"/>
                </a:cubicBezTo>
                <a:cubicBezTo>
                  <a:pt x="38" y="0"/>
                  <a:pt x="15" y="21"/>
                  <a:pt x="8" y="50"/>
                </a:cubicBezTo>
                <a:cubicBezTo>
                  <a:pt x="0" y="87"/>
                  <a:pt x="9" y="99"/>
                  <a:pt x="27" y="100"/>
                </a:cubicBezTo>
                <a:cubicBezTo>
                  <a:pt x="30" y="97"/>
                  <a:pt x="34" y="95"/>
                  <a:pt x="39" y="93"/>
                </a:cubicBezTo>
                <a:lnTo>
                  <a:pt x="103" y="28"/>
                </a:lnTo>
                <a:close/>
                <a:moveTo>
                  <a:pt x="51" y="25"/>
                </a:moveTo>
                <a:cubicBezTo>
                  <a:pt x="52" y="18"/>
                  <a:pt x="58" y="14"/>
                  <a:pt x="65" y="15"/>
                </a:cubicBezTo>
                <a:cubicBezTo>
                  <a:pt x="72" y="16"/>
                  <a:pt x="77" y="22"/>
                  <a:pt x="76" y="29"/>
                </a:cubicBezTo>
                <a:cubicBezTo>
                  <a:pt x="75" y="36"/>
                  <a:pt x="69" y="41"/>
                  <a:pt x="62" y="40"/>
                </a:cubicBezTo>
                <a:cubicBezTo>
                  <a:pt x="55" y="39"/>
                  <a:pt x="50" y="32"/>
                  <a:pt x="51" y="25"/>
                </a:cubicBezTo>
                <a:close/>
                <a:moveTo>
                  <a:pt x="25" y="39"/>
                </a:moveTo>
                <a:cubicBezTo>
                  <a:pt x="25" y="34"/>
                  <a:pt x="30" y="30"/>
                  <a:pt x="35" y="31"/>
                </a:cubicBezTo>
                <a:cubicBezTo>
                  <a:pt x="40" y="32"/>
                  <a:pt x="44" y="37"/>
                  <a:pt x="43" y="42"/>
                </a:cubicBezTo>
                <a:cubicBezTo>
                  <a:pt x="43" y="47"/>
                  <a:pt x="38" y="51"/>
                  <a:pt x="33" y="50"/>
                </a:cubicBezTo>
                <a:cubicBezTo>
                  <a:pt x="28" y="49"/>
                  <a:pt x="24" y="44"/>
                  <a:pt x="25" y="39"/>
                </a:cubicBezTo>
                <a:close/>
                <a:moveTo>
                  <a:pt x="27" y="81"/>
                </a:moveTo>
                <a:cubicBezTo>
                  <a:pt x="22" y="81"/>
                  <a:pt x="19" y="76"/>
                  <a:pt x="19" y="71"/>
                </a:cubicBezTo>
                <a:cubicBezTo>
                  <a:pt x="20" y="66"/>
                  <a:pt x="25" y="62"/>
                  <a:pt x="30" y="63"/>
                </a:cubicBezTo>
                <a:cubicBezTo>
                  <a:pt x="35" y="63"/>
                  <a:pt x="39" y="68"/>
                  <a:pt x="38" y="73"/>
                </a:cubicBezTo>
                <a:cubicBezTo>
                  <a:pt x="37" y="79"/>
                  <a:pt x="33" y="82"/>
                  <a:pt x="27" y="81"/>
                </a:cubicBezTo>
                <a:close/>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5"/>
          <p:cNvSpPr>
            <a:spLocks noEditPoints="1"/>
          </p:cNvSpPr>
          <p:nvPr/>
        </p:nvSpPr>
        <p:spPr bwMode="auto">
          <a:xfrm>
            <a:off x="1962150" y="2681288"/>
            <a:ext cx="971550" cy="608012"/>
          </a:xfrm>
          <a:custGeom>
            <a:avLst/>
            <a:gdLst>
              <a:gd name="T0" fmla="*/ 2147483646 w 260"/>
              <a:gd name="T1" fmla="*/ 2147483646 h 162"/>
              <a:gd name="T2" fmla="*/ 2147483646 w 260"/>
              <a:gd name="T3" fmla="*/ 0 h 162"/>
              <a:gd name="T4" fmla="*/ 2147483646 w 260"/>
              <a:gd name="T5" fmla="*/ 2147483646 h 162"/>
              <a:gd name="T6" fmla="*/ 2147483646 w 260"/>
              <a:gd name="T7" fmla="*/ 2147483646 h 162"/>
              <a:gd name="T8" fmla="*/ 2147483646 w 260"/>
              <a:gd name="T9" fmla="*/ 2147483646 h 162"/>
              <a:gd name="T10" fmla="*/ 0 w 260"/>
              <a:gd name="T11" fmla="*/ 2147483646 h 162"/>
              <a:gd name="T12" fmla="*/ 2147483646 w 260"/>
              <a:gd name="T13" fmla="*/ 2147483646 h 162"/>
              <a:gd name="T14" fmla="*/ 2147483646 w 260"/>
              <a:gd name="T15" fmla="*/ 2147483646 h 162"/>
              <a:gd name="T16" fmla="*/ 2147483646 w 260"/>
              <a:gd name="T17" fmla="*/ 2147483646 h 162"/>
              <a:gd name="T18" fmla="*/ 2147483646 w 260"/>
              <a:gd name="T19" fmla="*/ 2147483646 h 162"/>
              <a:gd name="T20" fmla="*/ 2147483646 w 260"/>
              <a:gd name="T21" fmla="*/ 2147483646 h 162"/>
              <a:gd name="T22" fmla="*/ 2147483646 w 260"/>
              <a:gd name="T23" fmla="*/ 2147483646 h 162"/>
              <a:gd name="T24" fmla="*/ 2147483646 w 260"/>
              <a:gd name="T25" fmla="*/ 2147483646 h 162"/>
              <a:gd name="T26" fmla="*/ 2147483646 w 260"/>
              <a:gd name="T27" fmla="*/ 2147483646 h 162"/>
              <a:gd name="T28" fmla="*/ 2147483646 w 260"/>
              <a:gd name="T29" fmla="*/ 2147483646 h 162"/>
              <a:gd name="T30" fmla="*/ 2147483646 w 260"/>
              <a:gd name="T31" fmla="*/ 2147483646 h 162"/>
              <a:gd name="T32" fmla="*/ 2147483646 w 260"/>
              <a:gd name="T33" fmla="*/ 2147483646 h 162"/>
              <a:gd name="T34" fmla="*/ 2147483646 w 260"/>
              <a:gd name="T35" fmla="*/ 2147483646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矩形 4"/>
          <p:cNvSpPr>
            <a:spLocks noChangeArrowheads="1"/>
          </p:cNvSpPr>
          <p:nvPr/>
        </p:nvSpPr>
        <p:spPr bwMode="auto">
          <a:xfrm>
            <a:off x="1603375" y="4181475"/>
            <a:ext cx="16129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chemeClr val="bg1"/>
                </a:solidFill>
                <a:latin typeface="华文细黑" panose="02010600040101010101" pitchFamily="2" charset="-122"/>
                <a:ea typeface="华文细黑" panose="02010600040101010101" pitchFamily="2" charset="-122"/>
              </a:rPr>
              <a:t>AFK</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7" name="矩形 4"/>
          <p:cNvSpPr>
            <a:spLocks noChangeArrowheads="1"/>
          </p:cNvSpPr>
          <p:nvPr/>
        </p:nvSpPr>
        <p:spPr bwMode="auto">
          <a:xfrm>
            <a:off x="4124325" y="3628390"/>
            <a:ext cx="16113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bg1"/>
                </a:solidFill>
                <a:latin typeface="华文细黑" panose="02010600040101010101" pitchFamily="2" charset="-122"/>
                <a:ea typeface="华文细黑" panose="02010600040101010101" pitchFamily="2" charset="-122"/>
              </a:rPr>
              <a:t>Open multiple games</a:t>
            </a:r>
            <a:endParaRPr lang="zh-CN" altLang="en-US" sz="1600">
              <a:solidFill>
                <a:schemeClr val="bg1"/>
              </a:solidFill>
              <a:latin typeface="华文细黑" panose="02010600040101010101" pitchFamily="2" charset="-122"/>
              <a:ea typeface="华文细黑" panose="02010600040101010101" pitchFamily="2" charset="-122"/>
            </a:endParaRPr>
          </a:p>
        </p:txBody>
      </p:sp>
      <p:sp>
        <p:nvSpPr>
          <p:cNvPr id="19" name="矩形 4"/>
          <p:cNvSpPr>
            <a:spLocks noChangeArrowheads="1"/>
          </p:cNvSpPr>
          <p:nvPr/>
        </p:nvSpPr>
        <p:spPr bwMode="auto">
          <a:xfrm>
            <a:off x="6486843" y="3550920"/>
            <a:ext cx="16113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bg1"/>
                </a:solidFill>
                <a:latin typeface="华文细黑" panose="02010600040101010101" pitchFamily="2" charset="-122"/>
                <a:ea typeface="华文细黑" panose="02010600040101010101" pitchFamily="2" charset="-122"/>
              </a:rPr>
              <a:t>Plug-in</a:t>
            </a:r>
            <a:endParaRPr lang="zh-CN" altLang="en-US" sz="1600">
              <a:solidFill>
                <a:schemeClr val="bg1"/>
              </a:solidFill>
              <a:latin typeface="华文细黑" panose="02010600040101010101" pitchFamily="2" charset="-122"/>
              <a:ea typeface="华文细黑" panose="02010600040101010101" pitchFamily="2" charset="-122"/>
            </a:endParaRPr>
          </a:p>
        </p:txBody>
      </p:sp>
      <p:sp>
        <p:nvSpPr>
          <p:cNvPr id="21" name="矩形 4"/>
          <p:cNvSpPr>
            <a:spLocks noChangeArrowheads="1"/>
          </p:cNvSpPr>
          <p:nvPr/>
        </p:nvSpPr>
        <p:spPr bwMode="auto">
          <a:xfrm>
            <a:off x="8341360" y="2672080"/>
            <a:ext cx="335407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400">
                <a:solidFill>
                  <a:schemeClr val="bg1"/>
                </a:solidFill>
                <a:latin typeface="华文细黑" panose="02010600040101010101" pitchFamily="2" charset="-122"/>
                <a:ea typeface="华文细黑" panose="02010600040101010101" pitchFamily="2" charset="-122"/>
              </a:rPr>
              <a:t>Please remember, E-sports is the spirit! It's youth! It's glory!</a:t>
            </a:r>
            <a:endParaRPr lang="zh-CN" altLang="en-US" sz="1400">
              <a:solidFill>
                <a:schemeClr val="bg1"/>
              </a:solidFill>
              <a:latin typeface="华文细黑" panose="02010600040101010101" pitchFamily="2" charset="-122"/>
              <a:ea typeface="华文细黑" panose="02010600040101010101" pitchFamily="2" charset="-122"/>
            </a:endParaRPr>
          </a:p>
          <a:p>
            <a:pPr algn="just" eaLnBrk="1" hangingPunct="1">
              <a:lnSpc>
                <a:spcPct val="100000"/>
              </a:lnSpc>
              <a:spcBef>
                <a:spcPct val="0"/>
              </a:spcBef>
              <a:buFontTx/>
              <a:buNone/>
            </a:pPr>
            <a:r>
              <a:rPr lang="zh-CN" altLang="en-US" sz="1400">
                <a:solidFill>
                  <a:schemeClr val="bg1"/>
                </a:solidFill>
                <a:latin typeface="华文细黑" panose="02010600040101010101" pitchFamily="2" charset="-122"/>
                <a:ea typeface="华文细黑" panose="02010600040101010101" pitchFamily="2" charset="-122"/>
              </a:rPr>
              <a:t> It is a world that is not understood by others. </a:t>
            </a:r>
            <a:endParaRPr lang="zh-CN" altLang="en-US" sz="1400">
              <a:solidFill>
                <a:schemeClr val="bg1"/>
              </a:solidFill>
              <a:latin typeface="华文细黑" panose="02010600040101010101" pitchFamily="2" charset="-122"/>
              <a:ea typeface="华文细黑" panose="02010600040101010101" pitchFamily="2" charset="-122"/>
            </a:endParaRPr>
          </a:p>
          <a:p>
            <a:pPr algn="just" eaLnBrk="1" hangingPunct="1">
              <a:lnSpc>
                <a:spcPct val="100000"/>
              </a:lnSpc>
              <a:spcBef>
                <a:spcPct val="0"/>
              </a:spcBef>
              <a:buFontTx/>
              <a:buNone/>
            </a:pPr>
            <a:r>
              <a:rPr lang="zh-CN" altLang="en-US" sz="1400">
                <a:solidFill>
                  <a:schemeClr val="bg1"/>
                </a:solidFill>
                <a:latin typeface="华文细黑" panose="02010600040101010101" pitchFamily="2" charset="-122"/>
                <a:ea typeface="华文细黑" panose="02010600040101010101" pitchFamily="2" charset="-122"/>
              </a:rPr>
              <a:t>There are no strongest heroes and races, but only the operation, consciousness and cooperation of continuous transcendence. </a:t>
            </a:r>
            <a:endParaRPr lang="zh-CN" altLang="en-US" sz="1400">
              <a:solidFill>
                <a:schemeClr val="bg1"/>
              </a:solidFill>
              <a:latin typeface="华文细黑" panose="02010600040101010101" pitchFamily="2" charset="-122"/>
              <a:ea typeface="华文细黑" panose="02010600040101010101" pitchFamily="2" charset="-122"/>
            </a:endParaRPr>
          </a:p>
          <a:p>
            <a:pPr algn="just" eaLnBrk="1" hangingPunct="1">
              <a:lnSpc>
                <a:spcPct val="100000"/>
              </a:lnSpc>
              <a:spcBef>
                <a:spcPct val="0"/>
              </a:spcBef>
              <a:buFontTx/>
              <a:buNone/>
            </a:pPr>
            <a:r>
              <a:rPr lang="zh-CN" altLang="en-US" sz="1400">
                <a:solidFill>
                  <a:schemeClr val="bg1"/>
                </a:solidFill>
                <a:latin typeface="华文细黑" panose="02010600040101010101" pitchFamily="2" charset="-122"/>
                <a:ea typeface="华文细黑" panose="02010600040101010101" pitchFamily="2" charset="-122"/>
              </a:rPr>
              <a:t>It also embodies the Olympic spirit!</a:t>
            </a:r>
            <a:endParaRPr lang="zh-CN" altLang="en-US" sz="1400">
              <a:solidFill>
                <a:schemeClr val="bg1"/>
              </a:solidFill>
              <a:latin typeface="华文细黑" panose="02010600040101010101" pitchFamily="2" charset="-122"/>
              <a:ea typeface="华文细黑" panose="02010600040101010101" pitchFamily="2" charset="-122"/>
            </a:endParaRPr>
          </a:p>
        </p:txBody>
      </p:sp>
      <p:sp>
        <p:nvSpPr>
          <p:cNvPr id="22" name="半闭框 21"/>
          <p:cNvSpPr/>
          <p:nvPr/>
        </p:nvSpPr>
        <p:spPr>
          <a:xfrm>
            <a:off x="4079875" y="2303463"/>
            <a:ext cx="484188" cy="552450"/>
          </a:xfrm>
          <a:prstGeom prst="halfFrame">
            <a:avLst>
              <a:gd name="adj1" fmla="val 7501"/>
              <a:gd name="adj2" fmla="val 84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3" name="半闭框 22"/>
          <p:cNvSpPr/>
          <p:nvPr/>
        </p:nvSpPr>
        <p:spPr>
          <a:xfrm rot="5400000">
            <a:off x="5217319" y="2277269"/>
            <a:ext cx="484188" cy="552450"/>
          </a:xfrm>
          <a:prstGeom prst="halfFrame">
            <a:avLst>
              <a:gd name="adj1" fmla="val 7501"/>
              <a:gd name="adj2" fmla="val 84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半闭框 23"/>
          <p:cNvSpPr/>
          <p:nvPr/>
        </p:nvSpPr>
        <p:spPr>
          <a:xfrm rot="10800000">
            <a:off x="5267325" y="4613275"/>
            <a:ext cx="485775" cy="552450"/>
          </a:xfrm>
          <a:prstGeom prst="halfFrame">
            <a:avLst>
              <a:gd name="adj1" fmla="val 7501"/>
              <a:gd name="adj2" fmla="val 84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半闭框 24"/>
          <p:cNvSpPr/>
          <p:nvPr/>
        </p:nvSpPr>
        <p:spPr>
          <a:xfrm rot="16200000">
            <a:off x="4106069" y="4668044"/>
            <a:ext cx="484188" cy="552450"/>
          </a:xfrm>
          <a:prstGeom prst="halfFrame">
            <a:avLst>
              <a:gd name="adj1" fmla="val 7501"/>
              <a:gd name="adj2" fmla="val 84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28" name="文本框 27"/>
          <p:cNvSpPr txBox="1"/>
          <p:nvPr/>
        </p:nvSpPr>
        <p:spPr>
          <a:xfrm>
            <a:off x="4793773" y="642462"/>
            <a:ext cx="3292021" cy="398780"/>
          </a:xfrm>
          <a:prstGeom prst="rect">
            <a:avLst/>
          </a:prstGeom>
          <a:noFill/>
        </p:spPr>
        <p:txBody>
          <a:bodyPr wrap="square" rtlCol="0">
            <a:spAutoFit/>
          </a:bodyPr>
          <a:lstStyle/>
          <a:p>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Anti-cheating system</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26" name="组合 25"/>
          <p:cNvGrpSpPr/>
          <p:nvPr/>
        </p:nvGrpSpPr>
        <p:grpSpPr>
          <a:xfrm>
            <a:off x="2170024" y="1654990"/>
            <a:ext cx="7586025" cy="4018340"/>
            <a:chOff x="1528763" y="2281238"/>
            <a:chExt cx="5130800" cy="2717800"/>
          </a:xfrm>
          <a:solidFill>
            <a:schemeClr val="bg1">
              <a:alpha val="10000"/>
            </a:schemeClr>
          </a:solidFill>
        </p:grpSpPr>
        <p:sp>
          <p:nvSpPr>
            <p:cNvPr id="27" name="Freeform 10"/>
            <p:cNvSpPr/>
            <p:nvPr/>
          </p:nvSpPr>
          <p:spPr bwMode="auto">
            <a:xfrm>
              <a:off x="4721225" y="2371725"/>
              <a:ext cx="38100" cy="22225"/>
            </a:xfrm>
            <a:custGeom>
              <a:avLst/>
              <a:gdLst>
                <a:gd name="T0" fmla="*/ 51612800 w 15"/>
                <a:gd name="T1" fmla="*/ 0 h 8"/>
                <a:gd name="T2" fmla="*/ 58064400 w 15"/>
                <a:gd name="T3" fmla="*/ 7717631 h 8"/>
                <a:gd name="T4" fmla="*/ 77419200 w 15"/>
                <a:gd name="T5" fmla="*/ 54026197 h 8"/>
                <a:gd name="T6" fmla="*/ 32258000 w 15"/>
                <a:gd name="T7" fmla="*/ 30873303 h 8"/>
                <a:gd name="T8" fmla="*/ 51612800 w 15"/>
                <a:gd name="T9" fmla="*/ 0 h 8"/>
                <a:gd name="T10" fmla="*/ 0 60000 65536"/>
                <a:gd name="T11" fmla="*/ 0 60000 65536"/>
                <a:gd name="T12" fmla="*/ 0 60000 65536"/>
                <a:gd name="T13" fmla="*/ 0 60000 65536"/>
                <a:gd name="T14" fmla="*/ 0 60000 65536"/>
                <a:gd name="T15" fmla="*/ 0 w 15"/>
                <a:gd name="T16" fmla="*/ 0 h 8"/>
                <a:gd name="T17" fmla="*/ 15 w 15"/>
                <a:gd name="T18" fmla="*/ 8 h 8"/>
              </a:gdLst>
              <a:ahLst/>
              <a:cxnLst>
                <a:cxn ang="T10">
                  <a:pos x="T0" y="T1"/>
                </a:cxn>
                <a:cxn ang="T11">
                  <a:pos x="T2" y="T3"/>
                </a:cxn>
                <a:cxn ang="T12">
                  <a:pos x="T4" y="T5"/>
                </a:cxn>
                <a:cxn ang="T13">
                  <a:pos x="T6" y="T7"/>
                </a:cxn>
                <a:cxn ang="T14">
                  <a:pos x="T8" y="T9"/>
                </a:cxn>
              </a:cxnLst>
              <a:rect l="T15" t="T16" r="T17" b="T18"/>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11"/>
            <p:cNvSpPr/>
            <p:nvPr/>
          </p:nvSpPr>
          <p:spPr bwMode="auto">
            <a:xfrm>
              <a:off x="5259388" y="2371725"/>
              <a:ext cx="73025" cy="38100"/>
            </a:xfrm>
            <a:custGeom>
              <a:avLst/>
              <a:gdLst>
                <a:gd name="T0" fmla="*/ 177543920 w 29"/>
                <a:gd name="T1" fmla="*/ 70967600 h 15"/>
                <a:gd name="T2" fmla="*/ 107794972 w 29"/>
                <a:gd name="T3" fmla="*/ 90322400 h 15"/>
                <a:gd name="T4" fmla="*/ 19021753 w 29"/>
                <a:gd name="T5" fmla="*/ 90322400 h 15"/>
                <a:gd name="T6" fmla="*/ 0 w 29"/>
                <a:gd name="T7" fmla="*/ 70967600 h 15"/>
                <a:gd name="T8" fmla="*/ 139497895 w 29"/>
                <a:gd name="T9" fmla="*/ 0 h 15"/>
                <a:gd name="T10" fmla="*/ 171203335 w 29"/>
                <a:gd name="T11" fmla="*/ 19354800 h 15"/>
                <a:gd name="T12" fmla="*/ 152179064 w 29"/>
                <a:gd name="T13" fmla="*/ 25806400 h 15"/>
                <a:gd name="T14" fmla="*/ 177543920 w 29"/>
                <a:gd name="T15" fmla="*/ 70967600 h 15"/>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5"/>
                <a:gd name="T26" fmla="*/ 29 w 29"/>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12"/>
            <p:cNvSpPr/>
            <p:nvPr/>
          </p:nvSpPr>
          <p:spPr bwMode="auto">
            <a:xfrm>
              <a:off x="4837113" y="2373313"/>
              <a:ext cx="38100" cy="23812"/>
            </a:xfrm>
            <a:custGeom>
              <a:avLst/>
              <a:gdLst>
                <a:gd name="T0" fmla="*/ 96774000 w 15"/>
                <a:gd name="T1" fmla="*/ 14001456 h 9"/>
                <a:gd name="T2" fmla="*/ 90322400 w 15"/>
                <a:gd name="T3" fmla="*/ 48999804 h 9"/>
                <a:gd name="T4" fmla="*/ 51612800 w 15"/>
                <a:gd name="T5" fmla="*/ 63001260 h 9"/>
                <a:gd name="T6" fmla="*/ 6451600 w 15"/>
                <a:gd name="T7" fmla="*/ 28000266 h 9"/>
                <a:gd name="T8" fmla="*/ 58064400 w 15"/>
                <a:gd name="T9" fmla="*/ 28000266 h 9"/>
                <a:gd name="T10" fmla="*/ 96774000 w 15"/>
                <a:gd name="T11" fmla="*/ 14001456 h 9"/>
                <a:gd name="T12" fmla="*/ 0 60000 65536"/>
                <a:gd name="T13" fmla="*/ 0 60000 65536"/>
                <a:gd name="T14" fmla="*/ 0 60000 65536"/>
                <a:gd name="T15" fmla="*/ 0 60000 65536"/>
                <a:gd name="T16" fmla="*/ 0 60000 65536"/>
                <a:gd name="T17" fmla="*/ 0 60000 65536"/>
                <a:gd name="T18" fmla="*/ 0 w 15"/>
                <a:gd name="T19" fmla="*/ 0 h 9"/>
                <a:gd name="T20" fmla="*/ 15 w 1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Freeform 13"/>
            <p:cNvSpPr/>
            <p:nvPr/>
          </p:nvSpPr>
          <p:spPr bwMode="auto">
            <a:xfrm>
              <a:off x="4610100" y="2384425"/>
              <a:ext cx="47625" cy="25400"/>
            </a:xfrm>
            <a:custGeom>
              <a:avLst/>
              <a:gdLst>
                <a:gd name="T0" fmla="*/ 113091829 w 19"/>
                <a:gd name="T1" fmla="*/ 0 h 10"/>
                <a:gd name="T2" fmla="*/ 94244862 w 19"/>
                <a:gd name="T3" fmla="*/ 32258000 h 10"/>
                <a:gd name="T4" fmla="*/ 69111395 w 19"/>
                <a:gd name="T5" fmla="*/ 58064400 h 10"/>
                <a:gd name="T6" fmla="*/ 50264428 w 19"/>
                <a:gd name="T7" fmla="*/ 38709600 h 10"/>
                <a:gd name="T8" fmla="*/ 25130961 w 19"/>
                <a:gd name="T9" fmla="*/ 45161200 h 10"/>
                <a:gd name="T10" fmla="*/ 6283993 w 19"/>
                <a:gd name="T11" fmla="*/ 32258000 h 10"/>
                <a:gd name="T12" fmla="*/ 50264428 w 19"/>
                <a:gd name="T13" fmla="*/ 19354800 h 10"/>
                <a:gd name="T14" fmla="*/ 50264428 w 19"/>
                <a:gd name="T15" fmla="*/ 12903200 h 10"/>
                <a:gd name="T16" fmla="*/ 11309182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14"/>
            <p:cNvSpPr/>
            <p:nvPr/>
          </p:nvSpPr>
          <p:spPr bwMode="auto">
            <a:xfrm>
              <a:off x="4794250" y="2384425"/>
              <a:ext cx="38100" cy="12700"/>
            </a:xfrm>
            <a:custGeom>
              <a:avLst/>
              <a:gdLst>
                <a:gd name="T0" fmla="*/ 90322400 w 15"/>
                <a:gd name="T1" fmla="*/ 32258000 h 5"/>
                <a:gd name="T2" fmla="*/ 19354800 w 15"/>
                <a:gd name="T3" fmla="*/ 32258000 h 5"/>
                <a:gd name="T4" fmla="*/ 45161200 w 15"/>
                <a:gd name="T5" fmla="*/ 0 h 5"/>
                <a:gd name="T6" fmla="*/ 90322400 w 15"/>
                <a:gd name="T7" fmla="*/ 32258000 h 5"/>
                <a:gd name="T8" fmla="*/ 0 60000 65536"/>
                <a:gd name="T9" fmla="*/ 0 60000 65536"/>
                <a:gd name="T10" fmla="*/ 0 60000 65536"/>
                <a:gd name="T11" fmla="*/ 0 60000 65536"/>
                <a:gd name="T12" fmla="*/ 0 w 15"/>
                <a:gd name="T13" fmla="*/ 0 h 5"/>
                <a:gd name="T14" fmla="*/ 15 w 15"/>
                <a:gd name="T15" fmla="*/ 5 h 5"/>
              </a:gdLst>
              <a:ahLst/>
              <a:cxnLst>
                <a:cxn ang="T8">
                  <a:pos x="T0" y="T1"/>
                </a:cxn>
                <a:cxn ang="T9">
                  <a:pos x="T2" y="T3"/>
                </a:cxn>
                <a:cxn ang="T10">
                  <a:pos x="T4" y="T5"/>
                </a:cxn>
                <a:cxn ang="T11">
                  <a:pos x="T6" y="T7"/>
                </a:cxn>
              </a:cxnLst>
              <a:rect l="T12" t="T13" r="T14" b="T15"/>
              <a:pathLst>
                <a:path w="15" h="5">
                  <a:moveTo>
                    <a:pt x="14" y="5"/>
                  </a:moveTo>
                  <a:cubicBezTo>
                    <a:pt x="3" y="5"/>
                    <a:pt x="3" y="5"/>
                    <a:pt x="3" y="5"/>
                  </a:cubicBezTo>
                  <a:cubicBezTo>
                    <a:pt x="0" y="0"/>
                    <a:pt x="7" y="4"/>
                    <a:pt x="7" y="0"/>
                  </a:cubicBezTo>
                  <a:cubicBezTo>
                    <a:pt x="8" y="3"/>
                    <a:pt x="15" y="0"/>
                    <a:pt x="14"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Freeform 15"/>
            <p:cNvSpPr/>
            <p:nvPr/>
          </p:nvSpPr>
          <p:spPr bwMode="auto">
            <a:xfrm>
              <a:off x="4740275" y="2400300"/>
              <a:ext cx="46038" cy="19050"/>
            </a:xfrm>
            <a:custGeom>
              <a:avLst/>
              <a:gdLst>
                <a:gd name="T0" fmla="*/ 78499905 w 18"/>
                <a:gd name="T1" fmla="*/ 0 h 7"/>
                <a:gd name="T2" fmla="*/ 78499905 w 18"/>
                <a:gd name="T3" fmla="*/ 44438207 h 7"/>
                <a:gd name="T4" fmla="*/ 0 w 18"/>
                <a:gd name="T5" fmla="*/ 29625471 h 7"/>
                <a:gd name="T6" fmla="*/ 78499905 w 18"/>
                <a:gd name="T7" fmla="*/ 0 h 7"/>
                <a:gd name="T8" fmla="*/ 0 60000 65536"/>
                <a:gd name="T9" fmla="*/ 0 60000 65536"/>
                <a:gd name="T10" fmla="*/ 0 60000 65536"/>
                <a:gd name="T11" fmla="*/ 0 60000 65536"/>
                <a:gd name="T12" fmla="*/ 0 w 18"/>
                <a:gd name="T13" fmla="*/ 0 h 7"/>
                <a:gd name="T14" fmla="*/ 18 w 18"/>
                <a:gd name="T15" fmla="*/ 7 h 7"/>
              </a:gdLst>
              <a:ahLst/>
              <a:cxnLst>
                <a:cxn ang="T8">
                  <a:pos x="T0" y="T1"/>
                </a:cxn>
                <a:cxn ang="T9">
                  <a:pos x="T2" y="T3"/>
                </a:cxn>
                <a:cxn ang="T10">
                  <a:pos x="T4" y="T5"/>
                </a:cxn>
                <a:cxn ang="T11">
                  <a:pos x="T6" y="T7"/>
                </a:cxn>
              </a:cxnLst>
              <a:rect l="T12" t="T13" r="T14" b="T15"/>
              <a:pathLst>
                <a:path w="18" h="7">
                  <a:moveTo>
                    <a:pt x="12" y="0"/>
                  </a:moveTo>
                  <a:cubicBezTo>
                    <a:pt x="18" y="2"/>
                    <a:pt x="12" y="2"/>
                    <a:pt x="12" y="6"/>
                  </a:cubicBezTo>
                  <a:cubicBezTo>
                    <a:pt x="8" y="5"/>
                    <a:pt x="2" y="7"/>
                    <a:pt x="0" y="4"/>
                  </a:cubicBezTo>
                  <a:cubicBezTo>
                    <a:pt x="2" y="1"/>
                    <a:pt x="10" y="3"/>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16"/>
            <p:cNvSpPr/>
            <p:nvPr/>
          </p:nvSpPr>
          <p:spPr bwMode="auto">
            <a:xfrm>
              <a:off x="2497138" y="2416175"/>
              <a:ext cx="20637" cy="14288"/>
            </a:xfrm>
            <a:custGeom>
              <a:avLst/>
              <a:gdLst>
                <a:gd name="T0" fmla="*/ 0 w 8"/>
                <a:gd name="T1" fmla="*/ 0 h 5"/>
                <a:gd name="T2" fmla="*/ 53235721 w 8"/>
                <a:gd name="T3" fmla="*/ 40829389 h 5"/>
                <a:gd name="T4" fmla="*/ 0 w 8"/>
                <a:gd name="T5" fmla="*/ 0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0" y="0"/>
                  </a:moveTo>
                  <a:cubicBezTo>
                    <a:pt x="5" y="0"/>
                    <a:pt x="8" y="0"/>
                    <a:pt x="8" y="5"/>
                  </a:cubicBezTo>
                  <a:cubicBezTo>
                    <a:pt x="5" y="3"/>
                    <a:pt x="0" y="4"/>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Freeform 17"/>
            <p:cNvSpPr/>
            <p:nvPr/>
          </p:nvSpPr>
          <p:spPr bwMode="auto">
            <a:xfrm>
              <a:off x="5284788" y="2414588"/>
              <a:ext cx="82550" cy="44450"/>
            </a:xfrm>
            <a:custGeom>
              <a:avLst/>
              <a:gdLst>
                <a:gd name="T0" fmla="*/ 181469915 w 33"/>
                <a:gd name="T1" fmla="*/ 23152894 h 16"/>
                <a:gd name="T2" fmla="*/ 200241285 w 33"/>
                <a:gd name="T3" fmla="*/ 77179091 h 16"/>
                <a:gd name="T4" fmla="*/ 112635723 w 33"/>
                <a:gd name="T5" fmla="*/ 115770025 h 16"/>
                <a:gd name="T6" fmla="*/ 93864353 w 33"/>
                <a:gd name="T7" fmla="*/ 100334763 h 16"/>
                <a:gd name="T8" fmla="*/ 62575402 w 33"/>
                <a:gd name="T9" fmla="*/ 100334763 h 16"/>
                <a:gd name="T10" fmla="*/ 62575402 w 33"/>
                <a:gd name="T11" fmla="*/ 77179091 h 16"/>
                <a:gd name="T12" fmla="*/ 31288952 w 33"/>
                <a:gd name="T13" fmla="*/ 92617131 h 16"/>
                <a:gd name="T14" fmla="*/ 43804032 w 33"/>
                <a:gd name="T15" fmla="*/ 69461459 h 16"/>
                <a:gd name="T16" fmla="*/ 6258791 w 33"/>
                <a:gd name="T17" fmla="*/ 61743828 h 16"/>
                <a:gd name="T18" fmla="*/ 25030161 w 33"/>
                <a:gd name="T19" fmla="*/ 38590934 h 16"/>
                <a:gd name="T20" fmla="*/ 50060321 w 33"/>
                <a:gd name="T21" fmla="*/ 15435263 h 16"/>
                <a:gd name="T22" fmla="*/ 131409594 w 33"/>
                <a:gd name="T23" fmla="*/ 7717631 h 16"/>
                <a:gd name="T24" fmla="*/ 131409594 w 33"/>
                <a:gd name="T25" fmla="*/ 23152894 h 16"/>
                <a:gd name="T26" fmla="*/ 181469915 w 33"/>
                <a:gd name="T27" fmla="*/ 23152894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6"/>
                <a:gd name="T44" fmla="*/ 33 w 33"/>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18"/>
            <p:cNvSpPr/>
            <p:nvPr/>
          </p:nvSpPr>
          <p:spPr bwMode="auto">
            <a:xfrm>
              <a:off x="5249863" y="2414588"/>
              <a:ext cx="34925" cy="23812"/>
            </a:xfrm>
            <a:custGeom>
              <a:avLst/>
              <a:gdLst>
                <a:gd name="T0" fmla="*/ 93827356 w 13"/>
                <a:gd name="T1" fmla="*/ 35000994 h 9"/>
                <a:gd name="T2" fmla="*/ 64957813 w 13"/>
                <a:gd name="T3" fmla="*/ 35000994 h 9"/>
                <a:gd name="T4" fmla="*/ 50523042 w 13"/>
                <a:gd name="T5" fmla="*/ 56000532 h 9"/>
                <a:gd name="T6" fmla="*/ 0 w 13"/>
                <a:gd name="T7" fmla="*/ 35000994 h 9"/>
                <a:gd name="T8" fmla="*/ 93827356 w 13"/>
                <a:gd name="T9" fmla="*/ 35000994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Freeform 19"/>
            <p:cNvSpPr/>
            <p:nvPr/>
          </p:nvSpPr>
          <p:spPr bwMode="auto">
            <a:xfrm>
              <a:off x="2422525" y="2441575"/>
              <a:ext cx="84138" cy="49213"/>
            </a:xfrm>
            <a:custGeom>
              <a:avLst/>
              <a:gdLst>
                <a:gd name="T0" fmla="*/ 156014799 w 33"/>
                <a:gd name="T1" fmla="*/ 37374539 h 18"/>
                <a:gd name="T2" fmla="*/ 182018540 w 33"/>
                <a:gd name="T3" fmla="*/ 74751813 h 18"/>
                <a:gd name="T4" fmla="*/ 208019732 w 33"/>
                <a:gd name="T5" fmla="*/ 127076168 h 18"/>
                <a:gd name="T6" fmla="*/ 182018540 w 33"/>
                <a:gd name="T7" fmla="*/ 127076168 h 18"/>
                <a:gd name="T8" fmla="*/ 182018540 w 33"/>
                <a:gd name="T9" fmla="*/ 112126352 h 18"/>
                <a:gd name="T10" fmla="*/ 162516371 w 33"/>
                <a:gd name="T11" fmla="*/ 97176537 h 18"/>
                <a:gd name="T12" fmla="*/ 45503360 w 33"/>
                <a:gd name="T13" fmla="*/ 89701629 h 18"/>
                <a:gd name="T14" fmla="*/ 71507101 w 33"/>
                <a:gd name="T15" fmla="*/ 67276905 h 18"/>
                <a:gd name="T16" fmla="*/ 52004933 w 33"/>
                <a:gd name="T17" fmla="*/ 44849447 h 18"/>
                <a:gd name="T18" fmla="*/ 0 w 33"/>
                <a:gd name="T19" fmla="*/ 14949816 h 18"/>
                <a:gd name="T20" fmla="*/ 71507101 w 33"/>
                <a:gd name="T21" fmla="*/ 14949816 h 18"/>
                <a:gd name="T22" fmla="*/ 91009270 w 33"/>
                <a:gd name="T23" fmla="*/ 37374539 h 18"/>
                <a:gd name="T24" fmla="*/ 130013607 w 33"/>
                <a:gd name="T25" fmla="*/ 37374539 h 18"/>
                <a:gd name="T26" fmla="*/ 156014799 w 33"/>
                <a:gd name="T27" fmla="*/ 37374539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8"/>
                <a:gd name="T44" fmla="*/ 33 w 33"/>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Freeform 20"/>
            <p:cNvSpPr/>
            <p:nvPr/>
          </p:nvSpPr>
          <p:spPr bwMode="auto">
            <a:xfrm>
              <a:off x="5370513" y="2441575"/>
              <a:ext cx="80962" cy="46038"/>
            </a:xfrm>
            <a:custGeom>
              <a:avLst/>
              <a:gdLst>
                <a:gd name="T0" fmla="*/ 78248546 w 33"/>
                <a:gd name="T1" fmla="*/ 0 h 17"/>
                <a:gd name="T2" fmla="*/ 114362505 w 33"/>
                <a:gd name="T3" fmla="*/ 36670621 h 17"/>
                <a:gd name="T4" fmla="*/ 120383134 w 33"/>
                <a:gd name="T5" fmla="*/ 14667165 h 17"/>
                <a:gd name="T6" fmla="*/ 138440113 w 33"/>
                <a:gd name="T7" fmla="*/ 36670621 h 17"/>
                <a:gd name="T8" fmla="*/ 156497093 w 33"/>
                <a:gd name="T9" fmla="*/ 36670621 h 17"/>
                <a:gd name="T10" fmla="*/ 156497093 w 33"/>
                <a:gd name="T11" fmla="*/ 44004204 h 17"/>
                <a:gd name="T12" fmla="*/ 192613505 w 33"/>
                <a:gd name="T13" fmla="*/ 51337786 h 17"/>
                <a:gd name="T14" fmla="*/ 132421938 w 33"/>
                <a:gd name="T15" fmla="*/ 73338534 h 17"/>
                <a:gd name="T16" fmla="*/ 120383134 w 33"/>
                <a:gd name="T17" fmla="*/ 95341990 h 17"/>
                <a:gd name="T18" fmla="*/ 48152763 w 33"/>
                <a:gd name="T19" fmla="*/ 95341990 h 17"/>
                <a:gd name="T20" fmla="*/ 36113959 w 33"/>
                <a:gd name="T21" fmla="*/ 117342738 h 17"/>
                <a:gd name="T22" fmla="*/ 6018175 w 33"/>
                <a:gd name="T23" fmla="*/ 110009155 h 17"/>
                <a:gd name="T24" fmla="*/ 6018175 w 33"/>
                <a:gd name="T25" fmla="*/ 73338534 h 17"/>
                <a:gd name="T26" fmla="*/ 24077608 w 33"/>
                <a:gd name="T27" fmla="*/ 73338534 h 17"/>
                <a:gd name="T28" fmla="*/ 30095783 w 33"/>
                <a:gd name="T29" fmla="*/ 44004204 h 17"/>
                <a:gd name="T30" fmla="*/ 48152763 w 33"/>
                <a:gd name="T31" fmla="*/ 44004204 h 17"/>
                <a:gd name="T32" fmla="*/ 78248546 w 33"/>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17"/>
                <a:gd name="T53" fmla="*/ 33 w 33"/>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Freeform 21"/>
            <p:cNvSpPr/>
            <p:nvPr/>
          </p:nvSpPr>
          <p:spPr bwMode="auto">
            <a:xfrm>
              <a:off x="2278063" y="2473325"/>
              <a:ext cx="15875" cy="26988"/>
            </a:xfrm>
            <a:custGeom>
              <a:avLst/>
              <a:gdLst>
                <a:gd name="T0" fmla="*/ 42002604 w 6"/>
                <a:gd name="T1" fmla="*/ 36417607 h 10"/>
                <a:gd name="T2" fmla="*/ 42002604 w 6"/>
                <a:gd name="T3" fmla="*/ 36417607 h 10"/>
                <a:gd name="T4" fmla="*/ 0 60000 65536"/>
                <a:gd name="T5" fmla="*/ 0 60000 65536"/>
                <a:gd name="T6" fmla="*/ 0 w 6"/>
                <a:gd name="T7" fmla="*/ 0 h 10"/>
                <a:gd name="T8" fmla="*/ 6 w 6"/>
                <a:gd name="T9" fmla="*/ 10 h 10"/>
              </a:gdLst>
              <a:ahLst/>
              <a:cxnLst>
                <a:cxn ang="T4">
                  <a:pos x="T0" y="T1"/>
                </a:cxn>
                <a:cxn ang="T5">
                  <a:pos x="T2" y="T3"/>
                </a:cxn>
              </a:cxnLst>
              <a:rect l="T6" t="T7" r="T8" b="T9"/>
              <a:pathLst>
                <a:path w="6" h="10">
                  <a:moveTo>
                    <a:pt x="6" y="5"/>
                  </a:moveTo>
                  <a:cubicBezTo>
                    <a:pt x="3" y="10"/>
                    <a:pt x="0" y="0"/>
                    <a:pt x="6"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Freeform 22"/>
            <p:cNvSpPr/>
            <p:nvPr/>
          </p:nvSpPr>
          <p:spPr bwMode="auto">
            <a:xfrm>
              <a:off x="2311400" y="2478088"/>
              <a:ext cx="44450" cy="30162"/>
            </a:xfrm>
            <a:custGeom>
              <a:avLst/>
              <a:gdLst>
                <a:gd name="T0" fmla="*/ 103669747 w 18"/>
                <a:gd name="T1" fmla="*/ 22555692 h 11"/>
                <a:gd name="T2" fmla="*/ 24393172 w 18"/>
                <a:gd name="T3" fmla="*/ 75185640 h 11"/>
                <a:gd name="T4" fmla="*/ 0 w 18"/>
                <a:gd name="T5" fmla="*/ 45111384 h 11"/>
                <a:gd name="T6" fmla="*/ 54883403 w 18"/>
                <a:gd name="T7" fmla="*/ 22555692 h 11"/>
                <a:gd name="T8" fmla="*/ 103669747 w 18"/>
                <a:gd name="T9" fmla="*/ 22555692 h 11"/>
                <a:gd name="T10" fmla="*/ 0 60000 65536"/>
                <a:gd name="T11" fmla="*/ 0 60000 65536"/>
                <a:gd name="T12" fmla="*/ 0 60000 65536"/>
                <a:gd name="T13" fmla="*/ 0 60000 65536"/>
                <a:gd name="T14" fmla="*/ 0 60000 65536"/>
                <a:gd name="T15" fmla="*/ 0 w 18"/>
                <a:gd name="T16" fmla="*/ 0 h 11"/>
                <a:gd name="T17" fmla="*/ 18 w 18"/>
                <a:gd name="T18" fmla="*/ 11 h 11"/>
              </a:gdLst>
              <a:ahLst/>
              <a:cxnLst>
                <a:cxn ang="T10">
                  <a:pos x="T0" y="T1"/>
                </a:cxn>
                <a:cxn ang="T11">
                  <a:pos x="T2" y="T3"/>
                </a:cxn>
                <a:cxn ang="T12">
                  <a:pos x="T4" y="T5"/>
                </a:cxn>
                <a:cxn ang="T13">
                  <a:pos x="T6" y="T7"/>
                </a:cxn>
                <a:cxn ang="T14">
                  <a:pos x="T8" y="T9"/>
                </a:cxn>
              </a:cxnLst>
              <a:rect l="T15" t="T16" r="T17" b="T18"/>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Freeform 23"/>
            <p:cNvSpPr/>
            <p:nvPr/>
          </p:nvSpPr>
          <p:spPr bwMode="auto">
            <a:xfrm>
              <a:off x="2563813" y="2484438"/>
              <a:ext cx="38100" cy="22225"/>
            </a:xfrm>
            <a:custGeom>
              <a:avLst/>
              <a:gdLst>
                <a:gd name="T0" fmla="*/ 79386113 w 16"/>
                <a:gd name="T1" fmla="*/ 23152894 h 8"/>
                <a:gd name="T2" fmla="*/ 79386113 w 16"/>
                <a:gd name="T3" fmla="*/ 38590934 h 8"/>
                <a:gd name="T4" fmla="*/ 56704706 w 16"/>
                <a:gd name="T5" fmla="*/ 54026197 h 8"/>
                <a:gd name="T6" fmla="*/ 45362813 w 16"/>
                <a:gd name="T7" fmla="*/ 61743828 h 8"/>
                <a:gd name="T8" fmla="*/ 22681406 w 16"/>
                <a:gd name="T9" fmla="*/ 54026197 h 8"/>
                <a:gd name="T10" fmla="*/ 17011650 w 16"/>
                <a:gd name="T11" fmla="*/ 61743828 h 8"/>
                <a:gd name="T12" fmla="*/ 5669756 w 16"/>
                <a:gd name="T13" fmla="*/ 54026197 h 8"/>
                <a:gd name="T14" fmla="*/ 79386113 w 16"/>
                <a:gd name="T15" fmla="*/ 23152894 h 8"/>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8"/>
                <a:gd name="T26" fmla="*/ 16 w 16"/>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Freeform 24"/>
            <p:cNvSpPr/>
            <p:nvPr/>
          </p:nvSpPr>
          <p:spPr bwMode="auto">
            <a:xfrm>
              <a:off x="2414588" y="2495550"/>
              <a:ext cx="22225" cy="12700"/>
            </a:xfrm>
            <a:custGeom>
              <a:avLst/>
              <a:gdLst>
                <a:gd name="T0" fmla="*/ 0 w 9"/>
                <a:gd name="T1" fmla="*/ 19354800 h 5"/>
                <a:gd name="T2" fmla="*/ 42686817 w 9"/>
                <a:gd name="T3" fmla="*/ 25806400 h 5"/>
                <a:gd name="T4" fmla="*/ 0 w 9"/>
                <a:gd name="T5" fmla="*/ 19354800 h 5"/>
                <a:gd name="T6" fmla="*/ 0 60000 65536"/>
                <a:gd name="T7" fmla="*/ 0 60000 65536"/>
                <a:gd name="T8" fmla="*/ 0 60000 65536"/>
                <a:gd name="T9" fmla="*/ 0 w 9"/>
                <a:gd name="T10" fmla="*/ 0 h 5"/>
                <a:gd name="T11" fmla="*/ 9 w 9"/>
                <a:gd name="T12" fmla="*/ 5 h 5"/>
              </a:gdLst>
              <a:ahLst/>
              <a:cxnLst>
                <a:cxn ang="T6">
                  <a:pos x="T0" y="T1"/>
                </a:cxn>
                <a:cxn ang="T7">
                  <a:pos x="T2" y="T3"/>
                </a:cxn>
                <a:cxn ang="T8">
                  <a:pos x="T4" y="T5"/>
                </a:cxn>
              </a:cxnLst>
              <a:rect l="T9" t="T10" r="T11" b="T12"/>
              <a:pathLst>
                <a:path w="9" h="5">
                  <a:moveTo>
                    <a:pt x="0" y="3"/>
                  </a:moveTo>
                  <a:cubicBezTo>
                    <a:pt x="0" y="1"/>
                    <a:pt x="9" y="0"/>
                    <a:pt x="7" y="4"/>
                  </a:cubicBezTo>
                  <a:cubicBezTo>
                    <a:pt x="4" y="3"/>
                    <a:pt x="4" y="5"/>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Freeform 25"/>
            <p:cNvSpPr/>
            <p:nvPr/>
          </p:nvSpPr>
          <p:spPr bwMode="auto">
            <a:xfrm>
              <a:off x="2635250" y="2498725"/>
              <a:ext cx="12700" cy="12700"/>
            </a:xfrm>
            <a:custGeom>
              <a:avLst/>
              <a:gdLst>
                <a:gd name="T0" fmla="*/ 0 w 5"/>
                <a:gd name="T1" fmla="*/ 0 h 5"/>
                <a:gd name="T2" fmla="*/ 25806400 w 5"/>
                <a:gd name="T3" fmla="*/ 32258000 h 5"/>
                <a:gd name="T4" fmla="*/ 0 w 5"/>
                <a:gd name="T5" fmla="*/ 32258000 h 5"/>
                <a:gd name="T6" fmla="*/ 0 w 5"/>
                <a:gd name="T7" fmla="*/ 0 h 5"/>
                <a:gd name="T8" fmla="*/ 0 60000 65536"/>
                <a:gd name="T9" fmla="*/ 0 60000 65536"/>
                <a:gd name="T10" fmla="*/ 0 60000 65536"/>
                <a:gd name="T11" fmla="*/ 0 60000 65536"/>
                <a:gd name="T12" fmla="*/ 0 w 5"/>
                <a:gd name="T13" fmla="*/ 0 h 5"/>
                <a:gd name="T14" fmla="*/ 5 w 5"/>
                <a:gd name="T15" fmla="*/ 5 h 5"/>
              </a:gdLst>
              <a:ahLst/>
              <a:cxnLst>
                <a:cxn ang="T8">
                  <a:pos x="T0" y="T1"/>
                </a:cxn>
                <a:cxn ang="T9">
                  <a:pos x="T2" y="T3"/>
                </a:cxn>
                <a:cxn ang="T10">
                  <a:pos x="T4" y="T5"/>
                </a:cxn>
                <a:cxn ang="T11">
                  <a:pos x="T6" y="T7"/>
                </a:cxn>
              </a:cxnLst>
              <a:rect l="T12" t="T13" r="T14" b="T15"/>
              <a:pathLst>
                <a:path w="5" h="5">
                  <a:moveTo>
                    <a:pt x="0" y="0"/>
                  </a:moveTo>
                  <a:cubicBezTo>
                    <a:pt x="3" y="0"/>
                    <a:pt x="5" y="2"/>
                    <a:pt x="4" y="5"/>
                  </a:cubicBezTo>
                  <a:cubicBezTo>
                    <a:pt x="0" y="5"/>
                    <a:pt x="0" y="5"/>
                    <a:pt x="0" y="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Freeform 26"/>
            <p:cNvSpPr/>
            <p:nvPr/>
          </p:nvSpPr>
          <p:spPr bwMode="auto">
            <a:xfrm>
              <a:off x="2541588" y="2519363"/>
              <a:ext cx="249237" cy="82550"/>
            </a:xfrm>
            <a:custGeom>
              <a:avLst/>
              <a:gdLst>
                <a:gd name="T0" fmla="*/ 621190822 w 100"/>
                <a:gd name="T1" fmla="*/ 121147628 h 30"/>
                <a:gd name="T2" fmla="*/ 621190822 w 100"/>
                <a:gd name="T3" fmla="*/ 174147480 h 30"/>
                <a:gd name="T4" fmla="*/ 596344385 w 100"/>
                <a:gd name="T5" fmla="*/ 196862488 h 30"/>
                <a:gd name="T6" fmla="*/ 490740176 w 100"/>
                <a:gd name="T7" fmla="*/ 196862488 h 30"/>
                <a:gd name="T8" fmla="*/ 453469275 w 100"/>
                <a:gd name="T9" fmla="*/ 219577497 h 30"/>
                <a:gd name="T10" fmla="*/ 428622838 w 100"/>
                <a:gd name="T11" fmla="*/ 212007662 h 30"/>
                <a:gd name="T12" fmla="*/ 422409360 w 100"/>
                <a:gd name="T13" fmla="*/ 219577497 h 30"/>
                <a:gd name="T14" fmla="*/ 385138459 w 100"/>
                <a:gd name="T15" fmla="*/ 219577497 h 30"/>
                <a:gd name="T16" fmla="*/ 385138459 w 100"/>
                <a:gd name="T17" fmla="*/ 212007662 h 30"/>
                <a:gd name="T18" fmla="*/ 366503009 w 100"/>
                <a:gd name="T19" fmla="*/ 219577497 h 30"/>
                <a:gd name="T20" fmla="*/ 335443094 w 100"/>
                <a:gd name="T21" fmla="*/ 196862488 h 30"/>
                <a:gd name="T22" fmla="*/ 204992448 w 100"/>
                <a:gd name="T23" fmla="*/ 196862488 h 30"/>
                <a:gd name="T24" fmla="*/ 211205926 w 100"/>
                <a:gd name="T25" fmla="*/ 174147480 h 30"/>
                <a:gd name="T26" fmla="*/ 192567983 w 100"/>
                <a:gd name="T27" fmla="*/ 166577645 h 30"/>
                <a:gd name="T28" fmla="*/ 173932533 w 100"/>
                <a:gd name="T29" fmla="*/ 121147628 h 30"/>
                <a:gd name="T30" fmla="*/ 192567983 w 100"/>
                <a:gd name="T31" fmla="*/ 106002455 h 30"/>
                <a:gd name="T32" fmla="*/ 173932533 w 100"/>
                <a:gd name="T33" fmla="*/ 60572438 h 30"/>
                <a:gd name="T34" fmla="*/ 99390731 w 100"/>
                <a:gd name="T35" fmla="*/ 68145025 h 30"/>
                <a:gd name="T36" fmla="*/ 80755280 w 100"/>
                <a:gd name="T37" fmla="*/ 53002603 h 30"/>
                <a:gd name="T38" fmla="*/ 62119830 w 100"/>
                <a:gd name="T39" fmla="*/ 37857430 h 30"/>
                <a:gd name="T40" fmla="*/ 31059915 w 100"/>
                <a:gd name="T41" fmla="*/ 53002603 h 30"/>
                <a:gd name="T42" fmla="*/ 12424464 w 100"/>
                <a:gd name="T43" fmla="*/ 7572587 h 30"/>
                <a:gd name="T44" fmla="*/ 105601717 w 100"/>
                <a:gd name="T45" fmla="*/ 0 h 30"/>
                <a:gd name="T46" fmla="*/ 124237167 w 100"/>
                <a:gd name="T47" fmla="*/ 7572587 h 30"/>
                <a:gd name="T48" fmla="*/ 124237167 w 100"/>
                <a:gd name="T49" fmla="*/ 30287595 h 30"/>
                <a:gd name="T50" fmla="*/ 149086096 w 100"/>
                <a:gd name="T51" fmla="*/ 53002603 h 30"/>
                <a:gd name="T52" fmla="*/ 229841377 w 100"/>
                <a:gd name="T53" fmla="*/ 53002603 h 30"/>
                <a:gd name="T54" fmla="*/ 229841377 w 100"/>
                <a:gd name="T55" fmla="*/ 106002455 h 30"/>
                <a:gd name="T56" fmla="*/ 291958714 w 100"/>
                <a:gd name="T57" fmla="*/ 113575042 h 30"/>
                <a:gd name="T58" fmla="*/ 291958714 w 100"/>
                <a:gd name="T59" fmla="*/ 136290050 h 30"/>
                <a:gd name="T60" fmla="*/ 304383179 w 100"/>
                <a:gd name="T61" fmla="*/ 121147628 h 30"/>
                <a:gd name="T62" fmla="*/ 409984896 w 100"/>
                <a:gd name="T63" fmla="*/ 121147628 h 30"/>
                <a:gd name="T64" fmla="*/ 428622838 w 100"/>
                <a:gd name="T65" fmla="*/ 136290050 h 30"/>
                <a:gd name="T66" fmla="*/ 453469275 w 100"/>
                <a:gd name="T67" fmla="*/ 113575042 h 30"/>
                <a:gd name="T68" fmla="*/ 478315711 w 100"/>
                <a:gd name="T69" fmla="*/ 113575042 h 30"/>
                <a:gd name="T70" fmla="*/ 621190822 w 100"/>
                <a:gd name="T71" fmla="*/ 121147628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0"/>
                <a:gd name="T109" fmla="*/ 0 h 30"/>
                <a:gd name="T110" fmla="*/ 100 w 10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Freeform 27"/>
            <p:cNvSpPr/>
            <p:nvPr/>
          </p:nvSpPr>
          <p:spPr bwMode="auto">
            <a:xfrm>
              <a:off x="4676775" y="2514600"/>
              <a:ext cx="252413" cy="196850"/>
            </a:xfrm>
            <a:custGeom>
              <a:avLst/>
              <a:gdLst>
                <a:gd name="T0" fmla="*/ 522441903 w 100"/>
                <a:gd name="T1" fmla="*/ 14949664 h 72"/>
                <a:gd name="T2" fmla="*/ 630752322 w 100"/>
                <a:gd name="T3" fmla="*/ 7474832 h 72"/>
                <a:gd name="T4" fmla="*/ 624381417 w 100"/>
                <a:gd name="T5" fmla="*/ 59798656 h 72"/>
                <a:gd name="T6" fmla="*/ 503326667 w 100"/>
                <a:gd name="T7" fmla="*/ 74748319 h 72"/>
                <a:gd name="T8" fmla="*/ 490584859 w 100"/>
                <a:gd name="T9" fmla="*/ 97172815 h 72"/>
                <a:gd name="T10" fmla="*/ 471472146 w 100"/>
                <a:gd name="T11" fmla="*/ 97172815 h 72"/>
                <a:gd name="T12" fmla="*/ 452356910 w 100"/>
                <a:gd name="T13" fmla="*/ 119597311 h 72"/>
                <a:gd name="T14" fmla="*/ 433244197 w 100"/>
                <a:gd name="T15" fmla="*/ 112122479 h 72"/>
                <a:gd name="T16" fmla="*/ 401387153 w 100"/>
                <a:gd name="T17" fmla="*/ 119597311 h 72"/>
                <a:gd name="T18" fmla="*/ 363159204 w 100"/>
                <a:gd name="T19" fmla="*/ 127072143 h 72"/>
                <a:gd name="T20" fmla="*/ 356788300 w 100"/>
                <a:gd name="T21" fmla="*/ 149499373 h 72"/>
                <a:gd name="T22" fmla="*/ 312189447 w 100"/>
                <a:gd name="T23" fmla="*/ 179398701 h 72"/>
                <a:gd name="T24" fmla="*/ 280334926 w 100"/>
                <a:gd name="T25" fmla="*/ 201823197 h 72"/>
                <a:gd name="T26" fmla="*/ 267590594 w 100"/>
                <a:gd name="T27" fmla="*/ 224247692 h 72"/>
                <a:gd name="T28" fmla="*/ 254848785 w 100"/>
                <a:gd name="T29" fmla="*/ 246672188 h 72"/>
                <a:gd name="T30" fmla="*/ 210249932 w 100"/>
                <a:gd name="T31" fmla="*/ 269096684 h 72"/>
                <a:gd name="T32" fmla="*/ 203879028 w 100"/>
                <a:gd name="T33" fmla="*/ 276571516 h 72"/>
                <a:gd name="T34" fmla="*/ 165651080 w 100"/>
                <a:gd name="T35" fmla="*/ 298996012 h 72"/>
                <a:gd name="T36" fmla="*/ 146538367 w 100"/>
                <a:gd name="T37" fmla="*/ 336370172 h 72"/>
                <a:gd name="T38" fmla="*/ 159280175 w 100"/>
                <a:gd name="T39" fmla="*/ 403646393 h 72"/>
                <a:gd name="T40" fmla="*/ 127425655 w 100"/>
                <a:gd name="T41" fmla="*/ 426070889 h 72"/>
                <a:gd name="T42" fmla="*/ 146538367 w 100"/>
                <a:gd name="T43" fmla="*/ 463445049 h 72"/>
                <a:gd name="T44" fmla="*/ 140167463 w 100"/>
                <a:gd name="T45" fmla="*/ 478394713 h 72"/>
                <a:gd name="T46" fmla="*/ 146538367 w 100"/>
                <a:gd name="T47" fmla="*/ 485869544 h 72"/>
                <a:gd name="T48" fmla="*/ 159280175 w 100"/>
                <a:gd name="T49" fmla="*/ 478394713 h 72"/>
                <a:gd name="T50" fmla="*/ 184766316 w 100"/>
                <a:gd name="T51" fmla="*/ 493344376 h 72"/>
                <a:gd name="T52" fmla="*/ 172024508 w 100"/>
                <a:gd name="T53" fmla="*/ 538193368 h 72"/>
                <a:gd name="T54" fmla="*/ 95568610 w 100"/>
                <a:gd name="T55" fmla="*/ 538193368 h 72"/>
                <a:gd name="T56" fmla="*/ 101939514 w 100"/>
                <a:gd name="T57" fmla="*/ 515768872 h 72"/>
                <a:gd name="T58" fmla="*/ 76455898 w 100"/>
                <a:gd name="T59" fmla="*/ 508294040 h 72"/>
                <a:gd name="T60" fmla="*/ 57340661 w 100"/>
                <a:gd name="T61" fmla="*/ 485869544 h 72"/>
                <a:gd name="T62" fmla="*/ 38227949 w 100"/>
                <a:gd name="T63" fmla="*/ 485869544 h 72"/>
                <a:gd name="T64" fmla="*/ 12741808 w 100"/>
                <a:gd name="T65" fmla="*/ 485869544 h 72"/>
                <a:gd name="T66" fmla="*/ 6370904 w 100"/>
                <a:gd name="T67" fmla="*/ 411121225 h 72"/>
                <a:gd name="T68" fmla="*/ 50969757 w 100"/>
                <a:gd name="T69" fmla="*/ 388693995 h 72"/>
                <a:gd name="T70" fmla="*/ 38227949 w 100"/>
                <a:gd name="T71" fmla="*/ 381219163 h 72"/>
                <a:gd name="T72" fmla="*/ 50969757 w 100"/>
                <a:gd name="T73" fmla="*/ 358794667 h 72"/>
                <a:gd name="T74" fmla="*/ 95568610 w 100"/>
                <a:gd name="T75" fmla="*/ 336370172 h 72"/>
                <a:gd name="T76" fmla="*/ 95568610 w 100"/>
                <a:gd name="T77" fmla="*/ 298996012 h 72"/>
                <a:gd name="T78" fmla="*/ 121052227 w 100"/>
                <a:gd name="T79" fmla="*/ 284046348 h 72"/>
                <a:gd name="T80" fmla="*/ 140167463 w 100"/>
                <a:gd name="T81" fmla="*/ 254147020 h 72"/>
                <a:gd name="T82" fmla="*/ 140167463 w 100"/>
                <a:gd name="T83" fmla="*/ 201823197 h 72"/>
                <a:gd name="T84" fmla="*/ 210249932 w 100"/>
                <a:gd name="T85" fmla="*/ 171923869 h 72"/>
                <a:gd name="T86" fmla="*/ 222994265 w 100"/>
                <a:gd name="T87" fmla="*/ 149499373 h 72"/>
                <a:gd name="T88" fmla="*/ 229365169 w 100"/>
                <a:gd name="T89" fmla="*/ 164449037 h 72"/>
                <a:gd name="T90" fmla="*/ 248477881 w 100"/>
                <a:gd name="T91" fmla="*/ 142024541 h 72"/>
                <a:gd name="T92" fmla="*/ 254848785 w 100"/>
                <a:gd name="T93" fmla="*/ 119597311 h 72"/>
                <a:gd name="T94" fmla="*/ 299447638 w 100"/>
                <a:gd name="T95" fmla="*/ 112122479 h 72"/>
                <a:gd name="T96" fmla="*/ 356788300 w 100"/>
                <a:gd name="T97" fmla="*/ 97172815 h 72"/>
                <a:gd name="T98" fmla="*/ 363159204 w 100"/>
                <a:gd name="T99" fmla="*/ 89697983 h 72"/>
                <a:gd name="T100" fmla="*/ 382274440 w 100"/>
                <a:gd name="T101" fmla="*/ 97172815 h 72"/>
                <a:gd name="T102" fmla="*/ 388645344 w 100"/>
                <a:gd name="T103" fmla="*/ 74748319 h 72"/>
                <a:gd name="T104" fmla="*/ 401387153 w 100"/>
                <a:gd name="T105" fmla="*/ 74748319 h 72"/>
                <a:gd name="T106" fmla="*/ 458727814 w 100"/>
                <a:gd name="T107" fmla="*/ 67273488 h 72"/>
                <a:gd name="T108" fmla="*/ 477843050 w 100"/>
                <a:gd name="T109" fmla="*/ 59798656 h 72"/>
                <a:gd name="T110" fmla="*/ 490584859 w 100"/>
                <a:gd name="T111" fmla="*/ 44848992 h 72"/>
                <a:gd name="T112" fmla="*/ 522441903 w 100"/>
                <a:gd name="T113" fmla="*/ 14949664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
                <a:gd name="T172" fmla="*/ 0 h 72"/>
                <a:gd name="T173" fmla="*/ 100 w 10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28"/>
            <p:cNvSpPr/>
            <p:nvPr/>
          </p:nvSpPr>
          <p:spPr bwMode="auto">
            <a:xfrm>
              <a:off x="2473325" y="2527300"/>
              <a:ext cx="30163" cy="14288"/>
            </a:xfrm>
            <a:custGeom>
              <a:avLst/>
              <a:gdLst>
                <a:gd name="T0" fmla="*/ 60153248 w 11"/>
                <a:gd name="T1" fmla="*/ 8167021 h 5"/>
                <a:gd name="T2" fmla="*/ 82709688 w 11"/>
                <a:gd name="T3" fmla="*/ 8167021 h 5"/>
                <a:gd name="T4" fmla="*/ 60153248 w 11"/>
                <a:gd name="T5" fmla="*/ 8167021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8" y="1"/>
                  </a:moveTo>
                  <a:cubicBezTo>
                    <a:pt x="11" y="1"/>
                    <a:pt x="11" y="1"/>
                    <a:pt x="11" y="1"/>
                  </a:cubicBezTo>
                  <a:cubicBezTo>
                    <a:pt x="11" y="5"/>
                    <a:pt x="0" y="0"/>
                    <a:pt x="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29"/>
            <p:cNvSpPr/>
            <p:nvPr/>
          </p:nvSpPr>
          <p:spPr bwMode="auto">
            <a:xfrm>
              <a:off x="5907088" y="2544763"/>
              <a:ext cx="79375" cy="65087"/>
            </a:xfrm>
            <a:custGeom>
              <a:avLst/>
              <a:gdLst>
                <a:gd name="T0" fmla="*/ 52448952 w 31"/>
                <a:gd name="T1" fmla="*/ 0 h 24"/>
                <a:gd name="T2" fmla="*/ 65561190 w 31"/>
                <a:gd name="T3" fmla="*/ 14709662 h 24"/>
                <a:gd name="T4" fmla="*/ 118010141 w 31"/>
                <a:gd name="T5" fmla="*/ 44128986 h 24"/>
                <a:gd name="T6" fmla="*/ 144234617 w 31"/>
                <a:gd name="T7" fmla="*/ 22064493 h 24"/>
                <a:gd name="T8" fmla="*/ 203238407 w 31"/>
                <a:gd name="T9" fmla="*/ 36774155 h 24"/>
                <a:gd name="T10" fmla="*/ 183571331 w 31"/>
                <a:gd name="T11" fmla="*/ 88257972 h 24"/>
                <a:gd name="T12" fmla="*/ 111452742 w 31"/>
                <a:gd name="T13" fmla="*/ 102964922 h 24"/>
                <a:gd name="T14" fmla="*/ 111452742 w 31"/>
                <a:gd name="T15" fmla="*/ 117674584 h 24"/>
                <a:gd name="T16" fmla="*/ 91785665 w 31"/>
                <a:gd name="T17" fmla="*/ 139739077 h 24"/>
                <a:gd name="T18" fmla="*/ 65561190 w 31"/>
                <a:gd name="T19" fmla="*/ 147093908 h 24"/>
                <a:gd name="T20" fmla="*/ 26224476 w 31"/>
                <a:gd name="T21" fmla="*/ 125029415 h 24"/>
                <a:gd name="T22" fmla="*/ 0 w 31"/>
                <a:gd name="T23" fmla="*/ 44128986 h 24"/>
                <a:gd name="T24" fmla="*/ 52448952 w 31"/>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4"/>
                <a:gd name="T41" fmla="*/ 31 w 31"/>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30"/>
            <p:cNvSpPr/>
            <p:nvPr/>
          </p:nvSpPr>
          <p:spPr bwMode="auto">
            <a:xfrm>
              <a:off x="2220913" y="2552700"/>
              <a:ext cx="19050" cy="15875"/>
            </a:xfrm>
            <a:custGeom>
              <a:avLst/>
              <a:gdLst>
                <a:gd name="T0" fmla="*/ 22681406 w 8"/>
                <a:gd name="T1" fmla="*/ 0 h 6"/>
                <a:gd name="T2" fmla="*/ 28351163 w 8"/>
                <a:gd name="T3" fmla="*/ 42002604 h 6"/>
                <a:gd name="T4" fmla="*/ 0 w 8"/>
                <a:gd name="T5" fmla="*/ 28000854 h 6"/>
                <a:gd name="T6" fmla="*/ 22681406 w 8"/>
                <a:gd name="T7" fmla="*/ 0 h 6"/>
                <a:gd name="T8" fmla="*/ 0 60000 65536"/>
                <a:gd name="T9" fmla="*/ 0 60000 65536"/>
                <a:gd name="T10" fmla="*/ 0 60000 65536"/>
                <a:gd name="T11" fmla="*/ 0 60000 65536"/>
                <a:gd name="T12" fmla="*/ 0 w 8"/>
                <a:gd name="T13" fmla="*/ 0 h 6"/>
                <a:gd name="T14" fmla="*/ 8 w 8"/>
                <a:gd name="T15" fmla="*/ 6 h 6"/>
              </a:gdLst>
              <a:ahLst/>
              <a:cxnLst>
                <a:cxn ang="T8">
                  <a:pos x="T0" y="T1"/>
                </a:cxn>
                <a:cxn ang="T9">
                  <a:pos x="T2" y="T3"/>
                </a:cxn>
                <a:cxn ang="T10">
                  <a:pos x="T4" y="T5"/>
                </a:cxn>
                <a:cxn ang="T11">
                  <a:pos x="T6" y="T7"/>
                </a:cxn>
              </a:cxnLst>
              <a:rect l="T12" t="T13" r="T14" b="T15"/>
              <a:pathLst>
                <a:path w="8" h="6">
                  <a:moveTo>
                    <a:pt x="4" y="0"/>
                  </a:moveTo>
                  <a:cubicBezTo>
                    <a:pt x="8" y="1"/>
                    <a:pt x="5" y="2"/>
                    <a:pt x="5" y="6"/>
                  </a:cubicBezTo>
                  <a:cubicBezTo>
                    <a:pt x="4" y="5"/>
                    <a:pt x="2" y="4"/>
                    <a:pt x="0" y="4"/>
                  </a:cubicBezTo>
                  <a:cubicBezTo>
                    <a:pt x="0" y="2"/>
                    <a:pt x="4" y="3"/>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Freeform 31"/>
            <p:cNvSpPr/>
            <p:nvPr/>
          </p:nvSpPr>
          <p:spPr bwMode="auto">
            <a:xfrm>
              <a:off x="5992813" y="2552700"/>
              <a:ext cx="34925" cy="34925"/>
            </a:xfrm>
            <a:custGeom>
              <a:avLst/>
              <a:gdLst>
                <a:gd name="T0" fmla="*/ 0 w 14"/>
                <a:gd name="T1" fmla="*/ 28869542 h 13"/>
                <a:gd name="T2" fmla="*/ 87125402 w 14"/>
                <a:gd name="T3" fmla="*/ 50523042 h 13"/>
                <a:gd name="T4" fmla="*/ 49785588 w 14"/>
                <a:gd name="T5" fmla="*/ 93827356 h 13"/>
                <a:gd name="T6" fmla="*/ 31115680 w 14"/>
                <a:gd name="T7" fmla="*/ 72173856 h 13"/>
                <a:gd name="T8" fmla="*/ 18669907 w 14"/>
                <a:gd name="T9" fmla="*/ 72173856 h 13"/>
                <a:gd name="T10" fmla="*/ 0 w 14"/>
                <a:gd name="T11" fmla="*/ 28869542 h 13"/>
                <a:gd name="T12" fmla="*/ 0 60000 65536"/>
                <a:gd name="T13" fmla="*/ 0 60000 65536"/>
                <a:gd name="T14" fmla="*/ 0 60000 65536"/>
                <a:gd name="T15" fmla="*/ 0 60000 65536"/>
                <a:gd name="T16" fmla="*/ 0 60000 65536"/>
                <a:gd name="T17" fmla="*/ 0 60000 65536"/>
                <a:gd name="T18" fmla="*/ 0 w 14"/>
                <a:gd name="T19" fmla="*/ 0 h 13"/>
                <a:gd name="T20" fmla="*/ 14 w 1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Freeform 32"/>
            <p:cNvSpPr/>
            <p:nvPr/>
          </p:nvSpPr>
          <p:spPr bwMode="auto">
            <a:xfrm>
              <a:off x="6038850" y="2562225"/>
              <a:ext cx="52388" cy="33338"/>
            </a:xfrm>
            <a:custGeom>
              <a:avLst/>
              <a:gdLst>
                <a:gd name="T0" fmla="*/ 6224193 w 21"/>
                <a:gd name="T1" fmla="*/ 15435494 h 12"/>
                <a:gd name="T2" fmla="*/ 24894279 w 21"/>
                <a:gd name="T3" fmla="*/ 15435494 h 12"/>
                <a:gd name="T4" fmla="*/ 68456148 w 21"/>
                <a:gd name="T5" fmla="*/ 38591513 h 12"/>
                <a:gd name="T6" fmla="*/ 112020512 w 21"/>
                <a:gd name="T7" fmla="*/ 54027007 h 12"/>
                <a:gd name="T8" fmla="*/ 130690597 w 21"/>
                <a:gd name="T9" fmla="*/ 77183026 h 12"/>
                <a:gd name="T10" fmla="*/ 24894279 w 21"/>
                <a:gd name="T11" fmla="*/ 54027007 h 12"/>
                <a:gd name="T12" fmla="*/ 6224193 w 21"/>
                <a:gd name="T13" fmla="*/ 15435494 h 12"/>
                <a:gd name="T14" fmla="*/ 0 60000 65536"/>
                <a:gd name="T15" fmla="*/ 0 60000 65536"/>
                <a:gd name="T16" fmla="*/ 0 60000 65536"/>
                <a:gd name="T17" fmla="*/ 0 60000 65536"/>
                <a:gd name="T18" fmla="*/ 0 60000 65536"/>
                <a:gd name="T19" fmla="*/ 0 60000 65536"/>
                <a:gd name="T20" fmla="*/ 0 60000 65536"/>
                <a:gd name="T21" fmla="*/ 0 w 21"/>
                <a:gd name="T22" fmla="*/ 0 h 12"/>
                <a:gd name="T23" fmla="*/ 21 w 2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Freeform 33"/>
            <p:cNvSpPr/>
            <p:nvPr/>
          </p:nvSpPr>
          <p:spPr bwMode="auto">
            <a:xfrm>
              <a:off x="2459038" y="2613025"/>
              <a:ext cx="88900" cy="79375"/>
            </a:xfrm>
            <a:custGeom>
              <a:avLst/>
              <a:gdLst>
                <a:gd name="T0" fmla="*/ 70967600 w 35"/>
                <a:gd name="T1" fmla="*/ 37456789 h 29"/>
                <a:gd name="T2" fmla="*/ 70967600 w 35"/>
                <a:gd name="T3" fmla="*/ 29965431 h 29"/>
                <a:gd name="T4" fmla="*/ 174193200 w 35"/>
                <a:gd name="T5" fmla="*/ 0 h 29"/>
                <a:gd name="T6" fmla="*/ 193548000 w 35"/>
                <a:gd name="T7" fmla="*/ 37456789 h 29"/>
                <a:gd name="T8" fmla="*/ 174193200 w 35"/>
                <a:gd name="T9" fmla="*/ 67424957 h 29"/>
                <a:gd name="T10" fmla="*/ 219354400 w 35"/>
                <a:gd name="T11" fmla="*/ 82407672 h 29"/>
                <a:gd name="T12" fmla="*/ 225806000 w 35"/>
                <a:gd name="T13" fmla="*/ 164815345 h 29"/>
                <a:gd name="T14" fmla="*/ 199999600 w 35"/>
                <a:gd name="T15" fmla="*/ 164815345 h 29"/>
                <a:gd name="T16" fmla="*/ 199999600 w 35"/>
                <a:gd name="T17" fmla="*/ 187289418 h 29"/>
                <a:gd name="T18" fmla="*/ 174193200 w 35"/>
                <a:gd name="T19" fmla="*/ 187289418 h 29"/>
                <a:gd name="T20" fmla="*/ 148386800 w 35"/>
                <a:gd name="T21" fmla="*/ 209763491 h 29"/>
                <a:gd name="T22" fmla="*/ 116128800 w 35"/>
                <a:gd name="T23" fmla="*/ 172306703 h 29"/>
                <a:gd name="T24" fmla="*/ 90322400 w 35"/>
                <a:gd name="T25" fmla="*/ 142338534 h 29"/>
                <a:gd name="T26" fmla="*/ 70967600 w 35"/>
                <a:gd name="T27" fmla="*/ 119864461 h 29"/>
                <a:gd name="T28" fmla="*/ 25806400 w 35"/>
                <a:gd name="T29" fmla="*/ 112373103 h 29"/>
                <a:gd name="T30" fmla="*/ 0 w 35"/>
                <a:gd name="T31" fmla="*/ 89899030 h 29"/>
                <a:gd name="T32" fmla="*/ 90322400 w 35"/>
                <a:gd name="T33" fmla="*/ 104881746 h 29"/>
                <a:gd name="T34" fmla="*/ 96774000 w 35"/>
                <a:gd name="T35" fmla="*/ 59933599 h 29"/>
                <a:gd name="T36" fmla="*/ 64516000 w 35"/>
                <a:gd name="T37" fmla="*/ 29965431 h 29"/>
                <a:gd name="T38" fmla="*/ 70967600 w 35"/>
                <a:gd name="T39" fmla="*/ 37456789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29"/>
                <a:gd name="T62" fmla="*/ 35 w 35"/>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34"/>
            <p:cNvSpPr/>
            <p:nvPr/>
          </p:nvSpPr>
          <p:spPr bwMode="auto">
            <a:xfrm>
              <a:off x="2776538" y="2617788"/>
              <a:ext cx="53975" cy="28575"/>
            </a:xfrm>
            <a:custGeom>
              <a:avLst/>
              <a:gdLst>
                <a:gd name="T0" fmla="*/ 0 w 22"/>
                <a:gd name="T1" fmla="*/ 16330613 h 10"/>
                <a:gd name="T2" fmla="*/ 36114182 w 22"/>
                <a:gd name="T3" fmla="*/ 0 h 10"/>
                <a:gd name="T4" fmla="*/ 126404543 w 22"/>
                <a:gd name="T5" fmla="*/ 40827960 h 10"/>
                <a:gd name="T6" fmla="*/ 120383877 w 22"/>
                <a:gd name="T7" fmla="*/ 81653063 h 10"/>
                <a:gd name="T8" fmla="*/ 30095969 w 22"/>
                <a:gd name="T9" fmla="*/ 40827960 h 10"/>
                <a:gd name="T10" fmla="*/ 0 w 22"/>
                <a:gd name="T11" fmla="*/ 16330613 h 10"/>
                <a:gd name="T12" fmla="*/ 0 60000 65536"/>
                <a:gd name="T13" fmla="*/ 0 60000 65536"/>
                <a:gd name="T14" fmla="*/ 0 60000 65536"/>
                <a:gd name="T15" fmla="*/ 0 60000 65536"/>
                <a:gd name="T16" fmla="*/ 0 60000 65536"/>
                <a:gd name="T17" fmla="*/ 0 60000 65536"/>
                <a:gd name="T18" fmla="*/ 0 w 22"/>
                <a:gd name="T19" fmla="*/ 0 h 10"/>
                <a:gd name="T20" fmla="*/ 22 w 2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35"/>
            <p:cNvSpPr/>
            <p:nvPr/>
          </p:nvSpPr>
          <p:spPr bwMode="auto">
            <a:xfrm>
              <a:off x="5957888" y="2617788"/>
              <a:ext cx="34925" cy="17462"/>
            </a:xfrm>
            <a:custGeom>
              <a:avLst/>
              <a:gdLst>
                <a:gd name="T0" fmla="*/ 87125402 w 14"/>
                <a:gd name="T1" fmla="*/ 42351171 h 6"/>
                <a:gd name="T2" fmla="*/ 0 w 14"/>
                <a:gd name="T3" fmla="*/ 25410120 h 6"/>
                <a:gd name="T4" fmla="*/ 24894041 w 14"/>
                <a:gd name="T5" fmla="*/ 0 h 6"/>
                <a:gd name="T6" fmla="*/ 87125402 w 14"/>
                <a:gd name="T7" fmla="*/ 42351171 h 6"/>
                <a:gd name="T8" fmla="*/ 0 60000 65536"/>
                <a:gd name="T9" fmla="*/ 0 60000 65536"/>
                <a:gd name="T10" fmla="*/ 0 60000 65536"/>
                <a:gd name="T11" fmla="*/ 0 60000 65536"/>
                <a:gd name="T12" fmla="*/ 0 w 14"/>
                <a:gd name="T13" fmla="*/ 0 h 6"/>
                <a:gd name="T14" fmla="*/ 14 w 14"/>
                <a:gd name="T15" fmla="*/ 6 h 6"/>
              </a:gdLst>
              <a:ahLst/>
              <a:cxnLst>
                <a:cxn ang="T8">
                  <a:pos x="T0" y="T1"/>
                </a:cxn>
                <a:cxn ang="T9">
                  <a:pos x="T2" y="T3"/>
                </a:cxn>
                <a:cxn ang="T10">
                  <a:pos x="T4" y="T5"/>
                </a:cxn>
                <a:cxn ang="T11">
                  <a:pos x="T6" y="T7"/>
                </a:cxn>
              </a:cxnLst>
              <a:rect l="T12" t="T13" r="T14" b="T15"/>
              <a:pathLst>
                <a:path w="14" h="6">
                  <a:moveTo>
                    <a:pt x="14" y="5"/>
                  </a:moveTo>
                  <a:cubicBezTo>
                    <a:pt x="12" y="6"/>
                    <a:pt x="3" y="5"/>
                    <a:pt x="0" y="3"/>
                  </a:cubicBezTo>
                  <a:cubicBezTo>
                    <a:pt x="0" y="1"/>
                    <a:pt x="4" y="3"/>
                    <a:pt x="4" y="0"/>
                  </a:cubicBezTo>
                  <a:cubicBezTo>
                    <a:pt x="7" y="2"/>
                    <a:pt x="14" y="0"/>
                    <a:pt x="14"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36"/>
            <p:cNvSpPr/>
            <p:nvPr/>
          </p:nvSpPr>
          <p:spPr bwMode="auto">
            <a:xfrm>
              <a:off x="3163888" y="2703513"/>
              <a:ext cx="28575" cy="20637"/>
            </a:xfrm>
            <a:custGeom>
              <a:avLst/>
              <a:gdLst>
                <a:gd name="T0" fmla="*/ 74230057 w 11"/>
                <a:gd name="T1" fmla="*/ 39927436 h 8"/>
                <a:gd name="T2" fmla="*/ 0 w 11"/>
                <a:gd name="T3" fmla="*/ 19963718 h 8"/>
                <a:gd name="T4" fmla="*/ 74230057 w 11"/>
                <a:gd name="T5" fmla="*/ 39927436 h 8"/>
                <a:gd name="T6" fmla="*/ 0 60000 65536"/>
                <a:gd name="T7" fmla="*/ 0 60000 65536"/>
                <a:gd name="T8" fmla="*/ 0 60000 65536"/>
                <a:gd name="T9" fmla="*/ 0 w 11"/>
                <a:gd name="T10" fmla="*/ 0 h 8"/>
                <a:gd name="T11" fmla="*/ 11 w 11"/>
                <a:gd name="T12" fmla="*/ 8 h 8"/>
              </a:gdLst>
              <a:ahLst/>
              <a:cxnLst>
                <a:cxn ang="T6">
                  <a:pos x="T0" y="T1"/>
                </a:cxn>
                <a:cxn ang="T7">
                  <a:pos x="T2" y="T3"/>
                </a:cxn>
                <a:cxn ang="T8">
                  <a:pos x="T4" y="T5"/>
                </a:cxn>
              </a:cxnLst>
              <a:rect l="T9" t="T10" r="T11" b="T12"/>
              <a:pathLst>
                <a:path w="11" h="8">
                  <a:moveTo>
                    <a:pt x="11" y="6"/>
                  </a:moveTo>
                  <a:cubicBezTo>
                    <a:pt x="4" y="8"/>
                    <a:pt x="5" y="2"/>
                    <a:pt x="0" y="3"/>
                  </a:cubicBezTo>
                  <a:cubicBezTo>
                    <a:pt x="2" y="0"/>
                    <a:pt x="11" y="2"/>
                    <a:pt x="1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37"/>
            <p:cNvSpPr/>
            <p:nvPr/>
          </p:nvSpPr>
          <p:spPr bwMode="auto">
            <a:xfrm>
              <a:off x="3144838" y="2724150"/>
              <a:ext cx="41275" cy="25400"/>
            </a:xfrm>
            <a:custGeom>
              <a:avLst/>
              <a:gdLst>
                <a:gd name="T0" fmla="*/ 106476602 w 16"/>
                <a:gd name="T1" fmla="*/ 39824378 h 9"/>
                <a:gd name="T2" fmla="*/ 13308608 w 16"/>
                <a:gd name="T3" fmla="*/ 39824378 h 9"/>
                <a:gd name="T4" fmla="*/ 39928403 w 16"/>
                <a:gd name="T5" fmla="*/ 7964311 h 9"/>
                <a:gd name="T6" fmla="*/ 106476602 w 16"/>
                <a:gd name="T7" fmla="*/ 39824378 h 9"/>
                <a:gd name="T8" fmla="*/ 0 60000 65536"/>
                <a:gd name="T9" fmla="*/ 0 60000 65536"/>
                <a:gd name="T10" fmla="*/ 0 60000 65536"/>
                <a:gd name="T11" fmla="*/ 0 60000 65536"/>
                <a:gd name="T12" fmla="*/ 0 w 16"/>
                <a:gd name="T13" fmla="*/ 0 h 9"/>
                <a:gd name="T14" fmla="*/ 16 w 16"/>
                <a:gd name="T15" fmla="*/ 9 h 9"/>
              </a:gdLst>
              <a:ahLst/>
              <a:cxnLst>
                <a:cxn ang="T8">
                  <a:pos x="T0" y="T1"/>
                </a:cxn>
                <a:cxn ang="T9">
                  <a:pos x="T2" y="T3"/>
                </a:cxn>
                <a:cxn ang="T10">
                  <a:pos x="T4" y="T5"/>
                </a:cxn>
                <a:cxn ang="T11">
                  <a:pos x="T6" y="T7"/>
                </a:cxn>
              </a:cxnLst>
              <a:rect l="T12" t="T13" r="T14" b="T15"/>
              <a:pathLst>
                <a:path w="16" h="9">
                  <a:moveTo>
                    <a:pt x="16" y="5"/>
                  </a:moveTo>
                  <a:cubicBezTo>
                    <a:pt x="14" y="9"/>
                    <a:pt x="4" y="9"/>
                    <a:pt x="2" y="5"/>
                  </a:cubicBezTo>
                  <a:cubicBezTo>
                    <a:pt x="0" y="0"/>
                    <a:pt x="7" y="4"/>
                    <a:pt x="6" y="1"/>
                  </a:cubicBezTo>
                  <a:cubicBezTo>
                    <a:pt x="9" y="3"/>
                    <a:pt x="12" y="4"/>
                    <a:pt x="16"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Freeform 38"/>
            <p:cNvSpPr/>
            <p:nvPr/>
          </p:nvSpPr>
          <p:spPr bwMode="auto">
            <a:xfrm>
              <a:off x="4629150" y="2740025"/>
              <a:ext cx="23813" cy="25400"/>
            </a:xfrm>
            <a:custGeom>
              <a:avLst/>
              <a:gdLst>
                <a:gd name="T0" fmla="*/ 22681883 w 10"/>
                <a:gd name="T1" fmla="*/ 0 h 9"/>
                <a:gd name="T2" fmla="*/ 56705897 w 10"/>
                <a:gd name="T3" fmla="*/ 47788689 h 9"/>
                <a:gd name="T4" fmla="*/ 17012007 w 10"/>
                <a:gd name="T5" fmla="*/ 71684444 h 9"/>
                <a:gd name="T6" fmla="*/ 5669875 w 10"/>
                <a:gd name="T7" fmla="*/ 15928622 h 9"/>
                <a:gd name="T8" fmla="*/ 22681883 w 10"/>
                <a:gd name="T9" fmla="*/ 0 h 9"/>
                <a:gd name="T10" fmla="*/ 0 60000 65536"/>
                <a:gd name="T11" fmla="*/ 0 60000 65536"/>
                <a:gd name="T12" fmla="*/ 0 60000 65536"/>
                <a:gd name="T13" fmla="*/ 0 60000 65536"/>
                <a:gd name="T14" fmla="*/ 0 60000 65536"/>
                <a:gd name="T15" fmla="*/ 0 w 10"/>
                <a:gd name="T16" fmla="*/ 0 h 9"/>
                <a:gd name="T17" fmla="*/ 10 w 10"/>
                <a:gd name="T18" fmla="*/ 9 h 9"/>
              </a:gdLst>
              <a:ahLst/>
              <a:cxnLst>
                <a:cxn ang="T10">
                  <a:pos x="T0" y="T1"/>
                </a:cxn>
                <a:cxn ang="T11">
                  <a:pos x="T2" y="T3"/>
                </a:cxn>
                <a:cxn ang="T12">
                  <a:pos x="T4" y="T5"/>
                </a:cxn>
                <a:cxn ang="T13">
                  <a:pos x="T6" y="T7"/>
                </a:cxn>
                <a:cxn ang="T14">
                  <a:pos x="T8" y="T9"/>
                </a:cxn>
              </a:cxnLst>
              <a:rect l="T15" t="T16" r="T17" b="T18"/>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Freeform 39"/>
            <p:cNvSpPr/>
            <p:nvPr/>
          </p:nvSpPr>
          <p:spPr bwMode="auto">
            <a:xfrm>
              <a:off x="2378075" y="2757488"/>
              <a:ext cx="25400" cy="19050"/>
            </a:xfrm>
            <a:custGeom>
              <a:avLst/>
              <a:gdLst>
                <a:gd name="T0" fmla="*/ 64516000 w 10"/>
                <a:gd name="T1" fmla="*/ 44438207 h 7"/>
                <a:gd name="T2" fmla="*/ 0 w 10"/>
                <a:gd name="T3" fmla="*/ 51843214 h 7"/>
                <a:gd name="T4" fmla="*/ 64516000 w 10"/>
                <a:gd name="T5" fmla="*/ 44438207 h 7"/>
                <a:gd name="T6" fmla="*/ 0 60000 65536"/>
                <a:gd name="T7" fmla="*/ 0 60000 65536"/>
                <a:gd name="T8" fmla="*/ 0 60000 65536"/>
                <a:gd name="T9" fmla="*/ 0 w 10"/>
                <a:gd name="T10" fmla="*/ 0 h 7"/>
                <a:gd name="T11" fmla="*/ 10 w 10"/>
                <a:gd name="T12" fmla="*/ 7 h 7"/>
              </a:gdLst>
              <a:ahLst/>
              <a:cxnLst>
                <a:cxn ang="T6">
                  <a:pos x="T0" y="T1"/>
                </a:cxn>
                <a:cxn ang="T7">
                  <a:pos x="T2" y="T3"/>
                </a:cxn>
                <a:cxn ang="T8">
                  <a:pos x="T4" y="T5"/>
                </a:cxn>
              </a:cxnLst>
              <a:rect l="T9" t="T10" r="T11" b="T12"/>
              <a:pathLst>
                <a:path w="10" h="7">
                  <a:moveTo>
                    <a:pt x="10" y="6"/>
                  </a:moveTo>
                  <a:cubicBezTo>
                    <a:pt x="5" y="5"/>
                    <a:pt x="3" y="6"/>
                    <a:pt x="0" y="7"/>
                  </a:cubicBezTo>
                  <a:cubicBezTo>
                    <a:pt x="0" y="4"/>
                    <a:pt x="10" y="0"/>
                    <a:pt x="1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40"/>
            <p:cNvSpPr/>
            <p:nvPr/>
          </p:nvSpPr>
          <p:spPr bwMode="auto">
            <a:xfrm>
              <a:off x="2820988" y="2770188"/>
              <a:ext cx="46037" cy="31750"/>
            </a:xfrm>
            <a:custGeom>
              <a:avLst/>
              <a:gdLst>
                <a:gd name="T0" fmla="*/ 98120193 w 18"/>
                <a:gd name="T1" fmla="*/ 16662977 h 11"/>
                <a:gd name="T2" fmla="*/ 104662562 w 18"/>
                <a:gd name="T3" fmla="*/ 83312000 h 11"/>
                <a:gd name="T4" fmla="*/ 13082181 w 18"/>
                <a:gd name="T5" fmla="*/ 66649023 h 11"/>
                <a:gd name="T6" fmla="*/ 32706731 w 18"/>
                <a:gd name="T7" fmla="*/ 16662977 h 11"/>
                <a:gd name="T8" fmla="*/ 98120193 w 18"/>
                <a:gd name="T9" fmla="*/ 16662977 h 11"/>
                <a:gd name="T10" fmla="*/ 0 60000 65536"/>
                <a:gd name="T11" fmla="*/ 0 60000 65536"/>
                <a:gd name="T12" fmla="*/ 0 60000 65536"/>
                <a:gd name="T13" fmla="*/ 0 60000 65536"/>
                <a:gd name="T14" fmla="*/ 0 60000 65536"/>
                <a:gd name="T15" fmla="*/ 0 w 18"/>
                <a:gd name="T16" fmla="*/ 0 h 11"/>
                <a:gd name="T17" fmla="*/ 18 w 18"/>
                <a:gd name="T18" fmla="*/ 11 h 11"/>
              </a:gdLst>
              <a:ahLst/>
              <a:cxnLst>
                <a:cxn ang="T10">
                  <a:pos x="T0" y="T1"/>
                </a:cxn>
                <a:cxn ang="T11">
                  <a:pos x="T2" y="T3"/>
                </a:cxn>
                <a:cxn ang="T12">
                  <a:pos x="T4" y="T5"/>
                </a:cxn>
                <a:cxn ang="T13">
                  <a:pos x="T6" y="T7"/>
                </a:cxn>
                <a:cxn ang="T14">
                  <a:pos x="T8" y="T9"/>
                </a:cxn>
              </a:cxnLst>
              <a:rect l="T15" t="T16" r="T17" b="T18"/>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Freeform 41"/>
            <p:cNvSpPr/>
            <p:nvPr/>
          </p:nvSpPr>
          <p:spPr bwMode="auto">
            <a:xfrm>
              <a:off x="2806700" y="2852738"/>
              <a:ext cx="52388" cy="25400"/>
            </a:xfrm>
            <a:custGeom>
              <a:avLst/>
              <a:gdLst>
                <a:gd name="T0" fmla="*/ 118244705 w 21"/>
                <a:gd name="T1" fmla="*/ 25806400 h 10"/>
                <a:gd name="T2" fmla="*/ 87126233 w 21"/>
                <a:gd name="T3" fmla="*/ 45161200 h 10"/>
                <a:gd name="T4" fmla="*/ 49786063 w 21"/>
                <a:gd name="T5" fmla="*/ 51612800 h 10"/>
                <a:gd name="T6" fmla="*/ 12445892 w 21"/>
                <a:gd name="T7" fmla="*/ 45161200 h 10"/>
                <a:gd name="T8" fmla="*/ 24894279 w 21"/>
                <a:gd name="T9" fmla="*/ 19354800 h 10"/>
                <a:gd name="T10" fmla="*/ 49786063 w 21"/>
                <a:gd name="T11" fmla="*/ 0 h 10"/>
                <a:gd name="T12" fmla="*/ 118244705 w 21"/>
                <a:gd name="T13" fmla="*/ 25806400 h 10"/>
                <a:gd name="T14" fmla="*/ 0 60000 65536"/>
                <a:gd name="T15" fmla="*/ 0 60000 65536"/>
                <a:gd name="T16" fmla="*/ 0 60000 65536"/>
                <a:gd name="T17" fmla="*/ 0 60000 65536"/>
                <a:gd name="T18" fmla="*/ 0 60000 65536"/>
                <a:gd name="T19" fmla="*/ 0 60000 65536"/>
                <a:gd name="T20" fmla="*/ 0 60000 65536"/>
                <a:gd name="T21" fmla="*/ 0 w 21"/>
                <a:gd name="T22" fmla="*/ 0 h 10"/>
                <a:gd name="T23" fmla="*/ 21 w 2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42"/>
            <p:cNvSpPr/>
            <p:nvPr/>
          </p:nvSpPr>
          <p:spPr bwMode="auto">
            <a:xfrm>
              <a:off x="2806700" y="2894013"/>
              <a:ext cx="23813" cy="12700"/>
            </a:xfrm>
            <a:custGeom>
              <a:avLst/>
              <a:gdLst>
                <a:gd name="T0" fmla="*/ 45363765 w 10"/>
                <a:gd name="T1" fmla="*/ 32258000 h 5"/>
                <a:gd name="T2" fmla="*/ 11342132 w 10"/>
                <a:gd name="T3" fmla="*/ 32258000 h 5"/>
                <a:gd name="T4" fmla="*/ 45363765 w 10"/>
                <a:gd name="T5" fmla="*/ 32258000 h 5"/>
                <a:gd name="T6" fmla="*/ 0 60000 65536"/>
                <a:gd name="T7" fmla="*/ 0 60000 65536"/>
                <a:gd name="T8" fmla="*/ 0 60000 65536"/>
                <a:gd name="T9" fmla="*/ 0 w 10"/>
                <a:gd name="T10" fmla="*/ 0 h 5"/>
                <a:gd name="T11" fmla="*/ 10 w 10"/>
                <a:gd name="T12" fmla="*/ 5 h 5"/>
              </a:gdLst>
              <a:ahLst/>
              <a:cxnLst>
                <a:cxn ang="T6">
                  <a:pos x="T0" y="T1"/>
                </a:cxn>
                <a:cxn ang="T7">
                  <a:pos x="T2" y="T3"/>
                </a:cxn>
                <a:cxn ang="T8">
                  <a:pos x="T4" y="T5"/>
                </a:cxn>
              </a:cxnLst>
              <a:rect l="T9" t="T10" r="T11" b="T12"/>
              <a:pathLst>
                <a:path w="10" h="5">
                  <a:moveTo>
                    <a:pt x="8" y="5"/>
                  </a:moveTo>
                  <a:cubicBezTo>
                    <a:pt x="5" y="2"/>
                    <a:pt x="6" y="5"/>
                    <a:pt x="2" y="5"/>
                  </a:cubicBezTo>
                  <a:cubicBezTo>
                    <a:pt x="0" y="0"/>
                    <a:pt x="10" y="0"/>
                    <a:pt x="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43"/>
            <p:cNvSpPr/>
            <p:nvPr/>
          </p:nvSpPr>
          <p:spPr bwMode="auto">
            <a:xfrm>
              <a:off x="2727325" y="2911475"/>
              <a:ext cx="28575" cy="14288"/>
            </a:xfrm>
            <a:custGeom>
              <a:avLst/>
              <a:gdLst>
                <a:gd name="T0" fmla="*/ 60734864 w 11"/>
                <a:gd name="T1" fmla="*/ 0 h 6"/>
                <a:gd name="T2" fmla="*/ 74230057 w 11"/>
                <a:gd name="T3" fmla="*/ 17012245 h 6"/>
                <a:gd name="T4" fmla="*/ 33741880 w 11"/>
                <a:gd name="T5" fmla="*/ 28354536 h 6"/>
                <a:gd name="T6" fmla="*/ 0 w 11"/>
                <a:gd name="T7" fmla="*/ 28354536 h 6"/>
                <a:gd name="T8" fmla="*/ 60734864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44"/>
            <p:cNvSpPr/>
            <p:nvPr/>
          </p:nvSpPr>
          <p:spPr bwMode="auto">
            <a:xfrm>
              <a:off x="2781300" y="2925763"/>
              <a:ext cx="9525" cy="19050"/>
            </a:xfrm>
            <a:custGeom>
              <a:avLst/>
              <a:gdLst>
                <a:gd name="T0" fmla="*/ 5669756 w 4"/>
                <a:gd name="T1" fmla="*/ 0 h 7"/>
                <a:gd name="T2" fmla="*/ 22681406 w 4"/>
                <a:gd name="T3" fmla="*/ 44438207 h 7"/>
                <a:gd name="T4" fmla="*/ 5669756 w 4"/>
                <a:gd name="T5" fmla="*/ 0 h 7"/>
                <a:gd name="T6" fmla="*/ 0 60000 65536"/>
                <a:gd name="T7" fmla="*/ 0 60000 65536"/>
                <a:gd name="T8" fmla="*/ 0 60000 65536"/>
                <a:gd name="T9" fmla="*/ 0 w 4"/>
                <a:gd name="T10" fmla="*/ 0 h 7"/>
                <a:gd name="T11" fmla="*/ 4 w 4"/>
                <a:gd name="T12" fmla="*/ 7 h 7"/>
              </a:gdLst>
              <a:ahLst/>
              <a:cxnLst>
                <a:cxn ang="T6">
                  <a:pos x="T0" y="T1"/>
                </a:cxn>
                <a:cxn ang="T7">
                  <a:pos x="T2" y="T3"/>
                </a:cxn>
                <a:cxn ang="T8">
                  <a:pos x="T4" y="T5"/>
                </a:cxn>
              </a:cxnLst>
              <a:rect l="T9" t="T10" r="T11" b="T12"/>
              <a:pathLst>
                <a:path w="4" h="7">
                  <a:moveTo>
                    <a:pt x="1" y="0"/>
                  </a:moveTo>
                  <a:cubicBezTo>
                    <a:pt x="4" y="0"/>
                    <a:pt x="4" y="2"/>
                    <a:pt x="4" y="6"/>
                  </a:cubicBezTo>
                  <a:cubicBezTo>
                    <a:pt x="0" y="7"/>
                    <a:pt x="1"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Freeform 45"/>
            <p:cNvSpPr/>
            <p:nvPr/>
          </p:nvSpPr>
          <p:spPr bwMode="auto">
            <a:xfrm>
              <a:off x="3787775" y="3086100"/>
              <a:ext cx="61913" cy="80963"/>
            </a:xfrm>
            <a:custGeom>
              <a:avLst/>
              <a:gdLst>
                <a:gd name="T0" fmla="*/ 61331018 w 25"/>
                <a:gd name="T1" fmla="*/ 0 h 29"/>
                <a:gd name="T2" fmla="*/ 67465358 w 25"/>
                <a:gd name="T3" fmla="*/ 7794783 h 29"/>
                <a:gd name="T4" fmla="*/ 128796376 w 25"/>
                <a:gd name="T5" fmla="*/ 7794783 h 29"/>
                <a:gd name="T6" fmla="*/ 153328783 w 25"/>
                <a:gd name="T7" fmla="*/ 31176339 h 29"/>
                <a:gd name="T8" fmla="*/ 147194443 w 25"/>
                <a:gd name="T9" fmla="*/ 54560687 h 29"/>
                <a:gd name="T10" fmla="*/ 128796376 w 25"/>
                <a:gd name="T11" fmla="*/ 62355469 h 29"/>
                <a:gd name="T12" fmla="*/ 147194443 w 25"/>
                <a:gd name="T13" fmla="*/ 116913364 h 29"/>
                <a:gd name="T14" fmla="*/ 134928239 w 25"/>
                <a:gd name="T15" fmla="*/ 171474050 h 29"/>
                <a:gd name="T16" fmla="*/ 91997765 w 25"/>
                <a:gd name="T17" fmla="*/ 171474050 h 29"/>
                <a:gd name="T18" fmla="*/ 85863425 w 25"/>
                <a:gd name="T19" fmla="*/ 210445172 h 29"/>
                <a:gd name="T20" fmla="*/ 67465358 w 25"/>
                <a:gd name="T21" fmla="*/ 226034737 h 29"/>
                <a:gd name="T22" fmla="*/ 18400544 w 25"/>
                <a:gd name="T23" fmla="*/ 226034737 h 29"/>
                <a:gd name="T24" fmla="*/ 36798611 w 25"/>
                <a:gd name="T25" fmla="*/ 163679268 h 29"/>
                <a:gd name="T26" fmla="*/ 36798611 w 25"/>
                <a:gd name="T27" fmla="*/ 116913364 h 29"/>
                <a:gd name="T28" fmla="*/ 18400544 w 25"/>
                <a:gd name="T29" fmla="*/ 62355469 h 29"/>
                <a:gd name="T30" fmla="*/ 49064814 w 25"/>
                <a:gd name="T31" fmla="*/ 77942243 h 29"/>
                <a:gd name="T32" fmla="*/ 61331018 w 25"/>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9"/>
                <a:gd name="T53" fmla="*/ 25 w 25"/>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48"/>
            <p:cNvSpPr/>
            <p:nvPr/>
          </p:nvSpPr>
          <p:spPr bwMode="auto">
            <a:xfrm>
              <a:off x="5973763" y="3090863"/>
              <a:ext cx="34925" cy="174625"/>
            </a:xfrm>
            <a:custGeom>
              <a:avLst/>
              <a:gdLst>
                <a:gd name="T0" fmla="*/ 27106457 w 15"/>
                <a:gd name="T1" fmla="*/ 50523042 h 65"/>
                <a:gd name="T2" fmla="*/ 43369865 w 15"/>
                <a:gd name="T3" fmla="*/ 122696898 h 65"/>
                <a:gd name="T4" fmla="*/ 48790225 w 15"/>
                <a:gd name="T5" fmla="*/ 166001212 h 65"/>
                <a:gd name="T6" fmla="*/ 48790225 w 15"/>
                <a:gd name="T7" fmla="*/ 194873440 h 65"/>
                <a:gd name="T8" fmla="*/ 59633273 w 15"/>
                <a:gd name="T9" fmla="*/ 274263338 h 65"/>
                <a:gd name="T10" fmla="*/ 81317042 w 15"/>
                <a:gd name="T11" fmla="*/ 317570338 h 65"/>
                <a:gd name="T12" fmla="*/ 48790225 w 15"/>
                <a:gd name="T13" fmla="*/ 324786381 h 65"/>
                <a:gd name="T14" fmla="*/ 48790225 w 15"/>
                <a:gd name="T15" fmla="*/ 396962923 h 65"/>
                <a:gd name="T16" fmla="*/ 32526817 w 15"/>
                <a:gd name="T17" fmla="*/ 396962923 h 65"/>
                <a:gd name="T18" fmla="*/ 48790225 w 15"/>
                <a:gd name="T19" fmla="*/ 469136779 h 65"/>
                <a:gd name="T20" fmla="*/ 10843048 w 15"/>
                <a:gd name="T21" fmla="*/ 454702008 h 65"/>
                <a:gd name="T22" fmla="*/ 21683768 w 15"/>
                <a:gd name="T23" fmla="*/ 396962923 h 65"/>
                <a:gd name="T24" fmla="*/ 5420360 w 15"/>
                <a:gd name="T25" fmla="*/ 368090694 h 65"/>
                <a:gd name="T26" fmla="*/ 21683768 w 15"/>
                <a:gd name="T27" fmla="*/ 245393796 h 65"/>
                <a:gd name="T28" fmla="*/ 5420360 w 15"/>
                <a:gd name="T29" fmla="*/ 194873440 h 65"/>
                <a:gd name="T30" fmla="*/ 5420360 w 15"/>
                <a:gd name="T31" fmla="*/ 122696898 h 65"/>
                <a:gd name="T32" fmla="*/ 27106457 w 15"/>
                <a:gd name="T33" fmla="*/ 93827356 h 65"/>
                <a:gd name="T34" fmla="*/ 32526817 w 15"/>
                <a:gd name="T35" fmla="*/ 64957813 h 65"/>
                <a:gd name="T36" fmla="*/ 27106457 w 15"/>
                <a:gd name="T37" fmla="*/ 50523042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
                <a:gd name="T58" fmla="*/ 0 h 65"/>
                <a:gd name="T59" fmla="*/ 15 w 15"/>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50"/>
            <p:cNvSpPr/>
            <p:nvPr/>
          </p:nvSpPr>
          <p:spPr bwMode="auto">
            <a:xfrm>
              <a:off x="3081338" y="3171825"/>
              <a:ext cx="104775" cy="93663"/>
            </a:xfrm>
            <a:custGeom>
              <a:avLst/>
              <a:gdLst>
                <a:gd name="T0" fmla="*/ 112019443 w 42"/>
                <a:gd name="T1" fmla="*/ 0 h 35"/>
                <a:gd name="T2" fmla="*/ 136910989 w 42"/>
                <a:gd name="T3" fmla="*/ 21483616 h 35"/>
                <a:gd name="T4" fmla="*/ 130689350 w 42"/>
                <a:gd name="T5" fmla="*/ 57292319 h 35"/>
                <a:gd name="T6" fmla="*/ 168026670 w 42"/>
                <a:gd name="T7" fmla="*/ 78775935 h 35"/>
                <a:gd name="T8" fmla="*/ 217814752 w 42"/>
                <a:gd name="T9" fmla="*/ 100259551 h 35"/>
                <a:gd name="T10" fmla="*/ 211590618 w 42"/>
                <a:gd name="T11" fmla="*/ 136068254 h 35"/>
                <a:gd name="T12" fmla="*/ 236482164 w 42"/>
                <a:gd name="T13" fmla="*/ 150390665 h 35"/>
                <a:gd name="T14" fmla="*/ 255152071 w 42"/>
                <a:gd name="T15" fmla="*/ 179035486 h 35"/>
                <a:gd name="T16" fmla="*/ 236482164 w 42"/>
                <a:gd name="T17" fmla="*/ 229166600 h 35"/>
                <a:gd name="T18" fmla="*/ 224036391 w 42"/>
                <a:gd name="T19" fmla="*/ 207680308 h 35"/>
                <a:gd name="T20" fmla="*/ 174250804 w 42"/>
                <a:gd name="T21" fmla="*/ 207680308 h 35"/>
                <a:gd name="T22" fmla="*/ 136910989 w 42"/>
                <a:gd name="T23" fmla="*/ 250650216 h 35"/>
                <a:gd name="T24" fmla="*/ 124465216 w 42"/>
                <a:gd name="T25" fmla="*/ 222005395 h 35"/>
                <a:gd name="T26" fmla="*/ 93349536 w 42"/>
                <a:gd name="T27" fmla="*/ 207680308 h 35"/>
                <a:gd name="T28" fmla="*/ 62231361 w 42"/>
                <a:gd name="T29" fmla="*/ 179035486 h 35"/>
                <a:gd name="T30" fmla="*/ 0 w 42"/>
                <a:gd name="T31" fmla="*/ 186196692 h 35"/>
                <a:gd name="T32" fmla="*/ 6224134 w 42"/>
                <a:gd name="T33" fmla="*/ 150390665 h 35"/>
                <a:gd name="T34" fmla="*/ 43563948 w 42"/>
                <a:gd name="T35" fmla="*/ 128907049 h 35"/>
                <a:gd name="T36" fmla="*/ 62231361 w 42"/>
                <a:gd name="T37" fmla="*/ 85937141 h 35"/>
                <a:gd name="T38" fmla="*/ 68455495 w 42"/>
                <a:gd name="T39" fmla="*/ 35806027 h 35"/>
                <a:gd name="T40" fmla="*/ 87125402 w 42"/>
                <a:gd name="T41" fmla="*/ 35806027 h 35"/>
                <a:gd name="T42" fmla="*/ 87125402 w 42"/>
                <a:gd name="T43" fmla="*/ 21483616 h 35"/>
                <a:gd name="T44" fmla="*/ 112019443 w 42"/>
                <a:gd name="T45" fmla="*/ 0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
                <a:gd name="T70" fmla="*/ 0 h 35"/>
                <a:gd name="T71" fmla="*/ 42 w 42"/>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51"/>
            <p:cNvSpPr/>
            <p:nvPr/>
          </p:nvSpPr>
          <p:spPr bwMode="auto">
            <a:xfrm>
              <a:off x="3025775" y="3200400"/>
              <a:ext cx="20638" cy="23813"/>
            </a:xfrm>
            <a:custGeom>
              <a:avLst/>
              <a:gdLst>
                <a:gd name="T0" fmla="*/ 0 w 9"/>
                <a:gd name="T1" fmla="*/ 0 h 9"/>
                <a:gd name="T2" fmla="*/ 47325227 w 9"/>
                <a:gd name="T3" fmla="*/ 28004088 h 9"/>
                <a:gd name="T4" fmla="*/ 0 w 9"/>
                <a:gd name="T5" fmla="*/ 0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0" y="0"/>
                  </a:moveTo>
                  <a:cubicBezTo>
                    <a:pt x="5" y="0"/>
                    <a:pt x="5" y="4"/>
                    <a:pt x="9" y="4"/>
                  </a:cubicBezTo>
                  <a:cubicBezTo>
                    <a:pt x="8" y="9"/>
                    <a:pt x="0" y="5"/>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2"/>
            <p:cNvSpPr/>
            <p:nvPr/>
          </p:nvSpPr>
          <p:spPr bwMode="auto">
            <a:xfrm>
              <a:off x="5959475" y="3295650"/>
              <a:ext cx="76200" cy="55563"/>
            </a:xfrm>
            <a:custGeom>
              <a:avLst/>
              <a:gdLst>
                <a:gd name="T0" fmla="*/ 58064400 w 30"/>
                <a:gd name="T1" fmla="*/ 0 h 21"/>
                <a:gd name="T2" fmla="*/ 64516000 w 30"/>
                <a:gd name="T3" fmla="*/ 14001876 h 21"/>
                <a:gd name="T4" fmla="*/ 103225600 w 30"/>
                <a:gd name="T5" fmla="*/ 49003920 h 21"/>
                <a:gd name="T6" fmla="*/ 193548000 w 30"/>
                <a:gd name="T7" fmla="*/ 42002982 h 21"/>
                <a:gd name="T8" fmla="*/ 154838400 w 30"/>
                <a:gd name="T9" fmla="*/ 98007840 h 21"/>
                <a:gd name="T10" fmla="*/ 129032000 w 30"/>
                <a:gd name="T11" fmla="*/ 91006902 h 21"/>
                <a:gd name="T12" fmla="*/ 90322400 w 30"/>
                <a:gd name="T13" fmla="*/ 112009716 h 21"/>
                <a:gd name="T14" fmla="*/ 83870800 w 30"/>
                <a:gd name="T15" fmla="*/ 140010822 h 21"/>
                <a:gd name="T16" fmla="*/ 38709600 w 30"/>
                <a:gd name="T17" fmla="*/ 119010654 h 21"/>
                <a:gd name="T18" fmla="*/ 58064400 w 30"/>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1"/>
                <a:gd name="T32" fmla="*/ 30 w 30"/>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53"/>
            <p:cNvSpPr/>
            <p:nvPr/>
          </p:nvSpPr>
          <p:spPr bwMode="auto">
            <a:xfrm>
              <a:off x="5827713" y="3363913"/>
              <a:ext cx="146050" cy="131762"/>
            </a:xfrm>
            <a:custGeom>
              <a:avLst/>
              <a:gdLst>
                <a:gd name="T0" fmla="*/ 334828593 w 57"/>
                <a:gd name="T1" fmla="*/ 0 h 49"/>
                <a:gd name="T2" fmla="*/ 361089408 w 57"/>
                <a:gd name="T3" fmla="*/ 14461552 h 49"/>
                <a:gd name="T4" fmla="*/ 361089408 w 57"/>
                <a:gd name="T5" fmla="*/ 166307845 h 49"/>
                <a:gd name="T6" fmla="*/ 347960282 w 57"/>
                <a:gd name="T7" fmla="*/ 144615518 h 49"/>
                <a:gd name="T8" fmla="*/ 347960282 w 57"/>
                <a:gd name="T9" fmla="*/ 202464414 h 49"/>
                <a:gd name="T10" fmla="*/ 334828593 w 57"/>
                <a:gd name="T11" fmla="*/ 195233638 h 49"/>
                <a:gd name="T12" fmla="*/ 334828593 w 57"/>
                <a:gd name="T13" fmla="*/ 296464500 h 49"/>
                <a:gd name="T14" fmla="*/ 315132341 w 57"/>
                <a:gd name="T15" fmla="*/ 289233724 h 49"/>
                <a:gd name="T16" fmla="*/ 288871526 w 57"/>
                <a:gd name="T17" fmla="*/ 303695276 h 49"/>
                <a:gd name="T18" fmla="*/ 269177837 w 57"/>
                <a:gd name="T19" fmla="*/ 296464500 h 49"/>
                <a:gd name="T20" fmla="*/ 229785333 w 57"/>
                <a:gd name="T21" fmla="*/ 303695276 h 49"/>
                <a:gd name="T22" fmla="*/ 183828267 w 57"/>
                <a:gd name="T23" fmla="*/ 318156828 h 49"/>
                <a:gd name="T24" fmla="*/ 164132015 w 57"/>
                <a:gd name="T25" fmla="*/ 354310707 h 49"/>
                <a:gd name="T26" fmla="*/ 131306637 w 57"/>
                <a:gd name="T27" fmla="*/ 303695276 h 49"/>
                <a:gd name="T28" fmla="*/ 111610385 w 57"/>
                <a:gd name="T29" fmla="*/ 325387604 h 49"/>
                <a:gd name="T30" fmla="*/ 91914133 w 57"/>
                <a:gd name="T31" fmla="*/ 318156828 h 49"/>
                <a:gd name="T32" fmla="*/ 0 w 57"/>
                <a:gd name="T33" fmla="*/ 339849155 h 49"/>
                <a:gd name="T34" fmla="*/ 13131689 w 57"/>
                <a:gd name="T35" fmla="*/ 296464500 h 49"/>
                <a:gd name="T36" fmla="*/ 26260815 w 57"/>
                <a:gd name="T37" fmla="*/ 303695276 h 49"/>
                <a:gd name="T38" fmla="*/ 39392504 w 57"/>
                <a:gd name="T39" fmla="*/ 289233724 h 49"/>
                <a:gd name="T40" fmla="*/ 164132015 w 57"/>
                <a:gd name="T41" fmla="*/ 274772172 h 49"/>
                <a:gd name="T42" fmla="*/ 183828267 w 57"/>
                <a:gd name="T43" fmla="*/ 202464414 h 49"/>
                <a:gd name="T44" fmla="*/ 203524518 w 57"/>
                <a:gd name="T45" fmla="*/ 188002862 h 49"/>
                <a:gd name="T46" fmla="*/ 256046148 w 57"/>
                <a:gd name="T47" fmla="*/ 195233638 h 49"/>
                <a:gd name="T48" fmla="*/ 256046148 w 57"/>
                <a:gd name="T49" fmla="*/ 151846293 h 49"/>
                <a:gd name="T50" fmla="*/ 269177837 w 57"/>
                <a:gd name="T51" fmla="*/ 173538621 h 49"/>
                <a:gd name="T52" fmla="*/ 275742400 w 57"/>
                <a:gd name="T53" fmla="*/ 122923190 h 49"/>
                <a:gd name="T54" fmla="*/ 302003215 w 57"/>
                <a:gd name="T55" fmla="*/ 43384655 h 49"/>
                <a:gd name="T56" fmla="*/ 334828593 w 57"/>
                <a:gd name="T57" fmla="*/ 0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
                <a:gd name="T88" fmla="*/ 0 h 49"/>
                <a:gd name="T89" fmla="*/ 57 w 57"/>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Freeform 54"/>
            <p:cNvSpPr/>
            <p:nvPr/>
          </p:nvSpPr>
          <p:spPr bwMode="auto">
            <a:xfrm>
              <a:off x="4057650" y="3371850"/>
              <a:ext cx="26988" cy="28575"/>
            </a:xfrm>
            <a:custGeom>
              <a:avLst/>
              <a:gdLst>
                <a:gd name="T0" fmla="*/ 29133546 w 10"/>
                <a:gd name="T1" fmla="*/ 0 h 11"/>
                <a:gd name="T2" fmla="*/ 7284061 w 10"/>
                <a:gd name="T3" fmla="*/ 67481161 h 11"/>
                <a:gd name="T4" fmla="*/ 29133546 w 10"/>
                <a:gd name="T5" fmla="*/ 0 h 11"/>
                <a:gd name="T6" fmla="*/ 0 60000 65536"/>
                <a:gd name="T7" fmla="*/ 0 60000 65536"/>
                <a:gd name="T8" fmla="*/ 0 60000 65536"/>
                <a:gd name="T9" fmla="*/ 0 w 10"/>
                <a:gd name="T10" fmla="*/ 0 h 11"/>
                <a:gd name="T11" fmla="*/ 10 w 10"/>
                <a:gd name="T12" fmla="*/ 11 h 11"/>
              </a:gdLst>
              <a:ahLst/>
              <a:cxnLst>
                <a:cxn ang="T6">
                  <a:pos x="T0" y="T1"/>
                </a:cxn>
                <a:cxn ang="T7">
                  <a:pos x="T2" y="T3"/>
                </a:cxn>
                <a:cxn ang="T8">
                  <a:pos x="T4" y="T5"/>
                </a:cxn>
              </a:cxnLst>
              <a:rect l="T9" t="T10" r="T11" b="T12"/>
              <a:pathLst>
                <a:path w="10" h="11">
                  <a:moveTo>
                    <a:pt x="4" y="0"/>
                  </a:moveTo>
                  <a:cubicBezTo>
                    <a:pt x="10" y="0"/>
                    <a:pt x="8" y="11"/>
                    <a:pt x="1" y="10"/>
                  </a:cubicBezTo>
                  <a:cubicBezTo>
                    <a:pt x="4" y="9"/>
                    <a:pt x="0" y="1"/>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Freeform 55"/>
            <p:cNvSpPr/>
            <p:nvPr/>
          </p:nvSpPr>
          <p:spPr bwMode="auto">
            <a:xfrm>
              <a:off x="4117975" y="3414713"/>
              <a:ext cx="36513" cy="30162"/>
            </a:xfrm>
            <a:custGeom>
              <a:avLst/>
              <a:gdLst>
                <a:gd name="T0" fmla="*/ 71102982 w 15"/>
                <a:gd name="T1" fmla="*/ 15037128 h 11"/>
                <a:gd name="T2" fmla="*/ 88879945 w 15"/>
                <a:gd name="T3" fmla="*/ 67667076 h 11"/>
                <a:gd name="T4" fmla="*/ 47403611 w 15"/>
                <a:gd name="T5" fmla="*/ 67667076 h 11"/>
                <a:gd name="T6" fmla="*/ 47403611 w 15"/>
                <a:gd name="T7" fmla="*/ 60148512 h 11"/>
                <a:gd name="T8" fmla="*/ 11849686 w 15"/>
                <a:gd name="T9" fmla="*/ 52629948 h 11"/>
                <a:gd name="T10" fmla="*/ 71102982 w 15"/>
                <a:gd name="T11" fmla="*/ 15037128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Freeform 56"/>
            <p:cNvSpPr/>
            <p:nvPr/>
          </p:nvSpPr>
          <p:spPr bwMode="auto">
            <a:xfrm>
              <a:off x="4405313" y="3468688"/>
              <a:ext cx="26987" cy="12700"/>
            </a:xfrm>
            <a:custGeom>
              <a:avLst/>
              <a:gdLst>
                <a:gd name="T0" fmla="*/ 0 w 11"/>
                <a:gd name="T1" fmla="*/ 32258000 h 5"/>
                <a:gd name="T2" fmla="*/ 36113513 w 11"/>
                <a:gd name="T3" fmla="*/ 6451600 h 5"/>
                <a:gd name="T4" fmla="*/ 30095412 w 11"/>
                <a:gd name="T5" fmla="*/ 12903200 h 5"/>
                <a:gd name="T6" fmla="*/ 0 w 11"/>
                <a:gd name="T7" fmla="*/ 32258000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0" y="5"/>
                  </a:moveTo>
                  <a:cubicBezTo>
                    <a:pt x="0" y="1"/>
                    <a:pt x="2" y="0"/>
                    <a:pt x="6" y="1"/>
                  </a:cubicBezTo>
                  <a:cubicBezTo>
                    <a:pt x="11" y="0"/>
                    <a:pt x="8" y="3"/>
                    <a:pt x="5" y="2"/>
                  </a:cubicBezTo>
                  <a:cubicBezTo>
                    <a:pt x="3" y="3"/>
                    <a:pt x="3" y="5"/>
                    <a:pt x="0"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Freeform 57"/>
            <p:cNvSpPr/>
            <p:nvPr/>
          </p:nvSpPr>
          <p:spPr bwMode="auto">
            <a:xfrm>
              <a:off x="5842000" y="3492500"/>
              <a:ext cx="26988" cy="15875"/>
            </a:xfrm>
            <a:custGeom>
              <a:avLst/>
              <a:gdLst>
                <a:gd name="T0" fmla="*/ 54174730 w 11"/>
                <a:gd name="T1" fmla="*/ 0 h 6"/>
                <a:gd name="T2" fmla="*/ 36117304 w 11"/>
                <a:gd name="T3" fmla="*/ 42002604 h 6"/>
                <a:gd name="T4" fmla="*/ 6018324 w 11"/>
                <a:gd name="T5" fmla="*/ 7000875 h 6"/>
                <a:gd name="T6" fmla="*/ 54174730 w 11"/>
                <a:gd name="T7" fmla="*/ 0 h 6"/>
                <a:gd name="T8" fmla="*/ 0 60000 65536"/>
                <a:gd name="T9" fmla="*/ 0 60000 65536"/>
                <a:gd name="T10" fmla="*/ 0 60000 65536"/>
                <a:gd name="T11" fmla="*/ 0 60000 65536"/>
                <a:gd name="T12" fmla="*/ 0 w 11"/>
                <a:gd name="T13" fmla="*/ 0 h 6"/>
                <a:gd name="T14" fmla="*/ 11 w 11"/>
                <a:gd name="T15" fmla="*/ 6 h 6"/>
              </a:gdLst>
              <a:ahLst/>
              <a:cxnLst>
                <a:cxn ang="T8">
                  <a:pos x="T0" y="T1"/>
                </a:cxn>
                <a:cxn ang="T9">
                  <a:pos x="T2" y="T3"/>
                </a:cxn>
                <a:cxn ang="T10">
                  <a:pos x="T4" y="T5"/>
                </a:cxn>
                <a:cxn ang="T11">
                  <a:pos x="T6" y="T7"/>
                </a:cxn>
              </a:cxnLst>
              <a:rect l="T12" t="T13" r="T14" b="T15"/>
              <a:pathLst>
                <a:path w="11" h="6">
                  <a:moveTo>
                    <a:pt x="9" y="0"/>
                  </a:moveTo>
                  <a:cubicBezTo>
                    <a:pt x="11" y="5"/>
                    <a:pt x="5" y="1"/>
                    <a:pt x="6" y="6"/>
                  </a:cubicBezTo>
                  <a:cubicBezTo>
                    <a:pt x="3" y="6"/>
                    <a:pt x="0" y="5"/>
                    <a:pt x="1" y="1"/>
                  </a:cubicBezTo>
                  <a:cubicBezTo>
                    <a:pt x="4" y="5"/>
                    <a:pt x="5"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Freeform 58"/>
            <p:cNvSpPr/>
            <p:nvPr/>
          </p:nvSpPr>
          <p:spPr bwMode="auto">
            <a:xfrm>
              <a:off x="5797550" y="3492500"/>
              <a:ext cx="38100" cy="41275"/>
            </a:xfrm>
            <a:custGeom>
              <a:avLst/>
              <a:gdLst>
                <a:gd name="T0" fmla="*/ 83870800 w 15"/>
                <a:gd name="T1" fmla="*/ 19964202 h 16"/>
                <a:gd name="T2" fmla="*/ 83870800 w 15"/>
                <a:gd name="T3" fmla="*/ 86512400 h 16"/>
                <a:gd name="T4" fmla="*/ 32258000 w 15"/>
                <a:gd name="T5" fmla="*/ 93167994 h 16"/>
                <a:gd name="T6" fmla="*/ 6451600 w 15"/>
                <a:gd name="T7" fmla="*/ 53239591 h 16"/>
                <a:gd name="T8" fmla="*/ 83870800 w 15"/>
                <a:gd name="T9" fmla="*/ 19964202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59"/>
            <p:cNvSpPr/>
            <p:nvPr/>
          </p:nvSpPr>
          <p:spPr bwMode="auto">
            <a:xfrm>
              <a:off x="5662613" y="3643313"/>
              <a:ext cx="22225" cy="39687"/>
            </a:xfrm>
            <a:custGeom>
              <a:avLst/>
              <a:gdLst>
                <a:gd name="T0" fmla="*/ 54883403 w 9"/>
                <a:gd name="T1" fmla="*/ 48216870 h 14"/>
                <a:gd name="T2" fmla="*/ 36589758 w 9"/>
                <a:gd name="T3" fmla="*/ 112504141 h 14"/>
                <a:gd name="T4" fmla="*/ 0 w 9"/>
                <a:gd name="T5" fmla="*/ 112504141 h 14"/>
                <a:gd name="T6" fmla="*/ 12196586 w 9"/>
                <a:gd name="T7" fmla="*/ 32143635 h 14"/>
                <a:gd name="T8" fmla="*/ 54883403 w 9"/>
                <a:gd name="T9" fmla="*/ 48216870 h 14"/>
                <a:gd name="T10" fmla="*/ 0 60000 65536"/>
                <a:gd name="T11" fmla="*/ 0 60000 65536"/>
                <a:gd name="T12" fmla="*/ 0 60000 65536"/>
                <a:gd name="T13" fmla="*/ 0 60000 65536"/>
                <a:gd name="T14" fmla="*/ 0 60000 65536"/>
                <a:gd name="T15" fmla="*/ 0 w 9"/>
                <a:gd name="T16" fmla="*/ 0 h 14"/>
                <a:gd name="T17" fmla="*/ 9 w 9"/>
                <a:gd name="T18" fmla="*/ 14 h 14"/>
              </a:gdLst>
              <a:ahLst/>
              <a:cxnLst>
                <a:cxn ang="T10">
                  <a:pos x="T0" y="T1"/>
                </a:cxn>
                <a:cxn ang="T11">
                  <a:pos x="T2" y="T3"/>
                </a:cxn>
                <a:cxn ang="T12">
                  <a:pos x="T4" y="T5"/>
                </a:cxn>
                <a:cxn ang="T13">
                  <a:pos x="T6" y="T7"/>
                </a:cxn>
                <a:cxn ang="T14">
                  <a:pos x="T8" y="T9"/>
                </a:cxn>
              </a:cxnLst>
              <a:rect l="T15" t="T16" r="T17" b="T18"/>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Freeform 61"/>
            <p:cNvSpPr/>
            <p:nvPr/>
          </p:nvSpPr>
          <p:spPr bwMode="auto">
            <a:xfrm>
              <a:off x="2720975" y="3675063"/>
              <a:ext cx="144463" cy="60325"/>
            </a:xfrm>
            <a:custGeom>
              <a:avLst/>
              <a:gdLst>
                <a:gd name="T0" fmla="*/ 359710336 w 57"/>
                <a:gd name="T1" fmla="*/ 110066897 h 23"/>
                <a:gd name="T2" fmla="*/ 276205653 w 57"/>
                <a:gd name="T3" fmla="*/ 137585588 h 23"/>
                <a:gd name="T4" fmla="*/ 263358583 w 57"/>
                <a:gd name="T5" fmla="*/ 89430501 h 23"/>
                <a:gd name="T6" fmla="*/ 160584564 w 57"/>
                <a:gd name="T7" fmla="*/ 68791483 h 23"/>
                <a:gd name="T8" fmla="*/ 154162297 w 57"/>
                <a:gd name="T9" fmla="*/ 41275414 h 23"/>
                <a:gd name="T10" fmla="*/ 64232812 w 57"/>
                <a:gd name="T11" fmla="*/ 41275414 h 23"/>
                <a:gd name="T12" fmla="*/ 0 w 57"/>
                <a:gd name="T13" fmla="*/ 61911810 h 23"/>
                <a:gd name="T14" fmla="*/ 32116406 w 57"/>
                <a:gd name="T15" fmla="*/ 13759346 h 23"/>
                <a:gd name="T16" fmla="*/ 115621089 w 57"/>
                <a:gd name="T17" fmla="*/ 0 h 23"/>
                <a:gd name="T18" fmla="*/ 141315227 w 57"/>
                <a:gd name="T19" fmla="*/ 20636396 h 23"/>
                <a:gd name="T20" fmla="*/ 173431633 w 57"/>
                <a:gd name="T21" fmla="*/ 34395741 h 23"/>
                <a:gd name="T22" fmla="*/ 244089247 w 57"/>
                <a:gd name="T23" fmla="*/ 41275414 h 23"/>
                <a:gd name="T24" fmla="*/ 269780851 w 57"/>
                <a:gd name="T25" fmla="*/ 89430501 h 23"/>
                <a:gd name="T26" fmla="*/ 295474989 w 57"/>
                <a:gd name="T27" fmla="*/ 96310174 h 23"/>
                <a:gd name="T28" fmla="*/ 359710336 w 57"/>
                <a:gd name="T29" fmla="*/ 110066897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23"/>
                <a:gd name="T47" fmla="*/ 57 w 57"/>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 name="Freeform 62"/>
            <p:cNvSpPr/>
            <p:nvPr/>
          </p:nvSpPr>
          <p:spPr bwMode="auto">
            <a:xfrm>
              <a:off x="2887663" y="3729038"/>
              <a:ext cx="61912" cy="34925"/>
            </a:xfrm>
            <a:custGeom>
              <a:avLst/>
              <a:gdLst>
                <a:gd name="T0" fmla="*/ 13308500 w 24"/>
                <a:gd name="T1" fmla="*/ 0 h 13"/>
                <a:gd name="T2" fmla="*/ 86511701 w 24"/>
                <a:gd name="T3" fmla="*/ 7218729 h 13"/>
                <a:gd name="T4" fmla="*/ 119784242 w 24"/>
                <a:gd name="T5" fmla="*/ 21653500 h 13"/>
                <a:gd name="T6" fmla="*/ 159712323 w 24"/>
                <a:gd name="T7" fmla="*/ 43304313 h 13"/>
                <a:gd name="T8" fmla="*/ 26619580 w 24"/>
                <a:gd name="T9" fmla="*/ 57739085 h 13"/>
                <a:gd name="T10" fmla="*/ 46583621 w 24"/>
                <a:gd name="T11" fmla="*/ 50523042 h 13"/>
                <a:gd name="T12" fmla="*/ 13308500 w 24"/>
                <a:gd name="T13" fmla="*/ 0 h 13"/>
                <a:gd name="T14" fmla="*/ 0 60000 65536"/>
                <a:gd name="T15" fmla="*/ 0 60000 65536"/>
                <a:gd name="T16" fmla="*/ 0 60000 65536"/>
                <a:gd name="T17" fmla="*/ 0 60000 65536"/>
                <a:gd name="T18" fmla="*/ 0 60000 65536"/>
                <a:gd name="T19" fmla="*/ 0 60000 65536"/>
                <a:gd name="T20" fmla="*/ 0 60000 65536"/>
                <a:gd name="T21" fmla="*/ 0 w 24"/>
                <a:gd name="T22" fmla="*/ 0 h 13"/>
                <a:gd name="T23" fmla="*/ 24 w 24"/>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 name="Freeform 63"/>
            <p:cNvSpPr/>
            <p:nvPr/>
          </p:nvSpPr>
          <p:spPr bwMode="auto">
            <a:xfrm>
              <a:off x="5497513" y="3730625"/>
              <a:ext cx="31750" cy="23813"/>
            </a:xfrm>
            <a:custGeom>
              <a:avLst/>
              <a:gdLst>
                <a:gd name="T0" fmla="*/ 70003458 w 12"/>
                <a:gd name="T1" fmla="*/ 0 h 9"/>
                <a:gd name="T2" fmla="*/ 49003479 w 12"/>
                <a:gd name="T3" fmla="*/ 63006552 h 9"/>
                <a:gd name="T4" fmla="*/ 0 w 12"/>
                <a:gd name="T5" fmla="*/ 21003066 h 9"/>
                <a:gd name="T6" fmla="*/ 21002625 w 12"/>
                <a:gd name="T7" fmla="*/ 0 h 9"/>
                <a:gd name="T8" fmla="*/ 70003458 w 12"/>
                <a:gd name="T9" fmla="*/ 0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 name="Freeform 64"/>
            <p:cNvSpPr/>
            <p:nvPr/>
          </p:nvSpPr>
          <p:spPr bwMode="auto">
            <a:xfrm>
              <a:off x="2868613" y="3736975"/>
              <a:ext cx="22225" cy="19050"/>
            </a:xfrm>
            <a:custGeom>
              <a:avLst/>
              <a:gdLst>
                <a:gd name="T0" fmla="*/ 42686817 w 9"/>
                <a:gd name="T1" fmla="*/ 51843214 h 7"/>
                <a:gd name="T2" fmla="*/ 0 w 9"/>
                <a:gd name="T3" fmla="*/ 44438207 h 7"/>
                <a:gd name="T4" fmla="*/ 42686817 w 9"/>
                <a:gd name="T5" fmla="*/ 51843214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7" y="7"/>
                  </a:moveTo>
                  <a:cubicBezTo>
                    <a:pt x="5" y="6"/>
                    <a:pt x="3" y="5"/>
                    <a:pt x="0" y="6"/>
                  </a:cubicBezTo>
                  <a:cubicBezTo>
                    <a:pt x="1" y="3"/>
                    <a:pt x="9" y="0"/>
                    <a:pt x="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 name="Freeform 65"/>
            <p:cNvSpPr/>
            <p:nvPr/>
          </p:nvSpPr>
          <p:spPr bwMode="auto">
            <a:xfrm>
              <a:off x="2809875" y="3743325"/>
              <a:ext cx="25400" cy="20638"/>
            </a:xfrm>
            <a:custGeom>
              <a:avLst/>
              <a:gdLst>
                <a:gd name="T0" fmla="*/ 5331691 w 11"/>
                <a:gd name="T1" fmla="*/ 17386041 h 7"/>
                <a:gd name="T2" fmla="*/ 53319218 w 11"/>
                <a:gd name="T3" fmla="*/ 43460680 h 7"/>
                <a:gd name="T4" fmla="*/ 5331691 w 11"/>
                <a:gd name="T5" fmla="*/ 17386041 h 7"/>
                <a:gd name="T6" fmla="*/ 0 60000 65536"/>
                <a:gd name="T7" fmla="*/ 0 60000 65536"/>
                <a:gd name="T8" fmla="*/ 0 60000 65536"/>
                <a:gd name="T9" fmla="*/ 0 w 11"/>
                <a:gd name="T10" fmla="*/ 0 h 7"/>
                <a:gd name="T11" fmla="*/ 11 w 11"/>
                <a:gd name="T12" fmla="*/ 7 h 7"/>
              </a:gdLst>
              <a:ahLst/>
              <a:cxnLst>
                <a:cxn ang="T6">
                  <a:pos x="T0" y="T1"/>
                </a:cxn>
                <a:cxn ang="T7">
                  <a:pos x="T2" y="T3"/>
                </a:cxn>
                <a:cxn ang="T8">
                  <a:pos x="T4" y="T5"/>
                </a:cxn>
              </a:cxnLst>
              <a:rect l="T9" t="T10" r="T11" b="T12"/>
              <a:pathLst>
                <a:path w="11" h="7">
                  <a:moveTo>
                    <a:pt x="1" y="2"/>
                  </a:moveTo>
                  <a:cubicBezTo>
                    <a:pt x="4" y="3"/>
                    <a:pt x="11" y="0"/>
                    <a:pt x="10" y="5"/>
                  </a:cubicBezTo>
                  <a:cubicBezTo>
                    <a:pt x="7" y="4"/>
                    <a:pt x="0" y="7"/>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9" name="Freeform 66"/>
            <p:cNvSpPr/>
            <p:nvPr/>
          </p:nvSpPr>
          <p:spPr bwMode="auto">
            <a:xfrm>
              <a:off x="5654675" y="3754438"/>
              <a:ext cx="39688" cy="74612"/>
            </a:xfrm>
            <a:custGeom>
              <a:avLst/>
              <a:gdLst>
                <a:gd name="T0" fmla="*/ 43071402 w 16"/>
                <a:gd name="T1" fmla="*/ 0 h 27"/>
                <a:gd name="T2" fmla="*/ 79988684 w 16"/>
                <a:gd name="T3" fmla="*/ 0 h 27"/>
                <a:gd name="T4" fmla="*/ 98446084 w 16"/>
                <a:gd name="T5" fmla="*/ 76364000 h 27"/>
                <a:gd name="T6" fmla="*/ 73834563 w 16"/>
                <a:gd name="T7" fmla="*/ 106910706 h 27"/>
                <a:gd name="T8" fmla="*/ 61528803 w 16"/>
                <a:gd name="T9" fmla="*/ 137454648 h 27"/>
                <a:gd name="T10" fmla="*/ 55377163 w 16"/>
                <a:gd name="T11" fmla="*/ 190910001 h 27"/>
                <a:gd name="T12" fmla="*/ 30765642 w 16"/>
                <a:gd name="T13" fmla="*/ 160366059 h 27"/>
                <a:gd name="T14" fmla="*/ 0 w 16"/>
                <a:gd name="T15" fmla="*/ 114546000 h 27"/>
                <a:gd name="T16" fmla="*/ 18459881 w 16"/>
                <a:gd name="T17" fmla="*/ 53455353 h 27"/>
                <a:gd name="T18" fmla="*/ 43071402 w 16"/>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7"/>
                <a:gd name="T32" fmla="*/ 16 w 16"/>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Freeform 67"/>
            <p:cNvSpPr/>
            <p:nvPr/>
          </p:nvSpPr>
          <p:spPr bwMode="auto">
            <a:xfrm>
              <a:off x="5694363" y="3816350"/>
              <a:ext cx="55562" cy="61913"/>
            </a:xfrm>
            <a:custGeom>
              <a:avLst/>
              <a:gdLst>
                <a:gd name="T0" fmla="*/ 77003640 w 21"/>
                <a:gd name="T1" fmla="*/ 15838471 h 22"/>
                <a:gd name="T2" fmla="*/ 105004243 w 21"/>
                <a:gd name="T3" fmla="*/ 47518228 h 22"/>
                <a:gd name="T4" fmla="*/ 98003431 w 21"/>
                <a:gd name="T5" fmla="*/ 63359513 h 22"/>
                <a:gd name="T6" fmla="*/ 105004243 w 21"/>
                <a:gd name="T7" fmla="*/ 87117219 h 22"/>
                <a:gd name="T8" fmla="*/ 147006469 w 21"/>
                <a:gd name="T9" fmla="*/ 142557497 h 22"/>
                <a:gd name="T10" fmla="*/ 126006679 w 21"/>
                <a:gd name="T11" fmla="*/ 174237253 h 22"/>
                <a:gd name="T12" fmla="*/ 98003431 w 21"/>
                <a:gd name="T13" fmla="*/ 174237253 h 22"/>
                <a:gd name="T14" fmla="*/ 49003038 w 21"/>
                <a:gd name="T15" fmla="*/ 118796976 h 22"/>
                <a:gd name="T16" fmla="*/ 70002828 w 21"/>
                <a:gd name="T17" fmla="*/ 95039269 h 22"/>
                <a:gd name="T18" fmla="*/ 0 w 21"/>
                <a:gd name="T19" fmla="*/ 31679756 h 22"/>
                <a:gd name="T20" fmla="*/ 77003640 w 21"/>
                <a:gd name="T21" fmla="*/ 1583847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Rectangle 68"/>
            <p:cNvSpPr>
              <a:spLocks noChangeArrowheads="1"/>
            </p:cNvSpPr>
            <p:nvPr/>
          </p:nvSpPr>
          <p:spPr bwMode="auto">
            <a:xfrm>
              <a:off x="5673725" y="3840163"/>
              <a:ext cx="11113" cy="79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90204" pitchFamily="34" charset="0"/>
                <a:buNone/>
              </a:pPr>
              <a:endParaRPr lang="zh-CN" altLang="zh-CN" sz="1800">
                <a:solidFill>
                  <a:srgbClr val="000000"/>
                </a:solidFill>
                <a:ea typeface="微软雅黑" panose="020B0503020204020204" charset="-122"/>
                <a:sym typeface="Arial" panose="020B0604020202090204" pitchFamily="34" charset="0"/>
              </a:endParaRPr>
            </a:p>
          </p:txBody>
        </p:sp>
        <p:sp>
          <p:nvSpPr>
            <p:cNvPr id="82" name="Freeform 69"/>
            <p:cNvSpPr/>
            <p:nvPr/>
          </p:nvSpPr>
          <p:spPr bwMode="auto">
            <a:xfrm>
              <a:off x="5691188" y="3851275"/>
              <a:ext cx="31750" cy="46038"/>
            </a:xfrm>
            <a:custGeom>
              <a:avLst/>
              <a:gdLst>
                <a:gd name="T0" fmla="*/ 84005208 w 12"/>
                <a:gd name="T1" fmla="*/ 102675572 h 17"/>
                <a:gd name="T2" fmla="*/ 35001729 w 12"/>
                <a:gd name="T3" fmla="*/ 117342738 h 17"/>
                <a:gd name="T4" fmla="*/ 0 w 12"/>
                <a:gd name="T5" fmla="*/ 66004951 h 17"/>
                <a:gd name="T6" fmla="*/ 84005208 w 12"/>
                <a:gd name="T7" fmla="*/ 102675572 h 17"/>
                <a:gd name="T8" fmla="*/ 0 60000 65536"/>
                <a:gd name="T9" fmla="*/ 0 60000 65536"/>
                <a:gd name="T10" fmla="*/ 0 60000 65536"/>
                <a:gd name="T11" fmla="*/ 0 60000 65536"/>
                <a:gd name="T12" fmla="*/ 0 w 12"/>
                <a:gd name="T13" fmla="*/ 0 h 17"/>
                <a:gd name="T14" fmla="*/ 12 w 12"/>
                <a:gd name="T15" fmla="*/ 17 h 17"/>
              </a:gdLst>
              <a:ahLst/>
              <a:cxnLst>
                <a:cxn ang="T8">
                  <a:pos x="T0" y="T1"/>
                </a:cxn>
                <a:cxn ang="T9">
                  <a:pos x="T2" y="T3"/>
                </a:cxn>
                <a:cxn ang="T10">
                  <a:pos x="T4" y="T5"/>
                </a:cxn>
                <a:cxn ang="T11">
                  <a:pos x="T6" y="T7"/>
                </a:cxn>
              </a:cxnLst>
              <a:rect l="T12" t="T13" r="T14" b="T15"/>
              <a:pathLst>
                <a:path w="12" h="17">
                  <a:moveTo>
                    <a:pt x="12" y="14"/>
                  </a:moveTo>
                  <a:cubicBezTo>
                    <a:pt x="12" y="17"/>
                    <a:pt x="7" y="15"/>
                    <a:pt x="5" y="16"/>
                  </a:cubicBezTo>
                  <a:cubicBezTo>
                    <a:pt x="5" y="12"/>
                    <a:pt x="6" y="7"/>
                    <a:pt x="0" y="9"/>
                  </a:cubicBezTo>
                  <a:cubicBezTo>
                    <a:pt x="6" y="0"/>
                    <a:pt x="5" y="16"/>
                    <a:pt x="12"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 name="Freeform 70"/>
            <p:cNvSpPr/>
            <p:nvPr/>
          </p:nvSpPr>
          <p:spPr bwMode="auto">
            <a:xfrm>
              <a:off x="5083175" y="3889375"/>
              <a:ext cx="30163" cy="55563"/>
            </a:xfrm>
            <a:custGeom>
              <a:avLst/>
              <a:gdLst>
                <a:gd name="T0" fmla="*/ 18954932 w 12"/>
                <a:gd name="T1" fmla="*/ 14001876 h 21"/>
                <a:gd name="T2" fmla="*/ 44226499 w 12"/>
                <a:gd name="T3" fmla="*/ 42002982 h 21"/>
                <a:gd name="T4" fmla="*/ 50545647 w 12"/>
                <a:gd name="T5" fmla="*/ 49003920 h 21"/>
                <a:gd name="T6" fmla="*/ 69498066 w 12"/>
                <a:gd name="T7" fmla="*/ 70006734 h 21"/>
                <a:gd name="T8" fmla="*/ 63181431 w 12"/>
                <a:gd name="T9" fmla="*/ 84005964 h 21"/>
                <a:gd name="T10" fmla="*/ 69498066 w 12"/>
                <a:gd name="T11" fmla="*/ 133009884 h 21"/>
                <a:gd name="T12" fmla="*/ 50545647 w 12"/>
                <a:gd name="T13" fmla="*/ 147011760 h 21"/>
                <a:gd name="T14" fmla="*/ 18954932 w 12"/>
                <a:gd name="T15" fmla="*/ 14001876 h 21"/>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21"/>
                <a:gd name="T26" fmla="*/ 12 w 12"/>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 name="Freeform 71"/>
            <p:cNvSpPr/>
            <p:nvPr/>
          </p:nvSpPr>
          <p:spPr bwMode="auto">
            <a:xfrm>
              <a:off x="5718175" y="3892550"/>
              <a:ext cx="38100" cy="61913"/>
            </a:xfrm>
            <a:custGeom>
              <a:avLst/>
              <a:gdLst>
                <a:gd name="T0" fmla="*/ 77419200 w 15"/>
                <a:gd name="T1" fmla="*/ 7246513 h 23"/>
                <a:gd name="T2" fmla="*/ 96774000 w 15"/>
                <a:gd name="T3" fmla="*/ 86952771 h 23"/>
                <a:gd name="T4" fmla="*/ 70967600 w 15"/>
                <a:gd name="T5" fmla="*/ 94199284 h 23"/>
                <a:gd name="T6" fmla="*/ 70967600 w 15"/>
                <a:gd name="T7" fmla="*/ 166661720 h 23"/>
                <a:gd name="T8" fmla="*/ 19354800 w 15"/>
                <a:gd name="T9" fmla="*/ 137678361 h 23"/>
                <a:gd name="T10" fmla="*/ 32258000 w 15"/>
                <a:gd name="T11" fmla="*/ 94199284 h 23"/>
                <a:gd name="T12" fmla="*/ 32258000 w 15"/>
                <a:gd name="T13" fmla="*/ 79708950 h 23"/>
                <a:gd name="T14" fmla="*/ 19354800 w 15"/>
                <a:gd name="T15" fmla="*/ 79708950 h 23"/>
                <a:gd name="T16" fmla="*/ 38709600 w 15"/>
                <a:gd name="T17" fmla="*/ 43476385 h 23"/>
                <a:gd name="T18" fmla="*/ 58064400 w 15"/>
                <a:gd name="T19" fmla="*/ 14493026 h 23"/>
                <a:gd name="T20" fmla="*/ 77419200 w 15"/>
                <a:gd name="T21" fmla="*/ 7246513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3"/>
                <a:gd name="T35" fmla="*/ 15 w 15"/>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5" name="Freeform 72"/>
            <p:cNvSpPr/>
            <p:nvPr/>
          </p:nvSpPr>
          <p:spPr bwMode="auto">
            <a:xfrm>
              <a:off x="5691188" y="3906838"/>
              <a:ext cx="26987" cy="25400"/>
            </a:xfrm>
            <a:custGeom>
              <a:avLst/>
              <a:gdLst>
                <a:gd name="T0" fmla="*/ 36113513 w 11"/>
                <a:gd name="T1" fmla="*/ 0 h 10"/>
                <a:gd name="T2" fmla="*/ 60190823 w 11"/>
                <a:gd name="T3" fmla="*/ 25806400 h 10"/>
                <a:gd name="T4" fmla="*/ 54170269 w 11"/>
                <a:gd name="T5" fmla="*/ 38709600 h 10"/>
                <a:gd name="T6" fmla="*/ 0 w 11"/>
                <a:gd name="T7" fmla="*/ 64516000 h 10"/>
                <a:gd name="T8" fmla="*/ 36113513 w 11"/>
                <a:gd name="T9" fmla="*/ 0 h 10"/>
                <a:gd name="T10" fmla="*/ 0 60000 65536"/>
                <a:gd name="T11" fmla="*/ 0 60000 65536"/>
                <a:gd name="T12" fmla="*/ 0 60000 65536"/>
                <a:gd name="T13" fmla="*/ 0 60000 65536"/>
                <a:gd name="T14" fmla="*/ 0 60000 65536"/>
                <a:gd name="T15" fmla="*/ 0 w 11"/>
                <a:gd name="T16" fmla="*/ 0 h 10"/>
                <a:gd name="T17" fmla="*/ 11 w 11"/>
                <a:gd name="T18" fmla="*/ 10 h 10"/>
              </a:gdLst>
              <a:ahLst/>
              <a:cxnLst>
                <a:cxn ang="T10">
                  <a:pos x="T0" y="T1"/>
                </a:cxn>
                <a:cxn ang="T11">
                  <a:pos x="T2" y="T3"/>
                </a:cxn>
                <a:cxn ang="T12">
                  <a:pos x="T4" y="T5"/>
                </a:cxn>
                <a:cxn ang="T13">
                  <a:pos x="T6" y="T7"/>
                </a:cxn>
                <a:cxn ang="T14">
                  <a:pos x="T8" y="T9"/>
                </a:cxn>
              </a:cxnLst>
              <a:rect l="T15" t="T16" r="T17" b="T18"/>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 name="Freeform 73"/>
            <p:cNvSpPr/>
            <p:nvPr/>
          </p:nvSpPr>
          <p:spPr bwMode="auto">
            <a:xfrm>
              <a:off x="5770563" y="4003675"/>
              <a:ext cx="15875" cy="36513"/>
            </a:xfrm>
            <a:custGeom>
              <a:avLst/>
              <a:gdLst>
                <a:gd name="T0" fmla="*/ 10287000 w 7"/>
                <a:gd name="T1" fmla="*/ 0 h 14"/>
                <a:gd name="T2" fmla="*/ 36002232 w 7"/>
                <a:gd name="T3" fmla="*/ 34009251 h 14"/>
                <a:gd name="T4" fmla="*/ 0 w 7"/>
                <a:gd name="T5" fmla="*/ 88426662 h 14"/>
                <a:gd name="T6" fmla="*/ 15430500 w 7"/>
                <a:gd name="T7" fmla="*/ 81624812 h 14"/>
                <a:gd name="T8" fmla="*/ 10287000 w 7"/>
                <a:gd name="T9" fmla="*/ 0 h 14"/>
                <a:gd name="T10" fmla="*/ 0 60000 65536"/>
                <a:gd name="T11" fmla="*/ 0 60000 65536"/>
                <a:gd name="T12" fmla="*/ 0 60000 65536"/>
                <a:gd name="T13" fmla="*/ 0 60000 65536"/>
                <a:gd name="T14" fmla="*/ 0 60000 65536"/>
                <a:gd name="T15" fmla="*/ 0 w 7"/>
                <a:gd name="T16" fmla="*/ 0 h 14"/>
                <a:gd name="T17" fmla="*/ 7 w 7"/>
                <a:gd name="T18" fmla="*/ 14 h 14"/>
              </a:gdLst>
              <a:ahLst/>
              <a:cxnLst>
                <a:cxn ang="T10">
                  <a:pos x="T0" y="T1"/>
                </a:cxn>
                <a:cxn ang="T11">
                  <a:pos x="T2" y="T3"/>
                </a:cxn>
                <a:cxn ang="T12">
                  <a:pos x="T4" y="T5"/>
                </a:cxn>
                <a:cxn ang="T13">
                  <a:pos x="T6" y="T7"/>
                </a:cxn>
                <a:cxn ang="T14">
                  <a:pos x="T8" y="T9"/>
                </a:cxn>
              </a:cxnLst>
              <a:rect l="T15" t="T16" r="T17" b="T18"/>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7" name="Freeform 74"/>
            <p:cNvSpPr/>
            <p:nvPr/>
          </p:nvSpPr>
          <p:spPr bwMode="auto">
            <a:xfrm>
              <a:off x="5661025" y="4014788"/>
              <a:ext cx="69850" cy="23812"/>
            </a:xfrm>
            <a:custGeom>
              <a:avLst/>
              <a:gdLst>
                <a:gd name="T0" fmla="*/ 174250804 w 28"/>
                <a:gd name="T1" fmla="*/ 20999538 h 9"/>
                <a:gd name="T2" fmla="*/ 118241082 w 28"/>
                <a:gd name="T3" fmla="*/ 56000532 h 9"/>
                <a:gd name="T4" fmla="*/ 0 w 28"/>
                <a:gd name="T5" fmla="*/ 63001260 h 9"/>
                <a:gd name="T6" fmla="*/ 149356763 w 28"/>
                <a:gd name="T7" fmla="*/ 14001456 h 9"/>
                <a:gd name="T8" fmla="*/ 174250804 w 28"/>
                <a:gd name="T9" fmla="*/ 20999538 h 9"/>
                <a:gd name="T10" fmla="*/ 0 60000 65536"/>
                <a:gd name="T11" fmla="*/ 0 60000 65536"/>
                <a:gd name="T12" fmla="*/ 0 60000 65536"/>
                <a:gd name="T13" fmla="*/ 0 60000 65536"/>
                <a:gd name="T14" fmla="*/ 0 60000 65536"/>
                <a:gd name="T15" fmla="*/ 0 w 28"/>
                <a:gd name="T16" fmla="*/ 0 h 9"/>
                <a:gd name="T17" fmla="*/ 28 w 28"/>
                <a:gd name="T18" fmla="*/ 9 h 9"/>
              </a:gdLst>
              <a:ahLst/>
              <a:cxnLst>
                <a:cxn ang="T10">
                  <a:pos x="T0" y="T1"/>
                </a:cxn>
                <a:cxn ang="T11">
                  <a:pos x="T2" y="T3"/>
                </a:cxn>
                <a:cxn ang="T12">
                  <a:pos x="T4" y="T5"/>
                </a:cxn>
                <a:cxn ang="T13">
                  <a:pos x="T6" y="T7"/>
                </a:cxn>
                <a:cxn ang="T14">
                  <a:pos x="T8" y="T9"/>
                </a:cxn>
              </a:cxnLst>
              <a:rect l="T15" t="T16" r="T17" b="T18"/>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Freeform 75"/>
            <p:cNvSpPr/>
            <p:nvPr/>
          </p:nvSpPr>
          <p:spPr bwMode="auto">
            <a:xfrm>
              <a:off x="5818188" y="4043363"/>
              <a:ext cx="42862" cy="33337"/>
            </a:xfrm>
            <a:custGeom>
              <a:avLst/>
              <a:gdLst>
                <a:gd name="T0" fmla="*/ 102063947 w 18"/>
                <a:gd name="T1" fmla="*/ 61742902 h 12"/>
                <a:gd name="T2" fmla="*/ 85052495 w 18"/>
                <a:gd name="T3" fmla="*/ 84895449 h 12"/>
                <a:gd name="T4" fmla="*/ 39692593 w 18"/>
                <a:gd name="T5" fmla="*/ 84895449 h 12"/>
                <a:gd name="T6" fmla="*/ 28350832 w 18"/>
                <a:gd name="T7" fmla="*/ 69460418 h 12"/>
                <a:gd name="T8" fmla="*/ 0 w 18"/>
                <a:gd name="T9" fmla="*/ 38587578 h 12"/>
                <a:gd name="T10" fmla="*/ 39692593 w 18"/>
                <a:gd name="T11" fmla="*/ 15435031 h 12"/>
                <a:gd name="T12" fmla="*/ 62371354 w 18"/>
                <a:gd name="T13" fmla="*/ 7717516 h 12"/>
                <a:gd name="T14" fmla="*/ 62371354 w 18"/>
                <a:gd name="T15" fmla="*/ 15435031 h 12"/>
                <a:gd name="T16" fmla="*/ 68043425 w 18"/>
                <a:gd name="T17" fmla="*/ 7717516 h 12"/>
                <a:gd name="T18" fmla="*/ 102063947 w 18"/>
                <a:gd name="T19" fmla="*/ 61742902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2"/>
                <a:gd name="T32" fmla="*/ 18 w 18"/>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 name="Freeform 76"/>
            <p:cNvSpPr/>
            <p:nvPr/>
          </p:nvSpPr>
          <p:spPr bwMode="auto">
            <a:xfrm>
              <a:off x="5838825" y="4059238"/>
              <a:ext cx="258763" cy="147637"/>
            </a:xfrm>
            <a:custGeom>
              <a:avLst/>
              <a:gdLst>
                <a:gd name="T0" fmla="*/ 214589895 w 103"/>
                <a:gd name="T1" fmla="*/ 194547986 h 55"/>
                <a:gd name="T2" fmla="*/ 176720055 w 103"/>
                <a:gd name="T3" fmla="*/ 172931245 h 55"/>
                <a:gd name="T4" fmla="*/ 164098450 w 103"/>
                <a:gd name="T5" fmla="*/ 136905132 h 55"/>
                <a:gd name="T6" fmla="*/ 63115562 w 103"/>
                <a:gd name="T7" fmla="*/ 108083706 h 55"/>
                <a:gd name="T8" fmla="*/ 12624117 w 103"/>
                <a:gd name="T9" fmla="*/ 108083706 h 55"/>
                <a:gd name="T10" fmla="*/ 0 w 103"/>
                <a:gd name="T11" fmla="*/ 64850223 h 55"/>
                <a:gd name="T12" fmla="*/ 31556525 w 103"/>
                <a:gd name="T13" fmla="*/ 64850223 h 55"/>
                <a:gd name="T14" fmla="*/ 56802247 w 103"/>
                <a:gd name="T15" fmla="*/ 50438168 h 55"/>
                <a:gd name="T16" fmla="*/ 100982889 w 103"/>
                <a:gd name="T17" fmla="*/ 72054909 h 55"/>
                <a:gd name="T18" fmla="*/ 132541926 w 103"/>
                <a:gd name="T19" fmla="*/ 43233482 h 55"/>
                <a:gd name="T20" fmla="*/ 208279092 w 103"/>
                <a:gd name="T21" fmla="*/ 14412056 h 55"/>
                <a:gd name="T22" fmla="*/ 220900697 w 103"/>
                <a:gd name="T23" fmla="*/ 36028797 h 55"/>
                <a:gd name="T24" fmla="*/ 296637864 w 103"/>
                <a:gd name="T25" fmla="*/ 64850223 h 55"/>
                <a:gd name="T26" fmla="*/ 309261981 w 103"/>
                <a:gd name="T27" fmla="*/ 50438168 h 55"/>
                <a:gd name="T28" fmla="*/ 328196901 w 103"/>
                <a:gd name="T29" fmla="*/ 72054909 h 55"/>
                <a:gd name="T30" fmla="*/ 372375031 w 103"/>
                <a:gd name="T31" fmla="*/ 72054909 h 55"/>
                <a:gd name="T32" fmla="*/ 410244870 w 103"/>
                <a:gd name="T33" fmla="*/ 93671650 h 55"/>
                <a:gd name="T34" fmla="*/ 410244870 w 103"/>
                <a:gd name="T35" fmla="*/ 122493077 h 55"/>
                <a:gd name="T36" fmla="*/ 429179790 w 103"/>
                <a:gd name="T37" fmla="*/ 115288391 h 55"/>
                <a:gd name="T38" fmla="*/ 435490592 w 103"/>
                <a:gd name="T39" fmla="*/ 144109818 h 55"/>
                <a:gd name="T40" fmla="*/ 479671234 w 103"/>
                <a:gd name="T41" fmla="*/ 172931245 h 55"/>
                <a:gd name="T42" fmla="*/ 549097598 w 103"/>
                <a:gd name="T43" fmla="*/ 208960041 h 55"/>
                <a:gd name="T44" fmla="*/ 542786796 w 103"/>
                <a:gd name="T45" fmla="*/ 237781468 h 55"/>
                <a:gd name="T46" fmla="*/ 568032518 w 103"/>
                <a:gd name="T47" fmla="*/ 259398209 h 55"/>
                <a:gd name="T48" fmla="*/ 568032518 w 103"/>
                <a:gd name="T49" fmla="*/ 273810265 h 55"/>
                <a:gd name="T50" fmla="*/ 605899845 w 103"/>
                <a:gd name="T51" fmla="*/ 317043747 h 55"/>
                <a:gd name="T52" fmla="*/ 650080487 w 103"/>
                <a:gd name="T53" fmla="*/ 367481915 h 55"/>
                <a:gd name="T54" fmla="*/ 586964925 w 103"/>
                <a:gd name="T55" fmla="*/ 367481915 h 55"/>
                <a:gd name="T56" fmla="*/ 536473481 w 103"/>
                <a:gd name="T57" fmla="*/ 324248432 h 55"/>
                <a:gd name="T58" fmla="*/ 517538561 w 103"/>
                <a:gd name="T59" fmla="*/ 309836377 h 55"/>
                <a:gd name="T60" fmla="*/ 504916956 w 103"/>
                <a:gd name="T61" fmla="*/ 295427006 h 55"/>
                <a:gd name="T62" fmla="*/ 479671234 w 103"/>
                <a:gd name="T63" fmla="*/ 266602895 h 55"/>
                <a:gd name="T64" fmla="*/ 410244870 w 103"/>
                <a:gd name="T65" fmla="*/ 259398209 h 55"/>
                <a:gd name="T66" fmla="*/ 372375031 w 103"/>
                <a:gd name="T67" fmla="*/ 345865173 h 55"/>
                <a:gd name="T68" fmla="*/ 321883586 w 103"/>
                <a:gd name="T69" fmla="*/ 324248432 h 55"/>
                <a:gd name="T70" fmla="*/ 296637864 w 103"/>
                <a:gd name="T71" fmla="*/ 317043747 h 55"/>
                <a:gd name="T72" fmla="*/ 258770537 w 103"/>
                <a:gd name="T73" fmla="*/ 266602895 h 55"/>
                <a:gd name="T74" fmla="*/ 220900697 w 103"/>
                <a:gd name="T75" fmla="*/ 309836377 h 55"/>
                <a:gd name="T76" fmla="*/ 195654975 w 103"/>
                <a:gd name="T77" fmla="*/ 288219636 h 55"/>
                <a:gd name="T78" fmla="*/ 220900697 w 103"/>
                <a:gd name="T79" fmla="*/ 259398209 h 55"/>
                <a:gd name="T80" fmla="*/ 239835617 w 103"/>
                <a:gd name="T81" fmla="*/ 216164727 h 55"/>
                <a:gd name="T82" fmla="*/ 233524815 w 103"/>
                <a:gd name="T83" fmla="*/ 237781468 h 55"/>
                <a:gd name="T84" fmla="*/ 214589895 w 103"/>
                <a:gd name="T85" fmla="*/ 194547986 h 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3"/>
                <a:gd name="T130" fmla="*/ 0 h 55"/>
                <a:gd name="T131" fmla="*/ 103 w 103"/>
                <a:gd name="T132" fmla="*/ 55 h 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 name="Freeform 77"/>
            <p:cNvSpPr/>
            <p:nvPr/>
          </p:nvSpPr>
          <p:spPr bwMode="auto">
            <a:xfrm>
              <a:off x="5781675" y="4079875"/>
              <a:ext cx="23813" cy="22225"/>
            </a:xfrm>
            <a:custGeom>
              <a:avLst/>
              <a:gdLst>
                <a:gd name="T0" fmla="*/ 51036022 w 10"/>
                <a:gd name="T1" fmla="*/ 18293644 h 9"/>
                <a:gd name="T2" fmla="*/ 0 w 10"/>
                <a:gd name="T3" fmla="*/ 30490231 h 9"/>
                <a:gd name="T4" fmla="*/ 51036022 w 10"/>
                <a:gd name="T5" fmla="*/ 18293644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9" y="3"/>
                  </a:moveTo>
                  <a:cubicBezTo>
                    <a:pt x="10" y="9"/>
                    <a:pt x="2" y="5"/>
                    <a:pt x="0" y="5"/>
                  </a:cubicBezTo>
                  <a:cubicBezTo>
                    <a:pt x="1" y="3"/>
                    <a:pt x="8" y="0"/>
                    <a:pt x="9"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1" name="Freeform 78"/>
            <p:cNvSpPr/>
            <p:nvPr/>
          </p:nvSpPr>
          <p:spPr bwMode="auto">
            <a:xfrm>
              <a:off x="5745163" y="4086225"/>
              <a:ext cx="17462" cy="9525"/>
            </a:xfrm>
            <a:custGeom>
              <a:avLst/>
              <a:gdLst>
                <a:gd name="T0" fmla="*/ 6223956 w 7"/>
                <a:gd name="T1" fmla="*/ 17011650 h 4"/>
                <a:gd name="T2" fmla="*/ 31114789 w 7"/>
                <a:gd name="T3" fmla="*/ 22681406 h 4"/>
                <a:gd name="T4" fmla="*/ 12445417 w 7"/>
                <a:gd name="T5" fmla="*/ 22681406 h 4"/>
                <a:gd name="T6" fmla="*/ 6223956 w 7"/>
                <a:gd name="T7" fmla="*/ 17011650 h 4"/>
                <a:gd name="T8" fmla="*/ 0 60000 65536"/>
                <a:gd name="T9" fmla="*/ 0 60000 65536"/>
                <a:gd name="T10" fmla="*/ 0 60000 65536"/>
                <a:gd name="T11" fmla="*/ 0 60000 65536"/>
                <a:gd name="T12" fmla="*/ 0 w 7"/>
                <a:gd name="T13" fmla="*/ 0 h 4"/>
                <a:gd name="T14" fmla="*/ 7 w 7"/>
                <a:gd name="T15" fmla="*/ 4 h 4"/>
              </a:gdLst>
              <a:ahLst/>
              <a:cxnLst>
                <a:cxn ang="T8">
                  <a:pos x="T0" y="T1"/>
                </a:cxn>
                <a:cxn ang="T9">
                  <a:pos x="T2" y="T3"/>
                </a:cxn>
                <a:cxn ang="T10">
                  <a:pos x="T4" y="T5"/>
                </a:cxn>
                <a:cxn ang="T11">
                  <a:pos x="T6" y="T7"/>
                </a:cxn>
              </a:cxnLst>
              <a:rect l="T12" t="T13" r="T14" b="T15"/>
              <a:pathLst>
                <a:path w="7" h="4">
                  <a:moveTo>
                    <a:pt x="1" y="3"/>
                  </a:moveTo>
                  <a:cubicBezTo>
                    <a:pt x="0" y="0"/>
                    <a:pt x="7" y="1"/>
                    <a:pt x="5" y="4"/>
                  </a:cubicBezTo>
                  <a:cubicBezTo>
                    <a:pt x="2" y="4"/>
                    <a:pt x="2" y="4"/>
                    <a:pt x="2" y="4"/>
                  </a:cubicBezTo>
                  <a:cubicBezTo>
                    <a:pt x="3" y="3"/>
                    <a:pt x="2" y="3"/>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 name="Freeform 79"/>
            <p:cNvSpPr/>
            <p:nvPr/>
          </p:nvSpPr>
          <p:spPr bwMode="auto">
            <a:xfrm>
              <a:off x="6076950" y="4106863"/>
              <a:ext cx="52388" cy="39687"/>
            </a:xfrm>
            <a:custGeom>
              <a:avLst/>
              <a:gdLst>
                <a:gd name="T0" fmla="*/ 99574620 w 21"/>
                <a:gd name="T1" fmla="*/ 0 h 15"/>
                <a:gd name="T2" fmla="*/ 124466404 w 21"/>
                <a:gd name="T3" fmla="*/ 0 h 15"/>
                <a:gd name="T4" fmla="*/ 124466404 w 21"/>
                <a:gd name="T5" fmla="*/ 35001288 h 15"/>
                <a:gd name="T6" fmla="*/ 105796319 w 21"/>
                <a:gd name="T7" fmla="*/ 42002075 h 15"/>
                <a:gd name="T8" fmla="*/ 105796319 w 21"/>
                <a:gd name="T9" fmla="*/ 70002576 h 15"/>
                <a:gd name="T10" fmla="*/ 87126233 w 21"/>
                <a:gd name="T11" fmla="*/ 84004150 h 15"/>
                <a:gd name="T12" fmla="*/ 12445892 w 21"/>
                <a:gd name="T13" fmla="*/ 49002862 h 15"/>
                <a:gd name="T14" fmla="*/ 99574620 w 21"/>
                <a:gd name="T15" fmla="*/ 0 h 15"/>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15"/>
                <a:gd name="T26" fmla="*/ 21 w 21"/>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 name="Freeform 80"/>
            <p:cNvSpPr/>
            <p:nvPr/>
          </p:nvSpPr>
          <p:spPr bwMode="auto">
            <a:xfrm>
              <a:off x="5618163" y="4165600"/>
              <a:ext cx="26987" cy="17463"/>
            </a:xfrm>
            <a:custGeom>
              <a:avLst/>
              <a:gdLst>
                <a:gd name="T0" fmla="*/ 66208924 w 11"/>
                <a:gd name="T1" fmla="*/ 8472466 h 6"/>
                <a:gd name="T2" fmla="*/ 0 w 11"/>
                <a:gd name="T3" fmla="*/ 42356507 h 6"/>
                <a:gd name="T4" fmla="*/ 66208924 w 11"/>
                <a:gd name="T5" fmla="*/ 8472466 h 6"/>
                <a:gd name="T6" fmla="*/ 0 60000 65536"/>
                <a:gd name="T7" fmla="*/ 0 60000 65536"/>
                <a:gd name="T8" fmla="*/ 0 60000 65536"/>
                <a:gd name="T9" fmla="*/ 0 w 11"/>
                <a:gd name="T10" fmla="*/ 0 h 6"/>
                <a:gd name="T11" fmla="*/ 11 w 11"/>
                <a:gd name="T12" fmla="*/ 6 h 6"/>
              </a:gdLst>
              <a:ahLst/>
              <a:cxnLst>
                <a:cxn ang="T6">
                  <a:pos x="T0" y="T1"/>
                </a:cxn>
                <a:cxn ang="T7">
                  <a:pos x="T2" y="T3"/>
                </a:cxn>
                <a:cxn ang="T8">
                  <a:pos x="T4" y="T5"/>
                </a:cxn>
              </a:cxnLst>
              <a:rect l="T9" t="T10" r="T11" b="T12"/>
              <a:pathLst>
                <a:path w="11" h="6">
                  <a:moveTo>
                    <a:pt x="11" y="1"/>
                  </a:moveTo>
                  <a:cubicBezTo>
                    <a:pt x="9" y="3"/>
                    <a:pt x="6" y="6"/>
                    <a:pt x="0" y="5"/>
                  </a:cubicBezTo>
                  <a:cubicBezTo>
                    <a:pt x="0" y="0"/>
                    <a:pt x="6" y="1"/>
                    <a:pt x="1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 name="Freeform 81"/>
            <p:cNvSpPr/>
            <p:nvPr/>
          </p:nvSpPr>
          <p:spPr bwMode="auto">
            <a:xfrm>
              <a:off x="5661025" y="4165600"/>
              <a:ext cx="26988" cy="11113"/>
            </a:xfrm>
            <a:custGeom>
              <a:avLst/>
              <a:gdLst>
                <a:gd name="T0" fmla="*/ 66213831 w 11"/>
                <a:gd name="T1" fmla="*/ 7717979 h 4"/>
                <a:gd name="T2" fmla="*/ 0 w 11"/>
                <a:gd name="T3" fmla="*/ 30874692 h 4"/>
                <a:gd name="T4" fmla="*/ 66213831 w 11"/>
                <a:gd name="T5" fmla="*/ 7717979 h 4"/>
                <a:gd name="T6" fmla="*/ 0 60000 65536"/>
                <a:gd name="T7" fmla="*/ 0 60000 65536"/>
                <a:gd name="T8" fmla="*/ 0 60000 65536"/>
                <a:gd name="T9" fmla="*/ 0 w 11"/>
                <a:gd name="T10" fmla="*/ 0 h 4"/>
                <a:gd name="T11" fmla="*/ 11 w 11"/>
                <a:gd name="T12" fmla="*/ 4 h 4"/>
              </a:gdLst>
              <a:ahLst/>
              <a:cxnLst>
                <a:cxn ang="T6">
                  <a:pos x="T0" y="T1"/>
                </a:cxn>
                <a:cxn ang="T7">
                  <a:pos x="T2" y="T3"/>
                </a:cxn>
                <a:cxn ang="T8">
                  <a:pos x="T4" y="T5"/>
                </a:cxn>
              </a:cxnLst>
              <a:rect l="T9" t="T10" r="T11" b="T12"/>
              <a:pathLst>
                <a:path w="11" h="4">
                  <a:moveTo>
                    <a:pt x="11" y="1"/>
                  </a:moveTo>
                  <a:cubicBezTo>
                    <a:pt x="10" y="4"/>
                    <a:pt x="5" y="4"/>
                    <a:pt x="0" y="4"/>
                  </a:cubicBezTo>
                  <a:cubicBezTo>
                    <a:pt x="1" y="0"/>
                    <a:pt x="6" y="1"/>
                    <a:pt x="1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 name="Freeform 82"/>
            <p:cNvSpPr/>
            <p:nvPr/>
          </p:nvSpPr>
          <p:spPr bwMode="auto">
            <a:xfrm>
              <a:off x="5715000" y="4165600"/>
              <a:ext cx="47625" cy="34925"/>
            </a:xfrm>
            <a:custGeom>
              <a:avLst/>
              <a:gdLst>
                <a:gd name="T0" fmla="*/ 113091829 w 19"/>
                <a:gd name="T1" fmla="*/ 7218729 h 13"/>
                <a:gd name="T2" fmla="*/ 106810342 w 19"/>
                <a:gd name="T3" fmla="*/ 43304313 h 13"/>
                <a:gd name="T4" fmla="*/ 87960868 w 19"/>
                <a:gd name="T5" fmla="*/ 43304313 h 13"/>
                <a:gd name="T6" fmla="*/ 6283993 w 19"/>
                <a:gd name="T7" fmla="*/ 86608627 h 13"/>
                <a:gd name="T8" fmla="*/ 37696441 w 19"/>
                <a:gd name="T9" fmla="*/ 57739085 h 13"/>
                <a:gd name="T10" fmla="*/ 50264428 w 19"/>
                <a:gd name="T11" fmla="*/ 36088271 h 13"/>
                <a:gd name="T12" fmla="*/ 69111395 w 19"/>
                <a:gd name="T13" fmla="*/ 14434771 h 13"/>
                <a:gd name="T14" fmla="*/ 113091829 w 19"/>
                <a:gd name="T15" fmla="*/ 7218729 h 1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3"/>
                <a:gd name="T26" fmla="*/ 19 w 19"/>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6" name="Freeform 83"/>
            <p:cNvSpPr/>
            <p:nvPr/>
          </p:nvSpPr>
          <p:spPr bwMode="auto">
            <a:xfrm>
              <a:off x="6429375" y="4600575"/>
              <a:ext cx="25400" cy="39688"/>
            </a:xfrm>
            <a:custGeom>
              <a:avLst/>
              <a:gdLst>
                <a:gd name="T0" fmla="*/ 6451600 w 10"/>
                <a:gd name="T1" fmla="*/ 0 h 14"/>
                <a:gd name="T2" fmla="*/ 12903200 w 10"/>
                <a:gd name="T3" fmla="*/ 16073640 h 14"/>
                <a:gd name="T4" fmla="*/ 45161200 w 10"/>
                <a:gd name="T5" fmla="*/ 56254905 h 14"/>
                <a:gd name="T6" fmla="*/ 51612800 w 10"/>
                <a:gd name="T7" fmla="*/ 112509810 h 14"/>
                <a:gd name="T8" fmla="*/ 25806400 w 10"/>
                <a:gd name="T9" fmla="*/ 112509810 h 14"/>
                <a:gd name="T10" fmla="*/ 0 w 10"/>
                <a:gd name="T11" fmla="*/ 16073640 h 14"/>
                <a:gd name="T12" fmla="*/ 6451600 w 10"/>
                <a:gd name="T13" fmla="*/ 0 h 14"/>
                <a:gd name="T14" fmla="*/ 0 60000 65536"/>
                <a:gd name="T15" fmla="*/ 0 60000 65536"/>
                <a:gd name="T16" fmla="*/ 0 60000 65536"/>
                <a:gd name="T17" fmla="*/ 0 60000 65536"/>
                <a:gd name="T18" fmla="*/ 0 60000 65536"/>
                <a:gd name="T19" fmla="*/ 0 60000 65536"/>
                <a:gd name="T20" fmla="*/ 0 60000 65536"/>
                <a:gd name="T21" fmla="*/ 0 w 10"/>
                <a:gd name="T22" fmla="*/ 0 h 14"/>
                <a:gd name="T23" fmla="*/ 10 w 10"/>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7" name="Freeform 84"/>
            <p:cNvSpPr/>
            <p:nvPr/>
          </p:nvSpPr>
          <p:spPr bwMode="auto">
            <a:xfrm>
              <a:off x="6435725" y="4632325"/>
              <a:ext cx="57150" cy="85725"/>
            </a:xfrm>
            <a:custGeom>
              <a:avLst/>
              <a:gdLst>
                <a:gd name="T0" fmla="*/ 43217824 w 23"/>
                <a:gd name="T1" fmla="*/ 0 h 31"/>
                <a:gd name="T2" fmla="*/ 55567193 w 23"/>
                <a:gd name="T3" fmla="*/ 15294999 h 31"/>
                <a:gd name="T4" fmla="*/ 74088763 w 23"/>
                <a:gd name="T5" fmla="*/ 15294999 h 31"/>
                <a:gd name="T6" fmla="*/ 142005326 w 23"/>
                <a:gd name="T7" fmla="*/ 53528349 h 31"/>
                <a:gd name="T8" fmla="*/ 142005326 w 23"/>
                <a:gd name="T9" fmla="*/ 107059464 h 31"/>
                <a:gd name="T10" fmla="*/ 117309072 w 23"/>
                <a:gd name="T11" fmla="*/ 107059464 h 31"/>
                <a:gd name="T12" fmla="*/ 104959702 w 23"/>
                <a:gd name="T13" fmla="*/ 129997815 h 31"/>
                <a:gd name="T14" fmla="*/ 98787502 w 23"/>
                <a:gd name="T15" fmla="*/ 198821163 h 31"/>
                <a:gd name="T16" fmla="*/ 86438133 w 23"/>
                <a:gd name="T17" fmla="*/ 214116162 h 31"/>
                <a:gd name="T18" fmla="*/ 43217824 w 23"/>
                <a:gd name="T19" fmla="*/ 229411161 h 31"/>
                <a:gd name="T20" fmla="*/ 37045624 w 23"/>
                <a:gd name="T21" fmla="*/ 198821163 h 31"/>
                <a:gd name="T22" fmla="*/ 55567193 w 23"/>
                <a:gd name="T23" fmla="*/ 175880047 h 31"/>
                <a:gd name="T24" fmla="*/ 0 w 23"/>
                <a:gd name="T25" fmla="*/ 145292814 h 31"/>
                <a:gd name="T26" fmla="*/ 37045624 w 23"/>
                <a:gd name="T27" fmla="*/ 99410581 h 31"/>
                <a:gd name="T28" fmla="*/ 43217824 w 23"/>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
                <a:gd name="T46" fmla="*/ 0 h 31"/>
                <a:gd name="T47" fmla="*/ 23 w 2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Freeform 85"/>
            <p:cNvSpPr/>
            <p:nvPr/>
          </p:nvSpPr>
          <p:spPr bwMode="auto">
            <a:xfrm>
              <a:off x="6022975" y="4703763"/>
              <a:ext cx="50800" cy="55562"/>
            </a:xfrm>
            <a:custGeom>
              <a:avLst/>
              <a:gdLst>
                <a:gd name="T0" fmla="*/ 122580400 w 20"/>
                <a:gd name="T1" fmla="*/ 7000812 h 21"/>
                <a:gd name="T2" fmla="*/ 122580400 w 20"/>
                <a:gd name="T3" fmla="*/ 63002016 h 21"/>
                <a:gd name="T4" fmla="*/ 109677200 w 20"/>
                <a:gd name="T5" fmla="*/ 49003038 h 21"/>
                <a:gd name="T6" fmla="*/ 103225600 w 20"/>
                <a:gd name="T7" fmla="*/ 56001204 h 21"/>
                <a:gd name="T8" fmla="*/ 103225600 w 20"/>
                <a:gd name="T9" fmla="*/ 105004243 h 21"/>
                <a:gd name="T10" fmla="*/ 83870800 w 20"/>
                <a:gd name="T11" fmla="*/ 105004243 h 21"/>
                <a:gd name="T12" fmla="*/ 83870800 w 20"/>
                <a:gd name="T13" fmla="*/ 126006679 h 21"/>
                <a:gd name="T14" fmla="*/ 58064400 w 20"/>
                <a:gd name="T15" fmla="*/ 147006469 h 21"/>
                <a:gd name="T16" fmla="*/ 38709600 w 20"/>
                <a:gd name="T17" fmla="*/ 112005055 h 21"/>
                <a:gd name="T18" fmla="*/ 19354800 w 20"/>
                <a:gd name="T19" fmla="*/ 98003431 h 21"/>
                <a:gd name="T20" fmla="*/ 0 w 20"/>
                <a:gd name="T21" fmla="*/ 35001414 h 21"/>
                <a:gd name="T22" fmla="*/ 77419200 w 20"/>
                <a:gd name="T23" fmla="*/ 14001624 h 21"/>
                <a:gd name="T24" fmla="*/ 122580400 w 20"/>
                <a:gd name="T25" fmla="*/ 7000812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1"/>
                <a:gd name="T41" fmla="*/ 20 w 20"/>
                <a:gd name="T42" fmla="*/ 21 h 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Freeform 86"/>
            <p:cNvSpPr/>
            <p:nvPr/>
          </p:nvSpPr>
          <p:spPr bwMode="auto">
            <a:xfrm>
              <a:off x="2894013" y="2281238"/>
              <a:ext cx="863600" cy="693737"/>
            </a:xfrm>
            <a:custGeom>
              <a:avLst/>
              <a:gdLst>
                <a:gd name="T0" fmla="*/ 1537792938 w 344"/>
                <a:gd name="T1" fmla="*/ 211311750 h 257"/>
                <a:gd name="T2" fmla="*/ 1626028256 w 344"/>
                <a:gd name="T3" fmla="*/ 218597339 h 257"/>
                <a:gd name="T4" fmla="*/ 1745774931 w 344"/>
                <a:gd name="T5" fmla="*/ 189452286 h 257"/>
                <a:gd name="T6" fmla="*/ 1821402693 w 344"/>
                <a:gd name="T7" fmla="*/ 196737875 h 257"/>
                <a:gd name="T8" fmla="*/ 1808797648 w 344"/>
                <a:gd name="T9" fmla="*/ 225882927 h 257"/>
                <a:gd name="T10" fmla="*/ 2041989731 w 344"/>
                <a:gd name="T11" fmla="*/ 174878411 h 257"/>
                <a:gd name="T12" fmla="*/ 2147483646 w 344"/>
                <a:gd name="T13" fmla="*/ 211311750 h 257"/>
                <a:gd name="T14" fmla="*/ 2004174595 w 344"/>
                <a:gd name="T15" fmla="*/ 298749606 h 257"/>
                <a:gd name="T16" fmla="*/ 1960058192 w 344"/>
                <a:gd name="T17" fmla="*/ 371616285 h 257"/>
                <a:gd name="T18" fmla="*/ 1878126652 w 344"/>
                <a:gd name="T19" fmla="*/ 473628017 h 257"/>
                <a:gd name="T20" fmla="*/ 1897032965 w 344"/>
                <a:gd name="T21" fmla="*/ 568354160 h 257"/>
                <a:gd name="T22" fmla="*/ 1846612784 w 344"/>
                <a:gd name="T23" fmla="*/ 655792016 h 257"/>
                <a:gd name="T24" fmla="*/ 1909638010 w 344"/>
                <a:gd name="T25" fmla="*/ 779663211 h 257"/>
                <a:gd name="T26" fmla="*/ 1852916562 w 344"/>
                <a:gd name="T27" fmla="*/ 874389354 h 257"/>
                <a:gd name="T28" fmla="*/ 1789891335 w 344"/>
                <a:gd name="T29" fmla="*/ 954541622 h 257"/>
                <a:gd name="T30" fmla="*/ 1878126652 w 344"/>
                <a:gd name="T31" fmla="*/ 1136705620 h 257"/>
                <a:gd name="T32" fmla="*/ 1739471153 w 344"/>
                <a:gd name="T33" fmla="*/ 1114846156 h 257"/>
                <a:gd name="T34" fmla="*/ 1733169886 w 344"/>
                <a:gd name="T35" fmla="*/ 1180424548 h 257"/>
                <a:gd name="T36" fmla="*/ 1670144659 w 344"/>
                <a:gd name="T37" fmla="*/ 1282436280 h 257"/>
                <a:gd name="T38" fmla="*/ 1525190403 w 344"/>
                <a:gd name="T39" fmla="*/ 1326157907 h 257"/>
                <a:gd name="T40" fmla="*/ 1455861399 w 344"/>
                <a:gd name="T41" fmla="*/ 1377162423 h 257"/>
                <a:gd name="T42" fmla="*/ 1411744995 w 344"/>
                <a:gd name="T43" fmla="*/ 1435455226 h 257"/>
                <a:gd name="T44" fmla="*/ 1216370558 w 344"/>
                <a:gd name="T45" fmla="*/ 1493748030 h 257"/>
                <a:gd name="T46" fmla="*/ 1165950377 w 344"/>
                <a:gd name="T47" fmla="*/ 1588474173 h 257"/>
                <a:gd name="T48" fmla="*/ 1109228928 w 344"/>
                <a:gd name="T49" fmla="*/ 1668626441 h 257"/>
                <a:gd name="T50" fmla="*/ 1096623883 w 344"/>
                <a:gd name="T51" fmla="*/ 1748778708 h 257"/>
                <a:gd name="T52" fmla="*/ 976877207 w 344"/>
                <a:gd name="T53" fmla="*/ 1836216564 h 257"/>
                <a:gd name="T54" fmla="*/ 857130531 w 344"/>
                <a:gd name="T55" fmla="*/ 1763352584 h 257"/>
                <a:gd name="T56" fmla="*/ 781502770 w 344"/>
                <a:gd name="T57" fmla="*/ 1661338153 h 257"/>
                <a:gd name="T58" fmla="*/ 737383856 w 344"/>
                <a:gd name="T59" fmla="*/ 1588474173 h 257"/>
                <a:gd name="T60" fmla="*/ 705872498 w 344"/>
                <a:gd name="T61" fmla="*/ 1435455226 h 257"/>
                <a:gd name="T62" fmla="*/ 724778810 w 344"/>
                <a:gd name="T63" fmla="*/ 1384448011 h 257"/>
                <a:gd name="T64" fmla="*/ 781502770 w 344"/>
                <a:gd name="T65" fmla="*/ 1304295744 h 257"/>
                <a:gd name="T66" fmla="*/ 749988901 w 344"/>
                <a:gd name="T67" fmla="*/ 1202284012 h 257"/>
                <a:gd name="T68" fmla="*/ 768897724 w 344"/>
                <a:gd name="T69" fmla="*/ 1114846156 h 257"/>
                <a:gd name="T70" fmla="*/ 680662407 w 344"/>
                <a:gd name="T71" fmla="*/ 1085698405 h 257"/>
                <a:gd name="T72" fmla="*/ 617639691 w 344"/>
                <a:gd name="T73" fmla="*/ 954541622 h 257"/>
                <a:gd name="T74" fmla="*/ 554614464 w 344"/>
                <a:gd name="T75" fmla="*/ 808810962 h 257"/>
                <a:gd name="T76" fmla="*/ 397052652 w 344"/>
                <a:gd name="T77" fmla="*/ 721370407 h 257"/>
                <a:gd name="T78" fmla="*/ 176468124 w 344"/>
                <a:gd name="T79" fmla="*/ 728658695 h 257"/>
                <a:gd name="T80" fmla="*/ 176468124 w 344"/>
                <a:gd name="T81" fmla="*/ 670365891 h 257"/>
                <a:gd name="T82" fmla="*/ 88235317 w 344"/>
                <a:gd name="T83" fmla="*/ 575639748 h 257"/>
                <a:gd name="T84" fmla="*/ 132351721 w 344"/>
                <a:gd name="T85" fmla="*/ 480913605 h 257"/>
                <a:gd name="T86" fmla="*/ 233189573 w 344"/>
                <a:gd name="T87" fmla="*/ 429909089 h 257"/>
                <a:gd name="T88" fmla="*/ 252098397 w 344"/>
                <a:gd name="T89" fmla="*/ 371616285 h 257"/>
                <a:gd name="T90" fmla="*/ 226888306 w 344"/>
                <a:gd name="T91" fmla="*/ 327894658 h 257"/>
                <a:gd name="T92" fmla="*/ 308819845 w 344"/>
                <a:gd name="T93" fmla="*/ 298749606 h 257"/>
                <a:gd name="T94" fmla="*/ 397052652 w 344"/>
                <a:gd name="T95" fmla="*/ 196737875 h 257"/>
                <a:gd name="T96" fmla="*/ 661756094 w 344"/>
                <a:gd name="T97" fmla="*/ 160304535 h 257"/>
                <a:gd name="T98" fmla="*/ 781502770 w 344"/>
                <a:gd name="T99" fmla="*/ 196737875 h 257"/>
                <a:gd name="T100" fmla="*/ 901249445 w 344"/>
                <a:gd name="T101" fmla="*/ 123871195 h 257"/>
                <a:gd name="T102" fmla="*/ 1008388565 w 344"/>
                <a:gd name="T103" fmla="*/ 138445071 h 257"/>
                <a:gd name="T104" fmla="*/ 1039902434 w 344"/>
                <a:gd name="T105" fmla="*/ 65578392 h 257"/>
                <a:gd name="T106" fmla="*/ 1241580649 w 344"/>
                <a:gd name="T107" fmla="*/ 14573876 h 257"/>
                <a:gd name="T108" fmla="*/ 1525190403 w 344"/>
                <a:gd name="T109" fmla="*/ 7285588 h 257"/>
                <a:gd name="T110" fmla="*/ 1739471153 w 344"/>
                <a:gd name="T111" fmla="*/ 87437856 h 257"/>
                <a:gd name="T112" fmla="*/ 1808797648 w 344"/>
                <a:gd name="T113" fmla="*/ 145730659 h 257"/>
                <a:gd name="T114" fmla="*/ 1506281580 w 344"/>
                <a:gd name="T115" fmla="*/ 160304535 h 2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4"/>
                <a:gd name="T175" fmla="*/ 0 h 257"/>
                <a:gd name="T176" fmla="*/ 344 w 344"/>
                <a:gd name="T177" fmla="*/ 257 h 2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Freeform 87"/>
            <p:cNvSpPr/>
            <p:nvPr/>
          </p:nvSpPr>
          <p:spPr bwMode="auto">
            <a:xfrm>
              <a:off x="2628900" y="2300288"/>
              <a:ext cx="425450" cy="249237"/>
            </a:xfrm>
            <a:custGeom>
              <a:avLst/>
              <a:gdLst>
                <a:gd name="T0" fmla="*/ 1001338113 w 169"/>
                <a:gd name="T1" fmla="*/ 66053223 h 92"/>
                <a:gd name="T2" fmla="*/ 1064715058 w 169"/>
                <a:gd name="T3" fmla="*/ 110086899 h 92"/>
                <a:gd name="T4" fmla="*/ 1039364280 w 169"/>
                <a:gd name="T5" fmla="*/ 124767500 h 92"/>
                <a:gd name="T6" fmla="*/ 995001677 w 169"/>
                <a:gd name="T7" fmla="*/ 146784338 h 92"/>
                <a:gd name="T8" fmla="*/ 868247787 w 169"/>
                <a:gd name="T9" fmla="*/ 176140122 h 92"/>
                <a:gd name="T10" fmla="*/ 918949343 w 169"/>
                <a:gd name="T11" fmla="*/ 198159670 h 92"/>
                <a:gd name="T12" fmla="*/ 811209795 w 169"/>
                <a:gd name="T13" fmla="*/ 249532292 h 92"/>
                <a:gd name="T14" fmla="*/ 779522581 w 169"/>
                <a:gd name="T15" fmla="*/ 271551839 h 92"/>
                <a:gd name="T16" fmla="*/ 722484589 w 169"/>
                <a:gd name="T17" fmla="*/ 300907623 h 92"/>
                <a:gd name="T18" fmla="*/ 633759383 w 169"/>
                <a:gd name="T19" fmla="*/ 344944008 h 92"/>
                <a:gd name="T20" fmla="*/ 608408605 w 169"/>
                <a:gd name="T21" fmla="*/ 374299792 h 92"/>
                <a:gd name="T22" fmla="*/ 545031659 w 169"/>
                <a:gd name="T23" fmla="*/ 381638738 h 92"/>
                <a:gd name="T24" fmla="*/ 583057827 w 169"/>
                <a:gd name="T25" fmla="*/ 447691961 h 92"/>
                <a:gd name="T26" fmla="*/ 519680881 w 169"/>
                <a:gd name="T27" fmla="*/ 499067292 h 92"/>
                <a:gd name="T28" fmla="*/ 475318278 w 169"/>
                <a:gd name="T29" fmla="*/ 528423076 h 92"/>
                <a:gd name="T30" fmla="*/ 399268462 w 169"/>
                <a:gd name="T31" fmla="*/ 594476300 h 92"/>
                <a:gd name="T32" fmla="*/ 424619240 w 169"/>
                <a:gd name="T33" fmla="*/ 645851631 h 92"/>
                <a:gd name="T34" fmla="*/ 348566905 w 169"/>
                <a:gd name="T35" fmla="*/ 660529523 h 92"/>
                <a:gd name="T36" fmla="*/ 215476579 w 169"/>
                <a:gd name="T37" fmla="*/ 631171030 h 92"/>
                <a:gd name="T38" fmla="*/ 171113976 w 169"/>
                <a:gd name="T39" fmla="*/ 645851631 h 92"/>
                <a:gd name="T40" fmla="*/ 114075984 w 169"/>
                <a:gd name="T41" fmla="*/ 594476300 h 92"/>
                <a:gd name="T42" fmla="*/ 171113976 w 169"/>
                <a:gd name="T43" fmla="*/ 528423076 h 92"/>
                <a:gd name="T44" fmla="*/ 247166310 w 169"/>
                <a:gd name="T45" fmla="*/ 528423076 h 92"/>
                <a:gd name="T46" fmla="*/ 120414937 w 169"/>
                <a:gd name="T47" fmla="*/ 499067292 h 92"/>
                <a:gd name="T48" fmla="*/ 190128318 w 169"/>
                <a:gd name="T49" fmla="*/ 433014069 h 92"/>
                <a:gd name="T50" fmla="*/ 253502746 w 169"/>
                <a:gd name="T51" fmla="*/ 433014069 h 92"/>
                <a:gd name="T52" fmla="*/ 253502746 w 169"/>
                <a:gd name="T53" fmla="*/ 396316630 h 92"/>
                <a:gd name="T54" fmla="*/ 234490921 w 169"/>
                <a:gd name="T55" fmla="*/ 344944008 h 92"/>
                <a:gd name="T56" fmla="*/ 190128318 w 169"/>
                <a:gd name="T57" fmla="*/ 322924461 h 92"/>
                <a:gd name="T58" fmla="*/ 291528913 w 169"/>
                <a:gd name="T59" fmla="*/ 315585515 h 92"/>
                <a:gd name="T60" fmla="*/ 323216127 w 169"/>
                <a:gd name="T61" fmla="*/ 293568677 h 92"/>
                <a:gd name="T62" fmla="*/ 399268462 w 169"/>
                <a:gd name="T63" fmla="*/ 227515454 h 92"/>
                <a:gd name="T64" fmla="*/ 247166310 w 169"/>
                <a:gd name="T65" fmla="*/ 264212893 h 92"/>
                <a:gd name="T66" fmla="*/ 139426762 w 169"/>
                <a:gd name="T67" fmla="*/ 227515454 h 92"/>
                <a:gd name="T68" fmla="*/ 31687214 w 169"/>
                <a:gd name="T69" fmla="*/ 198159670 h 92"/>
                <a:gd name="T70" fmla="*/ 12675389 w 169"/>
                <a:gd name="T71" fmla="*/ 139445392 h 92"/>
                <a:gd name="T72" fmla="*/ 190128318 w 169"/>
                <a:gd name="T73" fmla="*/ 88070061 h 92"/>
                <a:gd name="T74" fmla="*/ 316879691 w 169"/>
                <a:gd name="T75" fmla="*/ 58714277 h 92"/>
                <a:gd name="T76" fmla="*/ 468981843 w 169"/>
                <a:gd name="T77" fmla="*/ 22016838 h 92"/>
                <a:gd name="T78" fmla="*/ 621083994 w 169"/>
                <a:gd name="T79" fmla="*/ 14677892 h 92"/>
                <a:gd name="T80" fmla="*/ 697133811 w 169"/>
                <a:gd name="T81" fmla="*/ 14677892 h 92"/>
                <a:gd name="T82" fmla="*/ 849235962 w 169"/>
                <a:gd name="T83" fmla="*/ 14677892 h 92"/>
                <a:gd name="T84" fmla="*/ 1001338113 w 169"/>
                <a:gd name="T85" fmla="*/ 22016838 h 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9"/>
                <a:gd name="T130" fmla="*/ 0 h 92"/>
                <a:gd name="T131" fmla="*/ 169 w 169"/>
                <a:gd name="T132" fmla="*/ 92 h 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1" name="Freeform 88"/>
            <p:cNvSpPr/>
            <p:nvPr/>
          </p:nvSpPr>
          <p:spPr bwMode="auto">
            <a:xfrm>
              <a:off x="4203700" y="2395538"/>
              <a:ext cx="122238" cy="46037"/>
            </a:xfrm>
            <a:custGeom>
              <a:avLst/>
              <a:gdLst>
                <a:gd name="T0" fmla="*/ 80901599 w 49"/>
                <a:gd name="T1" fmla="*/ 14666847 h 17"/>
                <a:gd name="T2" fmla="*/ 80901599 w 49"/>
                <a:gd name="T3" fmla="*/ 22000270 h 17"/>
                <a:gd name="T4" fmla="*/ 105795742 w 49"/>
                <a:gd name="T5" fmla="*/ 58667386 h 17"/>
                <a:gd name="T6" fmla="*/ 136911549 w 49"/>
                <a:gd name="T7" fmla="*/ 36667116 h 17"/>
                <a:gd name="T8" fmla="*/ 180475676 w 49"/>
                <a:gd name="T9" fmla="*/ 58667386 h 17"/>
                <a:gd name="T10" fmla="*/ 255155610 w 49"/>
                <a:gd name="T11" fmla="*/ 36667116 h 17"/>
                <a:gd name="T12" fmla="*/ 292495577 w 49"/>
                <a:gd name="T13" fmla="*/ 58667386 h 17"/>
                <a:gd name="T14" fmla="*/ 273825593 w 49"/>
                <a:gd name="T15" fmla="*/ 95337211 h 17"/>
                <a:gd name="T16" fmla="*/ 192921500 w 49"/>
                <a:gd name="T17" fmla="*/ 110004057 h 17"/>
                <a:gd name="T18" fmla="*/ 143135709 w 49"/>
                <a:gd name="T19" fmla="*/ 124670904 h 17"/>
                <a:gd name="T20" fmla="*/ 56009951 w 49"/>
                <a:gd name="T21" fmla="*/ 58667386 h 17"/>
                <a:gd name="T22" fmla="*/ 12445824 w 49"/>
                <a:gd name="T23" fmla="*/ 44000540 h 17"/>
                <a:gd name="T24" fmla="*/ 80901599 w 49"/>
                <a:gd name="T25" fmla="*/ 14666847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7"/>
                <a:gd name="T41" fmla="*/ 49 w 49"/>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 name="Freeform 89"/>
            <p:cNvSpPr/>
            <p:nvPr/>
          </p:nvSpPr>
          <p:spPr bwMode="auto">
            <a:xfrm>
              <a:off x="2305050" y="2459038"/>
              <a:ext cx="53975" cy="17462"/>
            </a:xfrm>
            <a:custGeom>
              <a:avLst/>
              <a:gdLst>
                <a:gd name="T0" fmla="*/ 126404543 w 22"/>
                <a:gd name="T1" fmla="*/ 0 h 6"/>
                <a:gd name="T2" fmla="*/ 78249030 w 22"/>
                <a:gd name="T3" fmla="*/ 42351171 h 6"/>
                <a:gd name="T4" fmla="*/ 60191939 w 22"/>
                <a:gd name="T5" fmla="*/ 50820241 h 6"/>
                <a:gd name="T6" fmla="*/ 30095969 w 22"/>
                <a:gd name="T7" fmla="*/ 50820241 h 6"/>
                <a:gd name="T8" fmla="*/ 42134848 w 22"/>
                <a:gd name="T9" fmla="*/ 16941050 h 6"/>
                <a:gd name="T10" fmla="*/ 126404543 w 22"/>
                <a:gd name="T11" fmla="*/ 0 h 6"/>
                <a:gd name="T12" fmla="*/ 0 60000 65536"/>
                <a:gd name="T13" fmla="*/ 0 60000 65536"/>
                <a:gd name="T14" fmla="*/ 0 60000 65536"/>
                <a:gd name="T15" fmla="*/ 0 60000 65536"/>
                <a:gd name="T16" fmla="*/ 0 60000 65536"/>
                <a:gd name="T17" fmla="*/ 0 60000 65536"/>
                <a:gd name="T18" fmla="*/ 0 w 22"/>
                <a:gd name="T19" fmla="*/ 0 h 6"/>
                <a:gd name="T20" fmla="*/ 22 w 22"/>
                <a:gd name="T21" fmla="*/ 6 h 6"/>
              </a:gdLst>
              <a:ahLst/>
              <a:cxnLst>
                <a:cxn ang="T12">
                  <a:pos x="T0" y="T1"/>
                </a:cxn>
                <a:cxn ang="T13">
                  <a:pos x="T2" y="T3"/>
                </a:cxn>
                <a:cxn ang="T14">
                  <a:pos x="T4" y="T5"/>
                </a:cxn>
                <a:cxn ang="T15">
                  <a:pos x="T6" y="T7"/>
                </a:cxn>
                <a:cxn ang="T16">
                  <a:pos x="T8" y="T9"/>
                </a:cxn>
                <a:cxn ang="T17">
                  <a:pos x="T10" y="T11"/>
                </a:cxn>
              </a:cxnLst>
              <a:rect l="T18" t="T19" r="T20" b="T21"/>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 name="Freeform 90"/>
            <p:cNvSpPr/>
            <p:nvPr/>
          </p:nvSpPr>
          <p:spPr bwMode="auto">
            <a:xfrm>
              <a:off x="2525713" y="2459038"/>
              <a:ext cx="52387" cy="36512"/>
            </a:xfrm>
            <a:custGeom>
              <a:avLst/>
              <a:gdLst>
                <a:gd name="T0" fmla="*/ 68611254 w 20"/>
                <a:gd name="T1" fmla="*/ 0 h 13"/>
                <a:gd name="T2" fmla="*/ 48025782 w 20"/>
                <a:gd name="T3" fmla="*/ 15775993 h 13"/>
                <a:gd name="T4" fmla="*/ 96054184 w 20"/>
                <a:gd name="T5" fmla="*/ 47330786 h 13"/>
                <a:gd name="T6" fmla="*/ 116637036 w 20"/>
                <a:gd name="T7" fmla="*/ 39441386 h 13"/>
                <a:gd name="T8" fmla="*/ 54888479 w 20"/>
                <a:gd name="T9" fmla="*/ 102548165 h 13"/>
                <a:gd name="T10" fmla="*/ 0 w 20"/>
                <a:gd name="T11" fmla="*/ 23665393 h 13"/>
                <a:gd name="T12" fmla="*/ 68611254 w 20"/>
                <a:gd name="T13" fmla="*/ 0 h 13"/>
                <a:gd name="T14" fmla="*/ 0 60000 65536"/>
                <a:gd name="T15" fmla="*/ 0 60000 65536"/>
                <a:gd name="T16" fmla="*/ 0 60000 65536"/>
                <a:gd name="T17" fmla="*/ 0 60000 65536"/>
                <a:gd name="T18" fmla="*/ 0 60000 65536"/>
                <a:gd name="T19" fmla="*/ 0 60000 65536"/>
                <a:gd name="T20" fmla="*/ 0 60000 65536"/>
                <a:gd name="T21" fmla="*/ 0 w 20"/>
                <a:gd name="T22" fmla="*/ 0 h 13"/>
                <a:gd name="T23" fmla="*/ 20 w 2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 name="Freeform 91"/>
            <p:cNvSpPr>
              <a:spLocks noEditPoints="1"/>
            </p:cNvSpPr>
            <p:nvPr/>
          </p:nvSpPr>
          <p:spPr bwMode="auto">
            <a:xfrm>
              <a:off x="3684588" y="2500313"/>
              <a:ext cx="2974975" cy="2100262"/>
            </a:xfrm>
            <a:custGeom>
              <a:avLst/>
              <a:gdLst>
                <a:gd name="T0" fmla="*/ 2147483646 w 1185"/>
                <a:gd name="T1" fmla="*/ 394546516 h 777"/>
                <a:gd name="T2" fmla="*/ 2147483646 w 1185"/>
                <a:gd name="T3" fmla="*/ 394546516 h 777"/>
                <a:gd name="T4" fmla="*/ 2147483646 w 1185"/>
                <a:gd name="T5" fmla="*/ 467612387 h 777"/>
                <a:gd name="T6" fmla="*/ 2147483646 w 1185"/>
                <a:gd name="T7" fmla="*/ 628351358 h 777"/>
                <a:gd name="T8" fmla="*/ 2147483646 w 1185"/>
                <a:gd name="T9" fmla="*/ 891384170 h 777"/>
                <a:gd name="T10" fmla="*/ 2147483646 w 1185"/>
                <a:gd name="T11" fmla="*/ 1008287942 h 777"/>
                <a:gd name="T12" fmla="*/ 2147483646 w 1185"/>
                <a:gd name="T13" fmla="*/ 1505122894 h 777"/>
                <a:gd name="T14" fmla="*/ 2147483646 w 1185"/>
                <a:gd name="T15" fmla="*/ 1658558250 h 777"/>
                <a:gd name="T16" fmla="*/ 2147483646 w 1185"/>
                <a:gd name="T17" fmla="*/ 1147107962 h 777"/>
                <a:gd name="T18" fmla="*/ 2147483646 w 1185"/>
                <a:gd name="T19" fmla="*/ 1358993854 h 777"/>
                <a:gd name="T20" fmla="*/ 2147483646 w 1185"/>
                <a:gd name="T21" fmla="*/ 1717008785 h 777"/>
                <a:gd name="T22" fmla="*/ 2147483646 w 1185"/>
                <a:gd name="T23" fmla="*/ 2147483646 h 777"/>
                <a:gd name="T24" fmla="*/ 2147483646 w 1185"/>
                <a:gd name="T25" fmla="*/ 2147483646 h 777"/>
                <a:gd name="T26" fmla="*/ 2147483646 w 1185"/>
                <a:gd name="T27" fmla="*/ 2147483646 h 777"/>
                <a:gd name="T28" fmla="*/ 2147483646 w 1185"/>
                <a:gd name="T29" fmla="*/ 2147483646 h 777"/>
                <a:gd name="T30" fmla="*/ 2147483646 w 1185"/>
                <a:gd name="T31" fmla="*/ 2147483646 h 777"/>
                <a:gd name="T32" fmla="*/ 2147483646 w 1185"/>
                <a:gd name="T33" fmla="*/ 2147483646 h 777"/>
                <a:gd name="T34" fmla="*/ 2147483646 w 1185"/>
                <a:gd name="T35" fmla="*/ 2147483646 h 777"/>
                <a:gd name="T36" fmla="*/ 2147483646 w 1185"/>
                <a:gd name="T37" fmla="*/ 2147483646 h 777"/>
                <a:gd name="T38" fmla="*/ 2147483646 w 1185"/>
                <a:gd name="T39" fmla="*/ 2147483646 h 777"/>
                <a:gd name="T40" fmla="*/ 2147483646 w 1185"/>
                <a:gd name="T41" fmla="*/ 2147483646 h 777"/>
                <a:gd name="T42" fmla="*/ 2147483646 w 1185"/>
                <a:gd name="T43" fmla="*/ 2147483646 h 777"/>
                <a:gd name="T44" fmla="*/ 2147483646 w 1185"/>
                <a:gd name="T45" fmla="*/ 2147483646 h 777"/>
                <a:gd name="T46" fmla="*/ 2147483646 w 1185"/>
                <a:gd name="T47" fmla="*/ 2147483646 h 777"/>
                <a:gd name="T48" fmla="*/ 1853007741 w 1185"/>
                <a:gd name="T49" fmla="*/ 2147483646 h 777"/>
                <a:gd name="T50" fmla="*/ 2086210633 w 1185"/>
                <a:gd name="T51" fmla="*/ 2147483646 h 777"/>
                <a:gd name="T52" fmla="*/ 2147483646 w 1185"/>
                <a:gd name="T53" fmla="*/ 2147483646 h 777"/>
                <a:gd name="T54" fmla="*/ 1953853117 w 1185"/>
                <a:gd name="T55" fmla="*/ 2147483646 h 777"/>
                <a:gd name="T56" fmla="*/ 1670228791 w 1185"/>
                <a:gd name="T57" fmla="*/ 2147483646 h 777"/>
                <a:gd name="T58" fmla="*/ 1121889433 w 1185"/>
                <a:gd name="T59" fmla="*/ 2147483646 h 777"/>
                <a:gd name="T60" fmla="*/ 1058862642 w 1185"/>
                <a:gd name="T61" fmla="*/ 2147483646 h 777"/>
                <a:gd name="T62" fmla="*/ 220595024 w 1185"/>
                <a:gd name="T63" fmla="*/ 2147483646 h 777"/>
                <a:gd name="T64" fmla="*/ 25210716 w 1185"/>
                <a:gd name="T65" fmla="*/ 2147483646 h 777"/>
                <a:gd name="T66" fmla="*/ 768934382 w 1185"/>
                <a:gd name="T67" fmla="*/ 2147483646 h 777"/>
                <a:gd name="T68" fmla="*/ 1247943015 w 1185"/>
                <a:gd name="T69" fmla="*/ 2147483646 h 777"/>
                <a:gd name="T70" fmla="*/ 1796282373 w 1185"/>
                <a:gd name="T71" fmla="*/ 2147483646 h 777"/>
                <a:gd name="T72" fmla="*/ 1468540550 w 1185"/>
                <a:gd name="T73" fmla="*/ 2147483646 h 777"/>
                <a:gd name="T74" fmla="*/ 1210126940 w 1185"/>
                <a:gd name="T75" fmla="*/ 2147483646 h 777"/>
                <a:gd name="T76" fmla="*/ 1229036233 w 1185"/>
                <a:gd name="T77" fmla="*/ 2147483646 h 777"/>
                <a:gd name="T78" fmla="*/ 750027600 w 1185"/>
                <a:gd name="T79" fmla="*/ 2147483646 h 777"/>
                <a:gd name="T80" fmla="*/ 548339358 w 1185"/>
                <a:gd name="T81" fmla="*/ 2147483646 h 777"/>
                <a:gd name="T82" fmla="*/ 750027600 w 1185"/>
                <a:gd name="T83" fmla="*/ 1811993607 h 777"/>
                <a:gd name="T84" fmla="*/ 1014742633 w 1185"/>
                <a:gd name="T85" fmla="*/ 1607414033 h 777"/>
                <a:gd name="T86" fmla="*/ 1500055200 w 1185"/>
                <a:gd name="T87" fmla="*/ 1358993854 h 777"/>
                <a:gd name="T88" fmla="*/ 1487447332 w 1185"/>
                <a:gd name="T89" fmla="*/ 1081351111 h 777"/>
                <a:gd name="T90" fmla="*/ 1317273741 w 1185"/>
                <a:gd name="T91" fmla="*/ 1307849636 h 777"/>
                <a:gd name="T92" fmla="*/ 863475824 w 1185"/>
                <a:gd name="T93" fmla="*/ 1380915507 h 777"/>
                <a:gd name="T94" fmla="*/ 1077769424 w 1185"/>
                <a:gd name="T95" fmla="*/ 920609437 h 777"/>
                <a:gd name="T96" fmla="*/ 1676530215 w 1185"/>
                <a:gd name="T97" fmla="*/ 577207140 h 777"/>
                <a:gd name="T98" fmla="*/ 1884522391 w 1185"/>
                <a:gd name="T99" fmla="*/ 847546269 h 777"/>
                <a:gd name="T100" fmla="*/ 2147483646 w 1185"/>
                <a:gd name="T101" fmla="*/ 737948813 h 777"/>
                <a:gd name="T102" fmla="*/ 2147483646 w 1185"/>
                <a:gd name="T103" fmla="*/ 694110912 h 777"/>
                <a:gd name="T104" fmla="*/ 2147483646 w 1185"/>
                <a:gd name="T105" fmla="*/ 460306070 h 777"/>
                <a:gd name="T106" fmla="*/ 2147483646 w 1185"/>
                <a:gd name="T107" fmla="*/ 716029863 h 777"/>
                <a:gd name="T108" fmla="*/ 2147483646 w 1185"/>
                <a:gd name="T109" fmla="*/ 445690733 h 777"/>
                <a:gd name="T110" fmla="*/ 2147483646 w 1185"/>
                <a:gd name="T111" fmla="*/ 102291139 h 777"/>
                <a:gd name="T112" fmla="*/ 1764770233 w 1185"/>
                <a:gd name="T113" fmla="*/ 2053104766 h 777"/>
                <a:gd name="T114" fmla="*/ 2130328132 w 1185"/>
                <a:gd name="T115" fmla="*/ 2147483646 h 777"/>
                <a:gd name="T116" fmla="*/ 2147483646 w 1185"/>
                <a:gd name="T117" fmla="*/ 2147483646 h 777"/>
                <a:gd name="T118" fmla="*/ 2147483646 w 1185"/>
                <a:gd name="T119" fmla="*/ 2147483646 h 777"/>
                <a:gd name="T120" fmla="*/ 1777375591 w 1185"/>
                <a:gd name="T121" fmla="*/ 2147483646 h 77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85"/>
                <a:gd name="T184" fmla="*/ 0 h 777"/>
                <a:gd name="T185" fmla="*/ 1185 w 1185"/>
                <a:gd name="T186" fmla="*/ 777 h 77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 name="Freeform 92"/>
            <p:cNvSpPr/>
            <p:nvPr/>
          </p:nvSpPr>
          <p:spPr bwMode="auto">
            <a:xfrm>
              <a:off x="2552700" y="2568575"/>
              <a:ext cx="42863" cy="23813"/>
            </a:xfrm>
            <a:custGeom>
              <a:avLst/>
              <a:gdLst>
                <a:gd name="T0" fmla="*/ 76286055 w 17"/>
                <a:gd name="T1" fmla="*/ 0 h 9"/>
                <a:gd name="T2" fmla="*/ 95357568 w 17"/>
                <a:gd name="T3" fmla="*/ 56005530 h 9"/>
                <a:gd name="T4" fmla="*/ 0 w 17"/>
                <a:gd name="T5" fmla="*/ 28004088 h 9"/>
                <a:gd name="T6" fmla="*/ 76286055 w 17"/>
                <a:gd name="T7" fmla="*/ 0 h 9"/>
                <a:gd name="T8" fmla="*/ 0 60000 65536"/>
                <a:gd name="T9" fmla="*/ 0 60000 65536"/>
                <a:gd name="T10" fmla="*/ 0 60000 65536"/>
                <a:gd name="T11" fmla="*/ 0 60000 65536"/>
                <a:gd name="T12" fmla="*/ 0 w 17"/>
                <a:gd name="T13" fmla="*/ 0 h 9"/>
                <a:gd name="T14" fmla="*/ 17 w 17"/>
                <a:gd name="T15" fmla="*/ 9 h 9"/>
              </a:gdLst>
              <a:ahLst/>
              <a:cxnLst>
                <a:cxn ang="T8">
                  <a:pos x="T0" y="T1"/>
                </a:cxn>
                <a:cxn ang="T9">
                  <a:pos x="T2" y="T3"/>
                </a:cxn>
                <a:cxn ang="T10">
                  <a:pos x="T4" y="T5"/>
                </a:cxn>
                <a:cxn ang="T11">
                  <a:pos x="T6" y="T7"/>
                </a:cxn>
              </a:cxnLst>
              <a:rect l="T12" t="T13" r="T14" b="T15"/>
              <a:pathLst>
                <a:path w="17" h="9">
                  <a:moveTo>
                    <a:pt x="12" y="0"/>
                  </a:moveTo>
                  <a:cubicBezTo>
                    <a:pt x="12" y="4"/>
                    <a:pt x="17" y="3"/>
                    <a:pt x="15" y="8"/>
                  </a:cubicBezTo>
                  <a:cubicBezTo>
                    <a:pt x="7" y="9"/>
                    <a:pt x="3" y="7"/>
                    <a:pt x="0" y="4"/>
                  </a:cubicBezTo>
                  <a:cubicBezTo>
                    <a:pt x="2" y="1"/>
                    <a:pt x="7" y="1"/>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 name="Freeform 93"/>
            <p:cNvSpPr>
              <a:spLocks noEditPoints="1"/>
            </p:cNvSpPr>
            <p:nvPr/>
          </p:nvSpPr>
          <p:spPr bwMode="auto">
            <a:xfrm>
              <a:off x="2640013" y="2613025"/>
              <a:ext cx="425450" cy="319088"/>
            </a:xfrm>
            <a:custGeom>
              <a:avLst/>
              <a:gdLst>
                <a:gd name="T0" fmla="*/ 101400595 w 169"/>
                <a:gd name="T1" fmla="*/ 51186583 h 118"/>
                <a:gd name="T2" fmla="*/ 139426762 w 169"/>
                <a:gd name="T3" fmla="*/ 36562617 h 118"/>
                <a:gd name="T4" fmla="*/ 139426762 w 169"/>
                <a:gd name="T5" fmla="*/ 58498565 h 118"/>
                <a:gd name="T6" fmla="*/ 139426762 w 169"/>
                <a:gd name="T7" fmla="*/ 102373165 h 118"/>
                <a:gd name="T8" fmla="*/ 164777540 w 169"/>
                <a:gd name="T9" fmla="*/ 182807679 h 118"/>
                <a:gd name="T10" fmla="*/ 228151968 w 169"/>
                <a:gd name="T11" fmla="*/ 51186583 h 118"/>
                <a:gd name="T12" fmla="*/ 310540738 w 169"/>
                <a:gd name="T13" fmla="*/ 36562617 h 118"/>
                <a:gd name="T14" fmla="*/ 361242294 w 169"/>
                <a:gd name="T15" fmla="*/ 138935783 h 118"/>
                <a:gd name="T16" fmla="*/ 424619240 w 169"/>
                <a:gd name="T17" fmla="*/ 116997131 h 118"/>
                <a:gd name="T18" fmla="*/ 513344446 w 169"/>
                <a:gd name="T19" fmla="*/ 109685148 h 118"/>
                <a:gd name="T20" fmla="*/ 551370613 w 169"/>
                <a:gd name="T21" fmla="*/ 153559748 h 118"/>
                <a:gd name="T22" fmla="*/ 583057827 w 169"/>
                <a:gd name="T23" fmla="*/ 168183713 h 118"/>
                <a:gd name="T24" fmla="*/ 602069651 w 169"/>
                <a:gd name="T25" fmla="*/ 182807679 h 118"/>
                <a:gd name="T26" fmla="*/ 684458422 w 169"/>
                <a:gd name="T27" fmla="*/ 204746331 h 118"/>
                <a:gd name="T28" fmla="*/ 754171803 w 169"/>
                <a:gd name="T29" fmla="*/ 241306244 h 118"/>
                <a:gd name="T30" fmla="*/ 779522581 w 169"/>
                <a:gd name="T31" fmla="*/ 270556879 h 118"/>
                <a:gd name="T32" fmla="*/ 830224137 w 169"/>
                <a:gd name="T33" fmla="*/ 321743461 h 118"/>
                <a:gd name="T34" fmla="*/ 798534406 w 169"/>
                <a:gd name="T35" fmla="*/ 409492661 h 118"/>
                <a:gd name="T36" fmla="*/ 874586740 w 169"/>
                <a:gd name="T37" fmla="*/ 416804644 h 118"/>
                <a:gd name="T38" fmla="*/ 893598565 w 169"/>
                <a:gd name="T39" fmla="*/ 467991226 h 118"/>
                <a:gd name="T40" fmla="*/ 969650899 w 169"/>
                <a:gd name="T41" fmla="*/ 482615192 h 118"/>
                <a:gd name="T42" fmla="*/ 1014013502 w 169"/>
                <a:gd name="T43" fmla="*/ 533801774 h 118"/>
                <a:gd name="T44" fmla="*/ 1026688891 w 169"/>
                <a:gd name="T45" fmla="*/ 570364392 h 118"/>
                <a:gd name="T46" fmla="*/ 982326288 w 169"/>
                <a:gd name="T47" fmla="*/ 643486922 h 118"/>
                <a:gd name="T48" fmla="*/ 925288296 w 169"/>
                <a:gd name="T49" fmla="*/ 636174940 h 118"/>
                <a:gd name="T50" fmla="*/ 868247787 w 169"/>
                <a:gd name="T51" fmla="*/ 570364392 h 118"/>
                <a:gd name="T52" fmla="*/ 823885184 w 169"/>
                <a:gd name="T53" fmla="*/ 621550974 h 118"/>
                <a:gd name="T54" fmla="*/ 887262129 w 169"/>
                <a:gd name="T55" fmla="*/ 665422870 h 118"/>
                <a:gd name="T56" fmla="*/ 925288296 w 169"/>
                <a:gd name="T57" fmla="*/ 738548105 h 118"/>
                <a:gd name="T58" fmla="*/ 893598565 w 169"/>
                <a:gd name="T59" fmla="*/ 804358653 h 118"/>
                <a:gd name="T60" fmla="*/ 779522581 w 169"/>
                <a:gd name="T61" fmla="*/ 753172070 h 118"/>
                <a:gd name="T62" fmla="*/ 817548748 w 169"/>
                <a:gd name="T63" fmla="*/ 804358653 h 118"/>
                <a:gd name="T64" fmla="*/ 861911351 w 169"/>
                <a:gd name="T65" fmla="*/ 840921270 h 118"/>
                <a:gd name="T66" fmla="*/ 817548748 w 169"/>
                <a:gd name="T67" fmla="*/ 840921270 h 118"/>
                <a:gd name="T68" fmla="*/ 716145636 w 169"/>
                <a:gd name="T69" fmla="*/ 797046670 h 118"/>
                <a:gd name="T70" fmla="*/ 665446597 w 169"/>
                <a:gd name="T71" fmla="*/ 767796036 h 118"/>
                <a:gd name="T72" fmla="*/ 640095819 w 169"/>
                <a:gd name="T73" fmla="*/ 716609453 h 118"/>
                <a:gd name="T74" fmla="*/ 583057827 w 169"/>
                <a:gd name="T75" fmla="*/ 599612322 h 118"/>
                <a:gd name="T76" fmla="*/ 595733216 w 169"/>
                <a:gd name="T77" fmla="*/ 570364392 h 118"/>
                <a:gd name="T78" fmla="*/ 608408605 w 169"/>
                <a:gd name="T79" fmla="*/ 533801774 h 118"/>
                <a:gd name="T80" fmla="*/ 640095819 w 169"/>
                <a:gd name="T81" fmla="*/ 482615192 h 118"/>
                <a:gd name="T82" fmla="*/ 608408605 w 169"/>
                <a:gd name="T83" fmla="*/ 416804644 h 118"/>
                <a:gd name="T84" fmla="*/ 576718873 w 169"/>
                <a:gd name="T85" fmla="*/ 387554009 h 118"/>
                <a:gd name="T86" fmla="*/ 551370613 w 169"/>
                <a:gd name="T87" fmla="*/ 387554009 h 118"/>
                <a:gd name="T88" fmla="*/ 513344446 w 169"/>
                <a:gd name="T89" fmla="*/ 380242026 h 118"/>
                <a:gd name="T90" fmla="*/ 443631064 w 169"/>
                <a:gd name="T91" fmla="*/ 285180844 h 118"/>
                <a:gd name="T92" fmla="*/ 373917683 w 169"/>
                <a:gd name="T93" fmla="*/ 307119496 h 118"/>
                <a:gd name="T94" fmla="*/ 310540738 w 169"/>
                <a:gd name="T95" fmla="*/ 307119496 h 118"/>
                <a:gd name="T96" fmla="*/ 234490921 w 169"/>
                <a:gd name="T97" fmla="*/ 307119496 h 118"/>
                <a:gd name="T98" fmla="*/ 101400595 w 169"/>
                <a:gd name="T99" fmla="*/ 270556879 h 118"/>
                <a:gd name="T100" fmla="*/ 44362603 w 169"/>
                <a:gd name="T101" fmla="*/ 233994261 h 118"/>
                <a:gd name="T102" fmla="*/ 25350778 w 169"/>
                <a:gd name="T103" fmla="*/ 182807679 h 118"/>
                <a:gd name="T104" fmla="*/ 31687214 w 169"/>
                <a:gd name="T105" fmla="*/ 138935783 h 118"/>
                <a:gd name="T106" fmla="*/ 690797375 w 169"/>
                <a:gd name="T107" fmla="*/ 592300340 h 118"/>
                <a:gd name="T108" fmla="*/ 735159978 w 169"/>
                <a:gd name="T109" fmla="*/ 548425740 h 118"/>
                <a:gd name="T110" fmla="*/ 690797375 w 169"/>
                <a:gd name="T111" fmla="*/ 592300340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9"/>
                <a:gd name="T169" fmla="*/ 0 h 118"/>
                <a:gd name="T170" fmla="*/ 169 w 169"/>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 name="Freeform 94"/>
            <p:cNvSpPr/>
            <p:nvPr/>
          </p:nvSpPr>
          <p:spPr bwMode="auto">
            <a:xfrm>
              <a:off x="2225675" y="2630488"/>
              <a:ext cx="260350" cy="139700"/>
            </a:xfrm>
            <a:custGeom>
              <a:avLst/>
              <a:gdLst>
                <a:gd name="T0" fmla="*/ 75201096 w 104"/>
                <a:gd name="T1" fmla="*/ 288700796 h 52"/>
                <a:gd name="T2" fmla="*/ 81469523 w 104"/>
                <a:gd name="T3" fmla="*/ 259828567 h 52"/>
                <a:gd name="T4" fmla="*/ 119070071 w 104"/>
                <a:gd name="T5" fmla="*/ 245393796 h 52"/>
                <a:gd name="T6" fmla="*/ 137870345 w 104"/>
                <a:gd name="T7" fmla="*/ 238177754 h 52"/>
                <a:gd name="T8" fmla="*/ 231874219 w 104"/>
                <a:gd name="T9" fmla="*/ 223742983 h 52"/>
                <a:gd name="T10" fmla="*/ 137870345 w 104"/>
                <a:gd name="T11" fmla="*/ 216524254 h 52"/>
                <a:gd name="T12" fmla="*/ 125335995 w 104"/>
                <a:gd name="T13" fmla="*/ 209308212 h 52"/>
                <a:gd name="T14" fmla="*/ 100269797 w 104"/>
                <a:gd name="T15" fmla="*/ 216524254 h 52"/>
                <a:gd name="T16" fmla="*/ 43868975 w 104"/>
                <a:gd name="T17" fmla="*/ 209308212 h 52"/>
                <a:gd name="T18" fmla="*/ 94001370 w 104"/>
                <a:gd name="T19" fmla="*/ 166001212 h 52"/>
                <a:gd name="T20" fmla="*/ 119070071 w 104"/>
                <a:gd name="T21" fmla="*/ 166001212 h 52"/>
                <a:gd name="T22" fmla="*/ 18800274 w 104"/>
                <a:gd name="T23" fmla="*/ 144350398 h 52"/>
                <a:gd name="T24" fmla="*/ 0 w 104"/>
                <a:gd name="T25" fmla="*/ 115480856 h 52"/>
                <a:gd name="T26" fmla="*/ 43868975 w 104"/>
                <a:gd name="T27" fmla="*/ 72173856 h 52"/>
                <a:gd name="T28" fmla="*/ 43868975 w 104"/>
                <a:gd name="T29" fmla="*/ 64957813 h 52"/>
                <a:gd name="T30" fmla="*/ 137870345 w 104"/>
                <a:gd name="T31" fmla="*/ 21653500 h 52"/>
                <a:gd name="T32" fmla="*/ 162939046 w 104"/>
                <a:gd name="T33" fmla="*/ 7218729 h 52"/>
                <a:gd name="T34" fmla="*/ 181739320 w 104"/>
                <a:gd name="T35" fmla="*/ 14434771 h 52"/>
                <a:gd name="T36" fmla="*/ 194271167 w 104"/>
                <a:gd name="T37" fmla="*/ 57739085 h 52"/>
                <a:gd name="T38" fmla="*/ 181739320 w 104"/>
                <a:gd name="T39" fmla="*/ 64957813 h 52"/>
                <a:gd name="T40" fmla="*/ 194271167 w 104"/>
                <a:gd name="T41" fmla="*/ 72173856 h 52"/>
                <a:gd name="T42" fmla="*/ 206805518 w 104"/>
                <a:gd name="T43" fmla="*/ 57739085 h 52"/>
                <a:gd name="T44" fmla="*/ 256940416 w 104"/>
                <a:gd name="T45" fmla="*/ 43304313 h 52"/>
                <a:gd name="T46" fmla="*/ 282006614 w 104"/>
                <a:gd name="T47" fmla="*/ 93827356 h 52"/>
                <a:gd name="T48" fmla="*/ 319609665 w 104"/>
                <a:gd name="T49" fmla="*/ 72173856 h 52"/>
                <a:gd name="T50" fmla="*/ 344675863 w 104"/>
                <a:gd name="T51" fmla="*/ 43304313 h 52"/>
                <a:gd name="T52" fmla="*/ 369744564 w 104"/>
                <a:gd name="T53" fmla="*/ 57739085 h 52"/>
                <a:gd name="T54" fmla="*/ 382276411 w 104"/>
                <a:gd name="T55" fmla="*/ 93827356 h 52"/>
                <a:gd name="T56" fmla="*/ 401076685 w 104"/>
                <a:gd name="T57" fmla="*/ 137131669 h 52"/>
                <a:gd name="T58" fmla="*/ 432411310 w 104"/>
                <a:gd name="T59" fmla="*/ 108262127 h 52"/>
                <a:gd name="T60" fmla="*/ 407345112 w 104"/>
                <a:gd name="T61" fmla="*/ 86608627 h 52"/>
                <a:gd name="T62" fmla="*/ 407345112 w 104"/>
                <a:gd name="T63" fmla="*/ 21653500 h 52"/>
                <a:gd name="T64" fmla="*/ 444945660 w 104"/>
                <a:gd name="T65" fmla="*/ 14434771 h 52"/>
                <a:gd name="T66" fmla="*/ 476280285 w 104"/>
                <a:gd name="T67" fmla="*/ 86608627 h 52"/>
                <a:gd name="T68" fmla="*/ 501346482 w 104"/>
                <a:gd name="T69" fmla="*/ 108262127 h 52"/>
                <a:gd name="T70" fmla="*/ 520146756 w 104"/>
                <a:gd name="T71" fmla="*/ 137131669 h 52"/>
                <a:gd name="T72" fmla="*/ 513880833 w 104"/>
                <a:gd name="T73" fmla="*/ 166001212 h 52"/>
                <a:gd name="T74" fmla="*/ 538947030 w 104"/>
                <a:gd name="T75" fmla="*/ 209308212 h 52"/>
                <a:gd name="T76" fmla="*/ 620416553 w 104"/>
                <a:gd name="T77" fmla="*/ 216524254 h 52"/>
                <a:gd name="T78" fmla="*/ 645485254 w 104"/>
                <a:gd name="T79" fmla="*/ 245393796 h 52"/>
                <a:gd name="T80" fmla="*/ 651751178 w 104"/>
                <a:gd name="T81" fmla="*/ 267047296 h 52"/>
                <a:gd name="T82" fmla="*/ 582816005 w 104"/>
                <a:gd name="T83" fmla="*/ 267047296 h 52"/>
                <a:gd name="T84" fmla="*/ 601616279 w 104"/>
                <a:gd name="T85" fmla="*/ 339221152 h 52"/>
                <a:gd name="T86" fmla="*/ 501346482 w 104"/>
                <a:gd name="T87" fmla="*/ 339221152 h 52"/>
                <a:gd name="T88" fmla="*/ 382276411 w 104"/>
                <a:gd name="T89" fmla="*/ 339221152 h 52"/>
                <a:gd name="T90" fmla="*/ 338409939 w 104"/>
                <a:gd name="T91" fmla="*/ 346439881 h 52"/>
                <a:gd name="T92" fmla="*/ 325875589 w 104"/>
                <a:gd name="T93" fmla="*/ 368090694 h 52"/>
                <a:gd name="T94" fmla="*/ 213071441 w 104"/>
                <a:gd name="T95" fmla="*/ 368090694 h 52"/>
                <a:gd name="T96" fmla="*/ 181739320 w 104"/>
                <a:gd name="T97" fmla="*/ 310351610 h 52"/>
                <a:gd name="T98" fmla="*/ 106535721 w 104"/>
                <a:gd name="T99" fmla="*/ 288700796 h 52"/>
                <a:gd name="T100" fmla="*/ 100269797 w 104"/>
                <a:gd name="T101" fmla="*/ 295916838 h 52"/>
                <a:gd name="T102" fmla="*/ 100269797 w 104"/>
                <a:gd name="T103" fmla="*/ 274263338 h 52"/>
                <a:gd name="T104" fmla="*/ 75201096 w 104"/>
                <a:gd name="T105" fmla="*/ 288700796 h 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52"/>
                <a:gd name="T161" fmla="*/ 104 w 104"/>
                <a:gd name="T162" fmla="*/ 52 h 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Freeform 95"/>
            <p:cNvSpPr>
              <a:spLocks noEditPoints="1"/>
            </p:cNvSpPr>
            <p:nvPr/>
          </p:nvSpPr>
          <p:spPr bwMode="auto">
            <a:xfrm>
              <a:off x="1528763" y="2663825"/>
              <a:ext cx="1870075" cy="2335213"/>
            </a:xfrm>
            <a:custGeom>
              <a:avLst/>
              <a:gdLst>
                <a:gd name="T0" fmla="*/ 2147483646 w 744"/>
                <a:gd name="T1" fmla="*/ 416389560 h 864"/>
                <a:gd name="T2" fmla="*/ 2147483646 w 744"/>
                <a:gd name="T3" fmla="*/ 664762706 h 864"/>
                <a:gd name="T4" fmla="*/ 2147483646 w 744"/>
                <a:gd name="T5" fmla="*/ 1037323778 h 864"/>
                <a:gd name="T6" fmla="*/ 2147483646 w 744"/>
                <a:gd name="T7" fmla="*/ 1329525413 h 864"/>
                <a:gd name="T8" fmla="*/ 2147483646 w 744"/>
                <a:gd name="T9" fmla="*/ 927747151 h 864"/>
                <a:gd name="T10" fmla="*/ 2147483646 w 744"/>
                <a:gd name="T11" fmla="*/ 920441502 h 864"/>
                <a:gd name="T12" fmla="*/ 2147483646 w 744"/>
                <a:gd name="T13" fmla="*/ 1015406830 h 864"/>
                <a:gd name="T14" fmla="*/ 2147483646 w 744"/>
                <a:gd name="T15" fmla="*/ 1358745306 h 864"/>
                <a:gd name="T16" fmla="*/ 2147483646 w 744"/>
                <a:gd name="T17" fmla="*/ 1512153124 h 864"/>
                <a:gd name="T18" fmla="*/ 2147483646 w 744"/>
                <a:gd name="T19" fmla="*/ 1665560942 h 864"/>
                <a:gd name="T20" fmla="*/ 2147483646 w 744"/>
                <a:gd name="T21" fmla="*/ 1724000728 h 864"/>
                <a:gd name="T22" fmla="*/ 2147483646 w 744"/>
                <a:gd name="T23" fmla="*/ 2060036257 h 864"/>
                <a:gd name="T24" fmla="*/ 2147483646 w 744"/>
                <a:gd name="T25" fmla="*/ 2147483646 h 864"/>
                <a:gd name="T26" fmla="*/ 2147483646 w 744"/>
                <a:gd name="T27" fmla="*/ 2147483646 h 864"/>
                <a:gd name="T28" fmla="*/ 2147483646 w 744"/>
                <a:gd name="T29" fmla="*/ 2147483646 h 864"/>
                <a:gd name="T30" fmla="*/ 2147483646 w 744"/>
                <a:gd name="T31" fmla="*/ 2147483646 h 864"/>
                <a:gd name="T32" fmla="*/ 2147483646 w 744"/>
                <a:gd name="T33" fmla="*/ 2147483646 h 864"/>
                <a:gd name="T34" fmla="*/ 2147483646 w 744"/>
                <a:gd name="T35" fmla="*/ 2147483646 h 864"/>
                <a:gd name="T36" fmla="*/ 2147483646 w 744"/>
                <a:gd name="T37" fmla="*/ 2147483646 h 864"/>
                <a:gd name="T38" fmla="*/ 2147483646 w 744"/>
                <a:gd name="T39" fmla="*/ 2147483646 h 864"/>
                <a:gd name="T40" fmla="*/ 2147483646 w 744"/>
                <a:gd name="T41" fmla="*/ 2147483646 h 864"/>
                <a:gd name="T42" fmla="*/ 2147483646 w 744"/>
                <a:gd name="T43" fmla="*/ 2147483646 h 864"/>
                <a:gd name="T44" fmla="*/ 2147483646 w 744"/>
                <a:gd name="T45" fmla="*/ 2147483646 h 864"/>
                <a:gd name="T46" fmla="*/ 2147483646 w 744"/>
                <a:gd name="T47" fmla="*/ 2147483646 h 864"/>
                <a:gd name="T48" fmla="*/ 2147483646 w 744"/>
                <a:gd name="T49" fmla="*/ 2147483646 h 864"/>
                <a:gd name="T50" fmla="*/ 2147483646 w 744"/>
                <a:gd name="T51" fmla="*/ 2147483646 h 864"/>
                <a:gd name="T52" fmla="*/ 2147483646 w 744"/>
                <a:gd name="T53" fmla="*/ 2147483646 h 864"/>
                <a:gd name="T54" fmla="*/ 2147483646 w 744"/>
                <a:gd name="T55" fmla="*/ 2147483646 h 864"/>
                <a:gd name="T56" fmla="*/ 2147483646 w 744"/>
                <a:gd name="T57" fmla="*/ 2147483646 h 864"/>
                <a:gd name="T58" fmla="*/ 2147483646 w 744"/>
                <a:gd name="T59" fmla="*/ 2147483646 h 864"/>
                <a:gd name="T60" fmla="*/ 2147483646 w 744"/>
                <a:gd name="T61" fmla="*/ 2147483646 h 864"/>
                <a:gd name="T62" fmla="*/ 2147483646 w 744"/>
                <a:gd name="T63" fmla="*/ 2147483646 h 864"/>
                <a:gd name="T64" fmla="*/ 2147483646 w 744"/>
                <a:gd name="T65" fmla="*/ 2147483646 h 864"/>
                <a:gd name="T66" fmla="*/ 2147483646 w 744"/>
                <a:gd name="T67" fmla="*/ 2147483646 h 864"/>
                <a:gd name="T68" fmla="*/ 1945911066 w 744"/>
                <a:gd name="T69" fmla="*/ 2147483646 h 864"/>
                <a:gd name="T70" fmla="*/ 1945911066 w 744"/>
                <a:gd name="T71" fmla="*/ 2147483646 h 864"/>
                <a:gd name="T72" fmla="*/ 1680558985 w 744"/>
                <a:gd name="T73" fmla="*/ 2147483646 h 864"/>
                <a:gd name="T74" fmla="*/ 1516294010 w 744"/>
                <a:gd name="T75" fmla="*/ 1475627581 h 864"/>
                <a:gd name="T76" fmla="*/ 1415206905 w 744"/>
                <a:gd name="T77" fmla="*/ 1292999870 h 864"/>
                <a:gd name="T78" fmla="*/ 1156173869 w 744"/>
                <a:gd name="T79" fmla="*/ 964272693 h 864"/>
                <a:gd name="T80" fmla="*/ 713921240 w 744"/>
                <a:gd name="T81" fmla="*/ 796253577 h 864"/>
                <a:gd name="T82" fmla="*/ 492794925 w 744"/>
                <a:gd name="T83" fmla="*/ 927747151 h 864"/>
                <a:gd name="T84" fmla="*/ 271668610 w 744"/>
                <a:gd name="T85" fmla="*/ 1095763564 h 864"/>
                <a:gd name="T86" fmla="*/ 113722679 w 744"/>
                <a:gd name="T87" fmla="*/ 847390417 h 864"/>
                <a:gd name="T88" fmla="*/ 44225766 w 744"/>
                <a:gd name="T89" fmla="*/ 540577484 h 864"/>
                <a:gd name="T90" fmla="*/ 132674783 w 744"/>
                <a:gd name="T91" fmla="*/ 350644124 h 864"/>
                <a:gd name="T92" fmla="*/ 448569159 w 744"/>
                <a:gd name="T93" fmla="*/ 124185222 h 864"/>
                <a:gd name="T94" fmla="*/ 1213035208 w 744"/>
                <a:gd name="T95" fmla="*/ 211847604 h 864"/>
                <a:gd name="T96" fmla="*/ 1573155350 w 744"/>
                <a:gd name="T97" fmla="*/ 233761849 h 864"/>
                <a:gd name="T98" fmla="*/ 2141766232 w 744"/>
                <a:gd name="T99" fmla="*/ 409083911 h 864"/>
                <a:gd name="T100" fmla="*/ 2147483646 w 744"/>
                <a:gd name="T101" fmla="*/ 299509987 h 864"/>
                <a:gd name="T102" fmla="*/ 2147483646 w 744"/>
                <a:gd name="T103" fmla="*/ 73051084 h 864"/>
                <a:gd name="T104" fmla="*/ 2147483646 w 744"/>
                <a:gd name="T105" fmla="*/ 284898689 h 864"/>
                <a:gd name="T106" fmla="*/ 1541565158 w 744"/>
                <a:gd name="T107" fmla="*/ 482134995 h 864"/>
                <a:gd name="T108" fmla="*/ 1983817787 w 744"/>
                <a:gd name="T109" fmla="*/ 745119440 h 864"/>
                <a:gd name="T110" fmla="*/ 1914320874 w 744"/>
                <a:gd name="T111" fmla="*/ 737813791 h 864"/>
                <a:gd name="T112" fmla="*/ 2147483646 w 744"/>
                <a:gd name="T113" fmla="*/ 1380662253 h 864"/>
                <a:gd name="T114" fmla="*/ 2147483646 w 744"/>
                <a:gd name="T115" fmla="*/ 1629035399 h 864"/>
                <a:gd name="T116" fmla="*/ 2147483646 w 744"/>
                <a:gd name="T117" fmla="*/ 1497544528 h 864"/>
                <a:gd name="T118" fmla="*/ 2147483646 w 744"/>
                <a:gd name="T119" fmla="*/ 1877408546 h 864"/>
                <a:gd name="T120" fmla="*/ 2147483646 w 744"/>
                <a:gd name="T121" fmla="*/ 1753220621 h 864"/>
                <a:gd name="T122" fmla="*/ 2147483646 w 744"/>
                <a:gd name="T123" fmla="*/ 1862797248 h 8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44"/>
                <a:gd name="T187" fmla="*/ 0 h 864"/>
                <a:gd name="T188" fmla="*/ 744 w 744"/>
                <a:gd name="T189" fmla="*/ 864 h 8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 name="Freeform 96"/>
            <p:cNvSpPr/>
            <p:nvPr/>
          </p:nvSpPr>
          <p:spPr bwMode="auto">
            <a:xfrm>
              <a:off x="3844925" y="3013075"/>
              <a:ext cx="114300" cy="187325"/>
            </a:xfrm>
            <a:custGeom>
              <a:avLst/>
              <a:gdLst>
                <a:gd name="T0" fmla="*/ 80263448 w 46"/>
                <a:gd name="T1" fmla="*/ 51593106 h 69"/>
                <a:gd name="T2" fmla="*/ 142005326 w 46"/>
                <a:gd name="T3" fmla="*/ 44222274 h 69"/>
                <a:gd name="T4" fmla="*/ 148180011 w 46"/>
                <a:gd name="T5" fmla="*/ 103186212 h 69"/>
                <a:gd name="T6" fmla="*/ 104959702 w 46"/>
                <a:gd name="T7" fmla="*/ 140037654 h 69"/>
                <a:gd name="T8" fmla="*/ 160526896 w 46"/>
                <a:gd name="T9" fmla="*/ 169520980 h 69"/>
                <a:gd name="T10" fmla="*/ 185223150 w 46"/>
                <a:gd name="T11" fmla="*/ 243223866 h 69"/>
                <a:gd name="T12" fmla="*/ 203747204 w 46"/>
                <a:gd name="T13" fmla="*/ 257965529 h 69"/>
                <a:gd name="T14" fmla="*/ 234618143 w 46"/>
                <a:gd name="T15" fmla="*/ 280075309 h 69"/>
                <a:gd name="T16" fmla="*/ 216094089 w 46"/>
                <a:gd name="T17" fmla="*/ 324300298 h 69"/>
                <a:gd name="T18" fmla="*/ 271661283 w 46"/>
                <a:gd name="T19" fmla="*/ 331668414 h 69"/>
                <a:gd name="T20" fmla="*/ 271661283 w 46"/>
                <a:gd name="T21" fmla="*/ 398003183 h 69"/>
                <a:gd name="T22" fmla="*/ 253139713 w 46"/>
                <a:gd name="T23" fmla="*/ 398003183 h 69"/>
                <a:gd name="T24" fmla="*/ 271661283 w 46"/>
                <a:gd name="T25" fmla="*/ 405374015 h 69"/>
                <a:gd name="T26" fmla="*/ 253139713 w 46"/>
                <a:gd name="T27" fmla="*/ 434854626 h 69"/>
                <a:gd name="T28" fmla="*/ 228443459 w 46"/>
                <a:gd name="T29" fmla="*/ 456967121 h 69"/>
                <a:gd name="T30" fmla="*/ 142005326 w 46"/>
                <a:gd name="T31" fmla="*/ 449596289 h 69"/>
                <a:gd name="T32" fmla="*/ 104959702 w 46"/>
                <a:gd name="T33" fmla="*/ 456967121 h 69"/>
                <a:gd name="T34" fmla="*/ 43217824 w 46"/>
                <a:gd name="T35" fmla="*/ 456967121 h 69"/>
                <a:gd name="T36" fmla="*/ 61741878 w 46"/>
                <a:gd name="T37" fmla="*/ 449596289 h 69"/>
                <a:gd name="T38" fmla="*/ 74088763 w 46"/>
                <a:gd name="T39" fmla="*/ 456967121 h 69"/>
                <a:gd name="T40" fmla="*/ 80263448 w 46"/>
                <a:gd name="T41" fmla="*/ 434854626 h 69"/>
                <a:gd name="T42" fmla="*/ 129655957 w 46"/>
                <a:gd name="T43" fmla="*/ 427486509 h 69"/>
                <a:gd name="T44" fmla="*/ 61741878 w 46"/>
                <a:gd name="T45" fmla="*/ 398003183 h 69"/>
                <a:gd name="T46" fmla="*/ 61741878 w 46"/>
                <a:gd name="T47" fmla="*/ 331668414 h 69"/>
                <a:gd name="T48" fmla="*/ 80263448 w 46"/>
                <a:gd name="T49" fmla="*/ 324300298 h 69"/>
                <a:gd name="T50" fmla="*/ 117309072 w 46"/>
                <a:gd name="T51" fmla="*/ 324300298 h 69"/>
                <a:gd name="T52" fmla="*/ 123483757 w 46"/>
                <a:gd name="T53" fmla="*/ 257965529 h 69"/>
                <a:gd name="T54" fmla="*/ 98787502 w 46"/>
                <a:gd name="T55" fmla="*/ 221114086 h 69"/>
                <a:gd name="T56" fmla="*/ 61741878 w 46"/>
                <a:gd name="T57" fmla="*/ 228484918 h 69"/>
                <a:gd name="T58" fmla="*/ 61741878 w 46"/>
                <a:gd name="T59" fmla="*/ 176891812 h 69"/>
                <a:gd name="T60" fmla="*/ 30870939 w 46"/>
                <a:gd name="T61" fmla="*/ 154779317 h 69"/>
                <a:gd name="T62" fmla="*/ 0 w 46"/>
                <a:gd name="T63" fmla="*/ 51593106 h 69"/>
                <a:gd name="T64" fmla="*/ 43217824 w 46"/>
                <a:gd name="T65" fmla="*/ 0 h 69"/>
                <a:gd name="T66" fmla="*/ 123483757 w 46"/>
                <a:gd name="T67" fmla="*/ 0 h 69"/>
                <a:gd name="T68" fmla="*/ 80263448 w 46"/>
                <a:gd name="T69" fmla="*/ 51593106 h 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
                <a:gd name="T106" fmla="*/ 0 h 69"/>
                <a:gd name="T107" fmla="*/ 46 w 46"/>
                <a:gd name="T108" fmla="*/ 69 h 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Freeform 97"/>
            <p:cNvSpPr/>
            <p:nvPr/>
          </p:nvSpPr>
          <p:spPr bwMode="auto">
            <a:xfrm>
              <a:off x="1712913" y="3024188"/>
              <a:ext cx="30162" cy="25400"/>
            </a:xfrm>
            <a:custGeom>
              <a:avLst/>
              <a:gdLst>
                <a:gd name="T0" fmla="*/ 69495762 w 12"/>
                <a:gd name="T1" fmla="*/ 7964311 h 9"/>
                <a:gd name="T2" fmla="*/ 75812187 w 12"/>
                <a:gd name="T3" fmla="*/ 47788689 h 9"/>
                <a:gd name="T4" fmla="*/ 31589668 w 12"/>
                <a:gd name="T5" fmla="*/ 71684444 h 9"/>
                <a:gd name="T6" fmla="*/ 31589668 w 12"/>
                <a:gd name="T7" fmla="*/ 47788689 h 9"/>
                <a:gd name="T8" fmla="*/ 12635365 w 12"/>
                <a:gd name="T9" fmla="*/ 63720133 h 9"/>
                <a:gd name="T10" fmla="*/ 25270729 w 12"/>
                <a:gd name="T11" fmla="*/ 47788689 h 9"/>
                <a:gd name="T12" fmla="*/ 69495762 w 12"/>
                <a:gd name="T13" fmla="*/ 7964311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Freeform 98"/>
            <p:cNvSpPr/>
            <p:nvPr/>
          </p:nvSpPr>
          <p:spPr bwMode="auto">
            <a:xfrm>
              <a:off x="5943600" y="3325813"/>
              <a:ext cx="19050" cy="23812"/>
            </a:xfrm>
            <a:custGeom>
              <a:avLst/>
              <a:gdLst>
                <a:gd name="T0" fmla="*/ 14812736 w 7"/>
                <a:gd name="T1" fmla="*/ 17719105 h 8"/>
                <a:gd name="T2" fmla="*/ 51843214 w 7"/>
                <a:gd name="T3" fmla="*/ 8861041 h 8"/>
                <a:gd name="T4" fmla="*/ 0 w 7"/>
                <a:gd name="T5" fmla="*/ 70876418 h 8"/>
                <a:gd name="T6" fmla="*/ 14812736 w 7"/>
                <a:gd name="T7" fmla="*/ 17719105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2" y="2"/>
                  </a:moveTo>
                  <a:cubicBezTo>
                    <a:pt x="3" y="0"/>
                    <a:pt x="4" y="3"/>
                    <a:pt x="7" y="1"/>
                  </a:cubicBezTo>
                  <a:cubicBezTo>
                    <a:pt x="6" y="4"/>
                    <a:pt x="6" y="8"/>
                    <a:pt x="0" y="8"/>
                  </a:cubicBezTo>
                  <a:cubicBezTo>
                    <a:pt x="0" y="6"/>
                    <a:pt x="6" y="4"/>
                    <a:pt x="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 name="Freeform 99"/>
            <p:cNvSpPr/>
            <p:nvPr/>
          </p:nvSpPr>
          <p:spPr bwMode="auto">
            <a:xfrm>
              <a:off x="5499100" y="3925888"/>
              <a:ext cx="144463" cy="176212"/>
            </a:xfrm>
            <a:custGeom>
              <a:avLst/>
              <a:gdLst>
                <a:gd name="T0" fmla="*/ 295474989 w 57"/>
                <a:gd name="T1" fmla="*/ 28514305 h 66"/>
                <a:gd name="T2" fmla="*/ 327591395 w 57"/>
                <a:gd name="T3" fmla="*/ 49897365 h 66"/>
                <a:gd name="T4" fmla="*/ 366132603 w 57"/>
                <a:gd name="T5" fmla="*/ 78411670 h 66"/>
                <a:gd name="T6" fmla="*/ 327591395 w 57"/>
                <a:gd name="T7" fmla="*/ 128309035 h 66"/>
                <a:gd name="T8" fmla="*/ 321169128 w 57"/>
                <a:gd name="T9" fmla="*/ 192463552 h 66"/>
                <a:gd name="T10" fmla="*/ 340438464 w 57"/>
                <a:gd name="T11" fmla="*/ 206718035 h 66"/>
                <a:gd name="T12" fmla="*/ 340438464 w 57"/>
                <a:gd name="T13" fmla="*/ 242360917 h 66"/>
                <a:gd name="T14" fmla="*/ 353285534 w 57"/>
                <a:gd name="T15" fmla="*/ 256618070 h 66"/>
                <a:gd name="T16" fmla="*/ 308322059 w 57"/>
                <a:gd name="T17" fmla="*/ 292258282 h 66"/>
                <a:gd name="T18" fmla="*/ 301899791 w 57"/>
                <a:gd name="T19" fmla="*/ 342155646 h 66"/>
                <a:gd name="T20" fmla="*/ 301899791 w 57"/>
                <a:gd name="T21" fmla="*/ 356412799 h 66"/>
                <a:gd name="T22" fmla="*/ 282627920 w 57"/>
                <a:gd name="T23" fmla="*/ 356412799 h 66"/>
                <a:gd name="T24" fmla="*/ 256936316 w 57"/>
                <a:gd name="T25" fmla="*/ 399181587 h 66"/>
                <a:gd name="T26" fmla="*/ 256936316 w 57"/>
                <a:gd name="T27" fmla="*/ 463336105 h 66"/>
                <a:gd name="T28" fmla="*/ 167006831 w 57"/>
                <a:gd name="T29" fmla="*/ 427695893 h 66"/>
                <a:gd name="T30" fmla="*/ 160584564 w 57"/>
                <a:gd name="T31" fmla="*/ 449078952 h 66"/>
                <a:gd name="T32" fmla="*/ 128468158 w 57"/>
                <a:gd name="T33" fmla="*/ 427695893 h 66"/>
                <a:gd name="T34" fmla="*/ 83504683 w 57"/>
                <a:gd name="T35" fmla="*/ 427695893 h 66"/>
                <a:gd name="T36" fmla="*/ 57810544 w 57"/>
                <a:gd name="T37" fmla="*/ 420567316 h 66"/>
                <a:gd name="T38" fmla="*/ 25694138 w 57"/>
                <a:gd name="T39" fmla="*/ 356412799 h 66"/>
                <a:gd name="T40" fmla="*/ 32116406 w 57"/>
                <a:gd name="T41" fmla="*/ 320772587 h 66"/>
                <a:gd name="T42" fmla="*/ 25694138 w 57"/>
                <a:gd name="T43" fmla="*/ 320772587 h 66"/>
                <a:gd name="T44" fmla="*/ 12847069 w 57"/>
                <a:gd name="T45" fmla="*/ 242360917 h 66"/>
                <a:gd name="T46" fmla="*/ 102774020 w 57"/>
                <a:gd name="T47" fmla="*/ 228103764 h 66"/>
                <a:gd name="T48" fmla="*/ 102774020 w 57"/>
                <a:gd name="T49" fmla="*/ 199592129 h 66"/>
                <a:gd name="T50" fmla="*/ 167006831 w 57"/>
                <a:gd name="T51" fmla="*/ 149692094 h 66"/>
                <a:gd name="T52" fmla="*/ 218395108 w 57"/>
                <a:gd name="T53" fmla="*/ 128309035 h 66"/>
                <a:gd name="T54" fmla="*/ 231242178 w 57"/>
                <a:gd name="T55" fmla="*/ 99794729 h 66"/>
                <a:gd name="T56" fmla="*/ 250511514 w 57"/>
                <a:gd name="T57" fmla="*/ 99794729 h 66"/>
                <a:gd name="T58" fmla="*/ 263358583 w 57"/>
                <a:gd name="T59" fmla="*/ 78411670 h 66"/>
                <a:gd name="T60" fmla="*/ 301899791 w 57"/>
                <a:gd name="T61" fmla="*/ 28514305 h 66"/>
                <a:gd name="T62" fmla="*/ 295474989 w 57"/>
                <a:gd name="T63" fmla="*/ 28514305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6"/>
                <a:gd name="T98" fmla="*/ 57 w 57"/>
                <a:gd name="T99" fmla="*/ 66 h 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Freeform 100"/>
            <p:cNvSpPr/>
            <p:nvPr/>
          </p:nvSpPr>
          <p:spPr bwMode="auto">
            <a:xfrm>
              <a:off x="5645150" y="4051300"/>
              <a:ext cx="65088" cy="79375"/>
            </a:xfrm>
            <a:custGeom>
              <a:avLst/>
              <a:gdLst>
                <a:gd name="T0" fmla="*/ 144139879 w 26"/>
                <a:gd name="T1" fmla="*/ 7491358 h 29"/>
                <a:gd name="T2" fmla="*/ 112805014 w 26"/>
                <a:gd name="T3" fmla="*/ 44948147 h 29"/>
                <a:gd name="T4" fmla="*/ 106539042 w 26"/>
                <a:gd name="T5" fmla="*/ 44948147 h 29"/>
                <a:gd name="T6" fmla="*/ 112805014 w 26"/>
                <a:gd name="T7" fmla="*/ 74916315 h 29"/>
                <a:gd name="T8" fmla="*/ 131605433 w 26"/>
                <a:gd name="T9" fmla="*/ 97390388 h 29"/>
                <a:gd name="T10" fmla="*/ 144139879 w 26"/>
                <a:gd name="T11" fmla="*/ 194780776 h 29"/>
                <a:gd name="T12" fmla="*/ 106539042 w 26"/>
                <a:gd name="T13" fmla="*/ 194780776 h 29"/>
                <a:gd name="T14" fmla="*/ 81470149 w 26"/>
                <a:gd name="T15" fmla="*/ 89899030 h 29"/>
                <a:gd name="T16" fmla="*/ 43869312 w 26"/>
                <a:gd name="T17" fmla="*/ 119864461 h 29"/>
                <a:gd name="T18" fmla="*/ 43869312 w 26"/>
                <a:gd name="T19" fmla="*/ 187289418 h 29"/>
                <a:gd name="T20" fmla="*/ 18800418 w 26"/>
                <a:gd name="T21" fmla="*/ 217254849 h 29"/>
                <a:gd name="T22" fmla="*/ 12534447 w 26"/>
                <a:gd name="T23" fmla="*/ 164815345 h 29"/>
                <a:gd name="T24" fmla="*/ 18800418 w 26"/>
                <a:gd name="T25" fmla="*/ 149829892 h 29"/>
                <a:gd name="T26" fmla="*/ 12534447 w 26"/>
                <a:gd name="T27" fmla="*/ 142338534 h 29"/>
                <a:gd name="T28" fmla="*/ 18800418 w 26"/>
                <a:gd name="T29" fmla="*/ 97390388 h 29"/>
                <a:gd name="T30" fmla="*/ 0 w 26"/>
                <a:gd name="T31" fmla="*/ 74916315 h 29"/>
                <a:gd name="T32" fmla="*/ 68935702 w 26"/>
                <a:gd name="T33" fmla="*/ 7491358 h 29"/>
                <a:gd name="T34" fmla="*/ 144139879 w 26"/>
                <a:gd name="T35" fmla="*/ 7491358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29"/>
                <a:gd name="T56" fmla="*/ 26 w 26"/>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Freeform 101"/>
            <p:cNvSpPr/>
            <p:nvPr/>
          </p:nvSpPr>
          <p:spPr bwMode="auto">
            <a:xfrm>
              <a:off x="5451475" y="4130675"/>
              <a:ext cx="150813" cy="46038"/>
            </a:xfrm>
            <a:custGeom>
              <a:avLst/>
              <a:gdLst>
                <a:gd name="T0" fmla="*/ 6319065 w 60"/>
                <a:gd name="T1" fmla="*/ 36670621 h 17"/>
                <a:gd name="T2" fmla="*/ 44225912 w 60"/>
                <a:gd name="T3" fmla="*/ 7333583 h 17"/>
                <a:gd name="T4" fmla="*/ 63180593 w 60"/>
                <a:gd name="T5" fmla="*/ 29334330 h 17"/>
                <a:gd name="T6" fmla="*/ 82132760 w 60"/>
                <a:gd name="T7" fmla="*/ 36670621 h 17"/>
                <a:gd name="T8" fmla="*/ 170584584 w 60"/>
                <a:gd name="T9" fmla="*/ 58671369 h 17"/>
                <a:gd name="T10" fmla="*/ 259036409 w 60"/>
                <a:gd name="T11" fmla="*/ 51337786 h 17"/>
                <a:gd name="T12" fmla="*/ 277988576 w 60"/>
                <a:gd name="T13" fmla="*/ 73338534 h 17"/>
                <a:gd name="T14" fmla="*/ 303259808 w 60"/>
                <a:gd name="T15" fmla="*/ 80672117 h 17"/>
                <a:gd name="T16" fmla="*/ 347485720 w 60"/>
                <a:gd name="T17" fmla="*/ 80672117 h 17"/>
                <a:gd name="T18" fmla="*/ 353804784 w 60"/>
                <a:gd name="T19" fmla="*/ 110009155 h 17"/>
                <a:gd name="T20" fmla="*/ 334850104 w 60"/>
                <a:gd name="T21" fmla="*/ 110009155 h 17"/>
                <a:gd name="T22" fmla="*/ 157948968 w 60"/>
                <a:gd name="T23" fmla="*/ 80672117 h 17"/>
                <a:gd name="T24" fmla="*/ 113723056 w 60"/>
                <a:gd name="T25" fmla="*/ 80672117 h 17"/>
                <a:gd name="T26" fmla="*/ 50542463 w 60"/>
                <a:gd name="T27" fmla="*/ 58671369 h 17"/>
                <a:gd name="T28" fmla="*/ 6319065 w 60"/>
                <a:gd name="T29" fmla="*/ 3667062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7"/>
                <a:gd name="T47" fmla="*/ 60 w 6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Freeform 102"/>
            <p:cNvSpPr/>
            <p:nvPr/>
          </p:nvSpPr>
          <p:spPr bwMode="auto">
            <a:xfrm>
              <a:off x="5653088" y="4184650"/>
              <a:ext cx="20637" cy="11113"/>
            </a:xfrm>
            <a:custGeom>
              <a:avLst/>
              <a:gdLst>
                <a:gd name="T0" fmla="*/ 19963718 w 8"/>
                <a:gd name="T1" fmla="*/ 15438735 h 4"/>
                <a:gd name="T2" fmla="*/ 53235721 w 8"/>
                <a:gd name="T3" fmla="*/ 30874692 h 4"/>
                <a:gd name="T4" fmla="*/ 19963718 w 8"/>
                <a:gd name="T5" fmla="*/ 30874692 h 4"/>
                <a:gd name="T6" fmla="*/ 6655433 w 8"/>
                <a:gd name="T7" fmla="*/ 15438735 h 4"/>
                <a:gd name="T8" fmla="*/ 19963718 w 8"/>
                <a:gd name="T9" fmla="*/ 15438735 h 4"/>
                <a:gd name="T10" fmla="*/ 0 60000 65536"/>
                <a:gd name="T11" fmla="*/ 0 60000 65536"/>
                <a:gd name="T12" fmla="*/ 0 60000 65536"/>
                <a:gd name="T13" fmla="*/ 0 60000 65536"/>
                <a:gd name="T14" fmla="*/ 0 60000 65536"/>
                <a:gd name="T15" fmla="*/ 0 w 8"/>
                <a:gd name="T16" fmla="*/ 0 h 4"/>
                <a:gd name="T17" fmla="*/ 8 w 8"/>
                <a:gd name="T18" fmla="*/ 4 h 4"/>
              </a:gdLst>
              <a:ahLst/>
              <a:cxnLst>
                <a:cxn ang="T10">
                  <a:pos x="T0" y="T1"/>
                </a:cxn>
                <a:cxn ang="T11">
                  <a:pos x="T2" y="T3"/>
                </a:cxn>
                <a:cxn ang="T12">
                  <a:pos x="T4" y="T5"/>
                </a:cxn>
                <a:cxn ang="T13">
                  <a:pos x="T6" y="T7"/>
                </a:cxn>
                <a:cxn ang="T14">
                  <a:pos x="T8" y="T9"/>
                </a:cxn>
              </a:cxnLst>
              <a:rect l="T15" t="T16" r="T17" b="T18"/>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6" name="Freeform 103"/>
            <p:cNvSpPr/>
            <p:nvPr/>
          </p:nvSpPr>
          <p:spPr bwMode="auto">
            <a:xfrm>
              <a:off x="6326188" y="4705350"/>
              <a:ext cx="109537" cy="117475"/>
            </a:xfrm>
            <a:custGeom>
              <a:avLst/>
              <a:gdLst>
                <a:gd name="T0" fmla="*/ 6196309 w 44"/>
                <a:gd name="T1" fmla="*/ 270875991 h 44"/>
                <a:gd name="T2" fmla="*/ 24790215 w 44"/>
                <a:gd name="T3" fmla="*/ 228104411 h 44"/>
                <a:gd name="T4" fmla="*/ 43381631 w 44"/>
                <a:gd name="T5" fmla="*/ 220975815 h 44"/>
                <a:gd name="T6" fmla="*/ 43381631 w 44"/>
                <a:gd name="T7" fmla="*/ 199592695 h 44"/>
                <a:gd name="T8" fmla="*/ 55776738 w 44"/>
                <a:gd name="T9" fmla="*/ 199592695 h 44"/>
                <a:gd name="T10" fmla="*/ 68171846 w 44"/>
                <a:gd name="T11" fmla="*/ 178206905 h 44"/>
                <a:gd name="T12" fmla="*/ 99160859 w 44"/>
                <a:gd name="T13" fmla="*/ 171078309 h 44"/>
                <a:gd name="T14" fmla="*/ 117752275 w 44"/>
                <a:gd name="T15" fmla="*/ 149695189 h 44"/>
                <a:gd name="T16" fmla="*/ 136343691 w 44"/>
                <a:gd name="T17" fmla="*/ 121180802 h 44"/>
                <a:gd name="T18" fmla="*/ 154937597 w 44"/>
                <a:gd name="T19" fmla="*/ 99795013 h 44"/>
                <a:gd name="T20" fmla="*/ 179727812 w 44"/>
                <a:gd name="T21" fmla="*/ 106923609 h 44"/>
                <a:gd name="T22" fmla="*/ 173529013 w 44"/>
                <a:gd name="T23" fmla="*/ 71283296 h 44"/>
                <a:gd name="T24" fmla="*/ 204518026 w 44"/>
                <a:gd name="T25" fmla="*/ 21385790 h 44"/>
                <a:gd name="T26" fmla="*/ 229308241 w 44"/>
                <a:gd name="T27" fmla="*/ 0 h 44"/>
                <a:gd name="T28" fmla="*/ 260294765 w 44"/>
                <a:gd name="T29" fmla="*/ 21385790 h 44"/>
                <a:gd name="T30" fmla="*/ 266493563 w 44"/>
                <a:gd name="T31" fmla="*/ 71283296 h 44"/>
                <a:gd name="T32" fmla="*/ 260294765 w 44"/>
                <a:gd name="T33" fmla="*/ 99795013 h 44"/>
                <a:gd name="T34" fmla="*/ 241703348 w 44"/>
                <a:gd name="T35" fmla="*/ 99795013 h 44"/>
                <a:gd name="T36" fmla="*/ 229308241 w 44"/>
                <a:gd name="T37" fmla="*/ 149695189 h 44"/>
                <a:gd name="T38" fmla="*/ 198319228 w 44"/>
                <a:gd name="T39" fmla="*/ 156823785 h 44"/>
                <a:gd name="T40" fmla="*/ 173529013 w 44"/>
                <a:gd name="T41" fmla="*/ 228104411 h 44"/>
                <a:gd name="T42" fmla="*/ 154937597 w 44"/>
                <a:gd name="T43" fmla="*/ 270875991 h 44"/>
                <a:gd name="T44" fmla="*/ 136343691 w 44"/>
                <a:gd name="T45" fmla="*/ 292259111 h 44"/>
                <a:gd name="T46" fmla="*/ 68171846 w 44"/>
                <a:gd name="T47" fmla="*/ 256618798 h 44"/>
                <a:gd name="T48" fmla="*/ 30986524 w 44"/>
                <a:gd name="T49" fmla="*/ 270875991 h 44"/>
                <a:gd name="T50" fmla="*/ 24790215 w 44"/>
                <a:gd name="T51" fmla="*/ 249490201 h 44"/>
                <a:gd name="T52" fmla="*/ 6196309 w 44"/>
                <a:gd name="T53" fmla="*/ 270875991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
                <a:gd name="T82" fmla="*/ 0 h 44"/>
                <a:gd name="T83" fmla="*/ 44 w 44"/>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7" name="Freeform 104"/>
            <p:cNvSpPr/>
            <p:nvPr/>
          </p:nvSpPr>
          <p:spPr bwMode="auto">
            <a:xfrm>
              <a:off x="2552700" y="2371725"/>
              <a:ext cx="153988" cy="122238"/>
            </a:xfrm>
            <a:custGeom>
              <a:avLst/>
              <a:gdLst>
                <a:gd name="T0" fmla="*/ 101960251 w 61"/>
                <a:gd name="T1" fmla="*/ 0 h 45"/>
                <a:gd name="T2" fmla="*/ 146568808 w 61"/>
                <a:gd name="T3" fmla="*/ 36894145 h 45"/>
                <a:gd name="T4" fmla="*/ 178431702 w 61"/>
                <a:gd name="T5" fmla="*/ 51652346 h 45"/>
                <a:gd name="T6" fmla="*/ 191177364 w 61"/>
                <a:gd name="T7" fmla="*/ 51652346 h 45"/>
                <a:gd name="T8" fmla="*/ 203923027 w 61"/>
                <a:gd name="T9" fmla="*/ 59030088 h 45"/>
                <a:gd name="T10" fmla="*/ 229411827 w 61"/>
                <a:gd name="T11" fmla="*/ 81166032 h 45"/>
                <a:gd name="T12" fmla="*/ 254903152 w 61"/>
                <a:gd name="T13" fmla="*/ 81166032 h 45"/>
                <a:gd name="T14" fmla="*/ 312254847 w 61"/>
                <a:gd name="T15" fmla="*/ 103304692 h 45"/>
                <a:gd name="T16" fmla="*/ 312254847 w 61"/>
                <a:gd name="T17" fmla="*/ 132818378 h 45"/>
                <a:gd name="T18" fmla="*/ 337746172 w 61"/>
                <a:gd name="T19" fmla="*/ 132818378 h 45"/>
                <a:gd name="T20" fmla="*/ 337746172 w 61"/>
                <a:gd name="T21" fmla="*/ 154954322 h 45"/>
                <a:gd name="T22" fmla="*/ 388726297 w 61"/>
                <a:gd name="T23" fmla="*/ 191848466 h 45"/>
                <a:gd name="T24" fmla="*/ 382354728 w 61"/>
                <a:gd name="T25" fmla="*/ 228742611 h 45"/>
                <a:gd name="T26" fmla="*/ 363234972 w 61"/>
                <a:gd name="T27" fmla="*/ 213987126 h 45"/>
                <a:gd name="T28" fmla="*/ 318628940 w 61"/>
                <a:gd name="T29" fmla="*/ 243500812 h 45"/>
                <a:gd name="T30" fmla="*/ 312254847 w 61"/>
                <a:gd name="T31" fmla="*/ 265636756 h 45"/>
                <a:gd name="T32" fmla="*/ 293137615 w 61"/>
                <a:gd name="T33" fmla="*/ 287775416 h 45"/>
                <a:gd name="T34" fmla="*/ 235785921 w 61"/>
                <a:gd name="T35" fmla="*/ 287775416 h 45"/>
                <a:gd name="T36" fmla="*/ 235785921 w 61"/>
                <a:gd name="T37" fmla="*/ 302530901 h 45"/>
                <a:gd name="T38" fmla="*/ 203923027 w 61"/>
                <a:gd name="T39" fmla="*/ 309911360 h 45"/>
                <a:gd name="T40" fmla="*/ 191177364 w 61"/>
                <a:gd name="T41" fmla="*/ 287775416 h 45"/>
                <a:gd name="T42" fmla="*/ 140197239 w 61"/>
                <a:gd name="T43" fmla="*/ 287775416 h 45"/>
                <a:gd name="T44" fmla="*/ 121077483 w 61"/>
                <a:gd name="T45" fmla="*/ 265636756 h 45"/>
                <a:gd name="T46" fmla="*/ 146568808 w 61"/>
                <a:gd name="T47" fmla="*/ 243500812 h 45"/>
                <a:gd name="T48" fmla="*/ 101960251 w 61"/>
                <a:gd name="T49" fmla="*/ 236123070 h 45"/>
                <a:gd name="T50" fmla="*/ 133823145 w 61"/>
                <a:gd name="T51" fmla="*/ 213987126 h 45"/>
                <a:gd name="T52" fmla="*/ 146568808 w 61"/>
                <a:gd name="T53" fmla="*/ 191848466 h 45"/>
                <a:gd name="T54" fmla="*/ 178431702 w 61"/>
                <a:gd name="T55" fmla="*/ 206606668 h 45"/>
                <a:gd name="T56" fmla="*/ 165686039 w 61"/>
                <a:gd name="T57" fmla="*/ 177092982 h 45"/>
                <a:gd name="T58" fmla="*/ 89217113 w 61"/>
                <a:gd name="T59" fmla="*/ 191848466 h 45"/>
                <a:gd name="T60" fmla="*/ 57354219 w 61"/>
                <a:gd name="T61" fmla="*/ 184470724 h 45"/>
                <a:gd name="T62" fmla="*/ 44608557 w 61"/>
                <a:gd name="T63" fmla="*/ 162334780 h 45"/>
                <a:gd name="T64" fmla="*/ 6371569 w 61"/>
                <a:gd name="T65" fmla="*/ 140198837 h 45"/>
                <a:gd name="T66" fmla="*/ 0 w 61"/>
                <a:gd name="T67" fmla="*/ 110682434 h 45"/>
                <a:gd name="T68" fmla="*/ 25491325 w 61"/>
                <a:gd name="T69" fmla="*/ 88546491 h 45"/>
                <a:gd name="T70" fmla="*/ 44608557 w 61"/>
                <a:gd name="T71" fmla="*/ 73788290 h 45"/>
                <a:gd name="T72" fmla="*/ 50980126 w 61"/>
                <a:gd name="T73" fmla="*/ 36894145 h 45"/>
                <a:gd name="T74" fmla="*/ 70097357 w 61"/>
                <a:gd name="T75" fmla="*/ 36894145 h 45"/>
                <a:gd name="T76" fmla="*/ 89217113 w 61"/>
                <a:gd name="T77" fmla="*/ 22135944 h 45"/>
                <a:gd name="T78" fmla="*/ 101960251 w 61"/>
                <a:gd name="T79" fmla="*/ 0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1"/>
                <a:gd name="T121" fmla="*/ 0 h 45"/>
                <a:gd name="T122" fmla="*/ 61 w 61"/>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8" name="Freeform 105"/>
            <p:cNvSpPr/>
            <p:nvPr/>
          </p:nvSpPr>
          <p:spPr bwMode="auto">
            <a:xfrm>
              <a:off x="4090988" y="2416175"/>
              <a:ext cx="206375" cy="111125"/>
            </a:xfrm>
            <a:custGeom>
              <a:avLst/>
              <a:gdLst>
                <a:gd name="T0" fmla="*/ 183688851 w 82"/>
                <a:gd name="T1" fmla="*/ 205689665 h 41"/>
                <a:gd name="T2" fmla="*/ 164687250 w 82"/>
                <a:gd name="T3" fmla="*/ 213037466 h 41"/>
                <a:gd name="T4" fmla="*/ 120349343 w 82"/>
                <a:gd name="T5" fmla="*/ 205689665 h 41"/>
                <a:gd name="T6" fmla="*/ 145685649 w 82"/>
                <a:gd name="T7" fmla="*/ 183651680 h 41"/>
                <a:gd name="T8" fmla="*/ 196358262 w 82"/>
                <a:gd name="T9" fmla="*/ 139575710 h 41"/>
                <a:gd name="T10" fmla="*/ 183688851 w 82"/>
                <a:gd name="T11" fmla="*/ 110189924 h 41"/>
                <a:gd name="T12" fmla="*/ 139350944 w 82"/>
                <a:gd name="T13" fmla="*/ 110189924 h 41"/>
                <a:gd name="T14" fmla="*/ 95013037 w 82"/>
                <a:gd name="T15" fmla="*/ 154268604 h 41"/>
                <a:gd name="T16" fmla="*/ 31671012 w 82"/>
                <a:gd name="T17" fmla="*/ 139575710 h 41"/>
                <a:gd name="T18" fmla="*/ 38005718 w 82"/>
                <a:gd name="T19" fmla="*/ 66113954 h 41"/>
                <a:gd name="T20" fmla="*/ 19001601 w 82"/>
                <a:gd name="T21" fmla="*/ 80806848 h 41"/>
                <a:gd name="T22" fmla="*/ 12669412 w 82"/>
                <a:gd name="T23" fmla="*/ 29383076 h 41"/>
                <a:gd name="T24" fmla="*/ 31671012 w 82"/>
                <a:gd name="T25" fmla="*/ 36730878 h 41"/>
                <a:gd name="T26" fmla="*/ 82343625 w 82"/>
                <a:gd name="T27" fmla="*/ 14692893 h 41"/>
                <a:gd name="T28" fmla="*/ 95013037 w 82"/>
                <a:gd name="T29" fmla="*/ 51423771 h 41"/>
                <a:gd name="T30" fmla="*/ 164687250 w 82"/>
                <a:gd name="T31" fmla="*/ 58768863 h 41"/>
                <a:gd name="T32" fmla="*/ 190023556 w 82"/>
                <a:gd name="T33" fmla="*/ 14692893 h 41"/>
                <a:gd name="T34" fmla="*/ 278701887 w 82"/>
                <a:gd name="T35" fmla="*/ 29383076 h 41"/>
                <a:gd name="T36" fmla="*/ 285036593 w 82"/>
                <a:gd name="T37" fmla="*/ 29383076 h 41"/>
                <a:gd name="T38" fmla="*/ 323039794 w 82"/>
                <a:gd name="T39" fmla="*/ 58768863 h 41"/>
                <a:gd name="T40" fmla="*/ 316705088 w 82"/>
                <a:gd name="T41" fmla="*/ 80806848 h 41"/>
                <a:gd name="T42" fmla="*/ 361045512 w 82"/>
                <a:gd name="T43" fmla="*/ 66113954 h 41"/>
                <a:gd name="T44" fmla="*/ 411718125 w 82"/>
                <a:gd name="T45" fmla="*/ 88151939 h 41"/>
                <a:gd name="T46" fmla="*/ 424385020 w 82"/>
                <a:gd name="T47" fmla="*/ 110189924 h 41"/>
                <a:gd name="T48" fmla="*/ 430719726 w 82"/>
                <a:gd name="T49" fmla="*/ 117537726 h 41"/>
                <a:gd name="T50" fmla="*/ 437054431 w 82"/>
                <a:gd name="T51" fmla="*/ 139575710 h 41"/>
                <a:gd name="T52" fmla="*/ 456056032 w 82"/>
                <a:gd name="T53" fmla="*/ 139575710 h 41"/>
                <a:gd name="T54" fmla="*/ 456056032 w 82"/>
                <a:gd name="T55" fmla="*/ 161613695 h 41"/>
                <a:gd name="T56" fmla="*/ 475060149 w 82"/>
                <a:gd name="T57" fmla="*/ 161613695 h 41"/>
                <a:gd name="T58" fmla="*/ 481392338 w 82"/>
                <a:gd name="T59" fmla="*/ 190999482 h 41"/>
                <a:gd name="T60" fmla="*/ 513063351 w 82"/>
                <a:gd name="T61" fmla="*/ 190999482 h 41"/>
                <a:gd name="T62" fmla="*/ 481392338 w 82"/>
                <a:gd name="T63" fmla="*/ 213037466 h 41"/>
                <a:gd name="T64" fmla="*/ 481392338 w 82"/>
                <a:gd name="T65" fmla="*/ 220382558 h 41"/>
                <a:gd name="T66" fmla="*/ 392716524 w 82"/>
                <a:gd name="T67" fmla="*/ 220382558 h 41"/>
                <a:gd name="T68" fmla="*/ 392716524 w 82"/>
                <a:gd name="T69" fmla="*/ 161613695 h 41"/>
                <a:gd name="T70" fmla="*/ 304038194 w 82"/>
                <a:gd name="T71" fmla="*/ 154268604 h 41"/>
                <a:gd name="T72" fmla="*/ 297703488 w 82"/>
                <a:gd name="T73" fmla="*/ 183651680 h 41"/>
                <a:gd name="T74" fmla="*/ 278701887 w 82"/>
                <a:gd name="T75" fmla="*/ 183651680 h 41"/>
                <a:gd name="T76" fmla="*/ 259700287 w 82"/>
                <a:gd name="T77" fmla="*/ 205689665 h 41"/>
                <a:gd name="T78" fmla="*/ 272367181 w 82"/>
                <a:gd name="T79" fmla="*/ 213037466 h 41"/>
                <a:gd name="T80" fmla="*/ 240696169 w 82"/>
                <a:gd name="T81" fmla="*/ 220382558 h 41"/>
                <a:gd name="T82" fmla="*/ 240696169 w 82"/>
                <a:gd name="T83" fmla="*/ 286496512 h 41"/>
                <a:gd name="T84" fmla="*/ 126681532 w 82"/>
                <a:gd name="T85" fmla="*/ 242420543 h 41"/>
                <a:gd name="T86" fmla="*/ 152017838 w 82"/>
                <a:gd name="T87" fmla="*/ 220382558 h 41"/>
                <a:gd name="T88" fmla="*/ 190023556 w 82"/>
                <a:gd name="T89" fmla="*/ 220382558 h 41"/>
                <a:gd name="T90" fmla="*/ 183688851 w 82"/>
                <a:gd name="T91" fmla="*/ 205689665 h 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2"/>
                <a:gd name="T139" fmla="*/ 0 h 41"/>
                <a:gd name="T140" fmla="*/ 82 w 82"/>
                <a:gd name="T141" fmla="*/ 41 h 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 name="Freeform 106"/>
            <p:cNvSpPr/>
            <p:nvPr/>
          </p:nvSpPr>
          <p:spPr bwMode="auto">
            <a:xfrm>
              <a:off x="2173288" y="2505075"/>
              <a:ext cx="96837" cy="53975"/>
            </a:xfrm>
            <a:custGeom>
              <a:avLst/>
              <a:gdLst>
                <a:gd name="T0" fmla="*/ 234280982 w 39"/>
                <a:gd name="T1" fmla="*/ 21849080 h 20"/>
                <a:gd name="T2" fmla="*/ 234280982 w 39"/>
                <a:gd name="T3" fmla="*/ 50982086 h 20"/>
                <a:gd name="T4" fmla="*/ 221950404 w 39"/>
                <a:gd name="T5" fmla="*/ 50982086 h 20"/>
                <a:gd name="T6" fmla="*/ 221950404 w 39"/>
                <a:gd name="T7" fmla="*/ 80115093 h 20"/>
                <a:gd name="T8" fmla="*/ 191123959 w 39"/>
                <a:gd name="T9" fmla="*/ 101966871 h 20"/>
                <a:gd name="T10" fmla="*/ 166462803 w 39"/>
                <a:gd name="T11" fmla="*/ 72833865 h 20"/>
                <a:gd name="T12" fmla="*/ 141801647 w 39"/>
                <a:gd name="T13" fmla="*/ 94682945 h 20"/>
                <a:gd name="T14" fmla="*/ 104809913 w 39"/>
                <a:gd name="T15" fmla="*/ 131099878 h 20"/>
                <a:gd name="T16" fmla="*/ 12330578 w 39"/>
                <a:gd name="T17" fmla="*/ 131099878 h 20"/>
                <a:gd name="T18" fmla="*/ 0 w 39"/>
                <a:gd name="T19" fmla="*/ 94682945 h 20"/>
                <a:gd name="T20" fmla="*/ 36991734 w 39"/>
                <a:gd name="T21" fmla="*/ 101966871 h 20"/>
                <a:gd name="T22" fmla="*/ 73983468 w 39"/>
                <a:gd name="T23" fmla="*/ 72833865 h 20"/>
                <a:gd name="T24" fmla="*/ 86314046 w 39"/>
                <a:gd name="T25" fmla="*/ 50982086 h 20"/>
                <a:gd name="T26" fmla="*/ 117140491 w 39"/>
                <a:gd name="T27" fmla="*/ 43700859 h 20"/>
                <a:gd name="T28" fmla="*/ 123305780 w 39"/>
                <a:gd name="T29" fmla="*/ 43700859 h 20"/>
                <a:gd name="T30" fmla="*/ 141801647 w 39"/>
                <a:gd name="T31" fmla="*/ 21849080 h 20"/>
                <a:gd name="T32" fmla="*/ 172628092 w 39"/>
                <a:gd name="T33" fmla="*/ 21849080 h 20"/>
                <a:gd name="T34" fmla="*/ 234280982 w 39"/>
                <a:gd name="T35" fmla="*/ 2184908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0"/>
                <a:gd name="T56" fmla="*/ 39 w 39"/>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 name="Freeform 107"/>
            <p:cNvSpPr/>
            <p:nvPr/>
          </p:nvSpPr>
          <p:spPr bwMode="auto">
            <a:xfrm>
              <a:off x="2439988" y="2524125"/>
              <a:ext cx="96837" cy="55563"/>
            </a:xfrm>
            <a:custGeom>
              <a:avLst/>
              <a:gdLst>
                <a:gd name="T0" fmla="*/ 215785115 w 39"/>
                <a:gd name="T1" fmla="*/ 15435401 h 20"/>
                <a:gd name="T2" fmla="*/ 240446271 w 39"/>
                <a:gd name="T3" fmla="*/ 108053366 h 20"/>
                <a:gd name="T4" fmla="*/ 221950404 w 39"/>
                <a:gd name="T5" fmla="*/ 100335665 h 20"/>
                <a:gd name="T6" fmla="*/ 221950404 w 39"/>
                <a:gd name="T7" fmla="*/ 131209246 h 20"/>
                <a:gd name="T8" fmla="*/ 191123959 w 39"/>
                <a:gd name="T9" fmla="*/ 146644648 h 20"/>
                <a:gd name="T10" fmla="*/ 178793381 w 39"/>
                <a:gd name="T11" fmla="*/ 154362348 h 20"/>
                <a:gd name="T12" fmla="*/ 154132225 w 39"/>
                <a:gd name="T13" fmla="*/ 154362348 h 20"/>
                <a:gd name="T14" fmla="*/ 154132225 w 39"/>
                <a:gd name="T15" fmla="*/ 108053366 h 20"/>
                <a:gd name="T16" fmla="*/ 67818179 w 39"/>
                <a:gd name="T17" fmla="*/ 100335665 h 20"/>
                <a:gd name="T18" fmla="*/ 0 w 39"/>
                <a:gd name="T19" fmla="*/ 46308982 h 20"/>
                <a:gd name="T20" fmla="*/ 6165289 w 39"/>
                <a:gd name="T21" fmla="*/ 23153102 h 20"/>
                <a:gd name="T22" fmla="*/ 24661156 w 39"/>
                <a:gd name="T23" fmla="*/ 38591282 h 20"/>
                <a:gd name="T24" fmla="*/ 67818179 w 39"/>
                <a:gd name="T25" fmla="*/ 54026683 h 20"/>
                <a:gd name="T26" fmla="*/ 86314046 w 39"/>
                <a:gd name="T27" fmla="*/ 54026683 h 20"/>
                <a:gd name="T28" fmla="*/ 92479335 w 39"/>
                <a:gd name="T29" fmla="*/ 77182563 h 20"/>
                <a:gd name="T30" fmla="*/ 98644624 w 39"/>
                <a:gd name="T31" fmla="*/ 38591282 h 20"/>
                <a:gd name="T32" fmla="*/ 117140491 w 39"/>
                <a:gd name="T33" fmla="*/ 54026683 h 20"/>
                <a:gd name="T34" fmla="*/ 215785115 w 39"/>
                <a:gd name="T35" fmla="*/ 1543540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9"/>
                <a:gd name="T55" fmla="*/ 0 h 20"/>
                <a:gd name="T56" fmla="*/ 39 w 39"/>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 name="Freeform 108"/>
            <p:cNvSpPr/>
            <p:nvPr/>
          </p:nvSpPr>
          <p:spPr bwMode="auto">
            <a:xfrm>
              <a:off x="2249488" y="2527300"/>
              <a:ext cx="173037" cy="71438"/>
            </a:xfrm>
            <a:custGeom>
              <a:avLst/>
              <a:gdLst>
                <a:gd name="T0" fmla="*/ 194957528 w 69"/>
                <a:gd name="T1" fmla="*/ 67945781 h 26"/>
                <a:gd name="T2" fmla="*/ 283003267 w 69"/>
                <a:gd name="T3" fmla="*/ 113240220 h 26"/>
                <a:gd name="T4" fmla="*/ 283003267 w 69"/>
                <a:gd name="T5" fmla="*/ 60395334 h 26"/>
                <a:gd name="T6" fmla="*/ 257847700 w 69"/>
                <a:gd name="T7" fmla="*/ 15098147 h 26"/>
                <a:gd name="T8" fmla="*/ 320737872 w 69"/>
                <a:gd name="T9" fmla="*/ 7550447 h 26"/>
                <a:gd name="T10" fmla="*/ 339603921 w 69"/>
                <a:gd name="T11" fmla="*/ 30196293 h 26"/>
                <a:gd name="T12" fmla="*/ 339603921 w 69"/>
                <a:gd name="T13" fmla="*/ 45297187 h 26"/>
                <a:gd name="T14" fmla="*/ 371049007 w 69"/>
                <a:gd name="T15" fmla="*/ 83043927 h 26"/>
                <a:gd name="T16" fmla="*/ 396204574 w 69"/>
                <a:gd name="T17" fmla="*/ 60395334 h 26"/>
                <a:gd name="T18" fmla="*/ 427649660 w 69"/>
                <a:gd name="T19" fmla="*/ 83043927 h 26"/>
                <a:gd name="T20" fmla="*/ 433939179 w 69"/>
                <a:gd name="T21" fmla="*/ 98142074 h 26"/>
                <a:gd name="T22" fmla="*/ 427649660 w 69"/>
                <a:gd name="T23" fmla="*/ 143439261 h 26"/>
                <a:gd name="T24" fmla="*/ 371049007 w 69"/>
                <a:gd name="T25" fmla="*/ 150986961 h 26"/>
                <a:gd name="T26" fmla="*/ 339603921 w 69"/>
                <a:gd name="T27" fmla="*/ 143439261 h 26"/>
                <a:gd name="T28" fmla="*/ 257847700 w 69"/>
                <a:gd name="T29" fmla="*/ 166087855 h 26"/>
                <a:gd name="T30" fmla="*/ 238981651 w 69"/>
                <a:gd name="T31" fmla="*/ 166087855 h 26"/>
                <a:gd name="T32" fmla="*/ 213826084 w 69"/>
                <a:gd name="T33" fmla="*/ 173635554 h 26"/>
                <a:gd name="T34" fmla="*/ 125780345 w 69"/>
                <a:gd name="T35" fmla="*/ 196284148 h 26"/>
                <a:gd name="T36" fmla="*/ 207536565 w 69"/>
                <a:gd name="T37" fmla="*/ 166087855 h 26"/>
                <a:gd name="T38" fmla="*/ 163512442 w 69"/>
                <a:gd name="T39" fmla="*/ 143439261 h 26"/>
                <a:gd name="T40" fmla="*/ 125780345 w 69"/>
                <a:gd name="T41" fmla="*/ 120790668 h 26"/>
                <a:gd name="T42" fmla="*/ 88045740 w 69"/>
                <a:gd name="T43" fmla="*/ 143439261 h 26"/>
                <a:gd name="T44" fmla="*/ 62890172 w 69"/>
                <a:gd name="T45" fmla="*/ 135888814 h 26"/>
                <a:gd name="T46" fmla="*/ 0 w 69"/>
                <a:gd name="T47" fmla="*/ 120790668 h 26"/>
                <a:gd name="T48" fmla="*/ 18866049 w 69"/>
                <a:gd name="T49" fmla="*/ 98142074 h 26"/>
                <a:gd name="T50" fmla="*/ 31445086 w 69"/>
                <a:gd name="T51" fmla="*/ 67945781 h 26"/>
                <a:gd name="T52" fmla="*/ 62890172 w 69"/>
                <a:gd name="T53" fmla="*/ 60395334 h 26"/>
                <a:gd name="T54" fmla="*/ 56600653 w 69"/>
                <a:gd name="T55" fmla="*/ 37746740 h 26"/>
                <a:gd name="T56" fmla="*/ 75466702 w 69"/>
                <a:gd name="T57" fmla="*/ 37746740 h 26"/>
                <a:gd name="T58" fmla="*/ 100624777 w 69"/>
                <a:gd name="T59" fmla="*/ 30196293 h 26"/>
                <a:gd name="T60" fmla="*/ 144646393 w 69"/>
                <a:gd name="T61" fmla="*/ 37746740 h 26"/>
                <a:gd name="T62" fmla="*/ 150935912 w 69"/>
                <a:gd name="T63" fmla="*/ 60395334 h 26"/>
                <a:gd name="T64" fmla="*/ 169801960 w 69"/>
                <a:gd name="T65" fmla="*/ 60395334 h 26"/>
                <a:gd name="T66" fmla="*/ 169801960 w 69"/>
                <a:gd name="T67" fmla="*/ 90591627 h 26"/>
                <a:gd name="T68" fmla="*/ 194957528 w 69"/>
                <a:gd name="T69" fmla="*/ 67945781 h 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26"/>
                <a:gd name="T107" fmla="*/ 69 w 69"/>
                <a:gd name="T108" fmla="*/ 26 h 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 name="Freeform 109"/>
            <p:cNvSpPr/>
            <p:nvPr/>
          </p:nvSpPr>
          <p:spPr bwMode="auto">
            <a:xfrm>
              <a:off x="2132013" y="2598738"/>
              <a:ext cx="138112" cy="100012"/>
            </a:xfrm>
            <a:custGeom>
              <a:avLst/>
              <a:gdLst>
                <a:gd name="T0" fmla="*/ 44140595 w 55"/>
                <a:gd name="T1" fmla="*/ 7306282 h 37"/>
                <a:gd name="T2" fmla="*/ 189173262 w 55"/>
                <a:gd name="T3" fmla="*/ 21918846 h 37"/>
                <a:gd name="T4" fmla="*/ 208089584 w 55"/>
                <a:gd name="T5" fmla="*/ 21918846 h 37"/>
                <a:gd name="T6" fmla="*/ 245924738 w 55"/>
                <a:gd name="T7" fmla="*/ 29225128 h 37"/>
                <a:gd name="T8" fmla="*/ 277454452 w 55"/>
                <a:gd name="T9" fmla="*/ 29225128 h 37"/>
                <a:gd name="T10" fmla="*/ 290065334 w 55"/>
                <a:gd name="T11" fmla="*/ 43837692 h 37"/>
                <a:gd name="T12" fmla="*/ 340511369 w 55"/>
                <a:gd name="T13" fmla="*/ 80369103 h 37"/>
                <a:gd name="T14" fmla="*/ 264841060 w 55"/>
                <a:gd name="T15" fmla="*/ 102287949 h 37"/>
                <a:gd name="T16" fmla="*/ 252230179 w 55"/>
                <a:gd name="T17" fmla="*/ 124206795 h 37"/>
                <a:gd name="T18" fmla="*/ 233313857 w 55"/>
                <a:gd name="T19" fmla="*/ 109594231 h 37"/>
                <a:gd name="T20" fmla="*/ 227008417 w 55"/>
                <a:gd name="T21" fmla="*/ 124206795 h 37"/>
                <a:gd name="T22" fmla="*/ 233313857 w 55"/>
                <a:gd name="T23" fmla="*/ 131513077 h 37"/>
                <a:gd name="T24" fmla="*/ 220700465 w 55"/>
                <a:gd name="T25" fmla="*/ 146128344 h 37"/>
                <a:gd name="T26" fmla="*/ 220700465 w 55"/>
                <a:gd name="T27" fmla="*/ 160740908 h 37"/>
                <a:gd name="T28" fmla="*/ 201784143 w 55"/>
                <a:gd name="T29" fmla="*/ 160740908 h 37"/>
                <a:gd name="T30" fmla="*/ 182867821 w 55"/>
                <a:gd name="T31" fmla="*/ 182659754 h 37"/>
                <a:gd name="T32" fmla="*/ 182867821 w 55"/>
                <a:gd name="T33" fmla="*/ 226497447 h 37"/>
                <a:gd name="T34" fmla="*/ 75670309 w 55"/>
                <a:gd name="T35" fmla="*/ 255722575 h 37"/>
                <a:gd name="T36" fmla="*/ 0 w 55"/>
                <a:gd name="T37" fmla="*/ 197272318 h 37"/>
                <a:gd name="T38" fmla="*/ 25224273 w 55"/>
                <a:gd name="T39" fmla="*/ 175353472 h 37"/>
                <a:gd name="T40" fmla="*/ 31529714 w 55"/>
                <a:gd name="T41" fmla="*/ 153434626 h 37"/>
                <a:gd name="T42" fmla="*/ 25224273 w 55"/>
                <a:gd name="T43" fmla="*/ 109594231 h 37"/>
                <a:gd name="T44" fmla="*/ 44140595 w 55"/>
                <a:gd name="T45" fmla="*/ 102287949 h 37"/>
                <a:gd name="T46" fmla="*/ 56751476 w 55"/>
                <a:gd name="T47" fmla="*/ 58450256 h 37"/>
                <a:gd name="T48" fmla="*/ 44140595 w 55"/>
                <a:gd name="T49" fmla="*/ 7306282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
                <a:gd name="T76" fmla="*/ 0 h 37"/>
                <a:gd name="T77" fmla="*/ 55 w 55"/>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Freeform 110"/>
            <p:cNvSpPr/>
            <p:nvPr/>
          </p:nvSpPr>
          <p:spPr bwMode="auto">
            <a:xfrm>
              <a:off x="2409825" y="2617788"/>
              <a:ext cx="30163" cy="25400"/>
            </a:xfrm>
            <a:custGeom>
              <a:avLst/>
              <a:gdLst>
                <a:gd name="T0" fmla="*/ 12635783 w 12"/>
                <a:gd name="T1" fmla="*/ 0 h 9"/>
                <a:gd name="T2" fmla="*/ 63181431 w 12"/>
                <a:gd name="T3" fmla="*/ 0 h 9"/>
                <a:gd name="T4" fmla="*/ 75817214 w 12"/>
                <a:gd name="T5" fmla="*/ 47788689 h 9"/>
                <a:gd name="T6" fmla="*/ 56862282 w 12"/>
                <a:gd name="T7" fmla="*/ 71684444 h 9"/>
                <a:gd name="T8" fmla="*/ 0 w 12"/>
                <a:gd name="T9" fmla="*/ 39824378 h 9"/>
                <a:gd name="T10" fmla="*/ 12635783 w 12"/>
                <a:gd name="T11" fmla="*/ 0 h 9"/>
                <a:gd name="T12" fmla="*/ 0 60000 65536"/>
                <a:gd name="T13" fmla="*/ 0 60000 65536"/>
                <a:gd name="T14" fmla="*/ 0 60000 65536"/>
                <a:gd name="T15" fmla="*/ 0 60000 65536"/>
                <a:gd name="T16" fmla="*/ 0 60000 65536"/>
                <a:gd name="T17" fmla="*/ 0 60000 65536"/>
                <a:gd name="T18" fmla="*/ 0 w 12"/>
                <a:gd name="T19" fmla="*/ 0 h 9"/>
                <a:gd name="T20" fmla="*/ 12 w 12"/>
                <a:gd name="T21" fmla="*/ 9 h 9"/>
              </a:gdLst>
              <a:ahLst/>
              <a:cxnLst>
                <a:cxn ang="T12">
                  <a:pos x="T0" y="T1"/>
                </a:cxn>
                <a:cxn ang="T13">
                  <a:pos x="T2" y="T3"/>
                </a:cxn>
                <a:cxn ang="T14">
                  <a:pos x="T4" y="T5"/>
                </a:cxn>
                <a:cxn ang="T15">
                  <a:pos x="T6" y="T7"/>
                </a:cxn>
                <a:cxn ang="T16">
                  <a:pos x="T8" y="T9"/>
                </a:cxn>
                <a:cxn ang="T17">
                  <a:pos x="T10" y="T11"/>
                </a:cxn>
              </a:cxnLst>
              <a:rect l="T18" t="T19" r="T20" b="T21"/>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 name="Freeform 111"/>
            <p:cNvSpPr/>
            <p:nvPr/>
          </p:nvSpPr>
          <p:spPr bwMode="auto">
            <a:xfrm>
              <a:off x="2563813" y="2609850"/>
              <a:ext cx="68262" cy="53975"/>
            </a:xfrm>
            <a:custGeom>
              <a:avLst/>
              <a:gdLst>
                <a:gd name="T0" fmla="*/ 148586871 w 28"/>
                <a:gd name="T1" fmla="*/ 14567853 h 20"/>
                <a:gd name="T2" fmla="*/ 154530540 w 28"/>
                <a:gd name="T3" fmla="*/ 65549939 h 20"/>
                <a:gd name="T4" fmla="*/ 142643201 w 28"/>
                <a:gd name="T5" fmla="*/ 80115093 h 20"/>
                <a:gd name="T6" fmla="*/ 101039950 w 28"/>
                <a:gd name="T7" fmla="*/ 94682945 h 20"/>
                <a:gd name="T8" fmla="*/ 29718349 w 28"/>
                <a:gd name="T9" fmla="*/ 145665031 h 20"/>
                <a:gd name="T10" fmla="*/ 23774679 w 28"/>
                <a:gd name="T11" fmla="*/ 101966871 h 20"/>
                <a:gd name="T12" fmla="*/ 5943670 w 28"/>
                <a:gd name="T13" fmla="*/ 80115093 h 20"/>
                <a:gd name="T14" fmla="*/ 5943670 w 28"/>
                <a:gd name="T15" fmla="*/ 29133006 h 20"/>
                <a:gd name="T16" fmla="*/ 23774679 w 28"/>
                <a:gd name="T17" fmla="*/ 14567853 h 20"/>
                <a:gd name="T18" fmla="*/ 47546921 w 28"/>
                <a:gd name="T19" fmla="*/ 0 h 20"/>
                <a:gd name="T20" fmla="*/ 112927289 w 28"/>
                <a:gd name="T21" fmla="*/ 21849080 h 20"/>
                <a:gd name="T22" fmla="*/ 148586871 w 28"/>
                <a:gd name="T23" fmla="*/ 14567853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20"/>
                <a:gd name="T38" fmla="*/ 28 w 28"/>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 name="Freeform 112"/>
            <p:cNvSpPr/>
            <p:nvPr/>
          </p:nvSpPr>
          <p:spPr bwMode="auto">
            <a:xfrm>
              <a:off x="3590925" y="2816225"/>
              <a:ext cx="149225" cy="79375"/>
            </a:xfrm>
            <a:custGeom>
              <a:avLst/>
              <a:gdLst>
                <a:gd name="T0" fmla="*/ 272166503 w 60"/>
                <a:gd name="T1" fmla="*/ 0 h 29"/>
                <a:gd name="T2" fmla="*/ 303093385 w 60"/>
                <a:gd name="T3" fmla="*/ 22474073 h 29"/>
                <a:gd name="T4" fmla="*/ 334022753 w 60"/>
                <a:gd name="T5" fmla="*/ 37456789 h 29"/>
                <a:gd name="T6" fmla="*/ 321649513 w 60"/>
                <a:gd name="T7" fmla="*/ 52439504 h 29"/>
                <a:gd name="T8" fmla="*/ 364949634 w 60"/>
                <a:gd name="T9" fmla="*/ 89899030 h 29"/>
                <a:gd name="T10" fmla="*/ 340208129 w 60"/>
                <a:gd name="T11" fmla="*/ 149829892 h 29"/>
                <a:gd name="T12" fmla="*/ 315464137 w 60"/>
                <a:gd name="T13" fmla="*/ 157321250 h 29"/>
                <a:gd name="T14" fmla="*/ 278351880 w 60"/>
                <a:gd name="T15" fmla="*/ 179798060 h 29"/>
                <a:gd name="T16" fmla="*/ 253607888 w 60"/>
                <a:gd name="T17" fmla="*/ 194780776 h 29"/>
                <a:gd name="T18" fmla="*/ 235051759 w 60"/>
                <a:gd name="T19" fmla="*/ 202272134 h 29"/>
                <a:gd name="T20" fmla="*/ 129897875 w 60"/>
                <a:gd name="T21" fmla="*/ 209763491 h 29"/>
                <a:gd name="T22" fmla="*/ 123712499 w 60"/>
                <a:gd name="T23" fmla="*/ 202272134 h 29"/>
                <a:gd name="T24" fmla="*/ 86597755 w 60"/>
                <a:gd name="T25" fmla="*/ 179798060 h 29"/>
                <a:gd name="T26" fmla="*/ 74227002 w 60"/>
                <a:gd name="T27" fmla="*/ 172306703 h 29"/>
                <a:gd name="T28" fmla="*/ 86597755 w 60"/>
                <a:gd name="T29" fmla="*/ 157321250 h 29"/>
                <a:gd name="T30" fmla="*/ 61856250 w 60"/>
                <a:gd name="T31" fmla="*/ 142338534 h 29"/>
                <a:gd name="T32" fmla="*/ 61856250 w 60"/>
                <a:gd name="T33" fmla="*/ 74916315 h 29"/>
                <a:gd name="T34" fmla="*/ 12370753 w 60"/>
                <a:gd name="T35" fmla="*/ 89899030 h 29"/>
                <a:gd name="T36" fmla="*/ 30926881 w 60"/>
                <a:gd name="T37" fmla="*/ 44948147 h 29"/>
                <a:gd name="T38" fmla="*/ 98968507 w 60"/>
                <a:gd name="T39" fmla="*/ 44948147 h 29"/>
                <a:gd name="T40" fmla="*/ 105153883 w 60"/>
                <a:gd name="T41" fmla="*/ 89899030 h 29"/>
                <a:gd name="T42" fmla="*/ 129897875 w 60"/>
                <a:gd name="T43" fmla="*/ 44948147 h 29"/>
                <a:gd name="T44" fmla="*/ 185568749 w 60"/>
                <a:gd name="T45" fmla="*/ 67424957 h 29"/>
                <a:gd name="T46" fmla="*/ 204124878 w 60"/>
                <a:gd name="T47" fmla="*/ 44948147 h 29"/>
                <a:gd name="T48" fmla="*/ 253607888 w 60"/>
                <a:gd name="T49" fmla="*/ 37456789 h 29"/>
                <a:gd name="T50" fmla="*/ 272166503 w 60"/>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29"/>
                <a:gd name="T80" fmla="*/ 60 w 60"/>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 name="Freeform 113"/>
            <p:cNvSpPr/>
            <p:nvPr/>
          </p:nvSpPr>
          <p:spPr bwMode="auto">
            <a:xfrm>
              <a:off x="2684463" y="2835275"/>
              <a:ext cx="92075" cy="71438"/>
            </a:xfrm>
            <a:custGeom>
              <a:avLst/>
              <a:gdLst>
                <a:gd name="T0" fmla="*/ 65414172 w 36"/>
                <a:gd name="T1" fmla="*/ 0 h 26"/>
                <a:gd name="T2" fmla="*/ 117748579 w 36"/>
                <a:gd name="T3" fmla="*/ 67945781 h 26"/>
                <a:gd name="T4" fmla="*/ 137370785 w 36"/>
                <a:gd name="T5" fmla="*/ 52844887 h 26"/>
                <a:gd name="T6" fmla="*/ 163537988 w 36"/>
                <a:gd name="T7" fmla="*/ 90591627 h 26"/>
                <a:gd name="T8" fmla="*/ 202787515 w 36"/>
                <a:gd name="T9" fmla="*/ 143439261 h 26"/>
                <a:gd name="T10" fmla="*/ 235494601 w 36"/>
                <a:gd name="T11" fmla="*/ 150986961 h 26"/>
                <a:gd name="T12" fmla="*/ 117748579 w 36"/>
                <a:gd name="T13" fmla="*/ 158537408 h 26"/>
                <a:gd name="T14" fmla="*/ 71956613 w 36"/>
                <a:gd name="T15" fmla="*/ 196284148 h 26"/>
                <a:gd name="T16" fmla="*/ 0 w 36"/>
                <a:gd name="T17" fmla="*/ 158537408 h 26"/>
                <a:gd name="T18" fmla="*/ 19624763 w 36"/>
                <a:gd name="T19" fmla="*/ 150986961 h 26"/>
                <a:gd name="T20" fmla="*/ 26167203 w 36"/>
                <a:gd name="T21" fmla="*/ 128338367 h 26"/>
                <a:gd name="T22" fmla="*/ 26167203 w 36"/>
                <a:gd name="T23" fmla="*/ 37746740 h 26"/>
                <a:gd name="T24" fmla="*/ 65414172 w 36"/>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6"/>
                <a:gd name="T41" fmla="*/ 36 w 36"/>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7" name="Freeform 114"/>
            <p:cNvSpPr/>
            <p:nvPr/>
          </p:nvSpPr>
          <p:spPr bwMode="auto">
            <a:xfrm>
              <a:off x="5308600" y="3954463"/>
              <a:ext cx="152400" cy="173037"/>
            </a:xfrm>
            <a:custGeom>
              <a:avLst/>
              <a:gdLst>
                <a:gd name="T0" fmla="*/ 32258000 w 60"/>
                <a:gd name="T1" fmla="*/ 65789208 h 64"/>
                <a:gd name="T2" fmla="*/ 12903200 w 60"/>
                <a:gd name="T3" fmla="*/ 51170285 h 64"/>
                <a:gd name="T4" fmla="*/ 0 w 60"/>
                <a:gd name="T5" fmla="*/ 21929736 h 64"/>
                <a:gd name="T6" fmla="*/ 70967600 w 60"/>
                <a:gd name="T7" fmla="*/ 14618923 h 64"/>
                <a:gd name="T8" fmla="*/ 103225600 w 60"/>
                <a:gd name="T9" fmla="*/ 29240549 h 64"/>
                <a:gd name="T10" fmla="*/ 103225600 w 60"/>
                <a:gd name="T11" fmla="*/ 51170285 h 64"/>
                <a:gd name="T12" fmla="*/ 122580400 w 60"/>
                <a:gd name="T13" fmla="*/ 73100021 h 64"/>
                <a:gd name="T14" fmla="*/ 161290000 w 60"/>
                <a:gd name="T15" fmla="*/ 95029757 h 64"/>
                <a:gd name="T16" fmla="*/ 225806000 w 60"/>
                <a:gd name="T17" fmla="*/ 153510856 h 64"/>
                <a:gd name="T18" fmla="*/ 238709200 w 60"/>
                <a:gd name="T19" fmla="*/ 182751405 h 64"/>
                <a:gd name="T20" fmla="*/ 270967200 w 60"/>
                <a:gd name="T21" fmla="*/ 197370328 h 64"/>
                <a:gd name="T22" fmla="*/ 283870400 w 60"/>
                <a:gd name="T23" fmla="*/ 219300064 h 64"/>
                <a:gd name="T24" fmla="*/ 283870400 w 60"/>
                <a:gd name="T25" fmla="*/ 233921691 h 64"/>
                <a:gd name="T26" fmla="*/ 303225200 w 60"/>
                <a:gd name="T27" fmla="*/ 255851427 h 64"/>
                <a:gd name="T28" fmla="*/ 329031600 w 60"/>
                <a:gd name="T29" fmla="*/ 285089272 h 64"/>
                <a:gd name="T30" fmla="*/ 348386400 w 60"/>
                <a:gd name="T31" fmla="*/ 307021712 h 64"/>
                <a:gd name="T32" fmla="*/ 367741200 w 60"/>
                <a:gd name="T33" fmla="*/ 358189294 h 64"/>
                <a:gd name="T34" fmla="*/ 374192800 w 60"/>
                <a:gd name="T35" fmla="*/ 402051470 h 64"/>
                <a:gd name="T36" fmla="*/ 387096000 w 60"/>
                <a:gd name="T37" fmla="*/ 431289315 h 64"/>
                <a:gd name="T38" fmla="*/ 341934800 w 60"/>
                <a:gd name="T39" fmla="*/ 445910942 h 64"/>
                <a:gd name="T40" fmla="*/ 303225200 w 60"/>
                <a:gd name="T41" fmla="*/ 445910942 h 64"/>
                <a:gd name="T42" fmla="*/ 303225200 w 60"/>
                <a:gd name="T43" fmla="*/ 423981206 h 64"/>
                <a:gd name="T44" fmla="*/ 283870400 w 60"/>
                <a:gd name="T45" fmla="*/ 423981206 h 64"/>
                <a:gd name="T46" fmla="*/ 238709200 w 60"/>
                <a:gd name="T47" fmla="*/ 380121733 h 64"/>
                <a:gd name="T48" fmla="*/ 251612400 w 60"/>
                <a:gd name="T49" fmla="*/ 358189294 h 64"/>
                <a:gd name="T50" fmla="*/ 238709200 w 60"/>
                <a:gd name="T51" fmla="*/ 358189294 h 64"/>
                <a:gd name="T52" fmla="*/ 232257600 w 60"/>
                <a:gd name="T53" fmla="*/ 336259558 h 64"/>
                <a:gd name="T54" fmla="*/ 212902800 w 60"/>
                <a:gd name="T55" fmla="*/ 336259558 h 64"/>
                <a:gd name="T56" fmla="*/ 180644800 w 60"/>
                <a:gd name="T57" fmla="*/ 299710899 h 64"/>
                <a:gd name="T58" fmla="*/ 161290000 w 60"/>
                <a:gd name="T59" fmla="*/ 226610877 h 64"/>
                <a:gd name="T60" fmla="*/ 148386800 w 60"/>
                <a:gd name="T61" fmla="*/ 248540613 h 64"/>
                <a:gd name="T62" fmla="*/ 135483600 w 60"/>
                <a:gd name="T63" fmla="*/ 197370328 h 64"/>
                <a:gd name="T64" fmla="*/ 116128800 w 60"/>
                <a:gd name="T65" fmla="*/ 175440592 h 64"/>
                <a:gd name="T66" fmla="*/ 96774000 w 60"/>
                <a:gd name="T67" fmla="*/ 168129779 h 64"/>
                <a:gd name="T68" fmla="*/ 90322400 w 60"/>
                <a:gd name="T69" fmla="*/ 124270307 h 64"/>
                <a:gd name="T70" fmla="*/ 58064400 w 60"/>
                <a:gd name="T71" fmla="*/ 102340571 h 64"/>
                <a:gd name="T72" fmla="*/ 45161200 w 60"/>
                <a:gd name="T73" fmla="*/ 80410835 h 64"/>
                <a:gd name="T74" fmla="*/ 32258000 w 60"/>
                <a:gd name="T75" fmla="*/ 65789208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4"/>
                <a:gd name="T116" fmla="*/ 60 w 60"/>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Freeform 115"/>
            <p:cNvSpPr/>
            <p:nvPr/>
          </p:nvSpPr>
          <p:spPr bwMode="auto">
            <a:xfrm>
              <a:off x="4560888" y="4225925"/>
              <a:ext cx="106362" cy="212725"/>
            </a:xfrm>
            <a:custGeom>
              <a:avLst/>
              <a:gdLst>
                <a:gd name="T0" fmla="*/ 195787707 w 43"/>
                <a:gd name="T1" fmla="*/ 0 h 79"/>
                <a:gd name="T2" fmla="*/ 232497438 w 43"/>
                <a:gd name="T3" fmla="*/ 7251499 h 79"/>
                <a:gd name="T4" fmla="*/ 214143809 w 43"/>
                <a:gd name="T5" fmla="*/ 188520126 h 79"/>
                <a:gd name="T6" fmla="*/ 195787707 w 43"/>
                <a:gd name="T7" fmla="*/ 311782147 h 79"/>
                <a:gd name="T8" fmla="*/ 171314553 w 43"/>
                <a:gd name="T9" fmla="*/ 362537254 h 79"/>
                <a:gd name="T10" fmla="*/ 165195027 w 43"/>
                <a:gd name="T11" fmla="*/ 427795360 h 79"/>
                <a:gd name="T12" fmla="*/ 165195027 w 43"/>
                <a:gd name="T13" fmla="*/ 449547165 h 79"/>
                <a:gd name="T14" fmla="*/ 146841398 w 43"/>
                <a:gd name="T15" fmla="*/ 456795971 h 79"/>
                <a:gd name="T16" fmla="*/ 140721873 w 43"/>
                <a:gd name="T17" fmla="*/ 514802578 h 79"/>
                <a:gd name="T18" fmla="*/ 128485296 w 43"/>
                <a:gd name="T19" fmla="*/ 529305576 h 79"/>
                <a:gd name="T20" fmla="*/ 122368244 w 43"/>
                <a:gd name="T21" fmla="*/ 558308880 h 79"/>
                <a:gd name="T22" fmla="*/ 36709731 w 43"/>
                <a:gd name="T23" fmla="*/ 565557686 h 79"/>
                <a:gd name="T24" fmla="*/ 24473154 w 43"/>
                <a:gd name="T25" fmla="*/ 514802578 h 79"/>
                <a:gd name="T26" fmla="*/ 18356102 w 43"/>
                <a:gd name="T27" fmla="*/ 500302273 h 79"/>
                <a:gd name="T28" fmla="*/ 0 w 43"/>
                <a:gd name="T29" fmla="*/ 485799275 h 79"/>
                <a:gd name="T30" fmla="*/ 0 w 43"/>
                <a:gd name="T31" fmla="*/ 449547165 h 79"/>
                <a:gd name="T32" fmla="*/ 12236577 w 43"/>
                <a:gd name="T33" fmla="*/ 435044167 h 79"/>
                <a:gd name="T34" fmla="*/ 0 w 43"/>
                <a:gd name="T35" fmla="*/ 427795360 h 79"/>
                <a:gd name="T36" fmla="*/ 18356102 w 43"/>
                <a:gd name="T37" fmla="*/ 384289059 h 79"/>
                <a:gd name="T38" fmla="*/ 18356102 w 43"/>
                <a:gd name="T39" fmla="*/ 362537254 h 79"/>
                <a:gd name="T40" fmla="*/ 36709731 w 43"/>
                <a:gd name="T41" fmla="*/ 355285755 h 79"/>
                <a:gd name="T42" fmla="*/ 55065834 w 43"/>
                <a:gd name="T43" fmla="*/ 304530647 h 79"/>
                <a:gd name="T44" fmla="*/ 36709731 w 43"/>
                <a:gd name="T45" fmla="*/ 275527344 h 79"/>
                <a:gd name="T46" fmla="*/ 36709731 w 43"/>
                <a:gd name="T47" fmla="*/ 210271931 h 79"/>
                <a:gd name="T48" fmla="*/ 55065834 w 43"/>
                <a:gd name="T49" fmla="*/ 188520126 h 79"/>
                <a:gd name="T50" fmla="*/ 79538988 w 43"/>
                <a:gd name="T51" fmla="*/ 174017128 h 79"/>
                <a:gd name="T52" fmla="*/ 122368244 w 43"/>
                <a:gd name="T53" fmla="*/ 130513519 h 79"/>
                <a:gd name="T54" fmla="*/ 146841398 w 43"/>
                <a:gd name="T55" fmla="*/ 137765018 h 79"/>
                <a:gd name="T56" fmla="*/ 152958450 w 43"/>
                <a:gd name="T57" fmla="*/ 79758411 h 79"/>
                <a:gd name="T58" fmla="*/ 183551130 w 43"/>
                <a:gd name="T59" fmla="*/ 72506912 h 79"/>
                <a:gd name="T60" fmla="*/ 195787707 w 43"/>
                <a:gd name="T61" fmla="*/ 0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3"/>
                <a:gd name="T94" fmla="*/ 0 h 79"/>
                <a:gd name="T95" fmla="*/ 43 w 43"/>
                <a:gd name="T96" fmla="*/ 79 h 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9" name="Freeform 116"/>
            <p:cNvSpPr/>
            <p:nvPr/>
          </p:nvSpPr>
          <p:spPr bwMode="auto">
            <a:xfrm>
              <a:off x="5564188" y="4214813"/>
              <a:ext cx="577850" cy="454025"/>
            </a:xfrm>
            <a:custGeom>
              <a:avLst/>
              <a:gdLst>
                <a:gd name="T0" fmla="*/ 838515383 w 231"/>
                <a:gd name="T1" fmla="*/ 101046085 h 169"/>
                <a:gd name="T2" fmla="*/ 807226432 w 231"/>
                <a:gd name="T3" fmla="*/ 115480856 h 169"/>
                <a:gd name="T4" fmla="*/ 851030464 w 231"/>
                <a:gd name="T5" fmla="*/ 180435983 h 169"/>
                <a:gd name="T6" fmla="*/ 969924977 w 231"/>
                <a:gd name="T7" fmla="*/ 259828567 h 169"/>
                <a:gd name="T8" fmla="*/ 1007470218 w 231"/>
                <a:gd name="T9" fmla="*/ 202089483 h 169"/>
                <a:gd name="T10" fmla="*/ 1013726508 w 231"/>
                <a:gd name="T11" fmla="*/ 158785169 h 169"/>
                <a:gd name="T12" fmla="*/ 1026241588 w 231"/>
                <a:gd name="T13" fmla="*/ 64957813 h 169"/>
                <a:gd name="T14" fmla="*/ 1051274250 w 231"/>
                <a:gd name="T15" fmla="*/ 14434771 h 169"/>
                <a:gd name="T16" fmla="*/ 1076304411 w 231"/>
                <a:gd name="T17" fmla="*/ 57739085 h 169"/>
                <a:gd name="T18" fmla="*/ 1120105941 w 231"/>
                <a:gd name="T19" fmla="*/ 158785169 h 169"/>
                <a:gd name="T20" fmla="*/ 1163909973 w 231"/>
                <a:gd name="T21" fmla="*/ 230959025 h 169"/>
                <a:gd name="T22" fmla="*/ 1207711503 w 231"/>
                <a:gd name="T23" fmla="*/ 303135567 h 169"/>
                <a:gd name="T24" fmla="*/ 1232741664 w 231"/>
                <a:gd name="T25" fmla="*/ 382528152 h 169"/>
                <a:gd name="T26" fmla="*/ 1264030615 w 231"/>
                <a:gd name="T27" fmla="*/ 404178965 h 169"/>
                <a:gd name="T28" fmla="*/ 1314090936 w 231"/>
                <a:gd name="T29" fmla="*/ 440267237 h 169"/>
                <a:gd name="T30" fmla="*/ 1357894968 w 231"/>
                <a:gd name="T31" fmla="*/ 541310635 h 169"/>
                <a:gd name="T32" fmla="*/ 1376666338 w 231"/>
                <a:gd name="T33" fmla="*/ 562964135 h 169"/>
                <a:gd name="T34" fmla="*/ 1426726659 w 231"/>
                <a:gd name="T35" fmla="*/ 606268448 h 169"/>
                <a:gd name="T36" fmla="*/ 1445500530 w 231"/>
                <a:gd name="T37" fmla="*/ 779488388 h 169"/>
                <a:gd name="T38" fmla="*/ 1420470370 w 231"/>
                <a:gd name="T39" fmla="*/ 858880973 h 169"/>
                <a:gd name="T40" fmla="*/ 1420470370 w 231"/>
                <a:gd name="T41" fmla="*/ 887750515 h 169"/>
                <a:gd name="T42" fmla="*/ 1401696498 w 231"/>
                <a:gd name="T43" fmla="*/ 945492287 h 169"/>
                <a:gd name="T44" fmla="*/ 1351636177 w 231"/>
                <a:gd name="T45" fmla="*/ 996012642 h 169"/>
                <a:gd name="T46" fmla="*/ 1307834647 w 231"/>
                <a:gd name="T47" fmla="*/ 1147581769 h 169"/>
                <a:gd name="T48" fmla="*/ 1226485374 w 231"/>
                <a:gd name="T49" fmla="*/ 1190886083 h 169"/>
                <a:gd name="T50" fmla="*/ 1188940133 w 231"/>
                <a:gd name="T51" fmla="*/ 1219755625 h 169"/>
                <a:gd name="T52" fmla="*/ 1120105941 w 231"/>
                <a:gd name="T53" fmla="*/ 1205320854 h 169"/>
                <a:gd name="T54" fmla="*/ 963666186 w 231"/>
                <a:gd name="T55" fmla="*/ 1169232583 h 169"/>
                <a:gd name="T56" fmla="*/ 951151106 w 231"/>
                <a:gd name="T57" fmla="*/ 1111493498 h 169"/>
                <a:gd name="T58" fmla="*/ 944894817 w 231"/>
                <a:gd name="T59" fmla="*/ 1082623956 h 169"/>
                <a:gd name="T60" fmla="*/ 876060624 w 231"/>
                <a:gd name="T61" fmla="*/ 1017666142 h 169"/>
                <a:gd name="T62" fmla="*/ 838515383 w 231"/>
                <a:gd name="T63" fmla="*/ 967143100 h 169"/>
                <a:gd name="T64" fmla="*/ 769681191 w 231"/>
                <a:gd name="T65" fmla="*/ 938273558 h 169"/>
                <a:gd name="T66" fmla="*/ 732135950 w 231"/>
                <a:gd name="T67" fmla="*/ 916620058 h 169"/>
                <a:gd name="T68" fmla="*/ 569439906 w 231"/>
                <a:gd name="T69" fmla="*/ 880534473 h 169"/>
                <a:gd name="T70" fmla="*/ 481834344 w 231"/>
                <a:gd name="T71" fmla="*/ 909404015 h 169"/>
                <a:gd name="T72" fmla="*/ 444289103 w 231"/>
                <a:gd name="T73" fmla="*/ 931054829 h 169"/>
                <a:gd name="T74" fmla="*/ 419258942 w 231"/>
                <a:gd name="T75" fmla="*/ 959927058 h 169"/>
                <a:gd name="T76" fmla="*/ 400485071 w 231"/>
                <a:gd name="T77" fmla="*/ 959927058 h 169"/>
                <a:gd name="T78" fmla="*/ 244045317 w 231"/>
                <a:gd name="T79" fmla="*/ 988796600 h 169"/>
                <a:gd name="T80" fmla="*/ 219015156 w 231"/>
                <a:gd name="T81" fmla="*/ 1010447413 h 169"/>
                <a:gd name="T82" fmla="*/ 68834192 w 231"/>
                <a:gd name="T83" fmla="*/ 1039319642 h 169"/>
                <a:gd name="T84" fmla="*/ 87605562 w 231"/>
                <a:gd name="T85" fmla="*/ 931054829 h 169"/>
                <a:gd name="T86" fmla="*/ 68834192 w 231"/>
                <a:gd name="T87" fmla="*/ 866099702 h 169"/>
                <a:gd name="T88" fmla="*/ 68834192 w 231"/>
                <a:gd name="T89" fmla="*/ 830011431 h 169"/>
                <a:gd name="T90" fmla="*/ 43804032 w 231"/>
                <a:gd name="T91" fmla="*/ 765053617 h 169"/>
                <a:gd name="T92" fmla="*/ 31288952 w 231"/>
                <a:gd name="T93" fmla="*/ 714530575 h 169"/>
                <a:gd name="T94" fmla="*/ 12515080 w 231"/>
                <a:gd name="T95" fmla="*/ 656791490 h 169"/>
                <a:gd name="T96" fmla="*/ 25030161 w 231"/>
                <a:gd name="T97" fmla="*/ 606268448 h 169"/>
                <a:gd name="T98" fmla="*/ 25030161 w 231"/>
                <a:gd name="T99" fmla="*/ 476355508 h 169"/>
                <a:gd name="T100" fmla="*/ 118894514 w 231"/>
                <a:gd name="T101" fmla="*/ 404178965 h 169"/>
                <a:gd name="T102" fmla="*/ 231530236 w 231"/>
                <a:gd name="T103" fmla="*/ 375309423 h 169"/>
                <a:gd name="T104" fmla="*/ 294105638 w 231"/>
                <a:gd name="T105" fmla="*/ 339221152 h 169"/>
                <a:gd name="T106" fmla="*/ 319135798 w 231"/>
                <a:gd name="T107" fmla="*/ 230959025 h 169"/>
                <a:gd name="T108" fmla="*/ 400485071 w 231"/>
                <a:gd name="T109" fmla="*/ 230959025 h 169"/>
                <a:gd name="T110" fmla="*/ 419258942 w 231"/>
                <a:gd name="T111" fmla="*/ 158785169 h 169"/>
                <a:gd name="T112" fmla="*/ 488090633 w 231"/>
                <a:gd name="T113" fmla="*/ 108262127 h 169"/>
                <a:gd name="T114" fmla="*/ 544409745 w 231"/>
                <a:gd name="T115" fmla="*/ 137131669 h 169"/>
                <a:gd name="T116" fmla="*/ 556924826 w 231"/>
                <a:gd name="T117" fmla="*/ 151566440 h 169"/>
                <a:gd name="T118" fmla="*/ 575696195 w 231"/>
                <a:gd name="T119" fmla="*/ 129915627 h 169"/>
                <a:gd name="T120" fmla="*/ 638274098 w 231"/>
                <a:gd name="T121" fmla="*/ 64957813 h 169"/>
                <a:gd name="T122" fmla="*/ 682075629 w 231"/>
                <a:gd name="T123" fmla="*/ 50523042 h 1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1"/>
                <a:gd name="T187" fmla="*/ 0 h 169"/>
                <a:gd name="T188" fmla="*/ 231 w 231"/>
                <a:gd name="T189" fmla="*/ 169 h 1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0" name="椭圆 129"/>
          <p:cNvSpPr/>
          <p:nvPr/>
        </p:nvSpPr>
        <p:spPr>
          <a:xfrm>
            <a:off x="3076608" y="2810386"/>
            <a:ext cx="633900" cy="633900"/>
          </a:xfrm>
          <a:prstGeom prst="ellipse">
            <a:avLst/>
          </a:prstGeom>
          <a:solidFill>
            <a:srgbClr val="94322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70760" y="98528"/>
            <a:ext cx="11383865" cy="6733918"/>
          </a:xfrm>
          <a:prstGeom prst="ellipse">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3359" y="3057081"/>
            <a:ext cx="144000" cy="144000"/>
          </a:xfrm>
          <a:prstGeom prst="ellipse">
            <a:avLst/>
          </a:prstGeom>
          <a:solidFill>
            <a:srgbClr val="943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5813305" y="3979245"/>
            <a:ext cx="853162" cy="853162"/>
          </a:xfrm>
          <a:prstGeom prst="ellipse">
            <a:avLst/>
          </a:prstGeom>
          <a:solidFill>
            <a:srgbClr val="94322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6144535" y="4339166"/>
            <a:ext cx="144000" cy="144000"/>
          </a:xfrm>
          <a:prstGeom prst="ellipse">
            <a:avLst/>
          </a:prstGeom>
          <a:solidFill>
            <a:srgbClr val="943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145378" y="4320034"/>
            <a:ext cx="633900" cy="633900"/>
          </a:xfrm>
          <a:prstGeom prst="ellipse">
            <a:avLst/>
          </a:prstGeom>
          <a:solidFill>
            <a:srgbClr val="94322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72129" y="4566729"/>
            <a:ext cx="144000" cy="144000"/>
          </a:xfrm>
          <a:prstGeom prst="ellipse">
            <a:avLst/>
          </a:prstGeom>
          <a:solidFill>
            <a:srgbClr val="943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4005161" y="4797457"/>
            <a:ext cx="493086" cy="493086"/>
          </a:xfrm>
          <a:prstGeom prst="ellipse">
            <a:avLst/>
          </a:prstGeom>
          <a:solidFill>
            <a:srgbClr val="94322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84567" y="4957350"/>
            <a:ext cx="144000" cy="144000"/>
          </a:xfrm>
          <a:prstGeom prst="ellipse">
            <a:avLst/>
          </a:prstGeom>
          <a:solidFill>
            <a:srgbClr val="943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4"/>
          <p:cNvSpPr>
            <a:spLocks noChangeArrowheads="1"/>
          </p:cNvSpPr>
          <p:nvPr/>
        </p:nvSpPr>
        <p:spPr bwMode="auto">
          <a:xfrm>
            <a:off x="1083945" y="1504950"/>
            <a:ext cx="4679315"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Total supply 500000000 $ES</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Private sale: 10% with price $0.0015</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Presale: 20% with price $0.0016</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Liquidity:15%( Locked) with price $0.0017 at launch</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Locked for application development: 35%</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Locked for public relations: 5%</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Locked for application maintenance: 3%</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Locked for listing in CEX: 12%</a:t>
            </a:r>
            <a:endParaRPr lang="en-US" altLang="zh-CN" sz="1600" dirty="0">
              <a:solidFill>
                <a:schemeClr val="bg1"/>
              </a:solidFill>
              <a:latin typeface="华文细黑" panose="02010600040101010101" pitchFamily="2" charset="-122"/>
              <a:ea typeface="华文细黑" panose="02010600040101010101" pitchFamily="2" charset="-122"/>
            </a:endParaRPr>
          </a:p>
          <a:p>
            <a:pPr eaLnBrk="1" hangingPunct="1">
              <a:lnSpc>
                <a:spcPct val="100000"/>
              </a:lnSpc>
              <a:spcBef>
                <a:spcPct val="0"/>
              </a:spcBef>
              <a:buFontTx/>
              <a:buNone/>
            </a:pPr>
            <a:r>
              <a:rPr lang="en-US" altLang="zh-CN" sz="1600" dirty="0">
                <a:solidFill>
                  <a:schemeClr val="bg1"/>
                </a:solidFill>
                <a:latin typeface="华文细黑" panose="02010600040101010101" pitchFamily="2" charset="-122"/>
                <a:ea typeface="华文细黑" panose="02010600040101010101" pitchFamily="2" charset="-122"/>
              </a:rPr>
              <a:t>Tax per trade: 2% for marketing</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41" name="椭圆 140"/>
          <p:cNvSpPr/>
          <p:nvPr/>
        </p:nvSpPr>
        <p:spPr>
          <a:xfrm>
            <a:off x="8142951" y="2704257"/>
            <a:ext cx="511765" cy="552848"/>
          </a:xfrm>
          <a:prstGeom prst="ellipse">
            <a:avLst/>
          </a:prstGeom>
          <a:solidFill>
            <a:srgbClr val="94322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8313542" y="2895906"/>
            <a:ext cx="144000" cy="144000"/>
          </a:xfrm>
          <a:prstGeom prst="ellipse">
            <a:avLst/>
          </a:prstGeom>
          <a:solidFill>
            <a:srgbClr val="943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p:cNvPicPr>
            <a:picLocks noChangeAspect="1"/>
          </p:cNvPicPr>
          <p:nvPr/>
        </p:nvPicPr>
        <p:blipFill rotWithShape="1">
          <a:blip r:embed="rId3"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148" name="图片 147"/>
          <p:cNvPicPr>
            <a:picLocks noChangeAspect="1"/>
          </p:cNvPicPr>
          <p:nvPr/>
        </p:nvPicPr>
        <p:blipFill rotWithShape="1">
          <a:blip r:embed="rId3"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149" name="文本框 148"/>
          <p:cNvSpPr txBox="1"/>
          <p:nvPr/>
        </p:nvSpPr>
        <p:spPr>
          <a:xfrm>
            <a:off x="4793773" y="642462"/>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Token economics</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graphicFrame>
        <p:nvGraphicFramePr>
          <p:cNvPr id="6" name="图表 5" descr="7b0a202020202263686172745265734964223a20223230343732313936220a7d0a"/>
          <p:cNvGraphicFramePr/>
          <p:nvPr/>
        </p:nvGraphicFramePr>
        <p:xfrm>
          <a:off x="5677535" y="131699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2" name="文本框 22"/>
          <p:cNvSpPr txBox="1">
            <a:spLocks noChangeArrowheads="1"/>
          </p:cNvSpPr>
          <p:nvPr/>
        </p:nvSpPr>
        <p:spPr bwMode="auto">
          <a:xfrm>
            <a:off x="880110" y="2338388"/>
            <a:ext cx="55181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a:solidFill>
                  <a:schemeClr val="bg1"/>
                </a:solidFill>
              </a:rPr>
              <a:t>Roadmap</a:t>
            </a:r>
            <a:endParaRPr lang="en-US" altLang="zh-CN" sz="2400">
              <a:solidFill>
                <a:schemeClr val="bg1"/>
              </a:solidFill>
            </a:endParaRPr>
          </a:p>
        </p:txBody>
      </p:sp>
      <p:sp>
        <p:nvSpPr>
          <p:cNvPr id="43" name="文本框 19"/>
          <p:cNvSpPr txBox="1">
            <a:spLocks noChangeArrowheads="1"/>
          </p:cNvSpPr>
          <p:nvPr/>
        </p:nvSpPr>
        <p:spPr bwMode="auto">
          <a:xfrm>
            <a:off x="1431925" y="1184910"/>
            <a:ext cx="1918970"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en-US" altLang="zh-CN" sz="2000">
              <a:solidFill>
                <a:schemeClr val="bg1"/>
              </a:solidFill>
            </a:endParaRPr>
          </a:p>
          <a:p>
            <a:pPr>
              <a:lnSpc>
                <a:spcPct val="100000"/>
              </a:lnSpc>
              <a:spcBef>
                <a:spcPct val="0"/>
              </a:spcBef>
              <a:buFontTx/>
              <a:buNone/>
            </a:pPr>
            <a:r>
              <a:rPr lang="en-US" altLang="zh-CN" sz="2000">
                <a:solidFill>
                  <a:schemeClr val="bg1"/>
                </a:solidFill>
              </a:rPr>
              <a:t>Phase 1 </a:t>
            </a:r>
            <a:endParaRPr lang="en-US" altLang="zh-CN" sz="2000">
              <a:solidFill>
                <a:schemeClr val="bg1"/>
              </a:solidFill>
            </a:endParaRPr>
          </a:p>
          <a:p>
            <a:pPr>
              <a:lnSpc>
                <a:spcPct val="100000"/>
              </a:lnSpc>
              <a:spcBef>
                <a:spcPct val="0"/>
              </a:spcBef>
              <a:buFontTx/>
              <a:buNone/>
            </a:pPr>
            <a:endParaRPr lang="en-US" altLang="zh-CN" sz="2000">
              <a:solidFill>
                <a:schemeClr val="bg1"/>
              </a:solidFill>
            </a:endParaRPr>
          </a:p>
          <a:p>
            <a:pPr>
              <a:lnSpc>
                <a:spcPct val="100000"/>
              </a:lnSpc>
              <a:spcBef>
                <a:spcPct val="0"/>
              </a:spcBef>
              <a:buFontTx/>
              <a:buNone/>
            </a:pPr>
            <a:r>
              <a:rPr lang="en-US" altLang="zh-CN" sz="2000">
                <a:solidFill>
                  <a:schemeClr val="bg1"/>
                </a:solidFill>
              </a:rPr>
              <a:t>Brainstorming</a:t>
            </a:r>
            <a:endParaRPr lang="en-US" altLang="zh-CN" sz="2000">
              <a:solidFill>
                <a:schemeClr val="bg1"/>
              </a:solidFill>
            </a:endParaRPr>
          </a:p>
          <a:p>
            <a:pPr>
              <a:lnSpc>
                <a:spcPct val="100000"/>
              </a:lnSpc>
              <a:spcBef>
                <a:spcPct val="0"/>
              </a:spcBef>
              <a:buFontTx/>
              <a:buNone/>
            </a:pPr>
            <a:r>
              <a:rPr lang="en-US" altLang="zh-CN" sz="2000">
                <a:solidFill>
                  <a:schemeClr val="bg1"/>
                </a:solidFill>
              </a:rPr>
              <a:t>IDO</a:t>
            </a:r>
            <a:endParaRPr lang="en-US" altLang="zh-CN" sz="2000">
              <a:solidFill>
                <a:schemeClr val="bg1"/>
              </a:solidFill>
            </a:endParaRPr>
          </a:p>
          <a:p>
            <a:pPr>
              <a:lnSpc>
                <a:spcPct val="100000"/>
              </a:lnSpc>
              <a:spcBef>
                <a:spcPct val="0"/>
              </a:spcBef>
              <a:buFontTx/>
              <a:buNone/>
            </a:pPr>
            <a:r>
              <a:rPr lang="en-US" altLang="zh-CN" sz="2000">
                <a:solidFill>
                  <a:schemeClr val="bg1"/>
                </a:solidFill>
              </a:rPr>
              <a:t>Website launched</a:t>
            </a:r>
            <a:endParaRPr lang="en-US" altLang="zh-CN" sz="2000">
              <a:solidFill>
                <a:schemeClr val="bg1"/>
              </a:solidFill>
            </a:endParaRPr>
          </a:p>
          <a:p>
            <a:pPr>
              <a:lnSpc>
                <a:spcPct val="100000"/>
              </a:lnSpc>
              <a:spcBef>
                <a:spcPct val="0"/>
              </a:spcBef>
              <a:buFontTx/>
              <a:buNone/>
            </a:pPr>
            <a:r>
              <a:rPr lang="en-US" altLang="zh-CN" sz="2000">
                <a:solidFill>
                  <a:schemeClr val="bg1"/>
                </a:solidFill>
              </a:rPr>
              <a:t>Tokens launched</a:t>
            </a:r>
            <a:endParaRPr lang="en-US" altLang="zh-CN" sz="2000">
              <a:solidFill>
                <a:schemeClr val="bg1"/>
              </a:solidFill>
            </a:endParaRPr>
          </a:p>
        </p:txBody>
      </p:sp>
      <p:sp>
        <p:nvSpPr>
          <p:cNvPr id="44" name="文本框 21"/>
          <p:cNvSpPr txBox="1">
            <a:spLocks noChangeArrowheads="1"/>
          </p:cNvSpPr>
          <p:nvPr/>
        </p:nvSpPr>
        <p:spPr bwMode="auto">
          <a:xfrm>
            <a:off x="1431925" y="3915410"/>
            <a:ext cx="297434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chemeClr val="bg1"/>
                </a:solidFill>
              </a:rPr>
              <a:t>Phase 2</a:t>
            </a:r>
            <a:endParaRPr lang="en-US" altLang="zh-CN" sz="2000">
              <a:solidFill>
                <a:schemeClr val="bg1"/>
              </a:solidFill>
            </a:endParaRPr>
          </a:p>
          <a:p>
            <a:pPr>
              <a:lnSpc>
                <a:spcPct val="100000"/>
              </a:lnSpc>
              <a:spcBef>
                <a:spcPct val="0"/>
              </a:spcBef>
              <a:buFontTx/>
              <a:buNone/>
            </a:pPr>
            <a:endParaRPr lang="en-US" altLang="zh-CN" sz="2000">
              <a:solidFill>
                <a:schemeClr val="bg1"/>
              </a:solidFill>
            </a:endParaRPr>
          </a:p>
          <a:p>
            <a:pPr>
              <a:lnSpc>
                <a:spcPct val="100000"/>
              </a:lnSpc>
              <a:spcBef>
                <a:spcPct val="0"/>
              </a:spcBef>
              <a:buFontTx/>
              <a:buNone/>
            </a:pPr>
            <a:r>
              <a:rPr lang="en-US" altLang="zh-CN" sz="2000">
                <a:solidFill>
                  <a:schemeClr val="bg1"/>
                </a:solidFill>
              </a:rPr>
              <a:t>The 2% transaction tax applies the following parts:</a:t>
            </a:r>
            <a:endParaRPr lang="en-US" altLang="zh-CN" sz="2000">
              <a:solidFill>
                <a:schemeClr val="bg1"/>
              </a:solidFill>
            </a:endParaRPr>
          </a:p>
          <a:p>
            <a:pPr>
              <a:lnSpc>
                <a:spcPct val="100000"/>
              </a:lnSpc>
              <a:spcBef>
                <a:spcPct val="0"/>
              </a:spcBef>
              <a:buFontTx/>
              <a:buNone/>
            </a:pPr>
            <a:r>
              <a:rPr lang="en-US" altLang="zh-CN" sz="2000">
                <a:solidFill>
                  <a:schemeClr val="bg1"/>
                </a:solidFill>
              </a:rPr>
              <a:t>NFT mint </a:t>
            </a:r>
            <a:endParaRPr lang="en-US" altLang="zh-CN" sz="2000">
              <a:solidFill>
                <a:schemeClr val="bg1"/>
              </a:solidFill>
            </a:endParaRPr>
          </a:p>
          <a:p>
            <a:pPr>
              <a:lnSpc>
                <a:spcPct val="100000"/>
              </a:lnSpc>
              <a:spcBef>
                <a:spcPct val="0"/>
              </a:spcBef>
              <a:buFontTx/>
              <a:buNone/>
            </a:pPr>
            <a:r>
              <a:rPr lang="en-US" altLang="zh-CN" sz="2000">
                <a:solidFill>
                  <a:schemeClr val="bg1"/>
                </a:solidFill>
              </a:rPr>
              <a:t>Beta test of application</a:t>
            </a:r>
            <a:endParaRPr lang="en-US" altLang="zh-CN" sz="2000">
              <a:solidFill>
                <a:schemeClr val="bg1"/>
              </a:solidFill>
            </a:endParaRPr>
          </a:p>
          <a:p>
            <a:pPr>
              <a:lnSpc>
                <a:spcPct val="100000"/>
              </a:lnSpc>
              <a:spcBef>
                <a:spcPct val="0"/>
              </a:spcBef>
              <a:buFontTx/>
              <a:buNone/>
            </a:pPr>
            <a:r>
              <a:rPr lang="en-US" altLang="zh-CN" sz="2000">
                <a:solidFill>
                  <a:schemeClr val="bg1"/>
                </a:solidFill>
              </a:rPr>
              <a:t>Marketing</a:t>
            </a:r>
            <a:endParaRPr lang="en-US" altLang="zh-CN" sz="2000">
              <a:solidFill>
                <a:schemeClr val="bg1"/>
              </a:solidFill>
            </a:endParaRPr>
          </a:p>
        </p:txBody>
      </p:sp>
      <p:sp>
        <p:nvSpPr>
          <p:cNvPr id="45" name="文本框 22"/>
          <p:cNvSpPr txBox="1">
            <a:spLocks noChangeArrowheads="1"/>
          </p:cNvSpPr>
          <p:nvPr/>
        </p:nvSpPr>
        <p:spPr bwMode="auto">
          <a:xfrm>
            <a:off x="4793615" y="1504950"/>
            <a:ext cx="26352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chemeClr val="bg1"/>
                </a:solidFill>
              </a:rPr>
              <a:t>Phase 3 </a:t>
            </a:r>
            <a:endParaRPr lang="en-US" altLang="zh-CN" sz="2000">
              <a:solidFill>
                <a:schemeClr val="bg1"/>
              </a:solidFill>
            </a:endParaRPr>
          </a:p>
          <a:p>
            <a:pPr>
              <a:lnSpc>
                <a:spcPct val="100000"/>
              </a:lnSpc>
              <a:spcBef>
                <a:spcPct val="0"/>
              </a:spcBef>
              <a:buFontTx/>
              <a:buNone/>
            </a:pPr>
            <a:endParaRPr lang="en-US" altLang="zh-CN" sz="2000">
              <a:solidFill>
                <a:schemeClr val="bg1"/>
              </a:solidFill>
            </a:endParaRPr>
          </a:p>
          <a:p>
            <a:pPr>
              <a:lnSpc>
                <a:spcPct val="100000"/>
              </a:lnSpc>
              <a:spcBef>
                <a:spcPct val="0"/>
              </a:spcBef>
              <a:buFontTx/>
              <a:buNone/>
            </a:pPr>
            <a:r>
              <a:rPr lang="en-US" altLang="zh-CN" sz="2000">
                <a:solidFill>
                  <a:schemeClr val="bg1"/>
                </a:solidFill>
              </a:rPr>
              <a:t>Marketing of various types of Internet cafes and game portals </a:t>
            </a:r>
            <a:endParaRPr lang="en-US" altLang="zh-CN" sz="2000">
              <a:solidFill>
                <a:schemeClr val="bg1"/>
              </a:solidFill>
            </a:endParaRPr>
          </a:p>
          <a:p>
            <a:pPr>
              <a:lnSpc>
                <a:spcPct val="100000"/>
              </a:lnSpc>
              <a:spcBef>
                <a:spcPct val="0"/>
              </a:spcBef>
              <a:buFontTx/>
              <a:buNone/>
            </a:pPr>
            <a:r>
              <a:rPr lang="en-US" altLang="zh-CN" sz="2000">
                <a:solidFill>
                  <a:schemeClr val="bg1"/>
                </a:solidFill>
              </a:rPr>
              <a:t>Multi-chain cross (ETH, SOL, AVAX) </a:t>
            </a:r>
            <a:endParaRPr lang="en-US" altLang="zh-CN" sz="2000">
              <a:solidFill>
                <a:schemeClr val="bg1"/>
              </a:solidFill>
            </a:endParaRPr>
          </a:p>
          <a:p>
            <a:pPr>
              <a:lnSpc>
                <a:spcPct val="100000"/>
              </a:lnSpc>
              <a:spcBef>
                <a:spcPct val="0"/>
              </a:spcBef>
              <a:buFontTx/>
              <a:buNone/>
            </a:pPr>
            <a:r>
              <a:rPr lang="en-US" altLang="zh-CN" sz="2000">
                <a:solidFill>
                  <a:schemeClr val="bg1"/>
                </a:solidFill>
              </a:rPr>
              <a:t>Sponsoring the Medium-sized esports competitions</a:t>
            </a:r>
            <a:endParaRPr lang="en-US" altLang="zh-CN" sz="2000">
              <a:solidFill>
                <a:schemeClr val="bg1"/>
              </a:solidFill>
            </a:endParaRPr>
          </a:p>
          <a:p>
            <a:pPr>
              <a:lnSpc>
                <a:spcPct val="100000"/>
              </a:lnSpc>
              <a:spcBef>
                <a:spcPct val="0"/>
              </a:spcBef>
              <a:buFontTx/>
              <a:buNone/>
            </a:pPr>
            <a:r>
              <a:rPr lang="en-US" altLang="zh-CN" sz="2000">
                <a:solidFill>
                  <a:schemeClr val="bg1"/>
                </a:solidFill>
              </a:rPr>
              <a:t>Listed in CEX</a:t>
            </a:r>
            <a:endParaRPr lang="en-US" altLang="zh-CN" sz="2000">
              <a:solidFill>
                <a:schemeClr val="bg1"/>
              </a:solidFill>
            </a:endParaRPr>
          </a:p>
        </p:txBody>
      </p:sp>
      <p:sp>
        <p:nvSpPr>
          <p:cNvPr id="46" name="文本框 23"/>
          <p:cNvSpPr txBox="1">
            <a:spLocks noChangeArrowheads="1"/>
          </p:cNvSpPr>
          <p:nvPr/>
        </p:nvSpPr>
        <p:spPr bwMode="auto">
          <a:xfrm>
            <a:off x="7816215" y="1506855"/>
            <a:ext cx="425323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chemeClr val="bg1"/>
                </a:solidFill>
              </a:rPr>
              <a:t>Phase 4 </a:t>
            </a:r>
            <a:endParaRPr lang="en-US" altLang="zh-CN" sz="2000">
              <a:solidFill>
                <a:schemeClr val="bg1"/>
              </a:solidFill>
            </a:endParaRPr>
          </a:p>
          <a:p>
            <a:pPr>
              <a:lnSpc>
                <a:spcPct val="100000"/>
              </a:lnSpc>
              <a:spcBef>
                <a:spcPct val="0"/>
              </a:spcBef>
              <a:buFontTx/>
              <a:buNone/>
            </a:pPr>
            <a:endParaRPr lang="en-US" altLang="zh-CN" sz="2000">
              <a:solidFill>
                <a:schemeClr val="bg1"/>
              </a:solidFill>
            </a:endParaRPr>
          </a:p>
          <a:p>
            <a:pPr>
              <a:lnSpc>
                <a:spcPct val="100000"/>
              </a:lnSpc>
              <a:spcBef>
                <a:spcPct val="0"/>
              </a:spcBef>
              <a:buFontTx/>
              <a:buNone/>
            </a:pPr>
            <a:r>
              <a:rPr lang="en-US" altLang="zh-CN" sz="2000">
                <a:solidFill>
                  <a:schemeClr val="bg1"/>
                </a:solidFill>
              </a:rPr>
              <a:t>5% tokens of public relations apply the following parts: </a:t>
            </a:r>
            <a:endParaRPr lang="en-US" altLang="zh-CN" sz="2000">
              <a:solidFill>
                <a:schemeClr val="bg1"/>
              </a:solidFill>
            </a:endParaRPr>
          </a:p>
          <a:p>
            <a:pPr>
              <a:lnSpc>
                <a:spcPct val="100000"/>
              </a:lnSpc>
              <a:spcBef>
                <a:spcPct val="0"/>
              </a:spcBef>
              <a:buFontTx/>
              <a:buNone/>
            </a:pPr>
            <a:r>
              <a:rPr lang="en-US" altLang="zh-CN" sz="2000">
                <a:solidFill>
                  <a:schemeClr val="bg1"/>
                </a:solidFill>
              </a:rPr>
              <a:t>1</a:t>
            </a:r>
            <a:r>
              <a:rPr lang="zh-CN" altLang="en-US" sz="2000">
                <a:solidFill>
                  <a:schemeClr val="bg1"/>
                </a:solidFill>
              </a:rPr>
              <a:t>、</a:t>
            </a:r>
            <a:r>
              <a:rPr lang="en-US" altLang="zh-CN" sz="2000">
                <a:solidFill>
                  <a:schemeClr val="bg1"/>
                </a:solidFill>
              </a:rPr>
              <a:t>Sponsoring large-scale top esports competitions </a:t>
            </a:r>
            <a:endParaRPr lang="en-US" altLang="zh-CN" sz="2000">
              <a:solidFill>
                <a:schemeClr val="bg1"/>
              </a:solidFill>
            </a:endParaRPr>
          </a:p>
          <a:p>
            <a:pPr>
              <a:lnSpc>
                <a:spcPct val="100000"/>
              </a:lnSpc>
              <a:spcBef>
                <a:spcPct val="0"/>
              </a:spcBef>
              <a:buFontTx/>
              <a:buNone/>
            </a:pPr>
            <a:r>
              <a:rPr lang="en-US" altLang="zh-CN" sz="2000">
                <a:solidFill>
                  <a:schemeClr val="bg1"/>
                </a:solidFill>
              </a:rPr>
              <a:t>2</a:t>
            </a:r>
            <a:r>
              <a:rPr lang="zh-CN" altLang="en-US" sz="2000">
                <a:solidFill>
                  <a:schemeClr val="bg1"/>
                </a:solidFill>
              </a:rPr>
              <a:t>、</a:t>
            </a:r>
            <a:r>
              <a:rPr lang="en-US" altLang="zh-CN" sz="2000">
                <a:solidFill>
                  <a:schemeClr val="bg1"/>
                </a:solidFill>
              </a:rPr>
              <a:t>Cooperate with top e-sports clubs </a:t>
            </a:r>
            <a:endParaRPr lang="en-US" altLang="zh-CN" sz="2000">
              <a:solidFill>
                <a:schemeClr val="bg1"/>
              </a:solidFill>
            </a:endParaRPr>
          </a:p>
          <a:p>
            <a:pPr>
              <a:lnSpc>
                <a:spcPct val="100000"/>
              </a:lnSpc>
              <a:spcBef>
                <a:spcPct val="0"/>
              </a:spcBef>
              <a:buFontTx/>
              <a:buNone/>
            </a:pPr>
            <a:r>
              <a:rPr lang="en-US" altLang="zh-CN" sz="2000">
                <a:solidFill>
                  <a:schemeClr val="bg1"/>
                </a:solidFill>
              </a:rPr>
              <a:t>3</a:t>
            </a:r>
            <a:r>
              <a:rPr lang="zh-CN" altLang="en-US" sz="2000">
                <a:solidFill>
                  <a:schemeClr val="bg1"/>
                </a:solidFill>
              </a:rPr>
              <a:t>、</a:t>
            </a:r>
            <a:r>
              <a:rPr lang="en-US" altLang="zh-CN" sz="2000">
                <a:solidFill>
                  <a:schemeClr val="bg1"/>
                </a:solidFill>
              </a:rPr>
              <a:t>Cooperate with top esports players </a:t>
            </a:r>
            <a:endParaRPr lang="en-US" altLang="zh-CN" sz="2000">
              <a:solidFill>
                <a:schemeClr val="bg1"/>
              </a:solidFill>
            </a:endParaRPr>
          </a:p>
          <a:p>
            <a:pPr>
              <a:lnSpc>
                <a:spcPct val="100000"/>
              </a:lnSpc>
              <a:spcBef>
                <a:spcPct val="0"/>
              </a:spcBef>
              <a:buFontTx/>
              <a:buNone/>
            </a:pPr>
            <a:r>
              <a:rPr lang="en-US" altLang="zh-CN" sz="2000">
                <a:solidFill>
                  <a:schemeClr val="bg1"/>
                </a:solidFill>
              </a:rPr>
              <a:t>4</a:t>
            </a:r>
            <a:r>
              <a:rPr lang="zh-CN" altLang="en-US" sz="2000">
                <a:solidFill>
                  <a:schemeClr val="bg1"/>
                </a:solidFill>
              </a:rPr>
              <a:t>、</a:t>
            </a:r>
            <a:r>
              <a:rPr lang="en-US" altLang="zh-CN" sz="2000">
                <a:solidFill>
                  <a:schemeClr val="bg1"/>
                </a:solidFill>
              </a:rPr>
              <a:t>Cooperate with top game manufacturers</a:t>
            </a:r>
            <a:endParaRPr lang="en-US" altLang="zh-CN" sz="2000">
              <a:solidFill>
                <a:schemeClr val="bg1"/>
              </a:solidFill>
            </a:endParaRPr>
          </a:p>
          <a:p>
            <a:pPr>
              <a:lnSpc>
                <a:spcPct val="100000"/>
              </a:lnSpc>
              <a:spcBef>
                <a:spcPct val="0"/>
              </a:spcBef>
              <a:buFontTx/>
              <a:buNone/>
            </a:pPr>
            <a:r>
              <a:rPr lang="en-US" altLang="zh-CN" sz="2000">
                <a:solidFill>
                  <a:schemeClr val="bg1"/>
                </a:solidFill>
              </a:rPr>
              <a:t>5</a:t>
            </a:r>
            <a:r>
              <a:rPr lang="zh-CN" altLang="en-US" sz="2000">
                <a:solidFill>
                  <a:schemeClr val="bg1"/>
                </a:solidFill>
              </a:rPr>
              <a:t>、</a:t>
            </a:r>
            <a:r>
              <a:rPr lang="en-US" altLang="zh-CN" sz="2000">
                <a:solidFill>
                  <a:schemeClr val="bg1"/>
                </a:solidFill>
              </a:rPr>
              <a:t>Listed in top level CEX </a:t>
            </a:r>
            <a:endParaRPr lang="en-US" altLang="zh-CN" sz="2000">
              <a:solidFill>
                <a:schemeClr val="bg1"/>
              </a:solidFill>
            </a:endParaRPr>
          </a:p>
          <a:p>
            <a:pPr>
              <a:lnSpc>
                <a:spcPct val="100000"/>
              </a:lnSpc>
              <a:spcBef>
                <a:spcPct val="0"/>
              </a:spcBef>
              <a:buFontTx/>
              <a:buNone/>
            </a:pPr>
            <a:r>
              <a:rPr lang="en-US" altLang="zh-CN" sz="2000">
                <a:solidFill>
                  <a:schemeClr val="bg1"/>
                </a:solidFill>
              </a:rPr>
              <a:t>Decentralized DAO organization </a:t>
            </a:r>
            <a:endParaRPr lang="en-US" altLang="zh-CN" sz="2000">
              <a:solidFill>
                <a:schemeClr val="bg1"/>
              </a:solidFill>
            </a:endParaRPr>
          </a:p>
        </p:txBody>
      </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50" name="图片 49"/>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51" name="文本框 50"/>
          <p:cNvSpPr txBox="1"/>
          <p:nvPr/>
        </p:nvSpPr>
        <p:spPr>
          <a:xfrm>
            <a:off x="4793773" y="642462"/>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About roadmap</a:t>
            </a:r>
            <a:endParaRPr lang="zh-CN" altLang="en-US"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9" name="矩形 18"/>
          <p:cNvSpPr/>
          <p:nvPr/>
        </p:nvSpPr>
        <p:spPr>
          <a:xfrm>
            <a:off x="2967928" y="1779362"/>
            <a:ext cx="3944620" cy="1445260"/>
          </a:xfrm>
          <a:prstGeom prst="rect">
            <a:avLst/>
          </a:prstGeom>
          <a:noFill/>
        </p:spPr>
        <p:txBody>
          <a:bodyPr wrap="none" lIns="91440" tIns="45720" rIns="91440" bIns="45720">
            <a:spAutoFit/>
          </a:bodyPr>
          <a:lstStyle/>
          <a:p>
            <a:pPr algn="ctr"/>
            <a:r>
              <a:rPr lang="en-US" altLang="zh-CN" sz="8800" dirty="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Thanks</a:t>
            </a:r>
            <a:endParaRPr lang="zh-CN" altLang="en-US" sz="8800" b="0" cap="none" spc="0" dirty="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cxnSp>
        <p:nvCxnSpPr>
          <p:cNvPr id="26" name="直接连接符 25"/>
          <p:cNvCxnSpPr/>
          <p:nvPr/>
        </p:nvCxnSpPr>
        <p:spPr>
          <a:xfrm>
            <a:off x="3060638" y="3208316"/>
            <a:ext cx="37309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781645" y="3325823"/>
            <a:ext cx="4317207" cy="307777"/>
          </a:xfrm>
          <a:prstGeom prst="rect">
            <a:avLst/>
          </a:prstGeom>
          <a:noFill/>
        </p:spPr>
        <p:txBody>
          <a:bodyPr wrap="none" lIns="91440" tIns="45720" rIns="91440" bIns="45720">
            <a:spAutoFit/>
          </a:bodyPr>
          <a:lstStyle/>
          <a:p>
            <a:pPr algn="ctr"/>
            <a:r>
              <a:rPr lang="en-US" altLang="zh-CN" sz="1400" dirty="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WE ARE THE BEST TEAM&amp;VENTURE ENTREPRENEUR</a:t>
            </a:r>
            <a:endParaRPr lang="zh-CN" altLang="en-US" sz="1400" b="0" cap="none" spc="0" dirty="0">
              <a:ln w="0"/>
              <a:solidFill>
                <a:srgbClr val="97E9FF"/>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30384" y="704113"/>
            <a:ext cx="5281181" cy="1014730"/>
          </a:xfrm>
          <a:prstGeom prst="rect">
            <a:avLst/>
          </a:prstGeom>
          <a:noFill/>
        </p:spPr>
        <p:txBody>
          <a:bodyPr wrap="square" rtlCol="0">
            <a:spAutoFit/>
          </a:bodyPr>
          <a:lstStyle>
            <a:defPPr>
              <a:defRPr lang="zh-CN"/>
            </a:defPPr>
            <a:lvl1pPr algn="ctr">
              <a:defRPr sz="2800">
                <a:solidFill>
                  <a:srgbClr val="6EE8D3"/>
                </a:solidFill>
                <a:latin typeface="Code Light" panose="020B0604020202020204" pitchFamily="50" charset="0"/>
                <a:ea typeface="专业字体设计服务/WWW.ZTSGC.COM/" panose="02000000000000000000" pitchFamily="2" charset="-122"/>
              </a:defRPr>
            </a:lvl1pPr>
          </a:lstStyle>
          <a:p>
            <a:r>
              <a:rPr lang="en-US" altLang="zh-CN" sz="6000" dirty="0">
                <a:solidFill>
                  <a:srgbClr val="97E9FF"/>
                </a:solidFill>
              </a:rPr>
              <a:t>CONTENT</a:t>
            </a:r>
            <a:endParaRPr lang="zh-CN" altLang="en-US" sz="6000" dirty="0">
              <a:solidFill>
                <a:srgbClr val="97E9FF"/>
              </a:solidFill>
            </a:endParaRPr>
          </a:p>
        </p:txBody>
      </p:sp>
      <p:sp>
        <p:nvSpPr>
          <p:cNvPr id="5" name="文本框 4"/>
          <p:cNvSpPr txBox="1"/>
          <p:nvPr/>
        </p:nvSpPr>
        <p:spPr>
          <a:xfrm>
            <a:off x="3542794" y="2955540"/>
            <a:ext cx="1930400" cy="460375"/>
          </a:xfrm>
          <a:prstGeom prst="rect">
            <a:avLst/>
          </a:prstGeom>
          <a:noFill/>
        </p:spPr>
        <p:txBody>
          <a:bodyPr wrap="square" rtlCol="0">
            <a:spAutoFit/>
          </a:bodyPr>
          <a:lstStyle/>
          <a:p>
            <a:r>
              <a:rPr lang="en-US" altLang="zh-CN" sz="2400" dirty="0">
                <a:solidFill>
                  <a:schemeClr val="bg1"/>
                </a:solidFill>
              </a:rPr>
              <a:t>Features</a:t>
            </a:r>
            <a:endParaRPr lang="en-US" altLang="zh-CN" sz="2400" dirty="0">
              <a:solidFill>
                <a:schemeClr val="bg1"/>
              </a:solidFill>
            </a:endParaRPr>
          </a:p>
        </p:txBody>
      </p:sp>
      <p:sp>
        <p:nvSpPr>
          <p:cNvPr id="17" name="文本框 16"/>
          <p:cNvSpPr txBox="1"/>
          <p:nvPr/>
        </p:nvSpPr>
        <p:spPr>
          <a:xfrm>
            <a:off x="7792847" y="2965609"/>
            <a:ext cx="1930400" cy="460375"/>
          </a:xfrm>
          <a:prstGeom prst="rect">
            <a:avLst/>
          </a:prstGeom>
          <a:noFill/>
        </p:spPr>
        <p:txBody>
          <a:bodyPr wrap="square" rtlCol="0">
            <a:spAutoFit/>
          </a:bodyPr>
          <a:lstStyle/>
          <a:p>
            <a:r>
              <a:rPr lang="en-US" altLang="zh-CN" sz="2400" dirty="0">
                <a:solidFill>
                  <a:schemeClr val="bg1"/>
                </a:solidFill>
              </a:rPr>
              <a:t>Application </a:t>
            </a:r>
            <a:endParaRPr lang="en-US" altLang="zh-CN" sz="2400" dirty="0">
              <a:solidFill>
                <a:schemeClr val="bg1"/>
              </a:solidFill>
            </a:endParaRPr>
          </a:p>
        </p:txBody>
      </p:sp>
      <p:sp>
        <p:nvSpPr>
          <p:cNvPr id="21" name="文本框 20"/>
          <p:cNvSpPr txBox="1"/>
          <p:nvPr/>
        </p:nvSpPr>
        <p:spPr>
          <a:xfrm>
            <a:off x="3330575" y="4561205"/>
            <a:ext cx="3319145" cy="460375"/>
          </a:xfrm>
          <a:prstGeom prst="rect">
            <a:avLst/>
          </a:prstGeom>
          <a:noFill/>
        </p:spPr>
        <p:txBody>
          <a:bodyPr wrap="square" rtlCol="0">
            <a:spAutoFit/>
          </a:bodyPr>
          <a:lstStyle/>
          <a:p>
            <a:r>
              <a:rPr lang="en-US" altLang="zh-CN" sz="2400" dirty="0">
                <a:solidFill>
                  <a:schemeClr val="bg1"/>
                </a:solidFill>
              </a:rPr>
              <a:t>Anti-cheating system</a:t>
            </a:r>
            <a:endParaRPr lang="en-US" altLang="zh-CN" sz="2400" dirty="0">
              <a:solidFill>
                <a:schemeClr val="bg1"/>
              </a:solidFill>
            </a:endParaRPr>
          </a:p>
        </p:txBody>
      </p:sp>
      <p:sp>
        <p:nvSpPr>
          <p:cNvPr id="25" name="文本框 24"/>
          <p:cNvSpPr txBox="1"/>
          <p:nvPr/>
        </p:nvSpPr>
        <p:spPr>
          <a:xfrm>
            <a:off x="7792756" y="4673090"/>
            <a:ext cx="1930400" cy="460375"/>
          </a:xfrm>
          <a:prstGeom prst="rect">
            <a:avLst/>
          </a:prstGeom>
          <a:noFill/>
        </p:spPr>
        <p:txBody>
          <a:bodyPr wrap="square" rtlCol="0">
            <a:spAutoFit/>
          </a:bodyPr>
          <a:lstStyle/>
          <a:p>
            <a:r>
              <a:rPr lang="en-US" altLang="zh-CN" sz="2400" dirty="0">
                <a:solidFill>
                  <a:schemeClr val="bg1"/>
                </a:solidFill>
              </a:rPr>
              <a:t>Road map</a:t>
            </a:r>
            <a:endParaRPr lang="en-US" altLang="zh-CN" sz="2400" dirty="0">
              <a:solidFill>
                <a:schemeClr val="bg1"/>
              </a:solidFill>
            </a:endParaRPr>
          </a:p>
        </p:txBody>
      </p:sp>
      <p:sp>
        <p:nvSpPr>
          <p:cNvPr id="19" name="文本框 18"/>
          <p:cNvSpPr txBox="1"/>
          <p:nvPr/>
        </p:nvSpPr>
        <p:spPr>
          <a:xfrm>
            <a:off x="2295818" y="2565700"/>
            <a:ext cx="548347" cy="1322070"/>
          </a:xfrm>
          <a:prstGeom prst="rect">
            <a:avLst/>
          </a:prstGeom>
          <a:noFill/>
          <a:effectLst/>
        </p:spPr>
        <p:txBody>
          <a:bodyPr wrap="square" rtlCol="0" anchor="ctr">
            <a:spAutoFit/>
          </a:bodyPr>
          <a:lstStyle/>
          <a:p>
            <a:pPr algn="ctr"/>
            <a:r>
              <a:rPr lang="en-US" altLang="zh-CN" sz="8000" dirty="0">
                <a:solidFill>
                  <a:schemeClr val="bg1"/>
                </a:solidFill>
                <a:effectLst/>
                <a:latin typeface="华文细黑" panose="02010600040101010101" pitchFamily="2" charset="-122"/>
                <a:ea typeface="华文细黑" panose="02010600040101010101" pitchFamily="2" charset="-122"/>
              </a:rPr>
              <a:t>1</a:t>
            </a:r>
            <a:endParaRPr lang="zh-CN" altLang="en-US" sz="8000" dirty="0">
              <a:solidFill>
                <a:schemeClr val="bg1"/>
              </a:solidFill>
              <a:effectLst/>
              <a:latin typeface="华文细黑" panose="02010600040101010101" pitchFamily="2" charset="-122"/>
              <a:ea typeface="华文细黑" panose="02010600040101010101" pitchFamily="2" charset="-122"/>
            </a:endParaRPr>
          </a:p>
        </p:txBody>
      </p:sp>
      <p:sp>
        <p:nvSpPr>
          <p:cNvPr id="23" name="文本框 22"/>
          <p:cNvSpPr txBox="1"/>
          <p:nvPr/>
        </p:nvSpPr>
        <p:spPr>
          <a:xfrm>
            <a:off x="6402130" y="2557843"/>
            <a:ext cx="1390531" cy="1322070"/>
          </a:xfrm>
          <a:prstGeom prst="rect">
            <a:avLst/>
          </a:prstGeom>
          <a:noFill/>
          <a:effectLst/>
        </p:spPr>
        <p:txBody>
          <a:bodyPr wrap="square" rtlCol="0" anchor="ctr">
            <a:spAutoFit/>
          </a:bodyPr>
          <a:lstStyle/>
          <a:p>
            <a:pPr algn="ctr"/>
            <a:r>
              <a:rPr lang="en-US" altLang="zh-CN" sz="8000" dirty="0">
                <a:solidFill>
                  <a:schemeClr val="bg1"/>
                </a:solidFill>
                <a:effectLst/>
                <a:latin typeface="华文细黑" panose="02010600040101010101" pitchFamily="2" charset="-122"/>
                <a:ea typeface="华文细黑" panose="02010600040101010101" pitchFamily="2" charset="-122"/>
              </a:rPr>
              <a:t>2</a:t>
            </a:r>
            <a:endParaRPr lang="zh-CN" altLang="en-US" sz="8000" dirty="0">
              <a:solidFill>
                <a:schemeClr val="bg1"/>
              </a:solidFill>
              <a:effectLst/>
              <a:latin typeface="华文细黑" panose="02010600040101010101" pitchFamily="2" charset="-122"/>
              <a:ea typeface="华文细黑" panose="02010600040101010101" pitchFamily="2" charset="-122"/>
            </a:endParaRPr>
          </a:p>
        </p:txBody>
      </p:sp>
      <p:sp>
        <p:nvSpPr>
          <p:cNvPr id="24" name="文本框 23"/>
          <p:cNvSpPr txBox="1"/>
          <p:nvPr/>
        </p:nvSpPr>
        <p:spPr>
          <a:xfrm>
            <a:off x="2182808" y="4205868"/>
            <a:ext cx="691746" cy="1322070"/>
          </a:xfrm>
          <a:prstGeom prst="rect">
            <a:avLst/>
          </a:prstGeom>
          <a:noFill/>
          <a:effectLst/>
        </p:spPr>
        <p:txBody>
          <a:bodyPr wrap="square" rtlCol="0" anchor="ctr">
            <a:spAutoFit/>
          </a:bodyPr>
          <a:lstStyle/>
          <a:p>
            <a:pPr algn="ctr"/>
            <a:r>
              <a:rPr lang="en-US" altLang="zh-CN" sz="8000" dirty="0">
                <a:solidFill>
                  <a:schemeClr val="bg1"/>
                </a:solidFill>
                <a:effectLst/>
                <a:latin typeface="华文细黑" panose="02010600040101010101" pitchFamily="2" charset="-122"/>
                <a:ea typeface="华文细黑" panose="02010600040101010101" pitchFamily="2" charset="-122"/>
              </a:rPr>
              <a:t>3</a:t>
            </a:r>
            <a:endParaRPr lang="zh-CN" altLang="en-US" sz="8000" dirty="0">
              <a:solidFill>
                <a:schemeClr val="bg1"/>
              </a:solidFill>
              <a:effectLst/>
              <a:latin typeface="华文细黑" panose="02010600040101010101" pitchFamily="2" charset="-122"/>
              <a:ea typeface="华文细黑" panose="02010600040101010101" pitchFamily="2" charset="-122"/>
            </a:endParaRPr>
          </a:p>
        </p:txBody>
      </p:sp>
      <p:sp useBgFill="1">
        <p:nvSpPr>
          <p:cNvPr id="30" name="文本框 29"/>
          <p:cNvSpPr txBox="1"/>
          <p:nvPr/>
        </p:nvSpPr>
        <p:spPr>
          <a:xfrm>
            <a:off x="6739771" y="4242065"/>
            <a:ext cx="691746" cy="1322070"/>
          </a:xfrm>
          <a:prstGeom prst="rect">
            <a:avLst/>
          </a:prstGeom>
          <a:effectLst/>
        </p:spPr>
        <p:txBody>
          <a:bodyPr wrap="square" rtlCol="0" anchor="ctr">
            <a:spAutoFit/>
          </a:bodyPr>
          <a:lstStyle/>
          <a:p>
            <a:pPr algn="ctr"/>
            <a:r>
              <a:rPr lang="en-US" altLang="zh-CN" sz="8000" dirty="0">
                <a:solidFill>
                  <a:schemeClr val="bg1"/>
                </a:solidFill>
                <a:effectLst/>
                <a:latin typeface="华文细黑" panose="02010600040101010101" pitchFamily="2" charset="-122"/>
                <a:ea typeface="华文细黑" panose="02010600040101010101" pitchFamily="2" charset="-122"/>
              </a:rPr>
              <a:t>4</a:t>
            </a:r>
            <a:endParaRPr lang="zh-CN" altLang="en-US" sz="8000" dirty="0">
              <a:solidFill>
                <a:schemeClr val="bg1"/>
              </a:solidFill>
              <a:effectLst/>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7044498" y="807311"/>
            <a:ext cx="1390531" cy="4939814"/>
          </a:xfrm>
          <a:prstGeom prst="rect">
            <a:avLst/>
          </a:prstGeom>
          <a:noFill/>
          <a:effectLst/>
        </p:spPr>
        <p:txBody>
          <a:bodyPr wrap="square" rtlCol="0" anchor="ctr">
            <a:spAutoFit/>
          </a:bodyPr>
          <a:lstStyle/>
          <a:p>
            <a:pPr algn="ctr"/>
            <a:r>
              <a:rPr lang="en-US" altLang="zh-CN" sz="31500" dirty="0">
                <a:solidFill>
                  <a:srgbClr val="97E9FF"/>
                </a:solidFill>
                <a:effectLst/>
                <a:latin typeface="华文细黑" panose="02010600040101010101" pitchFamily="2" charset="-122"/>
                <a:ea typeface="华文细黑" panose="02010600040101010101" pitchFamily="2" charset="-122"/>
              </a:rPr>
              <a:t>1</a:t>
            </a:r>
            <a:endParaRPr lang="zh-CN" altLang="en-US" sz="31500" dirty="0">
              <a:solidFill>
                <a:srgbClr val="97E9FF"/>
              </a:solidFill>
              <a:effectLst/>
              <a:latin typeface="华文细黑" panose="02010600040101010101" pitchFamily="2" charset="-122"/>
              <a:ea typeface="华文细黑" panose="02010600040101010101" pitchFamily="2" charset="-122"/>
            </a:endParaRPr>
          </a:p>
        </p:txBody>
      </p:sp>
      <p:sp>
        <p:nvSpPr>
          <p:cNvPr id="9" name="文本框 7"/>
          <p:cNvSpPr txBox="1">
            <a:spLocks noChangeArrowheads="1"/>
          </p:cNvSpPr>
          <p:nvPr/>
        </p:nvSpPr>
        <p:spPr bwMode="auto">
          <a:xfrm>
            <a:off x="1531462" y="3729644"/>
            <a:ext cx="5355981"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 typeface="Arial" panose="020B0604020202090204" pitchFamily="34" charset="0"/>
              <a:buNone/>
              <a:defRPr/>
            </a:pPr>
            <a:r>
              <a:rPr lang="en-US" altLang="zh-CN" sz="2000" b="1" dirty="0">
                <a:solidFill>
                  <a:schemeClr val="bg1">
                    <a:lumMod val="85000"/>
                  </a:schemeClr>
                </a:solidFill>
                <a:latin typeface="微软雅黑 Light" panose="020B0502040204020203" pitchFamily="34" charset="-122"/>
                <a:ea typeface="微软雅黑 Light" panose="020B0502040204020203" pitchFamily="34" charset="-122"/>
              </a:rPr>
              <a:t>The project is focus on thousands of players who love e-sports. </a:t>
            </a:r>
            <a:endParaRPr lang="en-US" altLang="zh-CN" sz="2000" b="1" dirty="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3271363" y="2812132"/>
            <a:ext cx="3773135" cy="645160"/>
          </a:xfrm>
          <a:prstGeom prst="rect">
            <a:avLst/>
          </a:prstGeom>
          <a:noFill/>
        </p:spPr>
        <p:txBody>
          <a:bodyPr wrap="square" rtlCol="0">
            <a:spAutoFit/>
          </a:bodyPr>
          <a:lstStyle>
            <a:defPPr>
              <a:defRPr lang="zh-CN"/>
            </a:defPPr>
            <a:lvl1pPr algn="ctr">
              <a:defRPr sz="6000">
                <a:solidFill>
                  <a:srgbClr val="97E9FF"/>
                </a:solidFill>
                <a:latin typeface="Code Light" panose="020B0604020202020204" pitchFamily="50" charset="0"/>
                <a:ea typeface="专业字体设计服务/WWW.ZTSGC.COM/" panose="02000000000000000000" pitchFamily="2" charset="-122"/>
              </a:defRPr>
            </a:lvl1pPr>
          </a:lstStyle>
          <a:p>
            <a:r>
              <a:rPr lang="en-US" altLang="zh-CN" sz="3600" dirty="0">
                <a:solidFill>
                  <a:schemeClr val="bg1"/>
                </a:solidFill>
                <a:sym typeface="+mn-ea"/>
              </a:rPr>
              <a:t>Features</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762738" y="3477955"/>
            <a:ext cx="10533049" cy="1148715"/>
            <a:chOff x="838736" y="2630363"/>
            <a:chExt cx="10533049" cy="1148715"/>
          </a:xfrm>
        </p:grpSpPr>
        <p:sp>
          <p:nvSpPr>
            <p:cNvPr id="25" name="文本框 24"/>
            <p:cNvSpPr txBox="1"/>
            <p:nvPr/>
          </p:nvSpPr>
          <p:spPr>
            <a:xfrm>
              <a:off x="838736" y="2630363"/>
              <a:ext cx="4718685" cy="521970"/>
            </a:xfrm>
            <a:prstGeom prst="rect">
              <a:avLst/>
            </a:prstGeom>
            <a:noFill/>
          </p:spPr>
          <p:txBody>
            <a:bodyPr wrap="square" rtlCol="0">
              <a:spAutoFit/>
            </a:bodyPr>
            <a:lstStyle/>
            <a:p>
              <a:pPr algn="ctr"/>
              <a:r>
                <a:rPr lang="en-US" altLang="zh-CN" sz="2800" dirty="0">
                  <a:solidFill>
                    <a:schemeClr val="bg1"/>
                  </a:solidFill>
                </a:rPr>
                <a:t>1</a:t>
              </a:r>
              <a:r>
                <a:rPr lang="zh-CN" altLang="en-US" sz="2800" dirty="0">
                  <a:solidFill>
                    <a:schemeClr val="bg1"/>
                  </a:solidFill>
                </a:rPr>
                <a:t>、</a:t>
              </a:r>
              <a:r>
                <a:rPr lang="en-US" altLang="zh-CN" sz="2800" dirty="0">
                  <a:solidFill>
                    <a:schemeClr val="bg1"/>
                  </a:solidFill>
                </a:rPr>
                <a:t>Download the ES app</a:t>
              </a:r>
              <a:endParaRPr lang="en-US" altLang="zh-CN" sz="2800" dirty="0">
                <a:solidFill>
                  <a:schemeClr val="bg1"/>
                </a:solidFill>
              </a:endParaRPr>
            </a:p>
          </p:txBody>
        </p:sp>
        <p:sp>
          <p:nvSpPr>
            <p:cNvPr id="21" name="文本框 20"/>
            <p:cNvSpPr txBox="1"/>
            <p:nvPr/>
          </p:nvSpPr>
          <p:spPr>
            <a:xfrm>
              <a:off x="838736" y="3257108"/>
              <a:ext cx="4001135" cy="521970"/>
            </a:xfrm>
            <a:prstGeom prst="rect">
              <a:avLst/>
            </a:prstGeom>
            <a:noFill/>
          </p:spPr>
          <p:txBody>
            <a:bodyPr wrap="square" rtlCol="0">
              <a:spAutoFit/>
            </a:bodyPr>
            <a:lstStyle/>
            <a:p>
              <a:pPr algn="ctr"/>
              <a:r>
                <a:rPr lang="en-US" altLang="zh-CN" sz="2800" dirty="0">
                  <a:solidFill>
                    <a:schemeClr val="bg1"/>
                  </a:solidFill>
                </a:rPr>
                <a:t>2</a:t>
              </a:r>
              <a:r>
                <a:rPr lang="zh-CN" altLang="en-US" sz="2800" dirty="0">
                  <a:solidFill>
                    <a:schemeClr val="bg1"/>
                  </a:solidFill>
                </a:rPr>
                <a:t>、</a:t>
              </a:r>
              <a:r>
                <a:rPr lang="en-US" altLang="zh-CN" sz="2800" dirty="0">
                  <a:solidFill>
                    <a:schemeClr val="bg1"/>
                  </a:solidFill>
                </a:rPr>
                <a:t>log in the ES app</a:t>
              </a:r>
              <a:endParaRPr lang="en-US" altLang="zh-CN" sz="2800" dirty="0">
                <a:solidFill>
                  <a:schemeClr val="bg1"/>
                </a:solidFill>
              </a:endParaRPr>
            </a:p>
          </p:txBody>
        </p:sp>
        <p:grpSp>
          <p:nvGrpSpPr>
            <p:cNvPr id="7" name="组合 6"/>
            <p:cNvGrpSpPr/>
            <p:nvPr/>
          </p:nvGrpSpPr>
          <p:grpSpPr>
            <a:xfrm>
              <a:off x="5771085" y="2630363"/>
              <a:ext cx="5600700" cy="1148715"/>
              <a:chOff x="5675925" y="3127320"/>
              <a:chExt cx="5600700" cy="1148715"/>
            </a:xfrm>
          </p:grpSpPr>
          <p:sp>
            <p:nvSpPr>
              <p:cNvPr id="17" name="AutoShape 11"/>
              <p:cNvSpPr>
                <a:spLocks noChangeAspect="1" noChangeArrowheads="1" noTextEdit="1"/>
              </p:cNvSpPr>
              <p:nvPr/>
            </p:nvSpPr>
            <p:spPr bwMode="auto">
              <a:xfrm>
                <a:off x="7073932" y="3127320"/>
                <a:ext cx="498148" cy="44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文本框 13"/>
              <p:cNvSpPr txBox="1"/>
              <p:nvPr/>
            </p:nvSpPr>
            <p:spPr>
              <a:xfrm>
                <a:off x="5675925" y="3322900"/>
                <a:ext cx="5600700" cy="953135"/>
              </a:xfrm>
              <a:prstGeom prst="rect">
                <a:avLst/>
              </a:prstGeom>
              <a:noFill/>
            </p:spPr>
            <p:txBody>
              <a:bodyPr wrap="square" rtlCol="0">
                <a:spAutoFit/>
              </a:bodyPr>
              <a:lstStyle/>
              <a:p>
                <a:pPr algn="ctr"/>
                <a:r>
                  <a:rPr lang="en-US" altLang="zh-CN" sz="2800" dirty="0">
                    <a:solidFill>
                      <a:schemeClr val="bg1"/>
                    </a:solidFill>
                  </a:rPr>
                  <a:t>3</a:t>
                </a:r>
                <a:r>
                  <a:rPr lang="zh-CN" altLang="en-US" sz="2800" dirty="0">
                    <a:solidFill>
                      <a:schemeClr val="bg1"/>
                    </a:solidFill>
                  </a:rPr>
                  <a:t>、</a:t>
                </a:r>
                <a:r>
                  <a:rPr lang="en-US" altLang="zh-CN" sz="2800" dirty="0">
                    <a:solidFill>
                      <a:schemeClr val="bg1"/>
                    </a:solidFill>
                  </a:rPr>
                  <a:t>record by the system automatically.</a:t>
                </a:r>
                <a:endParaRPr lang="en-US" altLang="zh-CN" sz="2800" dirty="0">
                  <a:solidFill>
                    <a:schemeClr val="bg1"/>
                  </a:solidFill>
                </a:endParaRPr>
              </a:p>
            </p:txBody>
          </p:sp>
        </p:grpSp>
      </p:grpSp>
      <p:sp>
        <p:nvSpPr>
          <p:cNvPr id="32" name="文本框 31"/>
          <p:cNvSpPr txBox="1"/>
          <p:nvPr/>
        </p:nvSpPr>
        <p:spPr>
          <a:xfrm>
            <a:off x="3255451" y="967749"/>
            <a:ext cx="5796000" cy="521970"/>
          </a:xfrm>
          <a:prstGeom prst="rect">
            <a:avLst/>
          </a:prstGeom>
          <a:noFill/>
        </p:spPr>
        <p:txBody>
          <a:bodyPr wrap="square" rtlCol="0">
            <a:spAutoFit/>
          </a:bodyPr>
          <a:lstStyle/>
          <a:p>
            <a:pPr algn="ctr"/>
            <a:r>
              <a:rPr lang="en-US" altLang="zh-CN" sz="2800" b="1" dirty="0">
                <a:solidFill>
                  <a:srgbClr val="97E9FF"/>
                </a:solidFill>
                <a:latin typeface="Code Light" panose="020B0604020202020204" pitchFamily="50" charset="0"/>
                <a:ea typeface="专业字体设计服务/WWW.ZTSGC.COM/" panose="02000000000000000000" pitchFamily="2" charset="-122"/>
              </a:rPr>
              <a:t>Features</a:t>
            </a:r>
            <a:endParaRPr lang="en-US" altLang="zh-CN" sz="2800" b="1" dirty="0">
              <a:solidFill>
                <a:srgbClr val="97E9FF"/>
              </a:solidFill>
              <a:latin typeface="Code Light" panose="020B0604020202020204" pitchFamily="50" charset="0"/>
              <a:ea typeface="专业字体设计服务/WWW.ZTSGC.COM/" panose="02000000000000000000" pitchFamily="2" charset="-122"/>
            </a:endParaRPr>
          </a:p>
        </p:txBody>
      </p:sp>
      <p:sp>
        <p:nvSpPr>
          <p:cNvPr id="33" name="文本框 32"/>
          <p:cNvSpPr txBox="1"/>
          <p:nvPr/>
        </p:nvSpPr>
        <p:spPr>
          <a:xfrm>
            <a:off x="3275385" y="1478966"/>
            <a:ext cx="5796000" cy="1322070"/>
          </a:xfrm>
          <a:prstGeom prst="rect">
            <a:avLst/>
          </a:prstGeom>
          <a:noFill/>
        </p:spPr>
        <p:txBody>
          <a:bodyPr wrap="square" rtlCol="0">
            <a:spAutoFit/>
          </a:bodyPr>
          <a:lstStyle/>
          <a:p>
            <a:pPr algn="ctr"/>
            <a:r>
              <a:rPr lang="en-US" altLang="zh-CN" sz="2000" dirty="0">
                <a:solidFill>
                  <a:schemeClr val="bg1"/>
                </a:solidFill>
                <a:latin typeface="Code Light" panose="020B0604020202020204" pitchFamily="50" charset="0"/>
                <a:ea typeface="专业字体设计服务/WWW.ZTSGC.COM/" panose="02000000000000000000" pitchFamily="2" charset="-122"/>
              </a:rPr>
              <a:t>The project is focus on thousands of players who love e-sports. Some of them are youth trainers with dreams or ex-service players who have fought for the e-sports career. Most of them may focus on entertainment but also with passion.</a:t>
            </a:r>
            <a:endParaRPr lang="en-US" altLang="zh-CN" sz="2000" dirty="0">
              <a:solidFill>
                <a:schemeClr val="bg1"/>
              </a:solidFill>
              <a:latin typeface="Code Light" panose="020B0604020202020204" pitchFamily="50" charset="0"/>
              <a:ea typeface="专业字体设计服务/WWW.ZTSGC.COM/" panose="02000000000000000000"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24277" y="2183440"/>
            <a:ext cx="10219763" cy="3707694"/>
            <a:chOff x="521158" y="2288746"/>
            <a:chExt cx="10219763" cy="3197654"/>
          </a:xfrm>
        </p:grpSpPr>
        <p:sp>
          <p:nvSpPr>
            <p:cNvPr id="3" name="矩形 2"/>
            <p:cNvSpPr/>
            <p:nvPr/>
          </p:nvSpPr>
          <p:spPr>
            <a:xfrm>
              <a:off x="521158" y="2288746"/>
              <a:ext cx="10219763" cy="3197654"/>
            </a:xfrm>
            <a:prstGeom prst="rect">
              <a:avLst/>
            </a:prstGeom>
            <a:solidFill>
              <a:srgbClr val="97E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8103" y="2769206"/>
              <a:ext cx="8847694" cy="1239875"/>
            </a:xfrm>
            <a:prstGeom prst="rect">
              <a:avLst/>
            </a:prstGeom>
          </p:spPr>
          <p:txBody>
            <a:bodyPr wrap="square">
              <a:spAutoFit/>
            </a:bodyPr>
            <a:lstStyle/>
            <a:p>
              <a:pPr lvl="0" algn="just">
                <a:lnSpc>
                  <a:spcPct val="125000"/>
                </a:lnSpc>
              </a:pPr>
              <a:r>
                <a:rPr lang="en-US" altLang="zh-CN" sz="1400" dirty="0">
                  <a:solidFill>
                    <a:prstClr val="white">
                      <a:lumMod val="85000"/>
                    </a:prstClr>
                  </a:solidFill>
                  <a:latin typeface="Segoe UI Symbol" panose="020B0502040204020203" pitchFamily="34" charset="0"/>
                  <a:ea typeface="Segoe UI Symbol" panose="020B0502040204020203" pitchFamily="34" charset="0"/>
                </a:rPr>
                <a:t>In view of the high development of e-sports in the Asia-Pacific region, the project will set up an Asia-Pacific marketing team (focusing on China and South Korea). We will carry out the application promotion of large-scale Internet cafes in Asia-Pacific in the early stage of the project. We will cooperate with major e-sports clubs in the later stage to achieve excellent results. The project will focus on training and delivery talents to clubs and opening new exploration channels for higher and stronger e-sports careers.</a:t>
              </a:r>
              <a:endParaRPr lang="en-US" altLang="zh-CN" sz="1400" dirty="0">
                <a:solidFill>
                  <a:prstClr val="white">
                    <a:lumMod val="85000"/>
                  </a:prstClr>
                </a:solidFill>
                <a:latin typeface="Segoe UI Symbol" panose="020B0502040204020203" pitchFamily="34" charset="0"/>
                <a:ea typeface="Segoe UI Symbol" panose="020B0502040204020203" pitchFamily="34" charset="0"/>
              </a:endParaRPr>
            </a:p>
          </p:txBody>
        </p:sp>
        <p:sp>
          <p:nvSpPr>
            <p:cNvPr id="7" name="矩形 6"/>
            <p:cNvSpPr/>
            <p:nvPr/>
          </p:nvSpPr>
          <p:spPr>
            <a:xfrm>
              <a:off x="578103" y="4132994"/>
              <a:ext cx="8847694" cy="311064"/>
            </a:xfrm>
            <a:prstGeom prst="rect">
              <a:avLst/>
            </a:prstGeom>
          </p:spPr>
          <p:txBody>
            <a:bodyPr wrap="square">
              <a:spAutoFit/>
            </a:bodyPr>
            <a:lstStyle/>
            <a:p>
              <a:pPr algn="just">
                <a:lnSpc>
                  <a:spcPct val="125000"/>
                </a:lnSpc>
              </a:pPr>
              <a:r>
                <a:rPr lang="en-US" altLang="zh-CN" sz="1400" dirty="0">
                  <a:solidFill>
                    <a:prstClr val="white">
                      <a:lumMod val="85000"/>
                    </a:prstClr>
                  </a:solidFill>
                  <a:latin typeface="Segoe UI Symbol" panose="020B0502040204020203" pitchFamily="34" charset="0"/>
                  <a:ea typeface="Segoe UI Symbol" panose="020B0502040204020203" pitchFamily="34" charset="0"/>
                </a:rPr>
                <a:t>ES application is only suit for PC games now. The function for suiting mobile games is under developing.</a:t>
              </a:r>
              <a:endParaRPr lang="en-US" altLang="zh-CN" sz="1400" dirty="0">
                <a:solidFill>
                  <a:prstClr val="white">
                    <a:lumMod val="85000"/>
                  </a:prstClr>
                </a:solidFill>
                <a:latin typeface="Segoe UI Symbol" panose="020B0502040204020203" pitchFamily="34" charset="0"/>
                <a:ea typeface="Segoe UI Symbol" panose="020B0502040204020203" pitchFamily="34" charset="0"/>
              </a:endParaRPr>
            </a:p>
          </p:txBody>
        </p:sp>
      </p:grpSp>
      <p:grpSp>
        <p:nvGrpSpPr>
          <p:cNvPr id="12" name="组合 11"/>
          <p:cNvGrpSpPr/>
          <p:nvPr/>
        </p:nvGrpSpPr>
        <p:grpSpPr>
          <a:xfrm>
            <a:off x="3316411" y="266709"/>
            <a:ext cx="5815934" cy="909997"/>
            <a:chOff x="3316411" y="266709"/>
            <a:chExt cx="5815934" cy="909997"/>
          </a:xfrm>
        </p:grpSpPr>
        <p:sp>
          <p:nvSpPr>
            <p:cNvPr id="13" name="文本框 12"/>
            <p:cNvSpPr txBox="1"/>
            <p:nvPr/>
          </p:nvSpPr>
          <p:spPr>
            <a:xfrm>
              <a:off x="3316411" y="266709"/>
              <a:ext cx="5796000" cy="521970"/>
            </a:xfrm>
            <a:prstGeom prst="rect">
              <a:avLst/>
            </a:prstGeom>
            <a:noFill/>
          </p:spPr>
          <p:txBody>
            <a:bodyPr wrap="square" rtlCol="0">
              <a:spAutoFit/>
            </a:bodyPr>
            <a:lstStyle/>
            <a:p>
              <a:pPr algn="ctr"/>
              <a:r>
                <a:rPr lang="en-US" altLang="zh-CN" sz="2800" dirty="0">
                  <a:solidFill>
                    <a:srgbClr val="97E9FF"/>
                  </a:solidFill>
                  <a:latin typeface="Code Light" panose="020B0604020202020204" pitchFamily="50" charset="0"/>
                  <a:ea typeface="专业字体设计服务/WWW.ZTSGC.COM/" panose="02000000000000000000" pitchFamily="2" charset="-122"/>
                </a:rPr>
                <a:t>About Team</a:t>
              </a:r>
              <a:endParaRPr lang="en-US" altLang="zh-CN" sz="2800" dirty="0">
                <a:solidFill>
                  <a:srgbClr val="97E9FF"/>
                </a:solidFill>
                <a:latin typeface="Code Light" panose="020B0604020202020204" pitchFamily="50" charset="0"/>
                <a:ea typeface="专业字体设计服务/WWW.ZTSGC.COM/" panose="02000000000000000000" pitchFamily="2" charset="-122"/>
              </a:endParaRPr>
            </a:p>
          </p:txBody>
        </p:sp>
        <p:sp>
          <p:nvSpPr>
            <p:cNvPr id="14" name="文本框 13"/>
            <p:cNvSpPr txBox="1"/>
            <p:nvPr/>
          </p:nvSpPr>
          <p:spPr>
            <a:xfrm>
              <a:off x="3336345" y="777926"/>
              <a:ext cx="5796000" cy="398780"/>
            </a:xfrm>
            <a:prstGeom prst="rect">
              <a:avLst/>
            </a:prstGeom>
            <a:noFill/>
          </p:spPr>
          <p:txBody>
            <a:bodyPr wrap="square" rtlCol="0">
              <a:spAutoFit/>
            </a:bodyPr>
            <a:lstStyle/>
            <a:p>
              <a:pPr algn="ctr"/>
              <a:r>
                <a:rPr lang="en-US" altLang="zh-CN" sz="2000" dirty="0">
                  <a:solidFill>
                    <a:schemeClr val="bg1"/>
                  </a:solidFill>
                  <a:latin typeface="Code Light" panose="020B0604020202020204" pitchFamily="50" charset="0"/>
                  <a:ea typeface="专业字体设计服务/WWW.ZTSGC.COM/" panose="02000000000000000000" pitchFamily="2" charset="-122"/>
                </a:rPr>
                <a:t>China and South Korea</a:t>
              </a:r>
              <a:endParaRPr lang="en-US" altLang="zh-CN" sz="2000" dirty="0">
                <a:solidFill>
                  <a:schemeClr val="bg1"/>
                </a:solidFill>
                <a:latin typeface="Code Light" panose="020B0604020202020204" pitchFamily="50" charset="0"/>
                <a:ea typeface="专业字体设计服务/WWW.ZTSGC.COM/" panose="02000000000000000000" pitchFamily="2" charset="-122"/>
              </a:endParaRPr>
            </a:p>
          </p:txBody>
        </p:sp>
      </p:grpSp>
      <p:pic>
        <p:nvPicPr>
          <p:cNvPr id="15" name="图片 14" descr="/Users/imac/Desktop/WechatIMG270.pngWechatIMG270"/>
          <p:cNvPicPr>
            <a:picLocks noChangeAspect="1"/>
          </p:cNvPicPr>
          <p:nvPr/>
        </p:nvPicPr>
        <p:blipFill>
          <a:blip r:embed="rId2"/>
          <a:srcRect/>
          <a:stretch>
            <a:fillRect/>
          </a:stretch>
        </p:blipFill>
        <p:spPr>
          <a:xfrm>
            <a:off x="7323352" y="698727"/>
            <a:ext cx="6391275" cy="7017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strips(downLeft)">
                                      <p:cBhvr>
                                        <p:cTn id="14"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536856" y="509590"/>
            <a:ext cx="1390531" cy="4939814"/>
          </a:xfrm>
          <a:prstGeom prst="rect">
            <a:avLst/>
          </a:prstGeom>
          <a:noFill/>
          <a:effectLst/>
        </p:spPr>
        <p:txBody>
          <a:bodyPr wrap="square" rtlCol="0" anchor="ctr">
            <a:spAutoFit/>
          </a:bodyPr>
          <a:lstStyle/>
          <a:p>
            <a:pPr algn="ctr"/>
            <a:r>
              <a:rPr lang="en-US" altLang="zh-CN" sz="31500" dirty="0">
                <a:solidFill>
                  <a:srgbClr val="97E9FF"/>
                </a:solidFill>
                <a:effectLst/>
                <a:latin typeface="华文细黑" panose="02010600040101010101" pitchFamily="2" charset="-122"/>
                <a:ea typeface="华文细黑" panose="02010600040101010101" pitchFamily="2" charset="-122"/>
              </a:rPr>
              <a:t>2</a:t>
            </a:r>
            <a:endParaRPr lang="zh-CN" altLang="en-US" sz="31500" dirty="0">
              <a:solidFill>
                <a:srgbClr val="97E9FF"/>
              </a:solidFill>
              <a:effectLst/>
              <a:latin typeface="华文细黑" panose="02010600040101010101" pitchFamily="2" charset="-122"/>
              <a:ea typeface="华文细黑" panose="02010600040101010101" pitchFamily="2" charset="-122"/>
            </a:endParaRPr>
          </a:p>
        </p:txBody>
      </p:sp>
      <p:sp>
        <p:nvSpPr>
          <p:cNvPr id="10" name="文本框 9"/>
          <p:cNvSpPr txBox="1"/>
          <p:nvPr/>
        </p:nvSpPr>
        <p:spPr>
          <a:xfrm>
            <a:off x="5725197" y="2979497"/>
            <a:ext cx="3773135" cy="583565"/>
          </a:xfrm>
          <a:prstGeom prst="rect">
            <a:avLst/>
          </a:prstGeom>
          <a:noFill/>
        </p:spPr>
        <p:txBody>
          <a:bodyPr wrap="square" rtlCol="0">
            <a:spAutoFit/>
          </a:bodyPr>
          <a:lstStyle/>
          <a:p>
            <a:r>
              <a:rPr lang="en-US" altLang="zh-CN" sz="3200" b="1"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Process</a:t>
            </a:r>
            <a:endParaRPr lang="en-US" altLang="zh-CN" sz="3200" b="1"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13391" y="1259174"/>
            <a:ext cx="11765217" cy="523600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613475" y="1857496"/>
            <a:ext cx="6581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5295" y="2322830"/>
            <a:ext cx="6454775" cy="2676525"/>
          </a:xfrm>
          <a:prstGeom prst="rect">
            <a:avLst/>
          </a:prstGeom>
          <a:noFill/>
        </p:spPr>
        <p:txBody>
          <a:bodyPr wrap="square" rtlCol="0">
            <a:spAutoFit/>
          </a:bodyPr>
          <a:lstStyle/>
          <a:p>
            <a:r>
              <a:rPr lang="en-US" altLang="zh-CN" sz="2400" dirty="0">
                <a:solidFill>
                  <a:schemeClr val="bg1"/>
                </a:solidFill>
                <a:latin typeface="Code Light" panose="020B0604020202020204" pitchFamily="50" charset="0"/>
              </a:rPr>
              <a:t>1. Download ES application through official website.</a:t>
            </a:r>
            <a:endParaRPr lang="en-US" altLang="zh-CN" sz="2400" dirty="0">
              <a:solidFill>
                <a:schemeClr val="bg1"/>
              </a:solidFill>
              <a:latin typeface="Code Light" panose="020B0604020202020204" pitchFamily="50" charset="0"/>
            </a:endParaRPr>
          </a:p>
          <a:p>
            <a:r>
              <a:rPr lang="en-US" altLang="zh-CN" sz="2400" dirty="0">
                <a:solidFill>
                  <a:schemeClr val="bg1"/>
                </a:solidFill>
                <a:latin typeface="Code Light" panose="020B0604020202020204" pitchFamily="50" charset="0"/>
              </a:rPr>
              <a:t>2. Register associated game account.</a:t>
            </a:r>
            <a:endParaRPr lang="en-US" altLang="zh-CN" sz="2400" dirty="0">
              <a:solidFill>
                <a:schemeClr val="bg1"/>
              </a:solidFill>
              <a:latin typeface="Code Light" panose="020B0604020202020204" pitchFamily="50" charset="0"/>
            </a:endParaRPr>
          </a:p>
          <a:p>
            <a:r>
              <a:rPr lang="en-US" altLang="zh-CN" sz="2400" dirty="0">
                <a:solidFill>
                  <a:schemeClr val="bg1"/>
                </a:solidFill>
                <a:latin typeface="Code Light" panose="020B0604020202020204" pitchFamily="50" charset="0"/>
              </a:rPr>
              <a:t>3. Purchase $ES token through wallet. Please make sure there is enough BNB to mint NFT.</a:t>
            </a:r>
            <a:endParaRPr lang="en-US" altLang="zh-CN" sz="2400" dirty="0">
              <a:solidFill>
                <a:schemeClr val="bg1"/>
              </a:solidFill>
              <a:latin typeface="Code Light" panose="020B0604020202020204" pitchFamily="50" charset="0"/>
            </a:endParaRPr>
          </a:p>
          <a:p>
            <a:r>
              <a:rPr lang="en-US" altLang="zh-CN" sz="2400" dirty="0">
                <a:solidFill>
                  <a:schemeClr val="bg1"/>
                </a:solidFill>
                <a:latin typeface="Code Light" panose="020B0604020202020204" pitchFamily="50" charset="0"/>
              </a:rPr>
              <a:t>4. Select the corresponding game login. The system will read the corresponding game time and record.</a:t>
            </a:r>
            <a:endParaRPr lang="en-US" altLang="zh-CN" sz="2400" dirty="0">
              <a:solidFill>
                <a:schemeClr val="bg1"/>
              </a:solidFill>
              <a:latin typeface="Code Light" panose="020B0604020202020204" pitchFamily="50" charset="0"/>
            </a:endParaRPr>
          </a:p>
          <a:p>
            <a:r>
              <a:rPr lang="en-US" altLang="zh-CN" sz="2400" dirty="0">
                <a:solidFill>
                  <a:schemeClr val="bg1"/>
                </a:solidFill>
                <a:latin typeface="Code Light" panose="020B0604020202020204" pitchFamily="50" charset="0"/>
              </a:rPr>
              <a:t>5. ES system will settle and issue rewards after games. </a:t>
            </a:r>
            <a:endParaRPr lang="zh-CN" altLang="en-US" sz="2400" dirty="0">
              <a:solidFill>
                <a:schemeClr val="bg1"/>
              </a:solidFill>
              <a:latin typeface="Code Light" panose="020B0604020202020204" pitchFamily="50" charset="0"/>
            </a:endParaRPr>
          </a:p>
        </p:txBody>
      </p:sp>
      <p:cxnSp>
        <p:nvCxnSpPr>
          <p:cNvPr id="17" name="直接连接符 16"/>
          <p:cNvCxnSpPr/>
          <p:nvPr/>
        </p:nvCxnSpPr>
        <p:spPr>
          <a:xfrm flipV="1">
            <a:off x="613215" y="4999228"/>
            <a:ext cx="0" cy="442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图片 17" descr="/Users/imac/Desktop/WechatIMG265.pngWechatIMG265"/>
          <p:cNvPicPr>
            <a:picLocks noChangeAspect="1"/>
          </p:cNvPicPr>
          <p:nvPr/>
        </p:nvPicPr>
        <p:blipFill>
          <a:blip r:embed="rId2"/>
          <a:srcRect/>
          <a:stretch>
            <a:fillRect/>
          </a:stretch>
        </p:blipFill>
        <p:spPr>
          <a:xfrm>
            <a:off x="5976876" y="473255"/>
            <a:ext cx="5911850" cy="5912125"/>
          </a:xfrm>
          <a:prstGeom prst="rect">
            <a:avLst/>
          </a:prstGeom>
        </p:spPr>
      </p:pic>
      <p:grpSp>
        <p:nvGrpSpPr>
          <p:cNvPr id="19" name="组合 18"/>
          <p:cNvGrpSpPr/>
          <p:nvPr/>
        </p:nvGrpSpPr>
        <p:grpSpPr>
          <a:xfrm>
            <a:off x="3316411" y="266709"/>
            <a:ext cx="5815934" cy="909997"/>
            <a:chOff x="3316411" y="266709"/>
            <a:chExt cx="5815934" cy="909997"/>
          </a:xfrm>
        </p:grpSpPr>
        <p:sp>
          <p:nvSpPr>
            <p:cNvPr id="20" name="文本框 19"/>
            <p:cNvSpPr txBox="1"/>
            <p:nvPr/>
          </p:nvSpPr>
          <p:spPr>
            <a:xfrm>
              <a:off x="3316411" y="266709"/>
              <a:ext cx="5796000" cy="521970"/>
            </a:xfrm>
            <a:prstGeom prst="rect">
              <a:avLst/>
            </a:prstGeom>
            <a:noFill/>
          </p:spPr>
          <p:txBody>
            <a:bodyPr wrap="square" rtlCol="0">
              <a:spAutoFit/>
            </a:bodyPr>
            <a:lstStyle/>
            <a:p>
              <a:pPr algn="ctr"/>
              <a:r>
                <a:rPr lang="en-US" altLang="zh-CN" sz="2800" b="1"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sym typeface="+mn-ea"/>
                </a:rPr>
                <a:t>Process</a:t>
              </a:r>
              <a:endParaRPr lang="zh-CN" altLang="en-US" sz="2800" dirty="0">
                <a:solidFill>
                  <a:srgbClr val="97E9FF"/>
                </a:solidFill>
                <a:latin typeface="Code Light" panose="020B0604020202020204" pitchFamily="50" charset="0"/>
                <a:ea typeface="专业字体设计服务/WWW.ZTSGC.COM/" panose="02000000000000000000" pitchFamily="2" charset="-122"/>
              </a:endParaRPr>
            </a:p>
          </p:txBody>
        </p:sp>
        <p:sp>
          <p:nvSpPr>
            <p:cNvPr id="21" name="文本框 20"/>
            <p:cNvSpPr txBox="1"/>
            <p:nvPr/>
          </p:nvSpPr>
          <p:spPr>
            <a:xfrm>
              <a:off x="3336345" y="777926"/>
              <a:ext cx="5796000" cy="398780"/>
            </a:xfrm>
            <a:prstGeom prst="rect">
              <a:avLst/>
            </a:prstGeom>
            <a:noFill/>
          </p:spPr>
          <p:txBody>
            <a:bodyPr wrap="square" rtlCol="0">
              <a:spAutoFit/>
            </a:bodyPr>
            <a:lstStyle/>
            <a:p>
              <a:pPr algn="ctr"/>
              <a:endParaRPr lang="zh-CN" altLang="en-US" sz="2000" dirty="0">
                <a:solidFill>
                  <a:schemeClr val="bg1"/>
                </a:solidFill>
                <a:latin typeface="Code Light" panose="020B0604020202020204" pitchFamily="50" charset="0"/>
                <a:ea typeface="专业字体设计服务/WWW.ZTSGC.COM/" panose="02000000000000000000"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687327" y="1334737"/>
            <a:ext cx="1390531" cy="4939814"/>
          </a:xfrm>
          <a:prstGeom prst="rect">
            <a:avLst/>
          </a:prstGeom>
          <a:noFill/>
          <a:effectLst/>
        </p:spPr>
        <p:txBody>
          <a:bodyPr wrap="square" rtlCol="0" anchor="ctr">
            <a:spAutoFit/>
          </a:bodyPr>
          <a:lstStyle/>
          <a:p>
            <a:pPr algn="ctr"/>
            <a:r>
              <a:rPr lang="en-US" altLang="zh-CN" sz="31500" dirty="0">
                <a:solidFill>
                  <a:srgbClr val="97E9FF"/>
                </a:solidFill>
                <a:effectLst/>
                <a:latin typeface="华文细黑" panose="02010600040101010101" pitchFamily="2" charset="-122"/>
                <a:ea typeface="华文细黑" panose="02010600040101010101" pitchFamily="2" charset="-122"/>
              </a:rPr>
              <a:t>3</a:t>
            </a:r>
            <a:endParaRPr lang="zh-CN" altLang="en-US" sz="31500" dirty="0">
              <a:solidFill>
                <a:srgbClr val="97E9FF"/>
              </a:solidFill>
              <a:effectLst/>
              <a:latin typeface="华文细黑" panose="02010600040101010101" pitchFamily="2" charset="-122"/>
              <a:ea typeface="华文细黑" panose="02010600040101010101" pitchFamily="2" charset="-122"/>
            </a:endParaRPr>
          </a:p>
        </p:txBody>
      </p:sp>
      <p:sp>
        <p:nvSpPr>
          <p:cNvPr id="10" name="文本框 9"/>
          <p:cNvSpPr txBox="1"/>
          <p:nvPr/>
        </p:nvSpPr>
        <p:spPr>
          <a:xfrm>
            <a:off x="5782945" y="3137535"/>
            <a:ext cx="4848225" cy="583565"/>
          </a:xfrm>
          <a:prstGeom prst="rect">
            <a:avLst/>
          </a:prstGeom>
          <a:noFill/>
        </p:spPr>
        <p:txBody>
          <a:bodyPr wrap="square" rtlCol="0">
            <a:spAutoFit/>
          </a:bodyPr>
          <a:lstStyle/>
          <a:p>
            <a:r>
              <a:rPr lang="en-US" altLang="zh-CN" sz="3200" b="1"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Application and NFT</a:t>
            </a:r>
            <a:endParaRPr lang="en-US" altLang="zh-CN" sz="3200" b="1"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5" name="文本框 74"/>
          <p:cNvSpPr txBox="1">
            <a:spLocks noChangeArrowheads="1"/>
          </p:cNvSpPr>
          <p:nvPr/>
        </p:nvSpPr>
        <p:spPr bwMode="auto">
          <a:xfrm>
            <a:off x="1677988" y="2265363"/>
            <a:ext cx="32496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dirty="0">
                <a:solidFill>
                  <a:schemeClr val="bg1"/>
                </a:solidFill>
                <a:latin typeface="微软雅黑 Light" panose="020B0502040204020203" pitchFamily="34" charset="-122"/>
                <a:ea typeface="微软雅黑 Light" panose="020B0502040204020203" pitchFamily="34" charset="-122"/>
              </a:rPr>
              <a:t>NFT</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sp>
        <p:nvSpPr>
          <p:cNvPr id="76" name="文本框 7"/>
          <p:cNvSpPr txBox="1">
            <a:spLocks noChangeArrowheads="1"/>
          </p:cNvSpPr>
          <p:nvPr/>
        </p:nvSpPr>
        <p:spPr bwMode="auto">
          <a:xfrm>
            <a:off x="1575118" y="2849245"/>
            <a:ext cx="4135437"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   There are levels of each NFT which are bronze, silver, gold, platinum and diamond (which can be upgraded). Each account can only hold one NFT, but each NFT can bind multiple games.</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82" name="文本框 81"/>
          <p:cNvSpPr txBox="1">
            <a:spLocks noChangeArrowheads="1"/>
          </p:cNvSpPr>
          <p:nvPr/>
        </p:nvSpPr>
        <p:spPr bwMode="auto">
          <a:xfrm>
            <a:off x="5813425" y="2264093"/>
            <a:ext cx="32480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bg1"/>
                </a:solidFill>
                <a:latin typeface="微软雅黑 Light" panose="020B0502040204020203" pitchFamily="34" charset="-122"/>
                <a:ea typeface="微软雅黑 Light" panose="020B0502040204020203" pitchFamily="34" charset="-122"/>
              </a:rPr>
              <a:t>Attribute</a:t>
            </a:r>
            <a:endParaRPr lang="en-US" altLang="zh-CN" sz="3200">
              <a:solidFill>
                <a:schemeClr val="bg1"/>
              </a:solidFill>
              <a:latin typeface="微软雅黑 Light" panose="020B0502040204020203" pitchFamily="34" charset="-122"/>
              <a:ea typeface="微软雅黑 Light" panose="020B0502040204020203" pitchFamily="34" charset="-122"/>
            </a:endParaRPr>
          </a:p>
        </p:txBody>
      </p:sp>
      <p:sp>
        <p:nvSpPr>
          <p:cNvPr id="83" name="文本框 7"/>
          <p:cNvSpPr txBox="1">
            <a:spLocks noChangeArrowheads="1"/>
          </p:cNvSpPr>
          <p:nvPr/>
        </p:nvSpPr>
        <p:spPr bwMode="auto">
          <a:xfrm>
            <a:off x="5813425" y="2849245"/>
            <a:ext cx="574230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1</a:t>
            </a:r>
            <a:r>
              <a:rPr lang="zh-CN" altLang="en-US" sz="1800">
                <a:solidFill>
                  <a:schemeClr val="bg1">
                    <a:lumMod val="85000"/>
                  </a:schemeClr>
                </a:solidFill>
                <a:latin typeface="微软雅黑 Light" panose="020B0502040204020203" pitchFamily="34" charset="-122"/>
                <a:ea typeface="微软雅黑 Light" panose="020B0502040204020203" pitchFamily="34" charset="-122"/>
              </a:rPr>
              <a:t>、</a:t>
            </a: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LUC point</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a:p>
            <a:pPr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   Corresponding to bronze 5 points, silver 10 points, gold 20 points, platinum 40 points, diamond 80 points.Each upgrade will consume a certain amount of $ES tokens and upgrade 1 point.</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a:p>
            <a:pPr eaLnBrk="1" fontAlgn="auto" hangingPunct="1">
              <a:lnSpc>
                <a:spcPct val="100000"/>
              </a:lnSpc>
              <a:spcBef>
                <a:spcPct val="0"/>
              </a:spcBef>
              <a:spcAft>
                <a:spcPts val="0"/>
              </a:spcAft>
              <a:buFont typeface="Arial" panose="020B0604020202090204" pitchFamily="34" charset="0"/>
              <a:buNone/>
              <a:defRPr/>
            </a:pP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p:txBody>
      </p:sp>
      <p:sp>
        <p:nvSpPr>
          <p:cNvPr id="84" name="文本框 7"/>
          <p:cNvSpPr txBox="1">
            <a:spLocks noChangeArrowheads="1"/>
          </p:cNvSpPr>
          <p:nvPr/>
        </p:nvSpPr>
        <p:spPr bwMode="auto">
          <a:xfrm>
            <a:off x="5813425" y="4316095"/>
            <a:ext cx="634936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2</a:t>
            </a:r>
            <a:r>
              <a:rPr lang="zh-CN" altLang="en-US" sz="1800">
                <a:solidFill>
                  <a:schemeClr val="bg1">
                    <a:lumMod val="85000"/>
                  </a:schemeClr>
                </a:solidFill>
                <a:latin typeface="微软雅黑 Light" panose="020B0502040204020203" pitchFamily="34" charset="-122"/>
                <a:ea typeface="微软雅黑 Light" panose="020B0502040204020203" pitchFamily="34" charset="-122"/>
              </a:rPr>
              <a:t>、</a:t>
            </a: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END point</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a:p>
            <a:pPr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   Corresponding to bronze 5 points, silver 10 points, gold 20 points, platinum 40 points, diamond 80 points</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a:p>
            <a:pPr eaLnBrk="1" fontAlgn="auto" hangingPunct="1">
              <a:lnSpc>
                <a:spcPct val="100000"/>
              </a:lnSpc>
              <a:spcBef>
                <a:spcPct val="0"/>
              </a:spcBef>
              <a:spcAft>
                <a:spcPts val="0"/>
              </a:spcAft>
              <a:buFont typeface="Arial" panose="020B0604020202090204" pitchFamily="34" charset="0"/>
              <a:buNone/>
              <a:defRPr/>
            </a:pPr>
            <a:r>
              <a:rPr lang="en-US" altLang="zh-CN" sz="1800">
                <a:solidFill>
                  <a:schemeClr val="bg1">
                    <a:lumMod val="85000"/>
                  </a:schemeClr>
                </a:solidFill>
                <a:latin typeface="微软雅黑 Light" panose="020B0502040204020203" pitchFamily="34" charset="-122"/>
                <a:ea typeface="微软雅黑 Light" panose="020B0502040204020203" pitchFamily="34" charset="-122"/>
              </a:rPr>
              <a:t>Each upgrade will consume a certain amount of $ES tokens and upgrade 1 point.</a:t>
            </a:r>
            <a:endParaRPr lang="en-US" altLang="zh-CN" sz="1800">
              <a:solidFill>
                <a:schemeClr val="bg1">
                  <a:lumMod val="85000"/>
                </a:schemeClr>
              </a:solidFill>
              <a:latin typeface="微软雅黑 Light" panose="020B0502040204020203" pitchFamily="34" charset="-122"/>
              <a:ea typeface="微软雅黑 Light" panose="020B0502040204020203" pitchFamily="34" charset="-122"/>
            </a:endParaRPr>
          </a:p>
        </p:txBody>
      </p:sp>
      <p:pic>
        <p:nvPicPr>
          <p:cNvPr id="85" name="图片 84"/>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58040" y="401993"/>
            <a:ext cx="3312778" cy="396794"/>
          </a:xfrm>
          <a:prstGeom prst="rect">
            <a:avLst/>
          </a:prstGeom>
        </p:spPr>
      </p:pic>
      <p:pic>
        <p:nvPicPr>
          <p:cNvPr id="86" name="图片 85"/>
          <p:cNvPicPr>
            <a:picLocks noChangeAspect="1"/>
          </p:cNvPicPr>
          <p:nvPr/>
        </p:nvPicPr>
        <p:blipFill rotWithShape="1">
          <a:blip r:embed="rId2" cstate="print">
            <a:extLst>
              <a:ext uri="{28A0092B-C50C-407E-A947-70E740481C1C}">
                <a14:useLocalDpi xmlns:a14="http://schemas.microsoft.com/office/drawing/2010/main" val="0"/>
              </a:ext>
            </a:extLst>
          </a:blip>
          <a:srcRect l="23159" t="22265" r="20913" b="68640"/>
          <a:stretch>
            <a:fillRect/>
          </a:stretch>
        </p:blipFill>
        <p:spPr>
          <a:xfrm>
            <a:off x="4565140" y="1024396"/>
            <a:ext cx="3312778" cy="396794"/>
          </a:xfrm>
          <a:prstGeom prst="rect">
            <a:avLst/>
          </a:prstGeom>
        </p:spPr>
      </p:pic>
      <p:sp>
        <p:nvSpPr>
          <p:cNvPr id="87" name="文本框 86"/>
          <p:cNvSpPr txBox="1"/>
          <p:nvPr/>
        </p:nvSpPr>
        <p:spPr>
          <a:xfrm>
            <a:off x="4824888" y="624047"/>
            <a:ext cx="3292021" cy="398780"/>
          </a:xfrm>
          <a:prstGeom prst="rect">
            <a:avLst/>
          </a:prstGeom>
          <a:noFill/>
        </p:spPr>
        <p:txBody>
          <a:bodyPr wrap="square" rtlCol="0">
            <a:spAutoFit/>
          </a:bodyPr>
          <a:lstStyle/>
          <a:p>
            <a:pPr algn="ctr"/>
            <a:r>
              <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rPr>
              <a:t>About Games</a:t>
            </a:r>
            <a:endParaRPr lang="en-US" altLang="zh-CN" sz="2000" dirty="0">
              <a:gradFill>
                <a:gsLst>
                  <a:gs pos="0">
                    <a:schemeClr val="bg1">
                      <a:lumMod val="50000"/>
                    </a:schemeClr>
                  </a:gs>
                  <a:gs pos="100000">
                    <a:schemeClr val="bg1"/>
                  </a:gs>
                </a:gsLst>
                <a:lin ang="7800000" scaled="0"/>
              </a:gradFill>
              <a:latin typeface="微软雅黑 Light" panose="020B0502040204020203" pitchFamily="34" charset="-122"/>
              <a:ea typeface="微软雅黑 Light" panose="020B0502040204020203" pitchFamily="34" charset="-122"/>
            </a:endParaRPr>
          </a:p>
        </p:txBody>
      </p:sp>
      <p:sp>
        <p:nvSpPr>
          <p:cNvPr id="2" name="文本框 1"/>
          <p:cNvSpPr txBox="1">
            <a:spLocks noChangeArrowheads="1"/>
          </p:cNvSpPr>
          <p:nvPr/>
        </p:nvSpPr>
        <p:spPr bwMode="auto">
          <a:xfrm>
            <a:off x="1575435" y="1351915"/>
            <a:ext cx="90747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bg1"/>
                </a:solidFill>
                <a:latin typeface="微软雅黑 Light" panose="020B0502040204020203" pitchFamily="34" charset="-122"/>
                <a:ea typeface="微软雅黑 Light" panose="020B0502040204020203" pitchFamily="34" charset="-122"/>
              </a:rPr>
              <a:t>League of Legend</a:t>
            </a:r>
            <a:r>
              <a:rPr lang="zh-CN" altLang="zh-CN" sz="3200">
                <a:solidFill>
                  <a:schemeClr val="bg1"/>
                </a:solidFill>
                <a:latin typeface="微软雅黑 Light" panose="020B0502040204020203" pitchFamily="34" charset="-122"/>
                <a:ea typeface="微软雅黑 Light" panose="020B0502040204020203" pitchFamily="34" charset="-122"/>
              </a:rPr>
              <a:t>、</a:t>
            </a:r>
            <a:r>
              <a:rPr lang="en-US" altLang="zh-CN" sz="3200">
                <a:solidFill>
                  <a:schemeClr val="bg1"/>
                </a:solidFill>
                <a:latin typeface="微软雅黑 Light" panose="020B0502040204020203" pitchFamily="34" charset="-122"/>
                <a:ea typeface="微软雅黑 Light" panose="020B0502040204020203" pitchFamily="34" charset="-122"/>
              </a:rPr>
              <a:t>PUBG</a:t>
            </a:r>
            <a:r>
              <a:rPr lang="zh-CN" altLang="en-US" sz="3200">
                <a:solidFill>
                  <a:schemeClr val="bg1"/>
                </a:solidFill>
                <a:latin typeface="微软雅黑 Light" panose="020B0502040204020203" pitchFamily="34" charset="-122"/>
                <a:ea typeface="微软雅黑 Light" panose="020B0502040204020203" pitchFamily="34" charset="-122"/>
              </a:rPr>
              <a:t>、</a:t>
            </a:r>
            <a:r>
              <a:rPr lang="en-US" altLang="zh-CN" sz="3200">
                <a:solidFill>
                  <a:schemeClr val="bg1"/>
                </a:solidFill>
                <a:latin typeface="微软雅黑 Light" panose="020B0502040204020203" pitchFamily="34" charset="-122"/>
                <a:ea typeface="微软雅黑 Light" panose="020B0502040204020203" pitchFamily="34" charset="-122"/>
              </a:rPr>
              <a:t>DOTA2</a:t>
            </a:r>
            <a:r>
              <a:rPr lang="zh-CN" altLang="en-US" sz="3200">
                <a:solidFill>
                  <a:schemeClr val="bg1"/>
                </a:solidFill>
                <a:latin typeface="微软雅黑 Light" panose="020B0502040204020203" pitchFamily="34" charset="-122"/>
                <a:ea typeface="微软雅黑 Light" panose="020B0502040204020203" pitchFamily="34" charset="-122"/>
              </a:rPr>
              <a:t>、</a:t>
            </a:r>
            <a:r>
              <a:rPr lang="en-US" altLang="zh-CN" sz="3200">
                <a:solidFill>
                  <a:schemeClr val="bg1"/>
                </a:solidFill>
                <a:latin typeface="微软雅黑 Light" panose="020B0502040204020203" pitchFamily="34" charset="-122"/>
                <a:ea typeface="微软雅黑 Light" panose="020B0502040204020203" pitchFamily="34" charset="-122"/>
              </a:rPr>
              <a:t>CS:GO</a:t>
            </a:r>
            <a:endParaRPr lang="en-US" altLang="zh-CN" sz="320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82" grpId="0"/>
      <p:bldP spid="83" grpId="0"/>
      <p:bldP spid="84" grpId="0"/>
      <p:bldP spid="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4930</Words>
  <Application>WPS 演示</Application>
  <PresentationFormat>宽屏</PresentationFormat>
  <Paragraphs>192</Paragraphs>
  <Slides>16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方正书宋_GBK</vt:lpstr>
      <vt:lpstr>Wingdings</vt:lpstr>
      <vt:lpstr>微软雅黑</vt:lpstr>
      <vt:lpstr>汉仪旗黑</vt:lpstr>
      <vt:lpstr>Wingdings</vt:lpstr>
      <vt:lpstr>华文细黑</vt:lpstr>
      <vt:lpstr>黑体-简</vt:lpstr>
      <vt:lpstr>Code Light</vt:lpstr>
      <vt:lpstr>苹方-简</vt:lpstr>
      <vt:lpstr>专业字体设计服务/WWW.ZTSGC.COM/</vt:lpstr>
      <vt:lpstr>冬青黑体简体中文</vt:lpstr>
      <vt:lpstr>Calibri</vt:lpstr>
      <vt:lpstr>宋体</vt:lpstr>
      <vt:lpstr>微软雅黑 Light</vt:lpstr>
      <vt:lpstr>Segoe UI Symbol</vt:lpstr>
      <vt:lpstr>Helvetica Neue</vt:lpstr>
      <vt:lpstr>汉仪书宋二KW</vt:lpstr>
      <vt:lpstr>宋体</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imac</cp:lastModifiedBy>
  <cp:revision>33</cp:revision>
  <dcterms:created xsi:type="dcterms:W3CDTF">2022-06-02T09:56:57Z</dcterms:created>
  <dcterms:modified xsi:type="dcterms:W3CDTF">2022-06-02T09:56:57Z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y fmtid="{D5CDD505-2E9C-101B-9397-08002B2CF9AE}" pid="3" name="ICV">
    <vt:lpwstr>733254A266DE4BC08DB4BC047F847604</vt:lpwstr>
  </property>
</Properties>
</file>