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8229600" cx="14630400"/>
  <p:notesSz cx="8229600" cy="14630400"/>
  <p:embeddedFontLst>
    <p:embeddedFont>
      <p:font typeface="Mukta"/>
      <p:regular r:id="rId10"/>
      <p:bold r:id="rId11"/>
    </p:embeddedFont>
    <p:embeddedFont>
      <p:font typeface="Promp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ukta-bold.fntdata"/><Relationship Id="rId10" Type="http://schemas.openxmlformats.org/officeDocument/2006/relationships/font" Target="fonts/Mukta-regular.fntdata"/><Relationship Id="rId13" Type="http://schemas.openxmlformats.org/officeDocument/2006/relationships/font" Target="fonts/Prompt-bold.fntdata"/><Relationship Id="rId12" Type="http://schemas.openxmlformats.org/officeDocument/2006/relationships/font" Target="fonts/Promp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mpt-boldItalic.fntdata"/><Relationship Id="rId14" Type="http://schemas.openxmlformats.org/officeDocument/2006/relationships/font" Target="fonts/Promp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4901"/>
            </a:srgbClr>
          </a:solidFill>
          <a:ln cap="flat" cmpd="sng" w="13800">
            <a:solidFill>
              <a:srgbClr val="FFFFF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" name="Google Shape;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833199" y="1793081"/>
            <a:ext cx="7477601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833199" y="2370653"/>
            <a:ext cx="5332690" cy="83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C6BFEE"/>
              </a:buClr>
              <a:buSzPts val="5249"/>
              <a:buFont typeface="Prompt"/>
              <a:buNone/>
            </a:pPr>
            <a:r>
              <a:rPr b="0" i="0" lang="en-US" sz="6049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MYPC 電腦城</a:t>
            </a:r>
            <a:endParaRPr b="0" i="0" sz="60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33199" y="3537109"/>
            <a:ext cx="7477601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833199" y="4225766"/>
            <a:ext cx="3555087" cy="555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7"/>
              </a:lnSpc>
              <a:spcBef>
                <a:spcPts val="0"/>
              </a:spcBef>
              <a:spcAft>
                <a:spcPts val="0"/>
              </a:spcAft>
              <a:buClr>
                <a:srgbClr val="C6BFEE"/>
              </a:buClr>
              <a:buSzPts val="3499"/>
              <a:buFont typeface="Prompt"/>
              <a:buNone/>
            </a:pPr>
            <a:r>
              <a:rPr b="0" i="0" lang="en-US" sz="4299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姓名:邱英文</a:t>
            </a:r>
            <a:endParaRPr b="0" i="0" sz="42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833199" y="5114449"/>
            <a:ext cx="7477601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AD8E9"/>
              </a:buClr>
              <a:buSzPts val="1750"/>
              <a:buFont typeface="Mukta"/>
              <a:buNone/>
            </a:pPr>
            <a:r>
              <a:rPr b="0" i="0" lang="en-US" sz="28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指導老師：許雅婷、錢達智</a:t>
            </a:r>
            <a:endParaRPr b="0" i="0" sz="2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833199" y="5803106"/>
            <a:ext cx="5332690" cy="83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49"/>
              <a:buFont typeface="Calibri"/>
              <a:buNone/>
            </a:pPr>
            <a:r>
              <a:t/>
            </a:r>
            <a:endParaRPr b="0" i="0" sz="52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4901"/>
            </a:srgbClr>
          </a:solidFill>
          <a:ln cap="flat" cmpd="sng" w="13800">
            <a:solidFill>
              <a:srgbClr val="FFFFF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2101876" y="1596935"/>
            <a:ext cx="44439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C6BFEE"/>
              </a:buClr>
              <a:buSzPts val="4374"/>
              <a:buFont typeface="Prompt"/>
              <a:buNone/>
            </a:pPr>
            <a:r>
              <a:rPr lang="en-US" sz="4374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動機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2045400" y="2851741"/>
            <a:ext cx="105396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AD8E9"/>
              </a:buClr>
              <a:buSzPts val="1750"/>
              <a:buFont typeface="Mukta"/>
              <a:buNone/>
            </a:pPr>
            <a:r>
              <a:rPr lang="en-US" sz="25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選題的動機</a:t>
            </a:r>
            <a:r>
              <a:rPr b="0" i="0" lang="en-US" sz="25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起源於我個人對電腦</a:t>
            </a:r>
            <a:r>
              <a:rPr lang="en-US" sz="25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零件的興趣，以及對這個題材等來就有點認識，因為常逛這類型的網頁所以會大致上了解網頁內需要的功能是什麼，如果選了自己不熟悉的題材可能會對填充網頁內的內容有困難。</a:t>
            </a:r>
            <a:endParaRPr b="0" i="0" sz="2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" name="Google Shape;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>
            <a:off x="2813328" y="3778925"/>
            <a:ext cx="12192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DAD8E9"/>
              </a:buClr>
              <a:buSzPts val="2624"/>
              <a:buFont typeface="Prompt"/>
              <a:buNone/>
            </a:pPr>
            <a:r>
              <a:t/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9825" y="4667200"/>
            <a:ext cx="3388840" cy="2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7525" y="3965776"/>
            <a:ext cx="3144750" cy="340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5"/>
          <p:cNvPicPr preferRelativeResize="0"/>
          <p:nvPr/>
        </p:nvPicPr>
        <p:blipFill rotWithShape="1">
          <a:blip r:embed="rId6">
            <a:alphaModFix/>
          </a:blip>
          <a:srcRect b="0" l="-13660" r="13660" t="0"/>
          <a:stretch/>
        </p:blipFill>
        <p:spPr>
          <a:xfrm>
            <a:off x="7789825" y="1156700"/>
            <a:ext cx="2558349" cy="3144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7525" y="1224750"/>
            <a:ext cx="3144750" cy="31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4901"/>
            </a:srgbClr>
          </a:solidFill>
          <a:ln cap="flat" cmpd="sng" w="13800">
            <a:solidFill>
              <a:srgbClr val="FFFFF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2624376" y="1691164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C6BFEE"/>
              </a:buClr>
              <a:buSzPts val="4374"/>
              <a:buFont typeface="Prompt"/>
              <a:buNone/>
            </a:pPr>
            <a:r>
              <a:rPr lang="en-US" sz="4374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網頁功能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3" name="Google Shape;5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4376" y="2829878"/>
            <a:ext cx="2905006" cy="179534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/>
          <p:nvPr/>
        </p:nvSpPr>
        <p:spPr>
          <a:xfrm>
            <a:off x="2624376" y="4902875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C6BFEE"/>
              </a:buClr>
              <a:buSzPts val="2187"/>
              <a:buFont typeface="Prompt"/>
              <a:buNone/>
            </a:pPr>
            <a:r>
              <a:rPr b="0" i="0" lang="en-US" sz="2187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客製化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2624376" y="5472232"/>
            <a:ext cx="2905006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AD8E9"/>
              </a:buClr>
              <a:buSzPts val="1750"/>
              <a:buFont typeface="Mukta"/>
              <a:buNone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對較為進階的使用者可以</a:t>
            </a:r>
            <a:r>
              <a:rPr b="0" i="0" lang="en-US" sz="17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選擇喜愛的配件，</a:t>
            </a: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組建</a:t>
            </a:r>
            <a:r>
              <a:rPr b="0" i="0" lang="en-US" sz="17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自己的電腦。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6" name="Google Shape;5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2638" y="2829878"/>
            <a:ext cx="2905006" cy="179534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/>
          <p:nvPr/>
        </p:nvSpPr>
        <p:spPr>
          <a:xfrm>
            <a:off x="5862638" y="4902875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C6BFEE"/>
              </a:buClr>
              <a:buSzPts val="2187"/>
              <a:buFont typeface="Prompt"/>
              <a:buNone/>
            </a:pPr>
            <a:r>
              <a:rPr b="0" i="0" lang="en-US" sz="2187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筆記型電腦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5862638" y="5472232"/>
            <a:ext cx="2905006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AD8E9"/>
              </a:buClr>
              <a:buSzPts val="1750"/>
              <a:buFont typeface="Mukta"/>
              <a:buNone/>
            </a:pPr>
            <a:r>
              <a:rPr b="0" i="0" lang="en-US" sz="17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無論您是學生還是專業人士，</a:t>
            </a: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網頁</a:t>
            </a:r>
            <a:r>
              <a:rPr b="0" i="0" lang="en-US" sz="17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都有適合您的筆記本電腦。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9" name="Google Shape;5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00899" y="2829878"/>
            <a:ext cx="2905125" cy="179546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/>
          <p:nvPr/>
        </p:nvSpPr>
        <p:spPr>
          <a:xfrm>
            <a:off x="9100899" y="4902994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C6BFEE"/>
              </a:buClr>
              <a:buSzPts val="2187"/>
              <a:buFont typeface="Prompt"/>
              <a:buNone/>
            </a:pPr>
            <a:r>
              <a:rPr b="0" i="0" lang="en-US" sz="2187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套裝主機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9100899" y="5472351"/>
            <a:ext cx="2905125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AD8E9"/>
              </a:buClr>
              <a:buSzPts val="1750"/>
              <a:buFont typeface="Mukta"/>
              <a:buNone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網頁也有為對零件不熟的使用者準備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7" name="Google Shape;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4901"/>
            </a:srgbClr>
          </a:solidFill>
          <a:ln cap="flat" cmpd="sng" w="13800">
            <a:solidFill>
              <a:srgbClr val="FFFFF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624376" y="2537460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C6BFEE"/>
              </a:buClr>
              <a:buSzPts val="4374"/>
              <a:buFont typeface="Prompt"/>
              <a:buNone/>
            </a:pPr>
            <a:r>
              <a:rPr b="0" i="0" lang="en-US" sz="4374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未來計劃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2624376" y="3787259"/>
            <a:ext cx="2666286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C6BFEE"/>
              </a:buClr>
              <a:buSzPts val="2624"/>
              <a:buFont typeface="Prompt"/>
              <a:buNone/>
            </a:pPr>
            <a:r>
              <a:rPr b="0" i="0" lang="en-US" sz="2624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CSS美化加強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2624376" y="4425910"/>
            <a:ext cx="27654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AD8E9"/>
              </a:buClr>
              <a:buSzPts val="1750"/>
              <a:buFont typeface="Mukta"/>
              <a:buNone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在網頁插入動畫，或是廣告頁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5939433" y="3787259"/>
            <a:ext cx="2666286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C6BFEE"/>
              </a:buClr>
              <a:buSzPts val="2624"/>
              <a:buFont typeface="Prompt"/>
              <a:buNone/>
            </a:pPr>
            <a:r>
              <a:rPr b="0" i="0" lang="en-US" sz="2624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儲存資料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5939433" y="4425910"/>
            <a:ext cx="2765465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AD8E9"/>
              </a:buClr>
              <a:buSzPts val="1750"/>
              <a:buFont typeface="Mukta"/>
              <a:buNone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用正式的資料庫管理網頁內的商品資料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9254490" y="3787259"/>
            <a:ext cx="2666286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C6BFEE"/>
              </a:buClr>
              <a:buSzPts val="2624"/>
              <a:buFont typeface="Prompt"/>
              <a:buNone/>
            </a:pPr>
            <a:r>
              <a:rPr lang="en-US" sz="2624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串接</a:t>
            </a:r>
            <a:r>
              <a:rPr b="0" i="0" lang="en-US" sz="2624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API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9254490" y="4425910"/>
            <a:ext cx="2765465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AD8E9"/>
              </a:buClr>
              <a:buSzPts val="1750"/>
              <a:buFont typeface="Mukta"/>
              <a:buNone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結合後端實現登入功能以及金流功能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