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notesSlides/notesSlide18.xml" ContentType="application/vnd.openxmlformats-officedocument.presentationml.notesSlide+xml"/>
  <Override PartName="/ppt/commentAuthors.xml" ContentType="application/vnd.openxmlformats-officedocument.presentationml.commentAuthors+xml"/>
  <Override PartName="/ppt/slides/slide3.xml" ContentType="application/vnd.openxmlformats-officedocument.presentationml.slide+xml"/>
  <Override PartName="/ppt/slides/slide4.xml" ContentType="application/vnd.openxmlformats-officedocument.presentationml.slide+xml"/>
  <Default Extension="png" ContentType="image/png"/>
  <Default Extension="tiff" ContentType="image/tiff"/>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comments/comment1.xml" ContentType="application/vnd.openxmlformats-officedocument.presentationml.comments+xml"/>
  <Override PartName="/ppt/slides/slide6.xml" ContentType="application/vnd.openxmlformats-officedocument.presentationml.slide+xml"/>
  <Override PartName="/ppt/slides/slide16.xml" ContentType="application/vnd.openxmlformats-officedocument.presentationml.slide+xml"/>
  <Default Extension="pdf" ContentType="application/pdf"/>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56" r:id="rId1"/>
  </p:sldMasterIdLst>
  <p:notesMasterIdLst>
    <p:notesMasterId r:id="rId22"/>
  </p:notesMasterIdLst>
  <p:sldIdLst>
    <p:sldId id="295" r:id="rId2"/>
    <p:sldId id="257" r:id="rId3"/>
    <p:sldId id="258" r:id="rId4"/>
    <p:sldId id="292" r:id="rId5"/>
    <p:sldId id="300" r:id="rId6"/>
    <p:sldId id="267" r:id="rId7"/>
    <p:sldId id="294" r:id="rId8"/>
    <p:sldId id="317" r:id="rId9"/>
    <p:sldId id="301" r:id="rId10"/>
    <p:sldId id="311" r:id="rId11"/>
    <p:sldId id="312" r:id="rId12"/>
    <p:sldId id="314" r:id="rId13"/>
    <p:sldId id="282" r:id="rId14"/>
    <p:sldId id="320" r:id="rId15"/>
    <p:sldId id="287" r:id="rId16"/>
    <p:sldId id="283" r:id="rId17"/>
    <p:sldId id="319" r:id="rId18"/>
    <p:sldId id="285" r:id="rId19"/>
    <p:sldId id="297" r:id="rId20"/>
    <p:sldId id="29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Sani Yamout" initials="SY" lastIdx="23"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clrMru>
    <a:srgbClr val="FFFC7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horzBarState="maximized">
    <p:restoredLeft sz="15587" autoAdjust="0"/>
    <p:restoredTop sz="70876" autoAdjust="0"/>
  </p:normalViewPr>
  <p:slideViewPr>
    <p:cSldViewPr snapToGrid="0">
      <p:cViewPr varScale="1">
        <p:scale>
          <a:sx n="81" d="100"/>
          <a:sy n="81" d="100"/>
        </p:scale>
        <p:origin x="-157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commentAuthors" Target="commentAuthors.xml"/><Relationship Id="rId25" Type="http://schemas.openxmlformats.org/officeDocument/2006/relationships/presProps" Target="presProp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theme" Target="theme/theme1.xml"/><Relationship Id="rId14" Type="http://schemas.openxmlformats.org/officeDocument/2006/relationships/slide" Target="slides/slide13.xml"/><Relationship Id="rId23" Type="http://schemas.openxmlformats.org/officeDocument/2006/relationships/printerSettings" Target="printerSettings/printerSettings1.bin"/><Relationship Id="rId4" Type="http://schemas.openxmlformats.org/officeDocument/2006/relationships/slide" Target="slides/slide3.xml"/><Relationship Id="rId28" Type="http://schemas.openxmlformats.org/officeDocument/2006/relationships/tableStyles" Target="tableStyles.xml"/><Relationship Id="rId26" Type="http://schemas.openxmlformats.org/officeDocument/2006/relationships/viewProps" Target="viewProps.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notesMaster" Target="notesMasters/notesMaster1.xml"/><Relationship Id="rId21" Type="http://schemas.openxmlformats.org/officeDocument/2006/relationships/slide" Target="slides/slide20.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0-10-03T14:27:34.447" idx="23">
    <p:pos x="10" y="10"/>
    <p:text>blow up some of the details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3B852A-AB36-A048-B7B4-D4B05C7C0DFB}" type="datetimeFigureOut">
              <a:rPr lang="en-US" smtClean="0"/>
              <a:pPr/>
              <a:t>10/3/10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E82D88-0B66-9443-BB19-BD0F9BEEF9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name is Sani Yamout</a:t>
            </a:r>
          </a:p>
          <a:p>
            <a:r>
              <a:rPr lang="en-US" dirty="0" smtClean="0"/>
              <a:t>I’m a pediatric surgery fellow at WCHOB</a:t>
            </a:r>
          </a:p>
          <a:p>
            <a:endParaRPr lang="en-US" dirty="0" smtClean="0"/>
          </a:p>
          <a:p>
            <a:r>
              <a:rPr lang="en-US" dirty="0" smtClean="0"/>
              <a:t> now that we got a introduction</a:t>
            </a:r>
            <a:r>
              <a:rPr lang="en-US" baseline="0" dirty="0" smtClean="0"/>
              <a:t> to the use of twitter, let’s look at how it can be applied, in conjunction with other forms of social media, in the surgical education and patient care</a:t>
            </a:r>
            <a:endParaRPr lang="en-US" dirty="0"/>
          </a:p>
        </p:txBody>
      </p:sp>
      <p:sp>
        <p:nvSpPr>
          <p:cNvPr id="4" name="Slide Number Placeholder 3"/>
          <p:cNvSpPr>
            <a:spLocks noGrp="1"/>
          </p:cNvSpPr>
          <p:nvPr>
            <p:ph type="sldNum" sz="quarter" idx="10"/>
          </p:nvPr>
        </p:nvSpPr>
        <p:spPr/>
        <p:txBody>
          <a:bodyPr/>
          <a:lstStyle/>
          <a:p>
            <a:fld id="{44E82D88-0B66-9443-BB19-BD0F9BEEF9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Twitter can be used to help residents prepare for exams.</a:t>
            </a:r>
          </a:p>
          <a:p>
            <a:endParaRPr lang="en-US" baseline="0" dirty="0" smtClean="0"/>
          </a:p>
          <a:p>
            <a:r>
              <a:rPr lang="en-US" baseline="0" dirty="0" smtClean="0"/>
              <a:t>For example, I have in a mind a system where, once a week, I would tweet out a board type question then link it to a discussion in my blog.</a:t>
            </a:r>
          </a:p>
          <a:p>
            <a:endParaRPr lang="en-US" baseline="0" dirty="0" smtClean="0"/>
          </a:p>
          <a:p>
            <a:r>
              <a:rPr lang="en-US" baseline="0" dirty="0" smtClean="0"/>
              <a:t>This way I benefit from researching the subject, and other fellows following me benefit from reading and contributing to my post.</a:t>
            </a:r>
            <a:endParaRPr lang="en-US" dirty="0" smtClean="0"/>
          </a:p>
          <a:p>
            <a:endParaRPr lang="en-US"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4E82D88-0B66-9443-BB19-BD0F9BEEF92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Again, one of the main</a:t>
            </a:r>
            <a:r>
              <a:rPr lang="en-US" baseline="0" dirty="0" smtClean="0"/>
              <a:t> uses for twitter</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4E82D88-0B66-9443-BB19-BD0F9BEEF92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baseline="0" dirty="0" smtClean="0"/>
          </a:p>
          <a:p>
            <a:r>
              <a:rPr lang="en-US" baseline="0" dirty="0" smtClean="0"/>
              <a:t>DIRECTING TO CME SOURCES</a:t>
            </a:r>
          </a:p>
          <a:p>
            <a:endParaRPr lang="en-US" baseline="0" dirty="0" smtClean="0"/>
          </a:p>
          <a:p>
            <a:r>
              <a:rPr lang="en-US" baseline="0" dirty="0" smtClean="0"/>
              <a:t>As you all probably know, the ABS MOS program now requires 50 CME credit hours in 3 year cycles.</a:t>
            </a:r>
            <a:br>
              <a:rPr lang="en-US" baseline="0" dirty="0" smtClean="0"/>
            </a:br>
            <a:endParaRPr lang="en-US" baseline="0" dirty="0" smtClean="0"/>
          </a:p>
          <a:p>
            <a:r>
              <a:rPr lang="en-US" baseline="0" dirty="0" smtClean="0"/>
              <a:t>Twitter can potentially be used as tool that can  direct surgeons to sources of CME credits relevant to their interest and field of training.</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4E82D88-0B66-9443-BB19-BD0F9BEEF92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400" kern="1200" dirty="0" smtClean="0">
                <a:solidFill>
                  <a:schemeClr val="tx1"/>
                </a:solidFill>
                <a:latin typeface="+mn-lt"/>
                <a:ea typeface="+mn-ea"/>
                <a:cs typeface="+mn-cs"/>
              </a:rPr>
              <a:t>Here are a few examples, Let's say you are following  </a:t>
            </a:r>
            <a:r>
              <a:rPr lang="en-US" sz="2400" kern="1200" dirty="0" err="1" smtClean="0">
                <a:solidFill>
                  <a:schemeClr val="tx1"/>
                </a:solidFill>
                <a:latin typeface="+mn-lt"/>
                <a:ea typeface="+mn-ea"/>
                <a:cs typeface="+mn-cs"/>
              </a:rPr>
              <a:t>Glicklab</a:t>
            </a:r>
            <a:r>
              <a:rPr lang="en-US" sz="2400" kern="1200" dirty="0" smtClean="0">
                <a:solidFill>
                  <a:schemeClr val="tx1"/>
                </a:solidFill>
                <a:latin typeface="+mn-lt"/>
                <a:ea typeface="+mn-ea"/>
                <a:cs typeface="+mn-cs"/>
              </a:rPr>
              <a:t> (handle for our </a:t>
            </a:r>
            <a:r>
              <a:rPr lang="en-US" sz="2400" kern="1200" dirty="0" err="1" smtClean="0">
                <a:solidFill>
                  <a:schemeClr val="tx1"/>
                </a:solidFill>
                <a:latin typeface="+mn-lt"/>
                <a:ea typeface="+mn-ea"/>
                <a:cs typeface="+mn-cs"/>
              </a:rPr>
              <a:t>twitterer</a:t>
            </a:r>
            <a:r>
              <a:rPr lang="en-US" sz="2400" kern="1200" dirty="0" smtClean="0">
                <a:solidFill>
                  <a:schemeClr val="tx1"/>
                </a:solidFill>
                <a:latin typeface="+mn-lt"/>
                <a:ea typeface="+mn-ea"/>
                <a:cs typeface="+mn-cs"/>
              </a:rPr>
              <a:t>), who posted a tweet about the issue of bilious emesis in newborns. </a:t>
            </a:r>
          </a:p>
          <a:p>
            <a:endParaRPr lang="en-US" sz="2400" kern="1200" dirty="0" smtClean="0">
              <a:solidFill>
                <a:schemeClr val="tx1"/>
              </a:solidFill>
              <a:latin typeface="+mn-lt"/>
              <a:ea typeface="+mn-ea"/>
              <a:cs typeface="+mn-cs"/>
            </a:endParaRPr>
          </a:p>
          <a:p>
            <a:r>
              <a:rPr lang="en-US" sz="2400" kern="1200" dirty="0" smtClean="0">
                <a:solidFill>
                  <a:schemeClr val="tx1"/>
                </a:solidFill>
                <a:latin typeface="+mn-lt"/>
                <a:ea typeface="+mn-ea"/>
                <a:cs typeface="+mn-cs"/>
              </a:rPr>
              <a:t> He also attached a URL that can direct you to the source of  info.  Additionally, he added a couple of </a:t>
            </a:r>
            <a:r>
              <a:rPr lang="en-US" sz="2400" kern="1200" dirty="0" err="1" smtClean="0">
                <a:solidFill>
                  <a:schemeClr val="tx1"/>
                </a:solidFill>
                <a:latin typeface="+mn-lt"/>
                <a:ea typeface="+mn-ea"/>
                <a:cs typeface="+mn-cs"/>
              </a:rPr>
              <a:t>hashtags</a:t>
            </a:r>
            <a:r>
              <a:rPr lang="en-US" sz="2400" kern="1200" dirty="0" smtClean="0">
                <a:solidFill>
                  <a:schemeClr val="tx1"/>
                </a:solidFill>
                <a:latin typeface="+mn-lt"/>
                <a:ea typeface="+mn-ea"/>
                <a:cs typeface="+mn-cs"/>
              </a:rPr>
              <a:t> in order to help people interested</a:t>
            </a:r>
            <a:r>
              <a:rPr lang="en-US" sz="2400" kern="1200" baseline="0" dirty="0" smtClean="0">
                <a:solidFill>
                  <a:schemeClr val="tx1"/>
                </a:solidFill>
                <a:latin typeface="+mn-lt"/>
                <a:ea typeface="+mn-ea"/>
                <a:cs typeface="+mn-cs"/>
              </a:rPr>
              <a:t> i</a:t>
            </a:r>
            <a:r>
              <a:rPr lang="en-US" sz="2400" kern="1200" dirty="0" smtClean="0">
                <a:solidFill>
                  <a:schemeClr val="tx1"/>
                </a:solidFill>
                <a:latin typeface="+mn-lt"/>
                <a:ea typeface="+mn-ea"/>
                <a:cs typeface="+mn-cs"/>
              </a:rPr>
              <a:t>n </a:t>
            </a:r>
            <a:r>
              <a:rPr lang="en-US" sz="2400" kern="1200" dirty="0" err="1" smtClean="0">
                <a:solidFill>
                  <a:schemeClr val="tx1"/>
                </a:solidFill>
                <a:latin typeface="+mn-lt"/>
                <a:ea typeface="+mn-ea"/>
                <a:cs typeface="+mn-cs"/>
              </a:rPr>
              <a:t>pedsurg</a:t>
            </a:r>
            <a:r>
              <a:rPr lang="en-US" sz="2400" kern="1200" dirty="0" smtClean="0">
                <a:solidFill>
                  <a:schemeClr val="tx1"/>
                </a:solidFill>
                <a:latin typeface="+mn-lt"/>
                <a:ea typeface="+mn-ea"/>
                <a:cs typeface="+mn-cs"/>
              </a:rPr>
              <a:t> or surgery to locate his</a:t>
            </a:r>
            <a:r>
              <a:rPr lang="en-US" sz="2400" kern="1200" baseline="0" dirty="0" smtClean="0">
                <a:solidFill>
                  <a:schemeClr val="tx1"/>
                </a:solidFill>
                <a:latin typeface="+mn-lt"/>
                <a:ea typeface="+mn-ea"/>
                <a:cs typeface="+mn-cs"/>
              </a:rPr>
              <a:t> tweet</a:t>
            </a:r>
            <a:endParaRPr lang="en-US" sz="2400" kern="1200" dirty="0" smtClean="0">
              <a:solidFill>
                <a:schemeClr val="tx1"/>
              </a:solidFill>
              <a:latin typeface="+mn-lt"/>
              <a:ea typeface="+mn-ea"/>
              <a:cs typeface="+mn-cs"/>
            </a:endParaRPr>
          </a:p>
          <a:p>
            <a:endParaRPr lang="en-US" sz="2400" kern="1200" dirty="0" smtClean="0">
              <a:solidFill>
                <a:schemeClr val="tx1"/>
              </a:solidFill>
              <a:latin typeface="+mn-lt"/>
              <a:ea typeface="+mn-ea"/>
              <a:cs typeface="+mn-cs"/>
            </a:endParaRPr>
          </a:p>
          <a:p>
            <a:r>
              <a:rPr lang="en-US" sz="2400" kern="1200" dirty="0" smtClean="0">
                <a:solidFill>
                  <a:schemeClr val="tx1"/>
                </a:solidFill>
                <a:latin typeface="+mn-lt"/>
                <a:ea typeface="+mn-ea"/>
                <a:cs typeface="+mn-cs"/>
              </a:rPr>
              <a:t>now if you are a </a:t>
            </a:r>
            <a:r>
              <a:rPr lang="en-US" sz="2400" kern="1200" dirty="0" err="1" smtClean="0">
                <a:solidFill>
                  <a:schemeClr val="tx1"/>
                </a:solidFill>
                <a:latin typeface="+mn-lt"/>
                <a:ea typeface="+mn-ea"/>
                <a:cs typeface="+mn-cs"/>
              </a:rPr>
              <a:t>ped</a:t>
            </a:r>
            <a:r>
              <a:rPr lang="en-US" sz="2400" kern="1200" dirty="0" smtClean="0">
                <a:solidFill>
                  <a:schemeClr val="tx1"/>
                </a:solidFill>
                <a:latin typeface="+mn-lt"/>
                <a:ea typeface="+mn-ea"/>
                <a:cs typeface="+mn-cs"/>
              </a:rPr>
              <a:t> surgeon following</a:t>
            </a:r>
            <a:r>
              <a:rPr lang="en-US" sz="2400" kern="1200" baseline="0" dirty="0" smtClean="0">
                <a:solidFill>
                  <a:schemeClr val="tx1"/>
                </a:solidFill>
                <a:latin typeface="+mn-lt"/>
                <a:ea typeface="+mn-ea"/>
                <a:cs typeface="+mn-cs"/>
              </a:rPr>
              <a:t> </a:t>
            </a:r>
            <a:r>
              <a:rPr lang="en-US" sz="2400" kern="1200" baseline="0" dirty="0" err="1" smtClean="0">
                <a:solidFill>
                  <a:schemeClr val="tx1"/>
                </a:solidFill>
                <a:latin typeface="+mn-lt"/>
                <a:ea typeface="+mn-ea"/>
                <a:cs typeface="+mn-cs"/>
              </a:rPr>
              <a:t>glicklab</a:t>
            </a:r>
            <a:r>
              <a:rPr lang="en-US" sz="2400" kern="1200" dirty="0" smtClean="0">
                <a:solidFill>
                  <a:schemeClr val="tx1"/>
                </a:solidFill>
                <a:latin typeface="+mn-lt"/>
                <a:ea typeface="+mn-ea"/>
                <a:cs typeface="+mn-cs"/>
              </a:rPr>
              <a:t>, you would probably be interested in this subject, so you click on the URL link...</a:t>
            </a:r>
            <a:endParaRPr lang="en-US" sz="2400" dirty="0"/>
          </a:p>
        </p:txBody>
      </p:sp>
      <p:sp>
        <p:nvSpPr>
          <p:cNvPr id="4" name="Slide Number Placeholder 3"/>
          <p:cNvSpPr>
            <a:spLocks noGrp="1"/>
          </p:cNvSpPr>
          <p:nvPr>
            <p:ph type="sldNum" sz="quarter" idx="10"/>
          </p:nvPr>
        </p:nvSpPr>
        <p:spPr/>
        <p:txBody>
          <a:bodyPr/>
          <a:lstStyle/>
          <a:p>
            <a:fld id="{44E82D88-0B66-9443-BB19-BD0F9BEEF922}"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2400" dirty="0"/>
          </a:p>
        </p:txBody>
      </p:sp>
      <p:sp>
        <p:nvSpPr>
          <p:cNvPr id="4" name="Slide Number Placeholder 3"/>
          <p:cNvSpPr>
            <a:spLocks noGrp="1"/>
          </p:cNvSpPr>
          <p:nvPr>
            <p:ph type="sldNum" sz="quarter" idx="10"/>
          </p:nvPr>
        </p:nvSpPr>
        <p:spPr/>
        <p:txBody>
          <a:bodyPr/>
          <a:lstStyle/>
          <a:p>
            <a:fld id="{44E82D88-0B66-9443-BB19-BD0F9BEEF922}"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 those who are not familiar with the term, a blog is an online personal journal that</a:t>
            </a:r>
            <a:r>
              <a:rPr lang="en-US" sz="1200" kern="1200" baseline="0" dirty="0" smtClean="0">
                <a:solidFill>
                  <a:schemeClr val="tx1"/>
                </a:solidFill>
                <a:latin typeface="+mn-lt"/>
                <a:ea typeface="+mn-ea"/>
                <a:cs typeface="+mn-cs"/>
              </a:rPr>
              <a:t> discusses thoughts and ideas, frequently with links to other sources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So if we look at this structure of this blog post...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Discuss content</a:t>
            </a:r>
          </a:p>
          <a:p>
            <a:r>
              <a:rPr lang="en-US" sz="1200" kern="1200" dirty="0" smtClean="0">
                <a:solidFill>
                  <a:schemeClr val="tx1"/>
                </a:solidFill>
                <a:latin typeface="+mn-lt"/>
                <a:ea typeface="+mn-ea"/>
                <a:cs typeface="+mn-cs"/>
              </a:rPr>
              <a:t>	mention how subjects can be easily archived, indexed and searched</a:t>
            </a:r>
          </a:p>
          <a:p>
            <a:r>
              <a:rPr lang="en-US" sz="1200" kern="1200" dirty="0" smtClean="0">
                <a:solidFill>
                  <a:schemeClr val="tx1"/>
                </a:solidFill>
                <a:latin typeface="+mn-lt"/>
                <a:ea typeface="+mn-ea"/>
                <a:cs typeface="+mn-cs"/>
              </a:rPr>
              <a:t>	if you notice at the bottom, I</a:t>
            </a:r>
            <a:r>
              <a:rPr lang="en-US" sz="1200" kern="1200" baseline="0" dirty="0" smtClean="0">
                <a:solidFill>
                  <a:schemeClr val="tx1"/>
                </a:solidFill>
                <a:latin typeface="+mn-lt"/>
                <a:ea typeface="+mn-ea"/>
                <a:cs typeface="+mn-cs"/>
              </a:rPr>
              <a:t> labeled the post.  The post is then automatically indexed for EZ retrieval at any time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Blogs are being increasingly used by healthcare workers because of the ease of use and powerful capacity for the spread and exchange of information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Blogs can be created by a person or a group and accessed by followers, who can discuss and comment on the subject online.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By being interactive and engaging, blogs can attract a large group of followers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They are very easy to incorporate into an educational environment and can compliment more traditional didactic teaching methods.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One of the nice things about blogs, is that each has their own URL, which makes linking the blog through other sites, as we saw in the case of the</a:t>
            </a:r>
            <a:r>
              <a:rPr lang="en-US" sz="1200" kern="1200" baseline="0" dirty="0" smtClean="0">
                <a:solidFill>
                  <a:schemeClr val="tx1"/>
                </a:solidFill>
                <a:latin typeface="+mn-lt"/>
                <a:ea typeface="+mn-ea"/>
                <a:cs typeface="+mn-cs"/>
              </a:rPr>
              <a:t> prior tweet,</a:t>
            </a:r>
            <a:r>
              <a:rPr lang="en-US" sz="1200" kern="1200" dirty="0" smtClean="0">
                <a:solidFill>
                  <a:schemeClr val="tx1"/>
                </a:solidFill>
                <a:latin typeface="+mn-lt"/>
                <a:ea typeface="+mn-ea"/>
                <a:cs typeface="+mn-cs"/>
              </a:rPr>
              <a:t> very easy  </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4E82D88-0B66-9443-BB19-BD0F9BEEF922}"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Here’s another example.  If</a:t>
            </a:r>
            <a:r>
              <a:rPr lang="en-US" sz="1200" kern="1200" baseline="0" dirty="0" smtClean="0">
                <a:solidFill>
                  <a:schemeClr val="tx1"/>
                </a:solidFill>
                <a:latin typeface="+mn-lt"/>
                <a:ea typeface="+mn-ea"/>
                <a:cs typeface="+mn-cs"/>
              </a:rPr>
              <a:t> you are following me on twitter and </a:t>
            </a:r>
            <a:r>
              <a:rPr lang="en-US" sz="1200" kern="1200" dirty="0" smtClean="0">
                <a:solidFill>
                  <a:schemeClr val="tx1"/>
                </a:solidFill>
                <a:latin typeface="+mn-lt"/>
                <a:ea typeface="+mn-ea"/>
                <a:cs typeface="+mn-cs"/>
              </a:rPr>
              <a:t>decided they</a:t>
            </a:r>
            <a:r>
              <a:rPr lang="en-US" sz="1200" kern="1200" baseline="0" dirty="0" smtClean="0">
                <a:solidFill>
                  <a:schemeClr val="tx1"/>
                </a:solidFill>
                <a:latin typeface="+mn-lt"/>
                <a:ea typeface="+mn-ea"/>
                <a:cs typeface="+mn-cs"/>
              </a:rPr>
              <a:t> want </a:t>
            </a:r>
            <a:r>
              <a:rPr lang="en-US" sz="1200" kern="1200" dirty="0" smtClean="0">
                <a:solidFill>
                  <a:schemeClr val="tx1"/>
                </a:solidFill>
                <a:latin typeface="+mn-lt"/>
                <a:ea typeface="+mn-ea"/>
                <a:cs typeface="+mn-cs"/>
              </a:rPr>
              <a:t>to know more about this post related to using</a:t>
            </a:r>
            <a:r>
              <a:rPr lang="en-US" sz="1200" kern="1200" baseline="0" dirty="0" smtClean="0">
                <a:solidFill>
                  <a:schemeClr val="tx1"/>
                </a:solidFill>
                <a:latin typeface="+mn-lt"/>
                <a:ea typeface="+mn-ea"/>
                <a:cs typeface="+mn-cs"/>
              </a:rPr>
              <a:t> the </a:t>
            </a:r>
            <a:r>
              <a:rPr lang="en-US" sz="1200" kern="1200" baseline="0" dirty="0" err="1" smtClean="0">
                <a:solidFill>
                  <a:schemeClr val="tx1"/>
                </a:solidFill>
                <a:latin typeface="+mn-lt"/>
                <a:ea typeface="+mn-ea"/>
                <a:cs typeface="+mn-cs"/>
              </a:rPr>
              <a:t>bovie</a:t>
            </a:r>
            <a:r>
              <a:rPr lang="en-US" sz="1200" kern="1200" baseline="0" dirty="0" smtClean="0">
                <a:solidFill>
                  <a:schemeClr val="tx1"/>
                </a:solidFill>
                <a:latin typeface="+mn-lt"/>
                <a:ea typeface="+mn-ea"/>
                <a:cs typeface="+mn-cs"/>
              </a:rPr>
              <a:t> instead of the </a:t>
            </a:r>
            <a:r>
              <a:rPr lang="en-US" sz="1200" kern="1200" baseline="0" dirty="0" err="1" smtClean="0">
                <a:solidFill>
                  <a:schemeClr val="tx1"/>
                </a:solidFill>
                <a:latin typeface="+mn-lt"/>
                <a:ea typeface="+mn-ea"/>
                <a:cs typeface="+mn-cs"/>
              </a:rPr>
              <a:t>arthrotomy</a:t>
            </a:r>
            <a:r>
              <a:rPr lang="en-US" sz="1200" kern="1200" baseline="0" dirty="0" smtClean="0">
                <a:solidFill>
                  <a:schemeClr val="tx1"/>
                </a:solidFill>
                <a:latin typeface="+mn-lt"/>
                <a:ea typeface="+mn-ea"/>
                <a:cs typeface="+mn-cs"/>
              </a:rPr>
              <a:t> knife for lap </a:t>
            </a:r>
            <a:r>
              <a:rPr lang="en-US" sz="1200" kern="1200" baseline="0" dirty="0" err="1" smtClean="0">
                <a:solidFill>
                  <a:schemeClr val="tx1"/>
                </a:solidFill>
                <a:latin typeface="+mn-lt"/>
                <a:ea typeface="+mn-ea"/>
                <a:cs typeface="+mn-cs"/>
              </a:rPr>
              <a:t>pyloromyotomies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hit the UR</a:t>
            </a:r>
            <a:r>
              <a:rPr lang="en-US" sz="1200" kern="1200" baseline="0" dirty="0" smtClean="0">
                <a:solidFill>
                  <a:schemeClr val="tx1"/>
                </a:solidFill>
                <a:latin typeface="+mn-lt"/>
                <a:ea typeface="+mn-ea"/>
                <a:cs typeface="+mn-cs"/>
              </a:rPr>
              <a:t>L and it seamlessly directs you to..</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4E82D88-0B66-9443-BB19-BD0F9BEEF922}"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 </a:t>
            </a:r>
            <a:r>
              <a:rPr lang="en-US" sz="1200" kern="1200" dirty="0" err="1" smtClean="0">
                <a:solidFill>
                  <a:schemeClr val="tx1"/>
                </a:solidFill>
                <a:latin typeface="+mn-lt"/>
                <a:ea typeface="+mn-ea"/>
                <a:cs typeface="+mn-cs"/>
              </a:rPr>
              <a:t>Youtube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VIdeo</a:t>
            </a:r>
            <a:r>
              <a:rPr lang="en-US" sz="1200" kern="1200" dirty="0" smtClean="0">
                <a:solidFill>
                  <a:schemeClr val="tx1"/>
                </a:solidFill>
                <a:latin typeface="+mn-lt"/>
                <a:ea typeface="+mn-ea"/>
                <a:cs typeface="+mn-cs"/>
              </a:rPr>
              <a:t> of the procedure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tube is another example of an online resource that is of huge educational benefit.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PAUSE</a:t>
            </a:r>
          </a:p>
          <a:p>
            <a:r>
              <a:rPr lang="en-US" sz="1200" kern="1200" dirty="0" smtClean="0">
                <a:solidFill>
                  <a:schemeClr val="tx1"/>
                </a:solidFill>
                <a:latin typeface="+mn-lt"/>
                <a:ea typeface="+mn-ea"/>
                <a:cs typeface="+mn-cs"/>
              </a:rPr>
              <a:t>If you search laparoscopic surgery on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youtube</a:t>
            </a:r>
            <a:r>
              <a:rPr lang="en-US" sz="1200" kern="1200" dirty="0" smtClean="0">
                <a:solidFill>
                  <a:schemeClr val="tx1"/>
                </a:solidFill>
                <a:latin typeface="+mn-lt"/>
                <a:ea typeface="+mn-ea"/>
                <a:cs typeface="+mn-cs"/>
              </a:rPr>
              <a:t> site, you get over 4000 hits.  Unfortunately, much of this is basically  junk.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situation, surgeons</a:t>
            </a:r>
            <a:r>
              <a:rPr lang="en-US" sz="1200" kern="1200" baseline="0" dirty="0" smtClean="0">
                <a:solidFill>
                  <a:schemeClr val="tx1"/>
                </a:solidFill>
                <a:latin typeface="+mn-lt"/>
                <a:ea typeface="+mn-ea"/>
                <a:cs typeface="+mn-cs"/>
              </a:rPr>
              <a:t> within a network </a:t>
            </a:r>
            <a:r>
              <a:rPr lang="en-US" sz="1200" kern="1200" dirty="0" smtClean="0">
                <a:solidFill>
                  <a:schemeClr val="tx1"/>
                </a:solidFill>
                <a:latin typeface="+mn-lt"/>
                <a:ea typeface="+mn-ea"/>
                <a:cs typeface="+mn-cs"/>
              </a:rPr>
              <a:t>who come across useful videos can share them on Twitter and</a:t>
            </a:r>
            <a:r>
              <a:rPr lang="en-US" sz="1200" kern="1200" baseline="0" dirty="0" smtClean="0">
                <a:solidFill>
                  <a:schemeClr val="tx1"/>
                </a:solidFill>
                <a:latin typeface="+mn-lt"/>
                <a:ea typeface="+mn-ea"/>
                <a:cs typeface="+mn-cs"/>
              </a:rPr>
              <a:t> thus combine their efforts</a:t>
            </a:r>
            <a:r>
              <a:rPr lang="en-US" sz="1200" kern="1200" dirty="0" smtClean="0">
                <a:solidFill>
                  <a:schemeClr val="tx1"/>
                </a:solidFill>
                <a:latin typeface="+mn-lt"/>
                <a:ea typeface="+mn-ea"/>
                <a:cs typeface="+mn-cs"/>
              </a:rPr>
              <a:t> so others do not have to duplicate the work</a:t>
            </a:r>
            <a:r>
              <a:rPr lang="en-US" sz="1200" kern="1200" baseline="0" dirty="0" smtClean="0">
                <a:solidFill>
                  <a:schemeClr val="tx1"/>
                </a:solidFill>
                <a:latin typeface="+mn-lt"/>
                <a:ea typeface="+mn-ea"/>
                <a:cs typeface="+mn-cs"/>
              </a:rPr>
              <a:t> of sifting through useless information</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As</a:t>
            </a:r>
            <a:r>
              <a:rPr lang="en-US" sz="1200" kern="1200" baseline="0" dirty="0" smtClean="0">
                <a:solidFill>
                  <a:schemeClr val="tx1"/>
                </a:solidFill>
                <a:latin typeface="+mn-lt"/>
                <a:ea typeface="+mn-ea"/>
                <a:cs typeface="+mn-cs"/>
              </a:rPr>
              <a:t> you can imagine, the </a:t>
            </a:r>
            <a:r>
              <a:rPr lang="en-US" sz="1200" kern="1200" dirty="0" smtClean="0">
                <a:solidFill>
                  <a:schemeClr val="tx1"/>
                </a:solidFill>
                <a:latin typeface="+mn-lt"/>
                <a:ea typeface="+mn-ea"/>
                <a:cs typeface="+mn-cs"/>
              </a:rPr>
              <a:t> potential applications Twitter are limitless</a:t>
            </a:r>
            <a:endParaRPr lang="en-US" dirty="0"/>
          </a:p>
        </p:txBody>
      </p:sp>
      <p:sp>
        <p:nvSpPr>
          <p:cNvPr id="4" name="Slide Number Placeholder 3"/>
          <p:cNvSpPr>
            <a:spLocks noGrp="1"/>
          </p:cNvSpPr>
          <p:nvPr>
            <p:ph type="sldNum" sz="quarter" idx="10"/>
          </p:nvPr>
        </p:nvSpPr>
        <p:spPr/>
        <p:txBody>
          <a:bodyPr/>
          <a:lstStyle/>
          <a:p>
            <a:fld id="{44E82D88-0B66-9443-BB19-BD0F9BEEF922}"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In conclusion, someone once compared trying to get information from the web to trying to drink from a fire hydrant</a:t>
            </a:r>
          </a:p>
          <a:p>
            <a:endParaRPr lang="en-US" baseline="0" dirty="0" smtClean="0"/>
          </a:p>
          <a:p>
            <a:r>
              <a:rPr lang="en-US" b="1" baseline="0" dirty="0" smtClean="0"/>
              <a:t>Twitter, in conjunction with other forms of social media such as blogs, can help communities of surgeons with similar interest and levels of training sift through this mass of online information, share what’s relevant, and enrich it with their own thoughts and experiences</a:t>
            </a:r>
            <a:endParaRPr lang="en-US" b="1" dirty="0"/>
          </a:p>
        </p:txBody>
      </p:sp>
      <p:sp>
        <p:nvSpPr>
          <p:cNvPr id="4" name="Slide Number Placeholder 3"/>
          <p:cNvSpPr>
            <a:spLocks noGrp="1"/>
          </p:cNvSpPr>
          <p:nvPr>
            <p:ph type="sldNum" sz="quarter" idx="10"/>
          </p:nvPr>
        </p:nvSpPr>
        <p:spPr/>
        <p:txBody>
          <a:bodyPr/>
          <a:lstStyle/>
          <a:p>
            <a:fld id="{44E82D88-0B66-9443-BB19-BD0F9BEEF922}"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can</a:t>
            </a:r>
            <a:r>
              <a:rPr lang="en-US" baseline="0" dirty="0" smtClean="0"/>
              <a:t> twitter, and other forms of social media, make you smarter or dumber?</a:t>
            </a:r>
            <a:endParaRPr lang="en-US" dirty="0"/>
          </a:p>
        </p:txBody>
      </p:sp>
      <p:sp>
        <p:nvSpPr>
          <p:cNvPr id="4" name="Slide Number Placeholder 3"/>
          <p:cNvSpPr>
            <a:spLocks noGrp="1"/>
          </p:cNvSpPr>
          <p:nvPr>
            <p:ph type="sldNum" sz="quarter" idx="10"/>
          </p:nvPr>
        </p:nvSpPr>
        <p:spPr/>
        <p:txBody>
          <a:bodyPr/>
          <a:lstStyle/>
          <a:p>
            <a:fld id="{44E82D88-0B66-9443-BB19-BD0F9BEEF922}"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Twitter's initial</a:t>
            </a:r>
            <a:r>
              <a:rPr lang="en-US" sz="1200" kern="1200" baseline="0" dirty="0" smtClean="0">
                <a:solidFill>
                  <a:schemeClr val="tx1"/>
                </a:solidFill>
                <a:latin typeface="+mn-lt"/>
                <a:ea typeface="+mn-ea"/>
                <a:cs typeface="+mn-cs"/>
              </a:rPr>
              <a:t> purpose was for it t</a:t>
            </a:r>
            <a:r>
              <a:rPr lang="en-US" sz="1200" kern="1200" dirty="0" smtClean="0">
                <a:solidFill>
                  <a:schemeClr val="tx1"/>
                </a:solidFill>
                <a:latin typeface="+mn-lt"/>
                <a:ea typeface="+mn-ea"/>
                <a:cs typeface="+mn-cs"/>
              </a:rPr>
              <a:t>o be a tool</a:t>
            </a:r>
            <a:r>
              <a:rPr lang="en-US" sz="1200" kern="1200" baseline="0" dirty="0" smtClean="0">
                <a:solidFill>
                  <a:schemeClr val="tx1"/>
                </a:solidFill>
                <a:latin typeface="+mn-lt"/>
                <a:ea typeface="+mn-ea"/>
                <a:cs typeface="+mn-cs"/>
              </a:rPr>
              <a:t> that helps people</a:t>
            </a:r>
            <a:r>
              <a:rPr lang="en-US" sz="1200" kern="1200" dirty="0" smtClean="0">
                <a:solidFill>
                  <a:schemeClr val="tx1"/>
                </a:solidFill>
                <a:latin typeface="+mn-lt"/>
                <a:ea typeface="+mn-ea"/>
                <a:cs typeface="+mn-cs"/>
              </a:rPr>
              <a:t> keep up with their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friends</a:t>
            </a:r>
            <a:r>
              <a:rPr lang="en-US" sz="1200" kern="1200" baseline="0" dirty="0" smtClean="0">
                <a:solidFill>
                  <a:schemeClr val="tx1"/>
                </a:solidFill>
                <a:latin typeface="+mn-lt"/>
                <a:ea typeface="+mn-ea"/>
                <a:cs typeface="+mn-cs"/>
              </a:rPr>
              <a:t> and their day to day activities.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has</a:t>
            </a:r>
            <a:r>
              <a:rPr lang="en-US" sz="1200" kern="1200" dirty="0" smtClean="0">
                <a:solidFill>
                  <a:schemeClr val="tx1"/>
                </a:solidFill>
                <a:latin typeface="+mn-lt"/>
                <a:ea typeface="+mn-ea"/>
                <a:cs typeface="+mn-cs"/>
              </a:rPr>
              <a:t> caused</a:t>
            </a:r>
            <a:r>
              <a:rPr lang="en-US" sz="1200" kern="1200" baseline="0" dirty="0" smtClean="0">
                <a:solidFill>
                  <a:schemeClr val="tx1"/>
                </a:solidFill>
                <a:latin typeface="+mn-lt"/>
                <a:ea typeface="+mn-ea"/>
                <a:cs typeface="+mn-cs"/>
              </a:rPr>
              <a:t> many to brand it as gimmick that is just another way for teenagers to waste their time</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 see this consistently in the responses I get from colleagues any time I mention using twitter in the field of surgery</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typical response would</a:t>
            </a:r>
            <a:r>
              <a:rPr lang="en-US" sz="1200" kern="1200" baseline="0" dirty="0" smtClean="0">
                <a:solidFill>
                  <a:schemeClr val="tx1"/>
                </a:solidFill>
                <a:latin typeface="+mn-lt"/>
                <a:ea typeface="+mn-ea"/>
                <a:cs typeface="+mn-cs"/>
              </a:rPr>
              <a:t> be:  SO you’ll send out messages like:</a:t>
            </a:r>
            <a:r>
              <a:rPr lang="en-US" sz="1200" kern="1200" dirty="0" smtClean="0">
                <a:solidFill>
                  <a:schemeClr val="tx1"/>
                </a:solidFill>
                <a:latin typeface="+mn-lt"/>
                <a:ea typeface="+mn-ea"/>
                <a:cs typeface="+mn-cs"/>
              </a:rPr>
              <a:t> ” coming out of OR", 'did a sweet pull through”</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What many people do not realize is that Twitter has had a substantial change in direction</a:t>
            </a:r>
            <a:r>
              <a:rPr lang="en-US" sz="1200" kern="1200" baseline="0" dirty="0" smtClean="0">
                <a:solidFill>
                  <a:schemeClr val="tx1"/>
                </a:solidFill>
                <a:latin typeface="+mn-lt"/>
                <a:ea typeface="+mn-ea"/>
                <a:cs typeface="+mn-cs"/>
              </a:rPr>
              <a:t> purpose</a:t>
            </a:r>
            <a:endParaRPr lang="en-US" dirty="0"/>
          </a:p>
        </p:txBody>
      </p:sp>
      <p:sp>
        <p:nvSpPr>
          <p:cNvPr id="4" name="Slide Number Placeholder 3"/>
          <p:cNvSpPr>
            <a:spLocks noGrp="1"/>
          </p:cNvSpPr>
          <p:nvPr>
            <p:ph type="sldNum" sz="quarter" idx="10"/>
          </p:nvPr>
        </p:nvSpPr>
        <p:spPr/>
        <p:txBody>
          <a:bodyPr/>
          <a:lstStyle/>
          <a:p>
            <a:fld id="{44E82D88-0B66-9443-BB19-BD0F9BEEF92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All</a:t>
            </a:r>
            <a:r>
              <a:rPr lang="en-US" baseline="0" dirty="0" smtClean="0"/>
              <a:t> depends on how you use them</a:t>
            </a:r>
            <a:endParaRPr lang="en-US" dirty="0"/>
          </a:p>
        </p:txBody>
      </p:sp>
      <p:sp>
        <p:nvSpPr>
          <p:cNvPr id="4" name="Slide Number Placeholder 3"/>
          <p:cNvSpPr>
            <a:spLocks noGrp="1"/>
          </p:cNvSpPr>
          <p:nvPr>
            <p:ph type="sldNum" sz="quarter" idx="10"/>
          </p:nvPr>
        </p:nvSpPr>
        <p:spPr/>
        <p:txBody>
          <a:bodyPr/>
          <a:lstStyle/>
          <a:p>
            <a:fld id="{44E82D88-0B66-9443-BB19-BD0F9BEEF922}"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Many of the Twitter users have moved from mostly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talking about what they are doing on a daily basis, to sharing thoughts, findings, and news that interests them and people who are following them.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is what we are interested</a:t>
            </a:r>
            <a:r>
              <a:rPr lang="en-US" sz="1200" kern="1200" baseline="0" dirty="0" smtClean="0">
                <a:solidFill>
                  <a:schemeClr val="tx1"/>
                </a:solidFill>
                <a:latin typeface="+mn-lt"/>
                <a:ea typeface="+mn-ea"/>
                <a:cs typeface="+mn-cs"/>
              </a:rPr>
              <a:t> in.  Basically using twitter to help with surgeon education and patient care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1" kern="1200" dirty="0" smtClean="0">
                <a:solidFill>
                  <a:srgbClr val="FF0000"/>
                </a:solidFill>
                <a:latin typeface="+mn-lt"/>
                <a:ea typeface="+mn-ea"/>
                <a:cs typeface="+mn-cs"/>
              </a:rPr>
              <a:t>Additionally the </a:t>
            </a:r>
            <a:r>
              <a:rPr lang="en-US" sz="1200" b="1" kern="1200" dirty="0" smtClean="0">
                <a:solidFill>
                  <a:srgbClr val="FF0000"/>
                </a:solidFill>
                <a:latin typeface="+mn-lt"/>
                <a:ea typeface="+mn-ea"/>
                <a:cs typeface="+mn-cs"/>
              </a:rPr>
              <a:t>almost universal availability of smart phones, which allows for an "anytime-anywhere" mobile access to the internet, has made Twitter a one-point source for</a:t>
            </a:r>
            <a:r>
              <a:rPr lang="en-US" sz="1200" b="1" kern="1200" baseline="0" dirty="0" smtClean="0">
                <a:solidFill>
                  <a:srgbClr val="FF0000"/>
                </a:solidFill>
                <a:latin typeface="+mn-lt"/>
                <a:ea typeface="+mn-ea"/>
                <a:cs typeface="+mn-cs"/>
              </a:rPr>
              <a:t> obtaining and sharing information on the go</a:t>
            </a:r>
            <a:endParaRPr lang="en-US" b="1" dirty="0">
              <a:solidFill>
                <a:srgbClr val="FF0000"/>
              </a:solidFill>
            </a:endParaRPr>
          </a:p>
        </p:txBody>
      </p:sp>
      <p:sp>
        <p:nvSpPr>
          <p:cNvPr id="4" name="Slide Number Placeholder 3"/>
          <p:cNvSpPr>
            <a:spLocks noGrp="1"/>
          </p:cNvSpPr>
          <p:nvPr>
            <p:ph type="sldNum" sz="quarter" idx="10"/>
          </p:nvPr>
        </p:nvSpPr>
        <p:spPr/>
        <p:txBody>
          <a:bodyPr/>
          <a:lstStyle/>
          <a:p>
            <a:fld id="{44E82D88-0B66-9443-BB19-BD0F9BEEF92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For example. </a:t>
            </a:r>
            <a:r>
              <a:rPr lang="en-US" sz="1200" kern="1200" dirty="0" smtClean="0">
                <a:solidFill>
                  <a:schemeClr val="tx1"/>
                </a:solidFill>
                <a:latin typeface="+mn-lt"/>
                <a:ea typeface="+mn-ea"/>
                <a:cs typeface="+mn-cs"/>
              </a:rPr>
              <a:t> As</a:t>
            </a:r>
            <a:r>
              <a:rPr lang="en-US" sz="1200" kern="1200" baseline="0" dirty="0" smtClean="0">
                <a:solidFill>
                  <a:schemeClr val="tx1"/>
                </a:solidFill>
                <a:latin typeface="+mn-lt"/>
                <a:ea typeface="+mn-ea"/>
                <a:cs typeface="+mn-cs"/>
              </a:rPr>
              <a:t> 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ped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surg</a:t>
            </a:r>
            <a:r>
              <a:rPr lang="en-US" sz="1200" kern="1200" dirty="0" smtClean="0">
                <a:solidFill>
                  <a:schemeClr val="tx1"/>
                </a:solidFill>
                <a:latin typeface="+mn-lt"/>
                <a:ea typeface="+mn-ea"/>
                <a:cs typeface="+mn-cs"/>
              </a:rPr>
              <a:t> fellow.</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spend a substantial amount of my time online looking up articles and other sources of information to help my care for my patients.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Whenever I find a paper, website, </a:t>
            </a:r>
            <a:r>
              <a:rPr lang="en-US" sz="1200" kern="1200" dirty="0" err="1" smtClean="0">
                <a:solidFill>
                  <a:schemeClr val="tx1"/>
                </a:solidFill>
                <a:latin typeface="+mn-lt"/>
                <a:ea typeface="+mn-ea"/>
                <a:cs typeface="+mn-cs"/>
              </a:rPr>
              <a:t>Youtube</a:t>
            </a:r>
            <a:r>
              <a:rPr lang="en-US" sz="1200" kern="1200" dirty="0" smtClean="0">
                <a:solidFill>
                  <a:schemeClr val="tx1"/>
                </a:solidFill>
                <a:latin typeface="+mn-lt"/>
                <a:ea typeface="+mn-ea"/>
                <a:cs typeface="+mn-cs"/>
              </a:rPr>
              <a:t> video</a:t>
            </a:r>
            <a:r>
              <a:rPr lang="en-US" sz="1200" kern="1200" baseline="0" dirty="0" smtClean="0">
                <a:solidFill>
                  <a:schemeClr val="tx1"/>
                </a:solidFill>
                <a:latin typeface="+mn-lt"/>
                <a:ea typeface="+mn-ea"/>
                <a:cs typeface="+mn-cs"/>
              </a:rPr>
              <a:t>, or </a:t>
            </a:r>
            <a:r>
              <a:rPr lang="en-US" sz="1200" kern="1200" dirty="0" smtClean="0">
                <a:solidFill>
                  <a:schemeClr val="tx1"/>
                </a:solidFill>
                <a:latin typeface="+mn-lt"/>
                <a:ea typeface="+mn-ea"/>
                <a:cs typeface="+mn-cs"/>
              </a:rPr>
              <a:t>blog</a:t>
            </a:r>
            <a:r>
              <a:rPr lang="en-US" sz="1200" kern="1200" baseline="0" dirty="0" smtClean="0">
                <a:solidFill>
                  <a:schemeClr val="tx1"/>
                </a:solidFill>
                <a:latin typeface="+mn-lt"/>
                <a:ea typeface="+mn-ea"/>
                <a:cs typeface="+mn-cs"/>
              </a:rPr>
              <a:t> that interests me, I send out a tweet with a link to that site.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So, effectively, I'm sifting through the internet and gathering and sharing information useful to me at my level of training and interest</a:t>
            </a:r>
          </a:p>
          <a:p>
            <a:endParaRPr lang="en-US"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Now other people following me, including other pediatric surgery fellows, also have access to this information thru twitter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They can browse through the brief 140 character message, and decide if they are interested enough in the content to hit the URL link and get more info</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imagine 10, 20, or 30 other surgeons with similar interest doing the same and exchanging the information they find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4E82D88-0B66-9443-BB19-BD0F9BEEF92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When used in this manner, Twitter can be a way for surgeons with similar interests and levels of training to work together to organize the web contents to suit their needs within what could be described as a personal learning network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can be a substantial</a:t>
            </a:r>
            <a:r>
              <a:rPr lang="en-US" sz="1200" kern="1200" dirty="0" smtClean="0">
                <a:solidFill>
                  <a:schemeClr val="tx1"/>
                </a:solidFill>
                <a:latin typeface="+mn-lt"/>
                <a:ea typeface="+mn-ea"/>
                <a:cs typeface="+mn-cs"/>
              </a:rPr>
              <a:t> tool that compliments </a:t>
            </a:r>
            <a:r>
              <a:rPr lang="en-US" sz="1200" kern="1200" dirty="0" smtClean="0">
                <a:solidFill>
                  <a:schemeClr val="tx1"/>
                </a:solidFill>
                <a:latin typeface="+mn-lt"/>
                <a:ea typeface="+mn-ea"/>
                <a:cs typeface="+mn-cs"/>
              </a:rPr>
              <a:t>didactic learning.</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4E82D88-0B66-9443-BB19-BD0F9BEEF92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a:t>
            </a:r>
            <a:r>
              <a:rPr lang="en-US" sz="1200" kern="1200" baseline="0" dirty="0" smtClean="0">
                <a:solidFill>
                  <a:schemeClr val="tx1"/>
                </a:solidFill>
                <a:latin typeface="+mn-lt"/>
                <a:ea typeface="+mn-ea"/>
                <a:cs typeface="+mn-cs"/>
              </a:rPr>
              <a:t> addition to using Twitter to spread information, S</a:t>
            </a:r>
            <a:r>
              <a:rPr lang="en-US" sz="1200" kern="1200" dirty="0" smtClean="0">
                <a:solidFill>
                  <a:schemeClr val="tx1"/>
                </a:solidFill>
                <a:latin typeface="+mn-lt"/>
                <a:ea typeface="+mn-ea"/>
                <a:cs typeface="+mn-cs"/>
              </a:rPr>
              <a:t>urgeons can use it to contact and interact with each other instantaneously,</a:t>
            </a:r>
            <a:r>
              <a:rPr lang="en-US" sz="1200" kern="1200" baseline="0" dirty="0" smtClean="0">
                <a:solidFill>
                  <a:schemeClr val="tx1"/>
                </a:solidFill>
                <a:latin typeface="+mn-lt"/>
                <a:ea typeface="+mn-ea"/>
                <a:cs typeface="+mn-cs"/>
              </a:rPr>
              <a:t> regardless of geographic location</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ability to imbed links to references</a:t>
            </a:r>
            <a:r>
              <a:rPr lang="en-US" sz="1200" kern="1200" baseline="0" dirty="0" smtClean="0">
                <a:solidFill>
                  <a:schemeClr val="tx1"/>
                </a:solidFill>
                <a:latin typeface="+mn-lt"/>
                <a:ea typeface="+mn-ea"/>
                <a:cs typeface="+mn-cs"/>
              </a:rPr>
              <a:t> within messages makes twitter particularly appealing for such communications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4E82D88-0B66-9443-BB19-BD0F9BEEF92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smtClean="0"/>
              <a:t>So,</a:t>
            </a:r>
            <a:r>
              <a:rPr lang="en-US" i="1" baseline="0" dirty="0" smtClean="0"/>
              <a:t> how can Twitter be used in surgical education</a:t>
            </a:r>
            <a:endParaRPr lang="en-US" i="1" dirty="0"/>
          </a:p>
        </p:txBody>
      </p:sp>
      <p:sp>
        <p:nvSpPr>
          <p:cNvPr id="4" name="Slide Number Placeholder 3"/>
          <p:cNvSpPr>
            <a:spLocks noGrp="1"/>
          </p:cNvSpPr>
          <p:nvPr>
            <p:ph type="sldNum" sz="quarter" idx="10"/>
          </p:nvPr>
        </p:nvSpPr>
        <p:spPr/>
        <p:txBody>
          <a:bodyPr/>
          <a:lstStyle/>
          <a:p>
            <a:fld id="{44E82D88-0B66-9443-BB19-BD0F9BEEF92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dirty="0" smtClean="0"/>
              <a:t>ANNOUNCEMENTS:</a:t>
            </a:r>
          </a:p>
          <a:p>
            <a:endParaRPr lang="en-US" dirty="0" smtClean="0"/>
          </a:p>
          <a:p>
            <a:r>
              <a:rPr lang="en-US" baseline="0" dirty="0" smtClean="0"/>
              <a:t>For example, The ACS meeting is a huge conference.  One way to make the most efficient use of it would be for surgeons of similar interests to tweet out information regarding talks, posters, and exhibitions relevant to their field of interest to help direct each other to these events</a:t>
            </a:r>
          </a:p>
          <a:p>
            <a:endParaRPr lang="en-US" baseline="0" dirty="0" smtClean="0"/>
          </a:p>
          <a:p>
            <a:r>
              <a:rPr lang="en-US" baseline="0" dirty="0" smtClean="0"/>
              <a:t>As you can see here, the tweet is reminding surgeons who are interested in HB surgery about the Panel session.  </a:t>
            </a:r>
          </a:p>
          <a:p>
            <a:endParaRPr lang="en-US" baseline="0" dirty="0" smtClean="0"/>
          </a:p>
          <a:p>
            <a:r>
              <a:rPr lang="en-US" baseline="0" dirty="0" smtClean="0"/>
              <a:t>It is marked by two </a:t>
            </a:r>
            <a:r>
              <a:rPr lang="en-US" baseline="0" dirty="0" err="1" smtClean="0"/>
              <a:t>hashtags</a:t>
            </a:r>
            <a:r>
              <a:rPr lang="en-US" baseline="0" dirty="0" smtClean="0"/>
              <a:t> to help followers keep track</a:t>
            </a:r>
          </a:p>
          <a:p>
            <a:endParaRPr lang="en-US" baseline="0" dirty="0" smtClean="0"/>
          </a:p>
          <a:p>
            <a:r>
              <a:rPr lang="en-US" baseline="0" dirty="0" smtClean="0"/>
              <a:t>It can also be used to make announcements that simply make the conference experience more pleasant</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4E82D88-0B66-9443-BB19-BD0F9BEEF92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4E82D88-0B66-9443-BB19-BD0F9BEEF92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E0FC1AD-0491-CD4B-9B4A-5313FBD4D99A}" type="datetimeFigureOut">
              <a:rPr lang="en-US" smtClean="0"/>
              <a:pPr/>
              <a:t>10/3/10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0FC1AD-0491-CD4B-9B4A-5313FBD4D99A}" type="datetimeFigureOut">
              <a:rPr lang="en-US" smtClean="0"/>
              <a:pPr/>
              <a:t>10/3/10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B9FA4-DD3B-B34A-98D8-82F70D7507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0FC1AD-0491-CD4B-9B4A-5313FBD4D99A}" type="datetimeFigureOut">
              <a:rPr lang="en-US" smtClean="0"/>
              <a:pPr/>
              <a:t>10/3/10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B9FA4-DD3B-B34A-98D8-82F70D7507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0FC1AD-0491-CD4B-9B4A-5313FBD4D99A}" type="datetimeFigureOut">
              <a:rPr lang="en-US" smtClean="0"/>
              <a:pPr/>
              <a:t>10/3/10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B9FA4-DD3B-B34A-98D8-82F70D7507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E0FC1AD-0491-CD4B-9B4A-5313FBD4D99A}" type="datetimeFigureOut">
              <a:rPr lang="en-US" smtClean="0"/>
              <a:pPr/>
              <a:t>10/3/10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0FC1AD-0491-CD4B-9B4A-5313FBD4D99A}" type="datetimeFigureOut">
              <a:rPr lang="en-US" smtClean="0"/>
              <a:pPr/>
              <a:t>10/3/10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B9FA4-DD3B-B34A-98D8-82F70D7507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E0FC1AD-0491-CD4B-9B4A-5313FBD4D99A}" type="datetimeFigureOut">
              <a:rPr lang="en-US" smtClean="0"/>
              <a:pPr/>
              <a:t>10/3/10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1B9FA4-DD3B-B34A-98D8-82F70D7507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0FC1AD-0491-CD4B-9B4A-5313FBD4D99A}" type="datetimeFigureOut">
              <a:rPr lang="en-US" smtClean="0"/>
              <a:pPr/>
              <a:t>10/3/10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1B9FA4-DD3B-B34A-98D8-82F70D7507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FC1AD-0491-CD4B-9B4A-5313FBD4D99A}" type="datetimeFigureOut">
              <a:rPr lang="en-US" smtClean="0"/>
              <a:pPr/>
              <a:t>10/3/10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1B9FA4-DD3B-B34A-98D8-82F70D7507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0FC1AD-0491-CD4B-9B4A-5313FBD4D99A}" type="datetimeFigureOut">
              <a:rPr lang="en-US" smtClean="0"/>
              <a:pPr/>
              <a:t>10/3/10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B9FA4-DD3B-B34A-98D8-82F70D7507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0FC1AD-0491-CD4B-9B4A-5313FBD4D99A}" type="datetimeFigureOut">
              <a:rPr lang="en-US" smtClean="0"/>
              <a:pPr/>
              <a:t>10/3/10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B1B9FA4-DD3B-B34A-98D8-82F70D75070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E0FC1AD-0491-CD4B-9B4A-5313FBD4D99A}" type="datetimeFigureOut">
              <a:rPr lang="en-US" smtClean="0"/>
              <a:pPr/>
              <a:t>10/3/10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B1B9FA4-DD3B-B34A-98D8-82F70D75070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3" Type="http://schemas.openxmlformats.org/officeDocument/2006/relationships/image" Target="../media/image1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1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3" Type="http://schemas.openxmlformats.org/officeDocument/2006/relationships/image" Target="../media/image1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image" Target="../media/image13.tiff"/><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tiff"/></Relationships>
</file>

<file path=ppt/slides/_rels/slide14.xml.rels><?xml version="1.0" encoding="UTF-8" standalone="yes"?>
<Relationships xmlns="http://schemas.openxmlformats.org/package/2006/relationships"><Relationship Id="rId4" Type="http://schemas.openxmlformats.org/officeDocument/2006/relationships/image" Target="../media/image13.tiff"/><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tiff"/><Relationship Id="rId5" Type="http://schemas.openxmlformats.org/officeDocument/2006/relationships/image" Target="../media/image14.tiff"/></Relationships>
</file>

<file path=ppt/slides/_rels/slide15.xml.rels><?xml version="1.0" encoding="UTF-8" standalone="yes"?>
<Relationships xmlns="http://schemas.openxmlformats.org/package/2006/relationships"><Relationship Id="rId4"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eg"/></Relationships>
</file>

<file path=ppt/slides/_rels/slide16.xml.rels><?xml version="1.0" encoding="UTF-8" standalone="yes"?>
<Relationships xmlns="http://schemas.openxmlformats.org/package/2006/relationships"><Relationship Id="rId4" Type="http://schemas.openxmlformats.org/officeDocument/2006/relationships/image" Target="../media/image17.jpeg"/><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jpeg"/></Relationships>
</file>

<file path=ppt/slides/_rels/slide17.xml.rels><?xml version="1.0" encoding="UTF-8" standalone="yes"?>
<Relationships xmlns="http://schemas.openxmlformats.org/package/2006/relationships"><Relationship Id="rId4" Type="http://schemas.openxmlformats.org/officeDocument/2006/relationships/image" Target="../media/image16.jpeg"/><Relationship Id="rId5" Type="http://schemas.openxmlformats.org/officeDocument/2006/relationships/image" Target="../media/image17.jpeg"/><Relationship Id="rId7" Type="http://schemas.openxmlformats.org/officeDocument/2006/relationships/image" Target="../media/image19.jpeg"/><Relationship Id="rId1" Type="http://schemas.openxmlformats.org/officeDocument/2006/relationships/video" Target="file://localhost/Users/saniy2000/Documents/work%20stuff%20(needs%20updating)/active%20projects/social%20networking%20for%20surgeons/Presentation/ACS%202010/PP%20for%20ACS/media%20for%20presentation/IMG_0723.MOV" TargetMode="External"/><Relationship Id="rId2" Type="http://schemas.openxmlformats.org/officeDocument/2006/relationships/slideLayout" Target="../slideLayouts/slideLayout2.xml"/><Relationship Id="rId3" Type="http://schemas.openxmlformats.org/officeDocument/2006/relationships/notesSlide" Target="../notesSlides/notesSlide17.xml"/><Relationship Id="rId6" Type="http://schemas.openxmlformats.org/officeDocument/2006/relationships/image" Target="../media/image18.png"/></Relationships>
</file>

<file path=ppt/slides/_rels/slide18.xml.rels><?xml version="1.0" encoding="UTF-8" standalone="yes"?>
<Relationships xmlns="http://schemas.openxmlformats.org/package/2006/relationships"><Relationship Id="rId4" Type="http://schemas.openxmlformats.org/officeDocument/2006/relationships/image" Target="../media/image20.png"/><Relationship Id="rId1" Type="http://schemas.openxmlformats.org/officeDocument/2006/relationships/video" Target="file://localhost/Users/saniy2000/Documents/work%20stuff%20(needs%20updating)/active%20projects/social%20networking%20for%20surgeons/Presentation/ACS%202010/PP%20for%20ACS/media%20for%20presentation/surgeon%20splashed%203.mov" TargetMode="Externa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3" Type="http://schemas.openxmlformats.org/officeDocument/2006/relationships/image" Target="../media/image1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pdf"/></Relationships>
</file>

<file path=ppt/slides/_rels/slide4.xml.rels><?xml version="1.0" encoding="UTF-8" standalone="yes"?>
<Relationships xmlns="http://schemas.openxmlformats.org/package/2006/relationships"><Relationship Id="rId4" Type="http://schemas.openxmlformats.org/officeDocument/2006/relationships/image" Target="../media/image8.pdf"/><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e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1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1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32196" y="786074"/>
            <a:ext cx="7851648" cy="1584693"/>
          </a:xfrm>
        </p:spPr>
        <p:txBody>
          <a:bodyPr>
            <a:normAutofit/>
          </a:bodyPr>
          <a:lstStyle/>
          <a:p>
            <a:pPr algn="ctr"/>
            <a:r>
              <a:rPr lang="en-US" sz="4800" dirty="0" smtClean="0"/>
              <a:t>Can Tweeting Make You Smarter of Dumber?</a:t>
            </a:r>
            <a:endParaRPr lang="en-US" sz="4800" dirty="0"/>
          </a:p>
        </p:txBody>
      </p:sp>
      <p:sp>
        <p:nvSpPr>
          <p:cNvPr id="3" name="Subtitle 2"/>
          <p:cNvSpPr>
            <a:spLocks noGrp="1"/>
          </p:cNvSpPr>
          <p:nvPr>
            <p:ph type="subTitle" idx="1"/>
          </p:nvPr>
        </p:nvSpPr>
        <p:spPr>
          <a:xfrm>
            <a:off x="630789" y="2547689"/>
            <a:ext cx="7854696" cy="1116466"/>
          </a:xfrm>
        </p:spPr>
        <p:txBody>
          <a:bodyPr>
            <a:normAutofit lnSpcReduction="10000"/>
          </a:bodyPr>
          <a:lstStyle/>
          <a:p>
            <a:pPr algn="ctr"/>
            <a:r>
              <a:rPr lang="en-US" sz="3200" dirty="0" smtClean="0"/>
              <a:t>Using social networking for GME, CME, </a:t>
            </a:r>
          </a:p>
          <a:p>
            <a:pPr algn="ctr"/>
            <a:r>
              <a:rPr lang="en-US" sz="3200" dirty="0" smtClean="0"/>
              <a:t>and patient care</a:t>
            </a:r>
          </a:p>
          <a:p>
            <a:pPr algn="ctr"/>
            <a:endParaRPr lang="en-US" sz="3600" dirty="0" smtClean="0"/>
          </a:p>
          <a:p>
            <a:pPr algn="ctr"/>
            <a:endParaRPr lang="en-US" dirty="0"/>
          </a:p>
        </p:txBody>
      </p:sp>
      <p:sp>
        <p:nvSpPr>
          <p:cNvPr id="4" name="TextBox 3"/>
          <p:cNvSpPr txBox="1"/>
          <p:nvPr/>
        </p:nvSpPr>
        <p:spPr>
          <a:xfrm>
            <a:off x="2547073" y="4341802"/>
            <a:ext cx="4006225" cy="2308324"/>
          </a:xfrm>
          <a:prstGeom prst="rect">
            <a:avLst/>
          </a:prstGeom>
          <a:noFill/>
        </p:spPr>
        <p:txBody>
          <a:bodyPr wrap="none" rtlCol="0">
            <a:spAutoFit/>
          </a:bodyPr>
          <a:lstStyle/>
          <a:p>
            <a:pPr algn="ctr"/>
            <a:r>
              <a:rPr lang="en-US" sz="2400" dirty="0" smtClean="0"/>
              <a:t>Sani Z Yamout, MD</a:t>
            </a:r>
          </a:p>
          <a:p>
            <a:pPr algn="ctr"/>
            <a:r>
              <a:rPr lang="en-US" sz="2400" dirty="0" smtClean="0"/>
              <a:t>@sani2012/@pedsurgzn</a:t>
            </a:r>
          </a:p>
          <a:p>
            <a:pPr algn="ctr"/>
            <a:r>
              <a:rPr lang="en-US" sz="2400" dirty="0" smtClean="0"/>
              <a:t>Fellow</a:t>
            </a:r>
          </a:p>
          <a:p>
            <a:pPr algn="ctr"/>
            <a:r>
              <a:rPr lang="en-US" sz="2400" dirty="0" smtClean="0"/>
              <a:t>Division of Pediatric Surgery</a:t>
            </a:r>
          </a:p>
          <a:p>
            <a:pPr algn="ctr"/>
            <a:r>
              <a:rPr lang="en-US" sz="2400" dirty="0" smtClean="0"/>
              <a:t>Department of Surgery</a:t>
            </a:r>
          </a:p>
          <a:p>
            <a:pPr algn="ctr"/>
            <a:r>
              <a:rPr lang="en-US" sz="2400" dirty="0" smtClean="0"/>
              <a:t>SUNY at Buffalo</a:t>
            </a:r>
            <a:endParaRPr lang="en-US" sz="2400" dirty="0"/>
          </a:p>
        </p:txBody>
      </p:sp>
      <p:sp>
        <p:nvSpPr>
          <p:cNvPr id="5" name="TextBox 4"/>
          <p:cNvSpPr txBox="1"/>
          <p:nvPr/>
        </p:nvSpPr>
        <p:spPr>
          <a:xfrm>
            <a:off x="3586374" y="3512737"/>
            <a:ext cx="1926279" cy="646331"/>
          </a:xfrm>
          <a:prstGeom prst="rect">
            <a:avLst/>
          </a:prstGeom>
          <a:noFill/>
        </p:spPr>
        <p:txBody>
          <a:bodyPr wrap="none" rtlCol="0">
            <a:spAutoFit/>
          </a:bodyPr>
          <a:lstStyle/>
          <a:p>
            <a:r>
              <a:rPr lang="en-US" sz="3600" dirty="0" smtClean="0"/>
              <a:t>#acs2010</a:t>
            </a:r>
            <a:endParaRPr lang="en-US" sz="36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can Twitter be used in surgical education?</a:t>
            </a:r>
            <a:endParaRPr lang="en-US" sz="3200" dirty="0"/>
          </a:p>
        </p:txBody>
      </p:sp>
      <p:sp>
        <p:nvSpPr>
          <p:cNvPr id="3" name="Content Placeholder 2"/>
          <p:cNvSpPr>
            <a:spLocks noGrp="1"/>
          </p:cNvSpPr>
          <p:nvPr>
            <p:ph idx="1"/>
          </p:nvPr>
        </p:nvSpPr>
        <p:spPr/>
        <p:txBody>
          <a:bodyPr/>
          <a:lstStyle/>
          <a:p>
            <a:pPr algn="ctr">
              <a:buNone/>
            </a:pPr>
            <a:endParaRPr lang="en-US" sz="3600" dirty="0" smtClean="0"/>
          </a:p>
          <a:p>
            <a:pPr algn="ctr">
              <a:buNone/>
            </a:pPr>
            <a:r>
              <a:rPr lang="en-US" sz="3600" dirty="0" smtClean="0"/>
              <a:t>Helping residents study</a:t>
            </a:r>
          </a:p>
          <a:p>
            <a:endParaRPr lang="en-US" dirty="0" smtClean="0"/>
          </a:p>
        </p:txBody>
      </p:sp>
      <p:pic>
        <p:nvPicPr>
          <p:cNvPr id="6" name="Picture 5" descr="Snapshot 2010-09-29 23-41-10.tiff"/>
          <p:cNvPicPr>
            <a:picLocks noChangeAspect="1"/>
          </p:cNvPicPr>
          <p:nvPr/>
        </p:nvPicPr>
        <p:blipFill>
          <a:blip r:embed="rId3"/>
          <a:stretch>
            <a:fillRect/>
          </a:stretch>
        </p:blipFill>
        <p:spPr>
          <a:xfrm>
            <a:off x="323925" y="4141159"/>
            <a:ext cx="8402261" cy="1553359"/>
          </a:xfrm>
          <a:prstGeom prst="rect">
            <a:avLst/>
          </a:prstGeom>
        </p:spPr>
      </p:pic>
      <p:sp>
        <p:nvSpPr>
          <p:cNvPr id="5" name="TextBox 4"/>
          <p:cNvSpPr txBox="1"/>
          <p:nvPr/>
        </p:nvSpPr>
        <p:spPr>
          <a:xfrm>
            <a:off x="956337" y="5095970"/>
            <a:ext cx="6650002" cy="369332"/>
          </a:xfrm>
          <a:prstGeom prst="rect">
            <a:avLst/>
          </a:prstGeom>
          <a:noFill/>
        </p:spPr>
        <p:txBody>
          <a:bodyPr wrap="none" rtlCol="0">
            <a:spAutoFit/>
          </a:bodyPr>
          <a:lstStyle/>
          <a:p>
            <a:r>
              <a:rPr lang="en-US" dirty="0" smtClean="0">
                <a:latin typeface="Arial Unicode MS"/>
                <a:cs typeface="Arial Unicode MS"/>
              </a:rPr>
              <a:t> What  is the pre-op workup for </a:t>
            </a:r>
            <a:r>
              <a:rPr lang="en-US" dirty="0" err="1" smtClean="0">
                <a:latin typeface="Arial Unicode MS"/>
                <a:cs typeface="Arial Unicode MS"/>
              </a:rPr>
              <a:t>Wilm’s</a:t>
            </a:r>
            <a:r>
              <a:rPr lang="en-US" dirty="0" smtClean="0">
                <a:latin typeface="Arial Unicode MS"/>
                <a:cs typeface="Arial Unicode MS"/>
              </a:rPr>
              <a:t>? #PSITE </a:t>
            </a:r>
            <a:r>
              <a:rPr lang="en-US" dirty="0" smtClean="0">
                <a:solidFill>
                  <a:srgbClr val="0000FF"/>
                </a:solidFill>
                <a:latin typeface="Arial Unicode MS"/>
                <a:cs typeface="Arial Unicode MS"/>
              </a:rPr>
              <a:t>http://WzrA23x </a:t>
            </a:r>
            <a:endParaRPr lang="en-US" dirty="0">
              <a:solidFill>
                <a:srgbClr val="0000FF"/>
              </a:solidFill>
              <a:latin typeface="Arial Unicode MS"/>
              <a:cs typeface="Arial Unicode MS"/>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can Twitter be used in surgical education?</a:t>
            </a:r>
            <a:endParaRPr lang="en-US" sz="3200" dirty="0"/>
          </a:p>
        </p:txBody>
      </p:sp>
      <p:sp>
        <p:nvSpPr>
          <p:cNvPr id="3" name="Content Placeholder 2"/>
          <p:cNvSpPr>
            <a:spLocks noGrp="1"/>
          </p:cNvSpPr>
          <p:nvPr>
            <p:ph idx="1"/>
          </p:nvPr>
        </p:nvSpPr>
        <p:spPr/>
        <p:txBody>
          <a:bodyPr/>
          <a:lstStyle/>
          <a:p>
            <a:pPr algn="ctr">
              <a:buNone/>
            </a:pPr>
            <a:endParaRPr lang="en-US" sz="3600" dirty="0" smtClean="0"/>
          </a:p>
          <a:p>
            <a:pPr algn="ctr">
              <a:buNone/>
            </a:pPr>
            <a:r>
              <a:rPr lang="en-US" sz="3600" dirty="0" smtClean="0"/>
              <a:t>Gathering and sharing resources</a:t>
            </a:r>
          </a:p>
          <a:p>
            <a:endParaRPr lang="en-US" dirty="0" smtClean="0"/>
          </a:p>
        </p:txBody>
      </p:sp>
      <p:pic>
        <p:nvPicPr>
          <p:cNvPr id="6" name="Picture 5" descr="Snapshot 2010-09-29 23-41-10.tiff"/>
          <p:cNvPicPr>
            <a:picLocks noChangeAspect="1"/>
          </p:cNvPicPr>
          <p:nvPr/>
        </p:nvPicPr>
        <p:blipFill>
          <a:blip r:embed="rId3"/>
          <a:stretch>
            <a:fillRect/>
          </a:stretch>
        </p:blipFill>
        <p:spPr>
          <a:xfrm>
            <a:off x="323925" y="4141159"/>
            <a:ext cx="8402261" cy="1553359"/>
          </a:xfrm>
          <a:prstGeom prst="rect">
            <a:avLst/>
          </a:prstGeom>
        </p:spPr>
      </p:pic>
      <p:sp>
        <p:nvSpPr>
          <p:cNvPr id="5" name="TextBox 4"/>
          <p:cNvSpPr txBox="1"/>
          <p:nvPr/>
        </p:nvSpPr>
        <p:spPr>
          <a:xfrm>
            <a:off x="924983" y="5127330"/>
            <a:ext cx="7305643" cy="369332"/>
          </a:xfrm>
          <a:prstGeom prst="rect">
            <a:avLst/>
          </a:prstGeom>
          <a:noFill/>
        </p:spPr>
        <p:txBody>
          <a:bodyPr wrap="none" rtlCol="0">
            <a:spAutoFit/>
          </a:bodyPr>
          <a:lstStyle/>
          <a:p>
            <a:r>
              <a:rPr lang="en-US" dirty="0" smtClean="0">
                <a:latin typeface="Arial Unicode MS"/>
                <a:cs typeface="Arial Unicode MS"/>
              </a:rPr>
              <a:t>Great discussion on management of </a:t>
            </a:r>
            <a:r>
              <a:rPr lang="en-US" dirty="0" err="1" smtClean="0">
                <a:latin typeface="Arial Unicode MS"/>
                <a:cs typeface="Arial Unicode MS"/>
              </a:rPr>
              <a:t>perf’d</a:t>
            </a:r>
            <a:r>
              <a:rPr lang="en-US" dirty="0" smtClean="0">
                <a:latin typeface="Arial Unicode MS"/>
                <a:cs typeface="Arial Unicode MS"/>
              </a:rPr>
              <a:t> </a:t>
            </a:r>
            <a:r>
              <a:rPr lang="en-US" dirty="0" err="1" smtClean="0">
                <a:latin typeface="Arial Unicode MS"/>
                <a:cs typeface="Arial Unicode MS"/>
              </a:rPr>
              <a:t>appys</a:t>
            </a:r>
            <a:r>
              <a:rPr lang="en-US" dirty="0" smtClean="0">
                <a:latin typeface="Arial Unicode MS"/>
                <a:cs typeface="Arial Unicode MS"/>
              </a:rPr>
              <a:t> in kids </a:t>
            </a:r>
            <a:r>
              <a:rPr lang="en-US" dirty="0" smtClean="0">
                <a:solidFill>
                  <a:srgbClr val="0000FF"/>
                </a:solidFill>
                <a:latin typeface="Arial Unicode MS"/>
                <a:cs typeface="Arial Unicode MS"/>
              </a:rPr>
              <a:t>http://Wrx103 </a:t>
            </a:r>
            <a:endParaRPr lang="en-US" dirty="0">
              <a:latin typeface="Arial Unicode MS"/>
              <a:cs typeface="Arial Unicode MS"/>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can Twitter be used in surgical education?</a:t>
            </a:r>
            <a:endParaRPr lang="en-US" sz="3200" dirty="0"/>
          </a:p>
        </p:txBody>
      </p:sp>
      <p:sp>
        <p:nvSpPr>
          <p:cNvPr id="3" name="Content Placeholder 2"/>
          <p:cNvSpPr>
            <a:spLocks noGrp="1"/>
          </p:cNvSpPr>
          <p:nvPr>
            <p:ph idx="1"/>
          </p:nvPr>
        </p:nvSpPr>
        <p:spPr/>
        <p:txBody>
          <a:bodyPr/>
          <a:lstStyle/>
          <a:p>
            <a:pPr algn="ctr">
              <a:buNone/>
            </a:pPr>
            <a:endParaRPr lang="en-US" sz="3600" dirty="0" smtClean="0"/>
          </a:p>
          <a:p>
            <a:pPr algn="ctr">
              <a:buNone/>
            </a:pPr>
            <a:r>
              <a:rPr lang="en-US" sz="3600" dirty="0" smtClean="0"/>
              <a:t>Directing surgeons to sources of CME</a:t>
            </a:r>
          </a:p>
          <a:p>
            <a:endParaRPr lang="en-US" dirty="0" smtClean="0"/>
          </a:p>
        </p:txBody>
      </p:sp>
      <p:pic>
        <p:nvPicPr>
          <p:cNvPr id="6" name="Picture 5" descr="Snapshot 2010-09-29 23-41-10.tiff"/>
          <p:cNvPicPr>
            <a:picLocks noChangeAspect="1"/>
          </p:cNvPicPr>
          <p:nvPr/>
        </p:nvPicPr>
        <p:blipFill>
          <a:blip r:embed="rId3"/>
          <a:stretch>
            <a:fillRect/>
          </a:stretch>
        </p:blipFill>
        <p:spPr>
          <a:xfrm>
            <a:off x="323925" y="4141159"/>
            <a:ext cx="8402261" cy="1553359"/>
          </a:xfrm>
          <a:prstGeom prst="rect">
            <a:avLst/>
          </a:prstGeom>
        </p:spPr>
      </p:pic>
      <p:sp>
        <p:nvSpPr>
          <p:cNvPr id="5" name="TextBox 4"/>
          <p:cNvSpPr txBox="1"/>
          <p:nvPr/>
        </p:nvSpPr>
        <p:spPr>
          <a:xfrm>
            <a:off x="1050403" y="5095970"/>
            <a:ext cx="6109365" cy="369332"/>
          </a:xfrm>
          <a:prstGeom prst="rect">
            <a:avLst/>
          </a:prstGeom>
          <a:noFill/>
        </p:spPr>
        <p:txBody>
          <a:bodyPr wrap="none" rtlCol="0">
            <a:spAutoFit/>
          </a:bodyPr>
          <a:lstStyle/>
          <a:p>
            <a:r>
              <a:rPr lang="en-US" dirty="0" smtClean="0"/>
              <a:t>1 hour of CME credits online  at </a:t>
            </a:r>
            <a:r>
              <a:rPr lang="en-US" dirty="0" smtClean="0">
                <a:solidFill>
                  <a:srgbClr val="0000FF"/>
                </a:solidFill>
              </a:rPr>
              <a:t>http/:</a:t>
            </a:r>
            <a:r>
              <a:rPr lang="en-US" dirty="0" err="1" smtClean="0">
                <a:solidFill>
                  <a:srgbClr val="0000FF"/>
                </a:solidFill>
              </a:rPr>
              <a:t>WXrT/Ao</a:t>
            </a:r>
            <a:r>
              <a:rPr lang="en-US" dirty="0" smtClean="0">
                <a:solidFill>
                  <a:srgbClr val="0000FF"/>
                </a:solidFill>
              </a:rPr>
              <a:t> </a:t>
            </a:r>
            <a:r>
              <a:rPr lang="en-US" dirty="0" smtClean="0"/>
              <a:t>#</a:t>
            </a:r>
            <a:r>
              <a:rPr lang="en-US" dirty="0" err="1" smtClean="0"/>
              <a:t>CMESurg</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 name="Content Placeholder 15" descr="glick tweet mac.tiff"/>
          <p:cNvPicPr>
            <a:picLocks noGrp="1" noChangeAspect="1"/>
          </p:cNvPicPr>
          <p:nvPr>
            <p:ph idx="1"/>
          </p:nvPr>
        </p:nvPicPr>
        <p:blipFill>
          <a:blip r:embed="rId3"/>
          <a:srcRect t="-3750" b="-3750"/>
          <a:stretch>
            <a:fillRect/>
          </a:stretch>
        </p:blipFill>
        <p:spPr>
          <a:xfrm>
            <a:off x="457200" y="1096963"/>
            <a:ext cx="8229600" cy="5227637"/>
          </a:xfrm>
        </p:spPr>
      </p:pic>
      <p:pic>
        <p:nvPicPr>
          <p:cNvPr id="17" name="Picture 16" descr="Snapshot 2010-09-01 16-01-53.tiff"/>
          <p:cNvPicPr>
            <a:picLocks noChangeAspect="1"/>
          </p:cNvPicPr>
          <p:nvPr/>
        </p:nvPicPr>
        <p:blipFill>
          <a:blip r:embed="rId4"/>
          <a:stretch>
            <a:fillRect/>
          </a:stretch>
        </p:blipFill>
        <p:spPr>
          <a:xfrm>
            <a:off x="2240789" y="3989859"/>
            <a:ext cx="481764" cy="463235"/>
          </a:xfrm>
          <a:prstGeom prst="rect">
            <a:avLst/>
          </a:prstGeom>
        </p:spPr>
      </p:pic>
      <p:sp>
        <p:nvSpPr>
          <p:cNvPr id="18" name="TextBox 17"/>
          <p:cNvSpPr txBox="1"/>
          <p:nvPr/>
        </p:nvSpPr>
        <p:spPr>
          <a:xfrm>
            <a:off x="2288940" y="2304947"/>
            <a:ext cx="1685077" cy="307777"/>
          </a:xfrm>
          <a:prstGeom prst="rect">
            <a:avLst/>
          </a:prstGeom>
          <a:noFill/>
        </p:spPr>
        <p:txBody>
          <a:bodyPr wrap="none" rtlCol="0">
            <a:spAutoFit/>
          </a:bodyPr>
          <a:lstStyle/>
          <a:p>
            <a:r>
              <a:rPr lang="en-US" sz="1400" dirty="0" smtClean="0"/>
              <a:t>What’s happening?</a:t>
            </a:r>
            <a:endParaRPr lang="en-US" sz="1400" dirty="0"/>
          </a:p>
        </p:txBody>
      </p:sp>
      <p:sp>
        <p:nvSpPr>
          <p:cNvPr id="19" name="TextBox 18"/>
          <p:cNvSpPr txBox="1"/>
          <p:nvPr/>
        </p:nvSpPr>
        <p:spPr>
          <a:xfrm>
            <a:off x="5565572" y="2304947"/>
            <a:ext cx="503751" cy="307777"/>
          </a:xfrm>
          <a:prstGeom prst="rect">
            <a:avLst/>
          </a:prstGeom>
          <a:noFill/>
        </p:spPr>
        <p:txBody>
          <a:bodyPr wrap="square" rtlCol="0">
            <a:spAutoFit/>
          </a:bodyPr>
          <a:lstStyle/>
          <a:p>
            <a:r>
              <a:rPr lang="en-US" sz="1400" dirty="0" smtClean="0"/>
              <a:t>140</a:t>
            </a:r>
            <a:endParaRPr lang="en-US" sz="1400" dirty="0"/>
          </a:p>
        </p:txBody>
      </p:sp>
      <p:sp>
        <p:nvSpPr>
          <p:cNvPr id="20" name="TextBox 19"/>
          <p:cNvSpPr txBox="1"/>
          <p:nvPr/>
        </p:nvSpPr>
        <p:spPr>
          <a:xfrm>
            <a:off x="2837658" y="3904297"/>
            <a:ext cx="3370699" cy="646331"/>
          </a:xfrm>
          <a:prstGeom prst="rect">
            <a:avLst/>
          </a:prstGeom>
          <a:noFill/>
        </p:spPr>
        <p:txBody>
          <a:bodyPr wrap="square" rtlCol="0">
            <a:spAutoFit/>
          </a:bodyPr>
          <a:lstStyle/>
          <a:p>
            <a:r>
              <a:rPr lang="en-US" sz="1200" dirty="0" err="1" smtClean="0">
                <a:solidFill>
                  <a:srgbClr val="0000FF"/>
                </a:solidFill>
              </a:rPr>
              <a:t>Glicklab</a:t>
            </a:r>
            <a:r>
              <a:rPr lang="en-US" sz="1200" dirty="0" smtClean="0">
                <a:solidFill>
                  <a:srgbClr val="0000FF"/>
                </a:solidFill>
              </a:rPr>
              <a:t> </a:t>
            </a:r>
            <a:r>
              <a:rPr lang="en-US" sz="1200" dirty="0" smtClean="0"/>
              <a:t>how often is bilious emesis due to surgical cause in a neonate? #</a:t>
            </a:r>
            <a:r>
              <a:rPr lang="en-US" sz="1200" dirty="0" err="1" smtClean="0"/>
              <a:t>PedSurg</a:t>
            </a:r>
            <a:r>
              <a:rPr lang="en-US" sz="1200" dirty="0" smtClean="0"/>
              <a:t> #</a:t>
            </a:r>
            <a:r>
              <a:rPr lang="en-US" sz="1200" dirty="0" err="1" smtClean="0"/>
              <a:t>Surg</a:t>
            </a:r>
            <a:endParaRPr lang="en-US" sz="1200" dirty="0" smtClean="0"/>
          </a:p>
          <a:p>
            <a:r>
              <a:rPr lang="en-US" sz="1200" dirty="0" err="1" smtClean="0">
                <a:solidFill>
                  <a:srgbClr val="0000FF"/>
                </a:solidFill>
              </a:rPr>
              <a:t>http://ArO-Wx</a:t>
            </a:r>
            <a:endParaRPr lang="en-US" sz="1200" dirty="0">
              <a:solidFill>
                <a:srgbClr val="0000FF"/>
              </a:solidFill>
            </a:endParaRPr>
          </a:p>
        </p:txBody>
      </p:sp>
      <p:sp>
        <p:nvSpPr>
          <p:cNvPr id="21" name="TextBox 20"/>
          <p:cNvSpPr txBox="1"/>
          <p:nvPr/>
        </p:nvSpPr>
        <p:spPr>
          <a:xfrm>
            <a:off x="2916046" y="3418220"/>
            <a:ext cx="913419" cy="307777"/>
          </a:xfrm>
          <a:prstGeom prst="rect">
            <a:avLst/>
          </a:prstGeom>
          <a:noFill/>
        </p:spPr>
        <p:txBody>
          <a:bodyPr wrap="none" rtlCol="0">
            <a:spAutoFit/>
          </a:bodyPr>
          <a:lstStyle/>
          <a:p>
            <a:r>
              <a:rPr lang="en-US" sz="1400" dirty="0" err="1" smtClean="0"/>
              <a:t>Twitterer</a:t>
            </a:r>
            <a:endParaRPr lang="en-US" sz="1400" dirty="0"/>
          </a:p>
        </p:txBody>
      </p:sp>
      <p:sp>
        <p:nvSpPr>
          <p:cNvPr id="22" name="TextBox 21"/>
          <p:cNvSpPr txBox="1"/>
          <p:nvPr/>
        </p:nvSpPr>
        <p:spPr>
          <a:xfrm>
            <a:off x="5675316" y="4531494"/>
            <a:ext cx="830313" cy="307777"/>
          </a:xfrm>
          <a:prstGeom prst="rect">
            <a:avLst/>
          </a:prstGeom>
          <a:noFill/>
        </p:spPr>
        <p:txBody>
          <a:bodyPr wrap="none" rtlCol="0">
            <a:spAutoFit/>
          </a:bodyPr>
          <a:lstStyle/>
          <a:p>
            <a:r>
              <a:rPr lang="en-US" sz="1400" dirty="0" err="1" smtClean="0"/>
              <a:t>Hashtag</a:t>
            </a:r>
            <a:endParaRPr lang="en-US" sz="1400" dirty="0"/>
          </a:p>
        </p:txBody>
      </p:sp>
      <p:sp>
        <p:nvSpPr>
          <p:cNvPr id="23" name="TextBox 22"/>
          <p:cNvSpPr txBox="1"/>
          <p:nvPr/>
        </p:nvSpPr>
        <p:spPr>
          <a:xfrm>
            <a:off x="2994435" y="4860772"/>
            <a:ext cx="1379529" cy="307777"/>
          </a:xfrm>
          <a:prstGeom prst="rect">
            <a:avLst/>
          </a:prstGeom>
          <a:noFill/>
        </p:spPr>
        <p:txBody>
          <a:bodyPr wrap="none" rtlCol="0">
            <a:spAutoFit/>
          </a:bodyPr>
          <a:lstStyle/>
          <a:p>
            <a:r>
              <a:rPr lang="en-US" sz="1400" dirty="0" smtClean="0"/>
              <a:t>Shortened URL</a:t>
            </a:r>
            <a:endParaRPr lang="en-US" sz="1400" dirty="0"/>
          </a:p>
        </p:txBody>
      </p:sp>
      <p:cxnSp>
        <p:nvCxnSpPr>
          <p:cNvPr id="26" name="Straight Arrow Connector 25"/>
          <p:cNvCxnSpPr/>
          <p:nvPr/>
        </p:nvCxnSpPr>
        <p:spPr>
          <a:xfrm rot="16200000" flipH="1">
            <a:off x="3135519" y="3794538"/>
            <a:ext cx="203839" cy="156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0800000">
            <a:off x="5252019" y="4374695"/>
            <a:ext cx="391942" cy="3135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3" idx="0"/>
          </p:cNvCxnSpPr>
          <p:nvPr/>
        </p:nvCxnSpPr>
        <p:spPr>
          <a:xfrm rot="16200000" flipV="1">
            <a:off x="3535271" y="4711842"/>
            <a:ext cx="250879" cy="469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 name="Content Placeholder 15" descr="glick tweet mac.tiff"/>
          <p:cNvPicPr>
            <a:picLocks noGrp="1" noChangeAspect="1"/>
          </p:cNvPicPr>
          <p:nvPr>
            <p:ph idx="1"/>
          </p:nvPr>
        </p:nvPicPr>
        <p:blipFill>
          <a:blip r:embed="rId3"/>
          <a:srcRect t="-3750" b="-3750"/>
          <a:stretch>
            <a:fillRect/>
          </a:stretch>
        </p:blipFill>
        <p:spPr>
          <a:xfrm>
            <a:off x="457200" y="1096963"/>
            <a:ext cx="8229600" cy="5227637"/>
          </a:xfrm>
        </p:spPr>
      </p:pic>
      <p:pic>
        <p:nvPicPr>
          <p:cNvPr id="17" name="Picture 16" descr="Snapshot 2010-09-01 16-01-53.tiff"/>
          <p:cNvPicPr>
            <a:picLocks noChangeAspect="1"/>
          </p:cNvPicPr>
          <p:nvPr/>
        </p:nvPicPr>
        <p:blipFill>
          <a:blip r:embed="rId4"/>
          <a:stretch>
            <a:fillRect/>
          </a:stretch>
        </p:blipFill>
        <p:spPr>
          <a:xfrm>
            <a:off x="2240789" y="3989859"/>
            <a:ext cx="481764" cy="463235"/>
          </a:xfrm>
          <a:prstGeom prst="rect">
            <a:avLst/>
          </a:prstGeom>
        </p:spPr>
      </p:pic>
      <p:sp>
        <p:nvSpPr>
          <p:cNvPr id="18" name="TextBox 17"/>
          <p:cNvSpPr txBox="1"/>
          <p:nvPr/>
        </p:nvSpPr>
        <p:spPr>
          <a:xfrm>
            <a:off x="2288940" y="2304947"/>
            <a:ext cx="1685077" cy="307777"/>
          </a:xfrm>
          <a:prstGeom prst="rect">
            <a:avLst/>
          </a:prstGeom>
          <a:noFill/>
        </p:spPr>
        <p:txBody>
          <a:bodyPr wrap="none" rtlCol="0">
            <a:spAutoFit/>
          </a:bodyPr>
          <a:lstStyle/>
          <a:p>
            <a:r>
              <a:rPr lang="en-US" sz="1400" dirty="0" smtClean="0"/>
              <a:t>What’s happening?</a:t>
            </a:r>
            <a:endParaRPr lang="en-US" sz="1400" dirty="0"/>
          </a:p>
        </p:txBody>
      </p:sp>
      <p:sp>
        <p:nvSpPr>
          <p:cNvPr id="19" name="TextBox 18"/>
          <p:cNvSpPr txBox="1"/>
          <p:nvPr/>
        </p:nvSpPr>
        <p:spPr>
          <a:xfrm>
            <a:off x="5565572" y="2304947"/>
            <a:ext cx="503751" cy="307777"/>
          </a:xfrm>
          <a:prstGeom prst="rect">
            <a:avLst/>
          </a:prstGeom>
          <a:noFill/>
        </p:spPr>
        <p:txBody>
          <a:bodyPr wrap="square" rtlCol="0">
            <a:spAutoFit/>
          </a:bodyPr>
          <a:lstStyle/>
          <a:p>
            <a:r>
              <a:rPr lang="en-US" sz="1400" dirty="0" smtClean="0"/>
              <a:t>140</a:t>
            </a:r>
            <a:endParaRPr lang="en-US" sz="1400" dirty="0"/>
          </a:p>
        </p:txBody>
      </p:sp>
      <p:sp>
        <p:nvSpPr>
          <p:cNvPr id="20" name="TextBox 19"/>
          <p:cNvSpPr txBox="1"/>
          <p:nvPr/>
        </p:nvSpPr>
        <p:spPr>
          <a:xfrm>
            <a:off x="2837658" y="3904297"/>
            <a:ext cx="3370699" cy="646331"/>
          </a:xfrm>
          <a:prstGeom prst="rect">
            <a:avLst/>
          </a:prstGeom>
          <a:noFill/>
        </p:spPr>
        <p:txBody>
          <a:bodyPr wrap="square" rtlCol="0">
            <a:spAutoFit/>
          </a:bodyPr>
          <a:lstStyle/>
          <a:p>
            <a:r>
              <a:rPr lang="en-US" sz="1200" dirty="0" err="1" smtClean="0">
                <a:solidFill>
                  <a:srgbClr val="0000FF"/>
                </a:solidFill>
              </a:rPr>
              <a:t>Glicklab</a:t>
            </a:r>
            <a:r>
              <a:rPr lang="en-US" sz="1200" dirty="0" smtClean="0">
                <a:solidFill>
                  <a:srgbClr val="0000FF"/>
                </a:solidFill>
              </a:rPr>
              <a:t> </a:t>
            </a:r>
            <a:r>
              <a:rPr lang="en-US" sz="1200" dirty="0" smtClean="0"/>
              <a:t>how often is bilious emesis due to surgical cause in a neonate #</a:t>
            </a:r>
            <a:r>
              <a:rPr lang="en-US" sz="1200" dirty="0" err="1" smtClean="0"/>
              <a:t>PedSurg</a:t>
            </a:r>
            <a:endParaRPr lang="en-US" sz="1200" dirty="0" smtClean="0"/>
          </a:p>
          <a:p>
            <a:r>
              <a:rPr lang="en-US" sz="1200" dirty="0" err="1" smtClean="0">
                <a:solidFill>
                  <a:srgbClr val="0000FF"/>
                </a:solidFill>
              </a:rPr>
              <a:t>http://ArO-Wx</a:t>
            </a:r>
            <a:endParaRPr lang="en-US" sz="1200" dirty="0">
              <a:solidFill>
                <a:srgbClr val="0000FF"/>
              </a:solidFill>
            </a:endParaRPr>
          </a:p>
        </p:txBody>
      </p:sp>
      <p:pic>
        <p:nvPicPr>
          <p:cNvPr id="7" name="Picture 6" descr="mac blog JPG.tiff"/>
          <p:cNvPicPr>
            <a:picLocks noChangeAspect="1"/>
          </p:cNvPicPr>
          <p:nvPr/>
        </p:nvPicPr>
        <p:blipFill>
          <a:blip r:embed="rId5"/>
          <a:stretch>
            <a:fillRect/>
          </a:stretch>
        </p:blipFill>
        <p:spPr>
          <a:xfrm>
            <a:off x="1500908" y="1543628"/>
            <a:ext cx="6191138" cy="3905827"/>
          </a:xfrm>
          <a:prstGeom prst="rect">
            <a:avLst/>
          </a:prstGeom>
        </p:spPr>
      </p:pic>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TextBox 12"/>
          <p:cNvSpPr txBox="1"/>
          <p:nvPr/>
        </p:nvSpPr>
        <p:spPr>
          <a:xfrm>
            <a:off x="2572449" y="356442"/>
            <a:ext cx="1249060" cy="369332"/>
          </a:xfrm>
          <a:prstGeom prst="rect">
            <a:avLst/>
          </a:prstGeom>
          <a:noFill/>
        </p:spPr>
        <p:txBody>
          <a:bodyPr wrap="none" rtlCol="0">
            <a:spAutoFit/>
          </a:bodyPr>
          <a:lstStyle/>
          <a:p>
            <a:r>
              <a:rPr lang="en-US" dirty="0" smtClean="0"/>
              <a:t>Blog name</a:t>
            </a:r>
            <a:endParaRPr lang="en-US" dirty="0"/>
          </a:p>
        </p:txBody>
      </p:sp>
      <p:sp>
        <p:nvSpPr>
          <p:cNvPr id="14" name="TextBox 13"/>
          <p:cNvSpPr txBox="1"/>
          <p:nvPr/>
        </p:nvSpPr>
        <p:spPr>
          <a:xfrm>
            <a:off x="716377" y="944247"/>
            <a:ext cx="1415772" cy="369332"/>
          </a:xfrm>
          <a:prstGeom prst="rect">
            <a:avLst/>
          </a:prstGeom>
          <a:noFill/>
        </p:spPr>
        <p:txBody>
          <a:bodyPr wrap="none" rtlCol="0">
            <a:spAutoFit/>
          </a:bodyPr>
          <a:lstStyle/>
          <a:p>
            <a:r>
              <a:rPr lang="en-US" dirty="0" smtClean="0"/>
              <a:t>Date of post</a:t>
            </a:r>
            <a:endParaRPr lang="en-US" dirty="0"/>
          </a:p>
        </p:txBody>
      </p:sp>
      <p:sp>
        <p:nvSpPr>
          <p:cNvPr id="15" name="TextBox 14"/>
          <p:cNvSpPr txBox="1"/>
          <p:nvPr/>
        </p:nvSpPr>
        <p:spPr>
          <a:xfrm>
            <a:off x="586128" y="6088764"/>
            <a:ext cx="1173481" cy="369332"/>
          </a:xfrm>
          <a:prstGeom prst="rect">
            <a:avLst/>
          </a:prstGeom>
          <a:noFill/>
        </p:spPr>
        <p:txBody>
          <a:bodyPr wrap="none" rtlCol="0">
            <a:spAutoFit/>
          </a:bodyPr>
          <a:lstStyle/>
          <a:p>
            <a:r>
              <a:rPr lang="en-US" dirty="0" smtClean="0"/>
              <a:t>Reference</a:t>
            </a:r>
            <a:endParaRPr lang="en-US" dirty="0"/>
          </a:p>
        </p:txBody>
      </p:sp>
      <p:sp>
        <p:nvSpPr>
          <p:cNvPr id="16" name="TextBox 15"/>
          <p:cNvSpPr txBox="1"/>
          <p:nvPr/>
        </p:nvSpPr>
        <p:spPr>
          <a:xfrm>
            <a:off x="7000970" y="3142063"/>
            <a:ext cx="1595309" cy="646331"/>
          </a:xfrm>
          <a:prstGeom prst="rect">
            <a:avLst/>
          </a:prstGeom>
          <a:noFill/>
        </p:spPr>
        <p:txBody>
          <a:bodyPr wrap="none" rtlCol="0">
            <a:spAutoFit/>
          </a:bodyPr>
          <a:lstStyle/>
          <a:p>
            <a:r>
              <a:rPr lang="en-US" dirty="0" smtClean="0"/>
              <a:t>Index of posts</a:t>
            </a:r>
          </a:p>
          <a:p>
            <a:r>
              <a:rPr lang="en-US" dirty="0" smtClean="0"/>
              <a:t>by subject</a:t>
            </a:r>
          </a:p>
        </p:txBody>
      </p:sp>
      <p:sp>
        <p:nvSpPr>
          <p:cNvPr id="18" name="TextBox 17"/>
          <p:cNvSpPr txBox="1"/>
          <p:nvPr/>
        </p:nvSpPr>
        <p:spPr>
          <a:xfrm>
            <a:off x="667534" y="1872214"/>
            <a:ext cx="1402948" cy="369332"/>
          </a:xfrm>
          <a:prstGeom prst="rect">
            <a:avLst/>
          </a:prstGeom>
          <a:noFill/>
        </p:spPr>
        <p:txBody>
          <a:bodyPr wrap="none" rtlCol="0">
            <a:spAutoFit/>
          </a:bodyPr>
          <a:lstStyle/>
          <a:p>
            <a:r>
              <a:rPr lang="en-US" dirty="0" smtClean="0"/>
              <a:t>Title of post</a:t>
            </a:r>
            <a:endParaRPr lang="en-US" dirty="0"/>
          </a:p>
        </p:txBody>
      </p:sp>
      <p:sp>
        <p:nvSpPr>
          <p:cNvPr id="31" name="TextBox 30"/>
          <p:cNvSpPr txBox="1"/>
          <p:nvPr/>
        </p:nvSpPr>
        <p:spPr>
          <a:xfrm>
            <a:off x="7196346" y="1839653"/>
            <a:ext cx="1659429" cy="369332"/>
          </a:xfrm>
          <a:prstGeom prst="rect">
            <a:avLst/>
          </a:prstGeom>
          <a:noFill/>
        </p:spPr>
        <p:txBody>
          <a:bodyPr wrap="none" rtlCol="0">
            <a:spAutoFit/>
          </a:bodyPr>
          <a:lstStyle/>
          <a:p>
            <a:r>
              <a:rPr lang="en-US" dirty="0" smtClean="0"/>
              <a:t>Blogger profile</a:t>
            </a:r>
            <a:endParaRPr lang="en-US" dirty="0"/>
          </a:p>
        </p:txBody>
      </p:sp>
      <p:pic>
        <p:nvPicPr>
          <p:cNvPr id="32" name="Content Placeholder 31" descr="pedsurgzn blog.jpg"/>
          <p:cNvPicPr>
            <a:picLocks noGrp="1" noChangeAspect="1"/>
          </p:cNvPicPr>
          <p:nvPr>
            <p:ph idx="1"/>
          </p:nvPr>
        </p:nvPicPr>
        <p:blipFill>
          <a:blip r:embed="rId3"/>
          <a:srcRect l="-75386" r="-75386"/>
          <a:stretch>
            <a:fillRect/>
          </a:stretch>
        </p:blipFill>
        <p:spPr>
          <a:xfrm>
            <a:off x="-1059616" y="775368"/>
            <a:ext cx="11028949" cy="5882106"/>
          </a:xfrm>
        </p:spPr>
      </p:pic>
      <p:cxnSp>
        <p:nvCxnSpPr>
          <p:cNvPr id="34" name="Straight Arrow Connector 33"/>
          <p:cNvCxnSpPr/>
          <p:nvPr/>
        </p:nvCxnSpPr>
        <p:spPr>
          <a:xfrm>
            <a:off x="2073396" y="1179174"/>
            <a:ext cx="479473" cy="2591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2034520" y="1814114"/>
            <a:ext cx="492431" cy="27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10800000" flipV="1">
            <a:off x="6194271" y="2112147"/>
            <a:ext cx="1049657" cy="2721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10800000">
            <a:off x="5948056" y="3330197"/>
            <a:ext cx="984863" cy="1295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rot="5400000">
            <a:off x="4587469" y="3939160"/>
            <a:ext cx="2682297" cy="20345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V="1">
            <a:off x="1775345" y="6051367"/>
            <a:ext cx="751606" cy="1425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Content Placeholder 7" descr="Iphone Glick.jpg"/>
          <p:cNvPicPr>
            <a:picLocks noGrp="1" noChangeAspect="1"/>
          </p:cNvPicPr>
          <p:nvPr>
            <p:ph idx="1"/>
          </p:nvPr>
        </p:nvPicPr>
        <p:blipFill>
          <a:blip r:embed="rId3"/>
          <a:srcRect l="-75175" r="-75175"/>
          <a:stretch>
            <a:fillRect/>
          </a:stretch>
        </p:blipFill>
        <p:spPr>
          <a:xfrm>
            <a:off x="538003" y="934165"/>
            <a:ext cx="8229600" cy="5634037"/>
          </a:xfrm>
        </p:spPr>
      </p:pic>
      <p:pic>
        <p:nvPicPr>
          <p:cNvPr id="9" name="Picture 8" descr="5R_Sailing_07272010_3253_2_bigger.jpg"/>
          <p:cNvPicPr>
            <a:picLocks noChangeAspect="1"/>
          </p:cNvPicPr>
          <p:nvPr/>
        </p:nvPicPr>
        <p:blipFill>
          <a:blip r:embed="rId4"/>
          <a:stretch>
            <a:fillRect/>
          </a:stretch>
        </p:blipFill>
        <p:spPr>
          <a:xfrm>
            <a:off x="3402054" y="3467589"/>
            <a:ext cx="585061" cy="629234"/>
          </a:xfrm>
          <a:prstGeom prst="rect">
            <a:avLst/>
          </a:prstGeom>
        </p:spPr>
      </p:pic>
      <p:sp>
        <p:nvSpPr>
          <p:cNvPr id="11" name="TextBox 10"/>
          <p:cNvSpPr txBox="1"/>
          <p:nvPr/>
        </p:nvSpPr>
        <p:spPr>
          <a:xfrm>
            <a:off x="3971436" y="3401945"/>
            <a:ext cx="2018885" cy="738664"/>
          </a:xfrm>
          <a:prstGeom prst="rect">
            <a:avLst/>
          </a:prstGeom>
          <a:noFill/>
        </p:spPr>
        <p:txBody>
          <a:bodyPr wrap="square" rtlCol="0">
            <a:spAutoFit/>
          </a:bodyPr>
          <a:lstStyle/>
          <a:p>
            <a:r>
              <a:rPr lang="en-US" sz="1400" dirty="0" smtClean="0"/>
              <a:t>Sani2012:  Lap pylorus using a </a:t>
            </a:r>
            <a:r>
              <a:rPr lang="en-US" sz="1400" dirty="0" err="1" smtClean="0"/>
              <a:t>bovie</a:t>
            </a:r>
            <a:r>
              <a:rPr lang="en-US" sz="1400" dirty="0" smtClean="0"/>
              <a:t> </a:t>
            </a:r>
          </a:p>
          <a:p>
            <a:r>
              <a:rPr lang="en-US" sz="1400" i="1" dirty="0" smtClean="0">
                <a:solidFill>
                  <a:srgbClr val="0000FF"/>
                </a:solidFill>
              </a:rPr>
              <a:t>http:Aor3</a:t>
            </a:r>
            <a:r>
              <a:rPr lang="en-US" sz="1400" i="1" dirty="0" smtClean="0"/>
              <a:t>  </a:t>
            </a:r>
            <a:r>
              <a:rPr lang="en-US" sz="1400" dirty="0" smtClean="0"/>
              <a:t>#</a:t>
            </a:r>
            <a:r>
              <a:rPr lang="en-US" sz="1400" dirty="0" err="1" smtClean="0"/>
              <a:t>pedsurg</a:t>
            </a:r>
            <a:endParaRPr lang="en-US" sz="1400"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Content Placeholder 7" descr="Iphone Glick.jpg"/>
          <p:cNvPicPr>
            <a:picLocks noGrp="1" noChangeAspect="1"/>
          </p:cNvPicPr>
          <p:nvPr>
            <p:ph idx="1"/>
          </p:nvPr>
        </p:nvPicPr>
        <p:blipFill>
          <a:blip r:embed="rId4"/>
          <a:srcRect l="-75175" r="-75175"/>
          <a:stretch>
            <a:fillRect/>
          </a:stretch>
        </p:blipFill>
        <p:spPr>
          <a:xfrm>
            <a:off x="538003" y="934165"/>
            <a:ext cx="8229600" cy="5634037"/>
          </a:xfrm>
        </p:spPr>
      </p:pic>
      <p:pic>
        <p:nvPicPr>
          <p:cNvPr id="9" name="Picture 8" descr="5R_Sailing_07272010_3253_2_bigger.jpg"/>
          <p:cNvPicPr>
            <a:picLocks noChangeAspect="1"/>
          </p:cNvPicPr>
          <p:nvPr/>
        </p:nvPicPr>
        <p:blipFill>
          <a:blip r:embed="rId5"/>
          <a:stretch>
            <a:fillRect/>
          </a:stretch>
        </p:blipFill>
        <p:spPr>
          <a:xfrm>
            <a:off x="3402054" y="3467589"/>
            <a:ext cx="585061" cy="629234"/>
          </a:xfrm>
          <a:prstGeom prst="rect">
            <a:avLst/>
          </a:prstGeom>
        </p:spPr>
      </p:pic>
      <p:sp>
        <p:nvSpPr>
          <p:cNvPr id="11" name="TextBox 10"/>
          <p:cNvSpPr txBox="1"/>
          <p:nvPr/>
        </p:nvSpPr>
        <p:spPr>
          <a:xfrm>
            <a:off x="3940081" y="3386265"/>
            <a:ext cx="2018885" cy="738664"/>
          </a:xfrm>
          <a:prstGeom prst="rect">
            <a:avLst/>
          </a:prstGeom>
          <a:noFill/>
        </p:spPr>
        <p:txBody>
          <a:bodyPr wrap="square" rtlCol="0">
            <a:spAutoFit/>
          </a:bodyPr>
          <a:lstStyle/>
          <a:p>
            <a:r>
              <a:rPr lang="en-US" sz="1400" dirty="0" smtClean="0"/>
              <a:t>Sani2012:  Lap pylorus using a </a:t>
            </a:r>
            <a:r>
              <a:rPr lang="en-US" sz="1400" dirty="0" err="1" smtClean="0"/>
              <a:t>bovie</a:t>
            </a:r>
            <a:r>
              <a:rPr lang="en-US" sz="1400" dirty="0" smtClean="0"/>
              <a:t> </a:t>
            </a:r>
          </a:p>
          <a:p>
            <a:r>
              <a:rPr lang="en-US" sz="1400" i="1" dirty="0" smtClean="0"/>
              <a:t>http:Aor3  </a:t>
            </a:r>
            <a:r>
              <a:rPr lang="en-US" sz="1400" dirty="0" smtClean="0"/>
              <a:t>#</a:t>
            </a:r>
            <a:r>
              <a:rPr lang="en-US" sz="1400" dirty="0" err="1" smtClean="0"/>
              <a:t>pedsurg</a:t>
            </a:r>
            <a:endParaRPr lang="en-US" sz="1400" dirty="0"/>
          </a:p>
        </p:txBody>
      </p:sp>
      <p:pic>
        <p:nvPicPr>
          <p:cNvPr id="5" name="IMG_0723.MOV">
            <a:hlinkClick r:id="" action="ppaction://media"/>
          </p:cNvPr>
          <p:cNvPicPr/>
          <p:nvPr>
            <a:videoFile r:link="rId1"/>
          </p:nvPr>
        </p:nvPicPr>
        <p:blipFill>
          <a:blip r:embed="rId6"/>
          <a:stretch>
            <a:fillRect/>
          </a:stretch>
        </p:blipFill>
        <p:spPr>
          <a:xfrm>
            <a:off x="3285819" y="1505272"/>
            <a:ext cx="2693024" cy="4170856"/>
          </a:xfrm>
          <a:prstGeom prst="rect">
            <a:avLst/>
          </a:prstGeom>
        </p:spPr>
      </p:pic>
      <p:pic>
        <p:nvPicPr>
          <p:cNvPr id="6" name="Picture 5" descr="youtube-logo2.jpg"/>
          <p:cNvPicPr>
            <a:picLocks noChangeAspect="1"/>
          </p:cNvPicPr>
          <p:nvPr/>
        </p:nvPicPr>
        <p:blipFill>
          <a:blip r:embed="rId7"/>
          <a:stretch>
            <a:fillRect/>
          </a:stretch>
        </p:blipFill>
        <p:spPr>
          <a:xfrm>
            <a:off x="4835090" y="1252205"/>
            <a:ext cx="1156447" cy="817544"/>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433"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surgeon splashed 3.mov">
            <a:hlinkClick r:id="" action="ppaction://media"/>
          </p:cNvPr>
          <p:cNvPicPr/>
          <p:nvPr>
            <p:ph idx="1"/>
            <a:videoFile r:link="rId1"/>
          </p:nvPr>
        </p:nvPicPr>
        <p:blipFill>
          <a:blip r:embed="rId4"/>
          <a:stretch>
            <a:fillRect/>
          </a:stretch>
        </p:blipFill>
        <p:spPr>
          <a:xfrm>
            <a:off x="952500" y="895350"/>
            <a:ext cx="7239000" cy="5429250"/>
          </a:xfr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25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73482" y="1548331"/>
            <a:ext cx="8229600" cy="1143000"/>
          </a:xfrm>
        </p:spPr>
        <p:txBody>
          <a:bodyPr>
            <a:normAutofit fontScale="90000"/>
          </a:bodyPr>
          <a:lstStyle/>
          <a:p>
            <a:pPr algn="ctr"/>
            <a:r>
              <a:rPr lang="en-US" dirty="0" smtClean="0"/>
              <a:t>Can Twitter make you smarter or dumber?</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20407" y="891915"/>
            <a:ext cx="4960399" cy="4723163"/>
          </a:xfrm>
          <a:prstGeom prst="rect">
            <a:avLst/>
          </a:prstGeom>
        </p:spPr>
      </p:pic>
      <p:pic>
        <p:nvPicPr>
          <p:cNvPr id="5" name="Picture 4"/>
          <p:cNvPicPr>
            <a:picLocks noChangeAspect="1"/>
          </p:cNvPicPr>
          <p:nvPr/>
        </p:nvPicPr>
        <p:blipFill>
          <a:blip r:embed="rId4"/>
          <a:stretch>
            <a:fillRect/>
          </a:stretch>
        </p:blipFill>
        <p:spPr>
          <a:xfrm rot="19454518">
            <a:off x="4778774" y="777647"/>
            <a:ext cx="2489200" cy="3263900"/>
          </a:xfrm>
          <a:prstGeom prst="rect">
            <a:avLst/>
          </a:prstGeom>
        </p:spPr>
      </p:pic>
      <p:pic>
        <p:nvPicPr>
          <p:cNvPr id="6" name="Picture 5"/>
          <p:cNvPicPr>
            <a:picLocks noChangeAspect="1"/>
          </p:cNvPicPr>
          <p:nvPr/>
        </p:nvPicPr>
        <p:blipFill>
          <a:blip r:embed="rId5"/>
          <a:stretch>
            <a:fillRect/>
          </a:stretch>
        </p:blipFill>
        <p:spPr>
          <a:xfrm>
            <a:off x="4981591" y="3717434"/>
            <a:ext cx="2489200" cy="24384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73482" y="937193"/>
            <a:ext cx="8229600" cy="1143000"/>
          </a:xfrm>
        </p:spPr>
        <p:txBody>
          <a:bodyPr>
            <a:normAutofit/>
          </a:bodyPr>
          <a:lstStyle/>
          <a:p>
            <a:pPr algn="ctr"/>
            <a:r>
              <a:rPr lang="en-US" dirty="0" smtClean="0"/>
              <a:t>Depends on how you use it!</a:t>
            </a:r>
            <a:endParaRPr lang="en-US" dirty="0"/>
          </a:p>
        </p:txBody>
      </p:sp>
      <p:sp>
        <p:nvSpPr>
          <p:cNvPr id="3" name="Content Placeholder 2"/>
          <p:cNvSpPr>
            <a:spLocks noGrp="1"/>
          </p:cNvSpPr>
          <p:nvPr>
            <p:ph idx="1"/>
          </p:nvPr>
        </p:nvSpPr>
        <p:spPr>
          <a:xfrm>
            <a:off x="440919" y="2082001"/>
            <a:ext cx="8229600" cy="522818"/>
          </a:xfrm>
        </p:spPr>
        <p:txBody>
          <a:bodyPr/>
          <a:lstStyle/>
          <a:p>
            <a:pPr algn="ctr">
              <a:buNone/>
            </a:pPr>
            <a:endParaRPr lang="en-US" dirty="0"/>
          </a:p>
        </p:txBody>
      </p:sp>
      <p:pic>
        <p:nvPicPr>
          <p:cNvPr id="7" name="Picture 6" descr="Snapshot 2010-09-29 23-41-10.tiff"/>
          <p:cNvPicPr>
            <a:picLocks noChangeAspect="1"/>
          </p:cNvPicPr>
          <p:nvPr/>
        </p:nvPicPr>
        <p:blipFill>
          <a:blip r:embed="rId3"/>
          <a:stretch>
            <a:fillRect/>
          </a:stretch>
        </p:blipFill>
        <p:spPr>
          <a:xfrm>
            <a:off x="1159603" y="4833179"/>
            <a:ext cx="6111147" cy="1129792"/>
          </a:xfrm>
          <a:prstGeom prst="rect">
            <a:avLst/>
          </a:prstGeom>
        </p:spPr>
      </p:pic>
      <p:pic>
        <p:nvPicPr>
          <p:cNvPr id="8" name="Picture 7" descr="Snapshot 2010-09-29 23-41-10.tiff"/>
          <p:cNvPicPr>
            <a:picLocks noChangeAspect="1"/>
          </p:cNvPicPr>
          <p:nvPr/>
        </p:nvPicPr>
        <p:blipFill>
          <a:blip r:embed="rId3"/>
          <a:stretch>
            <a:fillRect/>
          </a:stretch>
        </p:blipFill>
        <p:spPr>
          <a:xfrm>
            <a:off x="370958" y="2635888"/>
            <a:ext cx="8402261" cy="1553359"/>
          </a:xfrm>
          <a:prstGeom prst="rect">
            <a:avLst/>
          </a:prstGeom>
        </p:spPr>
      </p:pic>
      <p:sp>
        <p:nvSpPr>
          <p:cNvPr id="9" name="TextBox 8"/>
          <p:cNvSpPr txBox="1"/>
          <p:nvPr/>
        </p:nvSpPr>
        <p:spPr>
          <a:xfrm>
            <a:off x="1061851" y="3430512"/>
            <a:ext cx="6429965" cy="923330"/>
          </a:xfrm>
          <a:prstGeom prst="rect">
            <a:avLst/>
          </a:prstGeom>
          <a:noFill/>
        </p:spPr>
        <p:txBody>
          <a:bodyPr wrap="none" rtlCol="0">
            <a:spAutoFit/>
          </a:bodyPr>
          <a:lstStyle/>
          <a:p>
            <a:r>
              <a:rPr lang="en-US" dirty="0" smtClean="0"/>
              <a:t>Great paper on the effect of the 80-hour work-week on patient </a:t>
            </a:r>
          </a:p>
          <a:p>
            <a:r>
              <a:rPr lang="en-US" dirty="0" smtClean="0"/>
              <a:t>Outcome   </a:t>
            </a:r>
            <a:r>
              <a:rPr lang="en-US" dirty="0" smtClean="0">
                <a:solidFill>
                  <a:schemeClr val="accent1"/>
                </a:solidFill>
              </a:rPr>
              <a:t>http//aWol/jjap </a:t>
            </a:r>
            <a:r>
              <a:rPr lang="en-US" dirty="0" smtClean="0"/>
              <a:t> #GenSurg</a:t>
            </a:r>
          </a:p>
          <a:p>
            <a:endParaRPr lang="en-US" dirty="0"/>
          </a:p>
        </p:txBody>
      </p:sp>
      <p:sp>
        <p:nvSpPr>
          <p:cNvPr id="10" name="TextBox 9"/>
          <p:cNvSpPr txBox="1"/>
          <p:nvPr/>
        </p:nvSpPr>
        <p:spPr>
          <a:xfrm>
            <a:off x="1679532" y="5539158"/>
            <a:ext cx="5048891" cy="307777"/>
          </a:xfrm>
          <a:prstGeom prst="rect">
            <a:avLst/>
          </a:prstGeom>
          <a:noFill/>
        </p:spPr>
        <p:txBody>
          <a:bodyPr wrap="none" rtlCol="0">
            <a:spAutoFit/>
          </a:bodyPr>
          <a:lstStyle/>
          <a:p>
            <a:r>
              <a:rPr lang="en-US" sz="1400" dirty="0" smtClean="0"/>
              <a:t>Just finished a sweet lap colectomy.  Now time for happy hour!</a:t>
            </a:r>
            <a:endParaRPr lang="en-US" sz="14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50635" y="2022097"/>
            <a:ext cx="8893365" cy="3526136"/>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descr="surgeon screening net.jpg"/>
          <p:cNvPicPr>
            <a:picLocks noGrp="1" noChangeAspect="1"/>
          </p:cNvPicPr>
          <p:nvPr>
            <p:ph idx="1"/>
          </p:nvPr>
        </p:nvPicPr>
        <p:blipFill>
          <a:blip r:embed="rId3"/>
          <a:srcRect l="-18177" r="-18177"/>
          <a:stretch>
            <a:fillRect/>
          </a:stretch>
        </p:blipFill>
        <p:spPr>
          <a:xfrm>
            <a:off x="-1244484" y="1032197"/>
            <a:ext cx="11924790" cy="5825803"/>
          </a:xfrm>
        </p:spPr>
      </p:pic>
      <p:sp>
        <p:nvSpPr>
          <p:cNvPr id="5" name="TextBox 4"/>
          <p:cNvSpPr txBox="1"/>
          <p:nvPr/>
        </p:nvSpPr>
        <p:spPr>
          <a:xfrm>
            <a:off x="6701772" y="1904906"/>
            <a:ext cx="481096" cy="276999"/>
          </a:xfrm>
          <a:prstGeom prst="rect">
            <a:avLst/>
          </a:prstGeom>
          <a:noFill/>
        </p:spPr>
        <p:txBody>
          <a:bodyPr wrap="none" rtlCol="0">
            <a:spAutoFit/>
          </a:bodyPr>
          <a:lstStyle/>
          <a:p>
            <a:r>
              <a:rPr lang="en-US" sz="1200" dirty="0" smtClean="0"/>
              <a:t>Blog</a:t>
            </a:r>
            <a:endParaRPr lang="en-US" sz="1200" dirty="0"/>
          </a:p>
        </p:txBody>
      </p:sp>
      <p:sp>
        <p:nvSpPr>
          <p:cNvPr id="6" name="TextBox 5"/>
          <p:cNvSpPr txBox="1"/>
          <p:nvPr/>
        </p:nvSpPr>
        <p:spPr>
          <a:xfrm>
            <a:off x="6796353" y="3998952"/>
            <a:ext cx="734922" cy="276999"/>
          </a:xfrm>
          <a:prstGeom prst="rect">
            <a:avLst/>
          </a:prstGeom>
          <a:noFill/>
        </p:spPr>
        <p:txBody>
          <a:bodyPr wrap="none" rtlCol="0">
            <a:spAutoFit/>
          </a:bodyPr>
          <a:lstStyle/>
          <a:p>
            <a:r>
              <a:rPr lang="en-US" sz="1200" dirty="0" smtClean="0"/>
              <a:t>Website</a:t>
            </a:r>
            <a:endParaRPr lang="en-US" sz="1200" dirty="0"/>
          </a:p>
        </p:txBody>
      </p:sp>
      <p:sp>
        <p:nvSpPr>
          <p:cNvPr id="7" name="TextBox 6"/>
          <p:cNvSpPr txBox="1"/>
          <p:nvPr/>
        </p:nvSpPr>
        <p:spPr>
          <a:xfrm>
            <a:off x="6782841" y="3026235"/>
            <a:ext cx="481096" cy="276999"/>
          </a:xfrm>
          <a:prstGeom prst="rect">
            <a:avLst/>
          </a:prstGeom>
          <a:noFill/>
        </p:spPr>
        <p:txBody>
          <a:bodyPr wrap="none" rtlCol="0">
            <a:spAutoFit/>
          </a:bodyPr>
          <a:lstStyle/>
          <a:p>
            <a:r>
              <a:rPr lang="en-US" sz="1200" dirty="0" smtClean="0"/>
              <a:t>Blog</a:t>
            </a:r>
            <a:endParaRPr lang="en-US" sz="1200" dirty="0"/>
          </a:p>
        </p:txBody>
      </p:sp>
      <p:sp>
        <p:nvSpPr>
          <p:cNvPr id="8" name="TextBox 7"/>
          <p:cNvSpPr txBox="1"/>
          <p:nvPr/>
        </p:nvSpPr>
        <p:spPr>
          <a:xfrm>
            <a:off x="7769191" y="1999476"/>
            <a:ext cx="734922" cy="276999"/>
          </a:xfrm>
          <a:prstGeom prst="rect">
            <a:avLst/>
          </a:prstGeom>
          <a:noFill/>
        </p:spPr>
        <p:txBody>
          <a:bodyPr wrap="none" rtlCol="0">
            <a:spAutoFit/>
          </a:bodyPr>
          <a:lstStyle/>
          <a:p>
            <a:r>
              <a:rPr lang="en-US" sz="1200" dirty="0" smtClean="0"/>
              <a:t>Website</a:t>
            </a:r>
            <a:endParaRPr lang="en-US" sz="1200" dirty="0"/>
          </a:p>
        </p:txBody>
      </p:sp>
      <p:sp>
        <p:nvSpPr>
          <p:cNvPr id="9" name="TextBox 8"/>
          <p:cNvSpPr txBox="1"/>
          <p:nvPr/>
        </p:nvSpPr>
        <p:spPr>
          <a:xfrm>
            <a:off x="7566517" y="2783054"/>
            <a:ext cx="734922" cy="276999"/>
          </a:xfrm>
          <a:prstGeom prst="rect">
            <a:avLst/>
          </a:prstGeom>
          <a:noFill/>
        </p:spPr>
        <p:txBody>
          <a:bodyPr wrap="none" rtlCol="0">
            <a:spAutoFit/>
          </a:bodyPr>
          <a:lstStyle/>
          <a:p>
            <a:r>
              <a:rPr lang="en-US" sz="1200" dirty="0" smtClean="0"/>
              <a:t>Website</a:t>
            </a:r>
            <a:endParaRPr lang="en-US" sz="1200" dirty="0"/>
          </a:p>
        </p:txBody>
      </p:sp>
      <p:sp>
        <p:nvSpPr>
          <p:cNvPr id="10" name="TextBox 9"/>
          <p:cNvSpPr txBox="1"/>
          <p:nvPr/>
        </p:nvSpPr>
        <p:spPr>
          <a:xfrm>
            <a:off x="7890795" y="3917892"/>
            <a:ext cx="481096" cy="276999"/>
          </a:xfrm>
          <a:prstGeom prst="rect">
            <a:avLst/>
          </a:prstGeom>
          <a:noFill/>
        </p:spPr>
        <p:txBody>
          <a:bodyPr wrap="none" rtlCol="0">
            <a:spAutoFit/>
          </a:bodyPr>
          <a:lstStyle/>
          <a:p>
            <a:r>
              <a:rPr lang="en-US" sz="1200" dirty="0" smtClean="0"/>
              <a:t>Blog</a:t>
            </a:r>
            <a:endParaRPr lang="en-US" sz="1200" dirty="0"/>
          </a:p>
        </p:txBody>
      </p:sp>
      <p:sp>
        <p:nvSpPr>
          <p:cNvPr id="11" name="TextBox 10"/>
          <p:cNvSpPr txBox="1"/>
          <p:nvPr/>
        </p:nvSpPr>
        <p:spPr>
          <a:xfrm>
            <a:off x="7012540" y="4769020"/>
            <a:ext cx="734922" cy="276999"/>
          </a:xfrm>
          <a:prstGeom prst="rect">
            <a:avLst/>
          </a:prstGeom>
          <a:noFill/>
        </p:spPr>
        <p:txBody>
          <a:bodyPr wrap="none" rtlCol="0">
            <a:spAutoFit/>
          </a:bodyPr>
          <a:lstStyle/>
          <a:p>
            <a:r>
              <a:rPr lang="en-US" sz="1200" dirty="0" smtClean="0"/>
              <a:t>Website</a:t>
            </a:r>
            <a:endParaRPr lang="en-US" sz="1200" dirty="0"/>
          </a:p>
        </p:txBody>
      </p:sp>
      <p:cxnSp>
        <p:nvCxnSpPr>
          <p:cNvPr id="13" name="Straight Arrow Connector 12"/>
          <p:cNvCxnSpPr/>
          <p:nvPr/>
        </p:nvCxnSpPr>
        <p:spPr>
          <a:xfrm rot="10800000" flipV="1">
            <a:off x="5634353" y="3363983"/>
            <a:ext cx="662073" cy="13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10800000" flipV="1">
            <a:off x="5620842" y="2215636"/>
            <a:ext cx="608023" cy="594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5661376" y="4093523"/>
            <a:ext cx="581000" cy="4188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10800000">
            <a:off x="3553561" y="3350473"/>
            <a:ext cx="72962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p:nvPicPr>
        <mc:AlternateContent>
          <mc:Choice xmlns:ma="http://schemas.microsoft.com/office/mac/drawingml/2008/main" Requires="ma">
            <p:blipFill>
              <a:blip r:embed="rId4"/>
              <a:stretch>
                <a:fillRect/>
              </a:stretch>
            </p:blipFill>
          </mc:Choice>
          <mc:Fallback>
            <p:blipFill>
              <a:blip r:embed="rId5"/>
              <a:stretch>
                <a:fillRect/>
              </a:stretch>
            </p:blipFill>
          </mc:Fallback>
        </mc:AlternateContent>
        <p:spPr>
          <a:xfrm>
            <a:off x="2325057" y="1935712"/>
            <a:ext cx="635212" cy="698733"/>
          </a:xfrm>
          <a:prstGeom prst="rect">
            <a:avLst/>
          </a:prstGeom>
        </p:spPr>
      </p:pic>
      <p:sp>
        <p:nvSpPr>
          <p:cNvPr id="25" name="TextBox 24"/>
          <p:cNvSpPr txBox="1"/>
          <p:nvPr/>
        </p:nvSpPr>
        <p:spPr>
          <a:xfrm>
            <a:off x="804052" y="2688703"/>
            <a:ext cx="2418583" cy="2893100"/>
          </a:xfrm>
          <a:prstGeom prst="rect">
            <a:avLst/>
          </a:prstGeom>
          <a:noFill/>
        </p:spPr>
        <p:txBody>
          <a:bodyPr wrap="square" rtlCol="0">
            <a:spAutoFit/>
          </a:bodyPr>
          <a:lstStyle/>
          <a:p>
            <a:pPr>
              <a:buFont typeface="Arial"/>
              <a:buChar char="•"/>
            </a:pPr>
            <a:r>
              <a:rPr lang="en-US" sz="1400" dirty="0" smtClean="0"/>
              <a:t>Great new trick</a:t>
            </a:r>
          </a:p>
          <a:p>
            <a:pPr>
              <a:buFont typeface="Arial"/>
              <a:buChar char="•"/>
            </a:pPr>
            <a:endParaRPr lang="en-US" sz="1400" dirty="0" smtClean="0"/>
          </a:p>
          <a:p>
            <a:pPr>
              <a:buFont typeface="Arial"/>
              <a:buChar char="•"/>
            </a:pPr>
            <a:r>
              <a:rPr lang="en-US" sz="1400" dirty="0" smtClean="0"/>
              <a:t>You tube video of </a:t>
            </a:r>
          </a:p>
          <a:p>
            <a:r>
              <a:rPr lang="en-US" sz="1400" dirty="0" err="1" smtClean="0"/>
              <a:t>pyloro-myotomy</a:t>
            </a:r>
            <a:endParaRPr lang="en-US" sz="1400" dirty="0" smtClean="0"/>
          </a:p>
          <a:p>
            <a:pPr>
              <a:buFont typeface="Arial"/>
              <a:buChar char="•"/>
            </a:pPr>
            <a:endParaRPr lang="en-US" sz="1400" dirty="0" smtClean="0"/>
          </a:p>
          <a:p>
            <a:pPr>
              <a:buFont typeface="Arial"/>
              <a:buChar char="•"/>
            </a:pPr>
            <a:r>
              <a:rPr lang="en-US" sz="1400" dirty="0" smtClean="0"/>
              <a:t>Deadline for ACS meeting registration</a:t>
            </a:r>
          </a:p>
          <a:p>
            <a:pPr>
              <a:buFont typeface="Arial"/>
              <a:buChar char="•"/>
            </a:pPr>
            <a:endParaRPr lang="en-US" sz="1400" dirty="0" smtClean="0"/>
          </a:p>
          <a:p>
            <a:pPr>
              <a:buFont typeface="Arial"/>
              <a:buChar char="•"/>
            </a:pPr>
            <a:r>
              <a:rPr lang="en-US" sz="1400" dirty="0" smtClean="0"/>
              <a:t>CME credits website</a:t>
            </a:r>
          </a:p>
          <a:p>
            <a:pPr>
              <a:buFont typeface="Arial"/>
              <a:buChar char="•"/>
            </a:pPr>
            <a:endParaRPr lang="en-US" sz="1400" dirty="0" smtClean="0"/>
          </a:p>
          <a:p>
            <a:pPr>
              <a:buFont typeface="Arial"/>
              <a:buChar char="•"/>
            </a:pPr>
            <a:r>
              <a:rPr lang="en-US" sz="1400" dirty="0" smtClean="0"/>
              <a:t>Job opportunity</a:t>
            </a:r>
          </a:p>
          <a:p>
            <a:pPr>
              <a:buFont typeface="Arial"/>
              <a:buChar char="•"/>
            </a:pPr>
            <a:endParaRPr lang="en-US" sz="1400" dirty="0" smtClean="0">
              <a:solidFill>
                <a:srgbClr val="000090"/>
              </a:solidFill>
            </a:endParaRPr>
          </a:p>
          <a:p>
            <a:pPr>
              <a:buFont typeface="Arial"/>
              <a:buChar char="•"/>
            </a:pPr>
            <a:endParaRPr lang="en-US" sz="1400" dirty="0" smtClean="0">
              <a:solidFill>
                <a:srgbClr val="000090"/>
              </a:solidFill>
            </a:endParaRPr>
          </a:p>
        </p:txBody>
      </p:sp>
      <p:sp>
        <p:nvSpPr>
          <p:cNvPr id="16" name="TextBox 15"/>
          <p:cNvSpPr txBox="1"/>
          <p:nvPr/>
        </p:nvSpPr>
        <p:spPr>
          <a:xfrm>
            <a:off x="583568" y="5817609"/>
            <a:ext cx="2929007" cy="369332"/>
          </a:xfrm>
          <a:prstGeom prst="rect">
            <a:avLst/>
          </a:prstGeom>
          <a:noFill/>
        </p:spPr>
        <p:txBody>
          <a:bodyPr wrap="none" rtlCol="0">
            <a:spAutoFit/>
          </a:bodyPr>
          <a:lstStyle/>
          <a:p>
            <a:r>
              <a:rPr lang="en-US" dirty="0" smtClean="0"/>
              <a:t>Personal Learning Network</a:t>
            </a:r>
            <a:endParaRPr lang="en-US" dirty="0"/>
          </a:p>
        </p:txBody>
      </p:sp>
      <p:sp>
        <p:nvSpPr>
          <p:cNvPr id="17" name="TextBox 16"/>
          <p:cNvSpPr txBox="1"/>
          <p:nvPr/>
        </p:nvSpPr>
        <p:spPr>
          <a:xfrm>
            <a:off x="6625216" y="5851931"/>
            <a:ext cx="1838965" cy="369332"/>
          </a:xfrm>
          <a:prstGeom prst="rect">
            <a:avLst/>
          </a:prstGeom>
          <a:noFill/>
        </p:spPr>
        <p:txBody>
          <a:bodyPr wrap="none" rtlCol="0">
            <a:spAutoFit/>
          </a:bodyPr>
          <a:lstStyle/>
          <a:p>
            <a:r>
              <a:rPr lang="en-US" dirty="0" smtClean="0"/>
              <a:t>Internet Sources</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358" y="1592832"/>
            <a:ext cx="8229600" cy="4389120"/>
          </a:xfrm>
        </p:spPr>
        <p:txBody>
          <a:bodyPr/>
          <a:lstStyle/>
          <a:p>
            <a:pPr algn="ctr">
              <a:buNone/>
            </a:pPr>
            <a:r>
              <a:rPr lang="en-US" sz="3600" b="1" dirty="0" smtClean="0"/>
              <a:t>Twitter is a tool that can help surgeons with similar interests work together to organize web contents  within a personal learning network</a:t>
            </a:r>
          </a:p>
          <a:p>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descr="surgeons tweeting.jpg"/>
          <p:cNvPicPr>
            <a:picLocks noGrp="1" noChangeAspect="1"/>
          </p:cNvPicPr>
          <p:nvPr>
            <p:ph idx="1"/>
          </p:nvPr>
        </p:nvPicPr>
        <p:blipFill>
          <a:blip r:embed="rId3"/>
          <a:srcRect l="-12669" r="-12669"/>
          <a:stretch>
            <a:fillRect/>
          </a:stretch>
        </p:blipFill>
        <p:spPr>
          <a:xfrm>
            <a:off x="0" y="1104873"/>
            <a:ext cx="9220038" cy="5349899"/>
          </a:xfrm>
        </p:spPr>
      </p:pic>
      <p:sp>
        <p:nvSpPr>
          <p:cNvPr id="6" name="TextBox 5"/>
          <p:cNvSpPr txBox="1"/>
          <p:nvPr/>
        </p:nvSpPr>
        <p:spPr>
          <a:xfrm>
            <a:off x="3699930" y="2587185"/>
            <a:ext cx="1881320" cy="461665"/>
          </a:xfrm>
          <a:prstGeom prst="rect">
            <a:avLst/>
          </a:prstGeom>
          <a:noFill/>
        </p:spPr>
        <p:txBody>
          <a:bodyPr wrap="square" rtlCol="0">
            <a:spAutoFit/>
          </a:bodyPr>
          <a:lstStyle/>
          <a:p>
            <a:r>
              <a:rPr lang="en-US" sz="1200" dirty="0" smtClean="0"/>
              <a:t>What </a:t>
            </a:r>
            <a:r>
              <a:rPr lang="en-US" sz="1200" dirty="0" err="1" smtClean="0"/>
              <a:t>r</a:t>
            </a:r>
            <a:r>
              <a:rPr lang="en-US" sz="1200" dirty="0" smtClean="0"/>
              <a:t> </a:t>
            </a:r>
            <a:r>
              <a:rPr lang="en-US" sz="1200" dirty="0" err="1" smtClean="0"/>
              <a:t>u</a:t>
            </a:r>
            <a:r>
              <a:rPr lang="en-US" sz="1200" dirty="0" smtClean="0"/>
              <a:t> using for lap pylorus instead of knife?</a:t>
            </a:r>
            <a:endParaRPr lang="en-US" sz="1200" dirty="0"/>
          </a:p>
        </p:txBody>
      </p:sp>
      <p:sp>
        <p:nvSpPr>
          <p:cNvPr id="7" name="TextBox 6"/>
          <p:cNvSpPr txBox="1"/>
          <p:nvPr/>
        </p:nvSpPr>
        <p:spPr>
          <a:xfrm>
            <a:off x="3872383" y="3292781"/>
            <a:ext cx="2129760" cy="461665"/>
          </a:xfrm>
          <a:prstGeom prst="rect">
            <a:avLst/>
          </a:prstGeom>
          <a:noFill/>
        </p:spPr>
        <p:txBody>
          <a:bodyPr wrap="none" rtlCol="0">
            <a:spAutoFit/>
          </a:bodyPr>
          <a:lstStyle/>
          <a:p>
            <a:r>
              <a:rPr lang="en-US" sz="1200" dirty="0" smtClean="0"/>
              <a:t>Insulated </a:t>
            </a:r>
            <a:r>
              <a:rPr lang="en-US" sz="1200" dirty="0" err="1" smtClean="0"/>
              <a:t>bovie</a:t>
            </a:r>
            <a:r>
              <a:rPr lang="en-US" sz="1200" dirty="0" smtClean="0"/>
              <a:t>.  Cutting to 8</a:t>
            </a:r>
          </a:p>
          <a:p>
            <a:r>
              <a:rPr lang="en-US" sz="1200" dirty="0" smtClean="0"/>
              <a:t>Good paper </a:t>
            </a:r>
            <a:r>
              <a:rPr lang="en-US" sz="1100" dirty="0" smtClean="0">
                <a:solidFill>
                  <a:srgbClr val="0000FF"/>
                </a:solidFill>
              </a:rPr>
              <a:t>http://ARw4</a:t>
            </a:r>
            <a:endParaRPr lang="en-US" sz="1100" dirty="0">
              <a:solidFill>
                <a:srgbClr val="0000FF"/>
              </a:solidFill>
            </a:endParaRPr>
          </a:p>
        </p:txBody>
      </p:sp>
      <p:sp>
        <p:nvSpPr>
          <p:cNvPr id="8" name="TextBox 7"/>
          <p:cNvSpPr txBox="1"/>
          <p:nvPr/>
        </p:nvSpPr>
        <p:spPr>
          <a:xfrm>
            <a:off x="3872384" y="3951337"/>
            <a:ext cx="1863311" cy="461665"/>
          </a:xfrm>
          <a:prstGeom prst="rect">
            <a:avLst/>
          </a:prstGeom>
          <a:noFill/>
        </p:spPr>
        <p:txBody>
          <a:bodyPr wrap="none" rtlCol="0">
            <a:spAutoFit/>
          </a:bodyPr>
          <a:lstStyle/>
          <a:p>
            <a:r>
              <a:rPr lang="en-US" sz="1200" dirty="0" err="1" smtClean="0"/>
              <a:t>Bovie</a:t>
            </a:r>
            <a:r>
              <a:rPr lang="en-US" sz="1200" dirty="0" smtClean="0"/>
              <a:t>.  see </a:t>
            </a:r>
            <a:r>
              <a:rPr lang="en-US" sz="1200" dirty="0" err="1" smtClean="0"/>
              <a:t>youtube</a:t>
            </a:r>
            <a:r>
              <a:rPr lang="en-US" sz="1200" dirty="0" smtClean="0"/>
              <a:t> video</a:t>
            </a:r>
          </a:p>
          <a:p>
            <a:r>
              <a:rPr lang="en-US" sz="1100" dirty="0" smtClean="0">
                <a:solidFill>
                  <a:srgbClr val="0000FF"/>
                </a:solidFill>
              </a:rPr>
              <a:t>http://RTW-9Aj</a:t>
            </a:r>
            <a:endParaRPr lang="en-US" sz="1100" dirty="0">
              <a:solidFill>
                <a:srgbClr val="0000FF"/>
              </a:solidFill>
            </a:endParaRPr>
          </a:p>
        </p:txBody>
      </p:sp>
      <p:sp>
        <p:nvSpPr>
          <p:cNvPr id="9" name="TextBox 8"/>
          <p:cNvSpPr txBox="1"/>
          <p:nvPr/>
        </p:nvSpPr>
        <p:spPr>
          <a:xfrm>
            <a:off x="3872385" y="4845092"/>
            <a:ext cx="1900205" cy="461665"/>
          </a:xfrm>
          <a:prstGeom prst="rect">
            <a:avLst/>
          </a:prstGeom>
          <a:noFill/>
        </p:spPr>
        <p:txBody>
          <a:bodyPr wrap="none" rtlCol="0">
            <a:spAutoFit/>
          </a:bodyPr>
          <a:lstStyle/>
          <a:p>
            <a:r>
              <a:rPr lang="en-US" sz="1200" dirty="0" smtClean="0"/>
              <a:t>Went </a:t>
            </a:r>
            <a:r>
              <a:rPr lang="en-US" sz="1200" dirty="0" err="1" smtClean="0"/>
              <a:t>nack</a:t>
            </a:r>
            <a:r>
              <a:rPr lang="en-US" sz="1200" dirty="0" smtClean="0"/>
              <a:t> to doing them </a:t>
            </a:r>
          </a:p>
          <a:p>
            <a:r>
              <a:rPr lang="en-US" sz="1200" dirty="0" smtClean="0"/>
              <a:t>open!</a:t>
            </a:r>
            <a:endParaRPr lang="en-US" sz="12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can Twitter be used in surgical education?</a:t>
            </a:r>
            <a:endParaRPr lang="en-US" sz="3200" dirty="0"/>
          </a:p>
        </p:txBody>
      </p:sp>
      <p:sp>
        <p:nvSpPr>
          <p:cNvPr id="6" name="Content Placeholder 5"/>
          <p:cNvSpPr>
            <a:spLocks noGrp="1"/>
          </p:cNvSpPr>
          <p:nvPr>
            <p:ph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can Twitter be used in surgical education?</a:t>
            </a:r>
            <a:endParaRPr lang="en-US" sz="3200" dirty="0"/>
          </a:p>
        </p:txBody>
      </p:sp>
      <p:sp>
        <p:nvSpPr>
          <p:cNvPr id="3" name="Content Placeholder 2"/>
          <p:cNvSpPr>
            <a:spLocks noGrp="1"/>
          </p:cNvSpPr>
          <p:nvPr>
            <p:ph idx="1"/>
          </p:nvPr>
        </p:nvSpPr>
        <p:spPr/>
        <p:txBody>
          <a:bodyPr/>
          <a:lstStyle/>
          <a:p>
            <a:pPr algn="ctr">
              <a:buNone/>
            </a:pPr>
            <a:endParaRPr lang="en-US" sz="3600" dirty="0" smtClean="0"/>
          </a:p>
          <a:p>
            <a:pPr algn="ctr">
              <a:buNone/>
            </a:pPr>
            <a:r>
              <a:rPr lang="en-US" sz="3600" dirty="0" smtClean="0"/>
              <a:t>Announcements</a:t>
            </a:r>
          </a:p>
          <a:p>
            <a:endParaRPr lang="en-US" dirty="0" smtClean="0"/>
          </a:p>
        </p:txBody>
      </p:sp>
      <p:pic>
        <p:nvPicPr>
          <p:cNvPr id="6" name="Picture 5" descr="Snapshot 2010-09-29 23-41-10.tiff"/>
          <p:cNvPicPr>
            <a:picLocks noChangeAspect="1"/>
          </p:cNvPicPr>
          <p:nvPr/>
        </p:nvPicPr>
        <p:blipFill>
          <a:blip r:embed="rId3"/>
          <a:stretch>
            <a:fillRect/>
          </a:stretch>
        </p:blipFill>
        <p:spPr>
          <a:xfrm>
            <a:off x="323925" y="4141159"/>
            <a:ext cx="8402261" cy="1553359"/>
          </a:xfrm>
          <a:prstGeom prst="rect">
            <a:avLst/>
          </a:prstGeom>
        </p:spPr>
      </p:pic>
      <p:sp>
        <p:nvSpPr>
          <p:cNvPr id="8" name="TextBox 7"/>
          <p:cNvSpPr txBox="1"/>
          <p:nvPr/>
        </p:nvSpPr>
        <p:spPr>
          <a:xfrm>
            <a:off x="1050403" y="4954851"/>
            <a:ext cx="7101984" cy="861774"/>
          </a:xfrm>
          <a:prstGeom prst="rect">
            <a:avLst/>
          </a:prstGeom>
          <a:noFill/>
        </p:spPr>
        <p:txBody>
          <a:bodyPr wrap="square" rtlCol="0">
            <a:spAutoFit/>
          </a:bodyPr>
          <a:lstStyle/>
          <a:p>
            <a:r>
              <a:rPr lang="en-US" sz="1600" dirty="0" err="1" smtClean="0">
                <a:latin typeface="Arial Unicode MS"/>
                <a:cs typeface="Arial Unicode MS"/>
              </a:rPr>
              <a:t>Biliary</a:t>
            </a:r>
            <a:r>
              <a:rPr lang="en-US" sz="1600" dirty="0" smtClean="0">
                <a:latin typeface="Arial Unicode MS"/>
                <a:cs typeface="Arial Unicode MS"/>
              </a:rPr>
              <a:t> </a:t>
            </a:r>
            <a:r>
              <a:rPr lang="en-US" sz="1600" dirty="0" err="1" smtClean="0">
                <a:latin typeface="Arial Unicode MS"/>
                <a:cs typeface="Arial Unicode MS"/>
              </a:rPr>
              <a:t>trct</a:t>
            </a:r>
            <a:r>
              <a:rPr lang="en-US" sz="1600" dirty="0" smtClean="0">
                <a:latin typeface="Arial Unicode MS"/>
                <a:cs typeface="Arial Unicode MS"/>
              </a:rPr>
              <a:t> injuries panel session PS111 starting in 30 minutes  #ACSCC10</a:t>
            </a:r>
          </a:p>
          <a:p>
            <a:r>
              <a:rPr lang="en-US" sz="1600" dirty="0" smtClean="0">
                <a:latin typeface="Arial Unicode MS"/>
                <a:cs typeface="Arial Unicode MS"/>
              </a:rPr>
              <a:t>#</a:t>
            </a:r>
            <a:r>
              <a:rPr lang="en-US" sz="1600" dirty="0" err="1" smtClean="0">
                <a:latin typeface="Arial Unicode MS"/>
                <a:cs typeface="Arial Unicode MS"/>
              </a:rPr>
              <a:t>hepatobil</a:t>
            </a:r>
            <a:endParaRPr lang="en-US" sz="1600" dirty="0" smtClean="0">
              <a:latin typeface="Arial Unicode MS"/>
              <a:cs typeface="Arial Unicode MS"/>
            </a:endParaRPr>
          </a:p>
          <a:p>
            <a:endParaRPr lang="en-US" dirty="0">
              <a:latin typeface="Arial Unicode MS"/>
              <a:cs typeface="Arial Unicode MS"/>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can Twitter be used in surgical education?</a:t>
            </a:r>
            <a:endParaRPr lang="en-US" sz="3200" dirty="0"/>
          </a:p>
        </p:txBody>
      </p:sp>
      <p:sp>
        <p:nvSpPr>
          <p:cNvPr id="3" name="Content Placeholder 2"/>
          <p:cNvSpPr>
            <a:spLocks noGrp="1"/>
          </p:cNvSpPr>
          <p:nvPr>
            <p:ph idx="1"/>
          </p:nvPr>
        </p:nvSpPr>
        <p:spPr/>
        <p:txBody>
          <a:bodyPr/>
          <a:lstStyle/>
          <a:p>
            <a:pPr algn="ctr">
              <a:buNone/>
            </a:pPr>
            <a:endParaRPr lang="en-US" sz="3600" dirty="0" smtClean="0"/>
          </a:p>
          <a:p>
            <a:pPr algn="ctr">
              <a:buNone/>
            </a:pPr>
            <a:r>
              <a:rPr lang="en-US" sz="3600" dirty="0" smtClean="0"/>
              <a:t>Announcements</a:t>
            </a:r>
          </a:p>
          <a:p>
            <a:endParaRPr lang="en-US" dirty="0" smtClean="0"/>
          </a:p>
        </p:txBody>
      </p:sp>
      <p:pic>
        <p:nvPicPr>
          <p:cNvPr id="6" name="Picture 5" descr="Snapshot 2010-09-29 23-41-10.tiff"/>
          <p:cNvPicPr>
            <a:picLocks noChangeAspect="1"/>
          </p:cNvPicPr>
          <p:nvPr/>
        </p:nvPicPr>
        <p:blipFill>
          <a:blip r:embed="rId3"/>
          <a:stretch>
            <a:fillRect/>
          </a:stretch>
        </p:blipFill>
        <p:spPr>
          <a:xfrm>
            <a:off x="323925" y="4141159"/>
            <a:ext cx="8402261" cy="1553359"/>
          </a:xfrm>
          <a:prstGeom prst="rect">
            <a:avLst/>
          </a:prstGeom>
        </p:spPr>
      </p:pic>
      <p:sp>
        <p:nvSpPr>
          <p:cNvPr id="7" name="TextBox 6"/>
          <p:cNvSpPr txBox="1"/>
          <p:nvPr/>
        </p:nvSpPr>
        <p:spPr>
          <a:xfrm>
            <a:off x="1066082" y="5095970"/>
            <a:ext cx="4034428" cy="369332"/>
          </a:xfrm>
          <a:prstGeom prst="rect">
            <a:avLst/>
          </a:prstGeom>
          <a:noFill/>
        </p:spPr>
        <p:txBody>
          <a:bodyPr wrap="none" rtlCol="0">
            <a:spAutoFit/>
          </a:bodyPr>
          <a:lstStyle/>
          <a:p>
            <a:r>
              <a:rPr lang="en-US" dirty="0" smtClean="0">
                <a:latin typeface="Arial Unicode MS"/>
                <a:cs typeface="Arial Unicode MS"/>
              </a:rPr>
              <a:t>Free food at the #</a:t>
            </a:r>
            <a:r>
              <a:rPr lang="en-US" dirty="0" err="1" smtClean="0">
                <a:latin typeface="Arial Unicode MS"/>
                <a:cs typeface="Arial Unicode MS"/>
              </a:rPr>
              <a:t>SurgTechno</a:t>
            </a:r>
            <a:r>
              <a:rPr lang="en-US" dirty="0" smtClean="0">
                <a:latin typeface="Arial Unicode MS"/>
                <a:cs typeface="Arial Unicode MS"/>
              </a:rPr>
              <a:t> booth!! </a:t>
            </a:r>
            <a:endParaRPr lang="en-US" dirty="0">
              <a:latin typeface="Arial Unicode MS"/>
              <a:cs typeface="Arial Unicode MS"/>
            </a:endParaRP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Flow.thmx</Template>
  <TotalTime>2617</TotalTime>
  <Words>1746</Words>
  <Application>Microsoft Macintosh PowerPoint</Application>
  <PresentationFormat>On-screen Show (4:3)</PresentationFormat>
  <Paragraphs>223</Paragraphs>
  <Slides>20</Slides>
  <Notes>20</Notes>
  <HiddenSlides>0</HiddenSlides>
  <MMClips>2</MMClips>
  <ScaleCrop>false</ScaleCrop>
  <HeadingPairs>
    <vt:vector size="4" baseType="variant">
      <vt:variant>
        <vt:lpstr>Design Template</vt:lpstr>
      </vt:variant>
      <vt:variant>
        <vt:i4>1</vt:i4>
      </vt:variant>
      <vt:variant>
        <vt:lpstr>Slide Titles</vt:lpstr>
      </vt:variant>
      <vt:variant>
        <vt:i4>20</vt:i4>
      </vt:variant>
    </vt:vector>
  </HeadingPairs>
  <TitlesOfParts>
    <vt:vector size="21" baseType="lpstr">
      <vt:lpstr>Flow</vt:lpstr>
      <vt:lpstr>Can Tweeting Make You Smarter of Dumber?</vt:lpstr>
      <vt:lpstr>Slide 2</vt:lpstr>
      <vt:lpstr>Slide 3</vt:lpstr>
      <vt:lpstr>Slide 4</vt:lpstr>
      <vt:lpstr>Slide 5</vt:lpstr>
      <vt:lpstr>Slide 6</vt:lpstr>
      <vt:lpstr>How can Twitter be used in surgical education?</vt:lpstr>
      <vt:lpstr>How can Twitter be used in surgical education?</vt:lpstr>
      <vt:lpstr>How can Twitter be used in surgical education?</vt:lpstr>
      <vt:lpstr>How can Twitter be used in surgical education?</vt:lpstr>
      <vt:lpstr>How can Twitter be used in surgical education?</vt:lpstr>
      <vt:lpstr>How can Twitter be used in surgical education?</vt:lpstr>
      <vt:lpstr>Slide 13</vt:lpstr>
      <vt:lpstr>Slide 14</vt:lpstr>
      <vt:lpstr>Slide 15</vt:lpstr>
      <vt:lpstr>Slide 16</vt:lpstr>
      <vt:lpstr>Slide 17</vt:lpstr>
      <vt:lpstr>Slide 18</vt:lpstr>
      <vt:lpstr>Can Twitter make you smarter or dumber?</vt:lpstr>
      <vt:lpstr>Depends on how you use it!</vt:lpstr>
    </vt:vector>
  </TitlesOfParts>
  <Company>UB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Tweeting Make You Smarter of Dumber?</dc:title>
  <dc:creator>Sani Yamout</dc:creator>
  <cp:lastModifiedBy>Sani Yamout</cp:lastModifiedBy>
  <cp:revision>58</cp:revision>
  <dcterms:created xsi:type="dcterms:W3CDTF">2010-10-03T22:23:13Z</dcterms:created>
  <dcterms:modified xsi:type="dcterms:W3CDTF">2010-10-03T23:00:20Z</dcterms:modified>
</cp:coreProperties>
</file>