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3FDF57-EE16-48F4-AC65-49C5D4B64013}">
  <a:tblStyle styleId="{323FDF57-EE16-48F4-AC65-49C5D4B640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88" y="120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4000" dirty="0" err="1"/>
              <a:t>PostgreSQL</a:t>
            </a:r>
            <a:br>
              <a:rPr lang="en-US" sz="4000" dirty="0"/>
            </a:br>
            <a:r>
              <a:rPr lang="ru-RU" sz="4000" dirty="0"/>
              <a:t>для администраторов баз данных и разработчиков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2354081224"/>
              </p:ext>
            </p:extLst>
          </p:nvPr>
        </p:nvGraphicFramePr>
        <p:xfrm>
          <a:off x="952500" y="1544194"/>
          <a:ext cx="7239000" cy="1036863"/>
        </p:xfrm>
        <a:graphic>
          <a:graphicData uri="http://schemas.openxmlformats.org/drawingml/2006/table">
            <a:tbl>
              <a:tblPr>
                <a:noFill/>
                <a:tableStyleId>{323FDF57-EE16-48F4-AC65-49C5D4B64013}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Использовать 2 инстанса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Haproxy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+ VIP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Keepalived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Использовать 3 инстанса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etcd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кластере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Настроить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уже существующей БД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lvl="0">
              <a:buSzPts val="1100"/>
            </a:pPr>
            <a:r>
              <a:rPr lang="ru" sz="3000" dirty="0"/>
              <a:t>Тема: </a:t>
            </a:r>
            <a:r>
              <a:rPr lang="ru-RU" sz="2400" dirty="0"/>
              <a:t>Создание </a:t>
            </a:r>
            <a:r>
              <a:rPr lang="ru-RU" sz="2400" dirty="0" err="1"/>
              <a:t>PostgreSQL</a:t>
            </a:r>
            <a:r>
              <a:rPr lang="ru-RU" sz="2400" dirty="0"/>
              <a:t> кластера высокой доступности с использованием </a:t>
            </a:r>
            <a:r>
              <a:rPr lang="ru-RU" sz="2400" dirty="0" err="1"/>
              <a:t>Patroni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016985913"/>
              </p:ext>
            </p:extLst>
          </p:nvPr>
        </p:nvGraphicFramePr>
        <p:xfrm>
          <a:off x="952500" y="2058925"/>
          <a:ext cx="7239000" cy="1629292"/>
        </p:xfrm>
        <a:graphic>
          <a:graphicData uri="http://schemas.openxmlformats.org/drawingml/2006/table">
            <a:tbl>
              <a:tblPr>
                <a:noFill/>
                <a:tableStyleId>{323FDF57-EE16-48F4-AC65-49C5D4B64013}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Получить отказоустойчивый 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 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кластер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Быстрое ручное переключение 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master-slave </a:t>
                      </a:r>
                      <a:r>
                        <a:rPr lang="ru-RU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нод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случае обновления ПО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" name="Google Shape;109;p20"/>
          <p:cNvSpPr/>
          <p:nvPr/>
        </p:nvSpPr>
        <p:spPr>
          <a:xfrm>
            <a:off x="5854900" y="747350"/>
            <a:ext cx="2907600" cy="7227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1812593861"/>
              </p:ext>
            </p:extLst>
          </p:nvPr>
        </p:nvGraphicFramePr>
        <p:xfrm>
          <a:off x="952500" y="1544194"/>
          <a:ext cx="7239000" cy="1036863"/>
        </p:xfrm>
        <a:graphic>
          <a:graphicData uri="http://schemas.openxmlformats.org/drawingml/2006/table">
            <a:tbl>
              <a:tblPr>
                <a:noFill/>
                <a:tableStyleId>{323FDF57-EE16-48F4-AC65-49C5D4B64013}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Ознакомиться с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возможностью использовать его в связке с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LB + DCS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Построить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HA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кластер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Проверить скорость переключения между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нодами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случае аварии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>
            <a:off x="5498575" y="391950"/>
            <a:ext cx="3257100" cy="644700"/>
          </a:xfrm>
          <a:prstGeom prst="wedgeRectCallout">
            <a:avLst>
              <a:gd name="adj1" fmla="val -20075"/>
              <a:gd name="adj2" fmla="val 76031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3769869025"/>
              </p:ext>
            </p:extLst>
          </p:nvPr>
        </p:nvGraphicFramePr>
        <p:xfrm>
          <a:off x="952500" y="1544194"/>
          <a:ext cx="7239000" cy="1728105"/>
        </p:xfrm>
        <a:graphic>
          <a:graphicData uri="http://schemas.openxmlformats.org/drawingml/2006/table">
            <a:tbl>
              <a:tblPr>
                <a:noFill/>
                <a:tableStyleId>{323FDF57-EE16-48F4-AC65-49C5D4B64013}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HAProxy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ETCD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 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3933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 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Keepalived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440212"/>
                  </a:ext>
                </a:extLst>
              </a:tr>
            </a:tbl>
          </a:graphicData>
        </a:graphic>
      </p:graphicFrame>
      <p:sp>
        <p:nvSpPr>
          <p:cNvPr id="123" name="Google Shape;123;p22"/>
          <p:cNvSpPr/>
          <p:nvPr/>
        </p:nvSpPr>
        <p:spPr>
          <a:xfrm>
            <a:off x="4994650" y="3519750"/>
            <a:ext cx="3229200" cy="534900"/>
          </a:xfrm>
          <a:prstGeom prst="wedgeRectCallout">
            <a:avLst>
              <a:gd name="adj1" fmla="val -31236"/>
              <a:gd name="adj2" fmla="val -97297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Схемы (архитектура, БД)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19ED6D6-77E7-4185-8346-9E64455C5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666" y="1158558"/>
            <a:ext cx="3948038" cy="33099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l="24132" t="28362" r="21540" b="5830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668525" y="12117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Демонстрация приложения и исходных кодов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201</Words>
  <Application>Microsoft Office PowerPoint</Application>
  <PresentationFormat>Экран (16:9)</PresentationFormat>
  <Paragraphs>53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Roboto</vt:lpstr>
      <vt:lpstr>Arial</vt:lpstr>
      <vt:lpstr>Courier New</vt:lpstr>
      <vt:lpstr>Светлая тема</vt:lpstr>
      <vt:lpstr>PostgreSQL для администраторов баз данных и разработчиков</vt:lpstr>
      <vt:lpstr>Меня хорошо видно &amp; слышно?</vt:lpstr>
      <vt:lpstr>Защита проекта Тема: Создание PostgreSQL кластера высокой доступности с использованием Patroni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Схемы (архитектура, БД)  </vt:lpstr>
      <vt:lpstr>Что получилось</vt:lpstr>
      <vt:lpstr>Выводы и планы по развитию 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для администраторов баз данных и разработчиков</dc:title>
  <dc:creator>Suntsov Sergey Aleksandrovich</dc:creator>
  <cp:lastModifiedBy>Suntsov Sergey Aleksandrovich</cp:lastModifiedBy>
  <cp:revision>3</cp:revision>
  <dcterms:modified xsi:type="dcterms:W3CDTF">2024-02-20T07:54:42Z</dcterms:modified>
</cp:coreProperties>
</file>