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9" r:id="rId2"/>
    <p:sldId id="271" r:id="rId3"/>
    <p:sldId id="258" r:id="rId4"/>
    <p:sldId id="274" r:id="rId5"/>
    <p:sldId id="261" r:id="rId6"/>
    <p:sldId id="264" r:id="rId7"/>
    <p:sldId id="272" r:id="rId8"/>
    <p:sldId id="265" r:id="rId9"/>
    <p:sldId id="278" r:id="rId10"/>
    <p:sldId id="282" r:id="rId11"/>
    <p:sldId id="275" r:id="rId12"/>
    <p:sldId id="280" r:id="rId13"/>
    <p:sldId id="281" r:id="rId14"/>
    <p:sldId id="284" r:id="rId15"/>
    <p:sldId id="277" r:id="rId16"/>
    <p:sldId id="283" r:id="rId17"/>
    <p:sldId id="268" r:id="rId18"/>
    <p:sldId id="276"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58"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39E79C-7CFA-4D90-BA85-4EE322CF359B}"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24AEC86F-0AB4-4BEB-BE01-E94690C50BE5}">
      <dgm:prSet/>
      <dgm:spPr/>
      <dgm:t>
        <a:bodyPr/>
        <a:lstStyle/>
        <a:p>
          <a:pPr>
            <a:lnSpc>
              <a:spcPct val="100000"/>
            </a:lnSpc>
            <a:defRPr b="1"/>
          </a:pPr>
          <a:r>
            <a:rPr lang="en-US" b="0" i="0"/>
            <a:t>Spanish bank, who wanted to recommend products to their customers.</a:t>
          </a:r>
          <a:endParaRPr lang="en-US"/>
        </a:p>
      </dgm:t>
    </dgm:pt>
    <dgm:pt modelId="{9D1DE8EE-4D0D-4F7F-AAC5-6B7E4E792B5F}" type="parTrans" cxnId="{63768CD3-2C43-469B-A131-5A6E9F804D3B}">
      <dgm:prSet/>
      <dgm:spPr/>
      <dgm:t>
        <a:bodyPr/>
        <a:lstStyle/>
        <a:p>
          <a:endParaRPr lang="en-US"/>
        </a:p>
      </dgm:t>
    </dgm:pt>
    <dgm:pt modelId="{34097AEE-2B50-4452-8000-FD4BE53CCE1B}" type="sibTrans" cxnId="{63768CD3-2C43-469B-A131-5A6E9F804D3B}">
      <dgm:prSet/>
      <dgm:spPr/>
      <dgm:t>
        <a:bodyPr/>
        <a:lstStyle/>
        <a:p>
          <a:endParaRPr lang="en-US"/>
        </a:p>
      </dgm:t>
    </dgm:pt>
    <dgm:pt modelId="{071CBB1D-D99E-4251-804E-74AF9ECA42F4}">
      <dgm:prSet/>
      <dgm:spPr/>
      <dgm:t>
        <a:bodyPr/>
        <a:lstStyle/>
        <a:p>
          <a:pPr>
            <a:lnSpc>
              <a:spcPct val="100000"/>
            </a:lnSpc>
            <a:defRPr b="1"/>
          </a:pPr>
          <a:r>
            <a:rPr lang="en-AU" b="0" i="0"/>
            <a:t>Solutions like: SVD and Matrix decomposition!</a:t>
          </a:r>
          <a:endParaRPr lang="en-US"/>
        </a:p>
      </dgm:t>
    </dgm:pt>
    <dgm:pt modelId="{9A2678F1-32BF-4651-B15F-7968E460A668}" type="parTrans" cxnId="{16BB7311-E49A-49DE-ACAB-FF312AFA6E4B}">
      <dgm:prSet/>
      <dgm:spPr/>
      <dgm:t>
        <a:bodyPr/>
        <a:lstStyle/>
        <a:p>
          <a:endParaRPr lang="en-US"/>
        </a:p>
      </dgm:t>
    </dgm:pt>
    <dgm:pt modelId="{746ABCD6-EC5B-48D3-90CF-E8747D717758}" type="sibTrans" cxnId="{16BB7311-E49A-49DE-ACAB-FF312AFA6E4B}">
      <dgm:prSet/>
      <dgm:spPr/>
      <dgm:t>
        <a:bodyPr/>
        <a:lstStyle/>
        <a:p>
          <a:endParaRPr lang="en-US"/>
        </a:p>
      </dgm:t>
    </dgm:pt>
    <dgm:pt modelId="{420D37F1-A6BB-478F-8BC7-28C688B27904}">
      <dgm:prSet/>
      <dgm:spPr/>
      <dgm:t>
        <a:bodyPr/>
        <a:lstStyle/>
        <a:p>
          <a:pPr>
            <a:lnSpc>
              <a:spcPct val="100000"/>
            </a:lnSpc>
            <a:defRPr b="1"/>
          </a:pPr>
          <a:r>
            <a:rPr lang="en-AU"/>
            <a:t>Summary of Dataset: </a:t>
          </a:r>
          <a:endParaRPr lang="en-US"/>
        </a:p>
      </dgm:t>
    </dgm:pt>
    <dgm:pt modelId="{348C5CB0-4FB1-4963-8ED1-FDC2129D3FA9}" type="parTrans" cxnId="{2D2DD754-6798-4889-B185-6964761EC630}">
      <dgm:prSet/>
      <dgm:spPr/>
      <dgm:t>
        <a:bodyPr/>
        <a:lstStyle/>
        <a:p>
          <a:endParaRPr lang="en-US"/>
        </a:p>
      </dgm:t>
    </dgm:pt>
    <dgm:pt modelId="{49742D4E-CF89-4365-ADD8-AE011BE16C2B}" type="sibTrans" cxnId="{2D2DD754-6798-4889-B185-6964761EC630}">
      <dgm:prSet/>
      <dgm:spPr/>
      <dgm:t>
        <a:bodyPr/>
        <a:lstStyle/>
        <a:p>
          <a:endParaRPr lang="en-US"/>
        </a:p>
      </dgm:t>
    </dgm:pt>
    <dgm:pt modelId="{605ADAA2-3579-4682-A457-5ED04443D8A3}">
      <dgm:prSet/>
      <dgm:spPr/>
      <dgm:t>
        <a:bodyPr/>
        <a:lstStyle/>
        <a:p>
          <a:pPr>
            <a:lnSpc>
              <a:spcPct val="100000"/>
            </a:lnSpc>
          </a:pPr>
          <a:r>
            <a:rPr lang="en-US" b="0" i="0"/>
            <a:t>13MM records containing information about 950,000 customers. </a:t>
          </a:r>
          <a:endParaRPr lang="en-US"/>
        </a:p>
      </dgm:t>
    </dgm:pt>
    <dgm:pt modelId="{95C69FAF-FBF1-46BE-A617-A16525518DFA}" type="parTrans" cxnId="{DEE73204-E3A8-4BA7-B256-367BADB48BFC}">
      <dgm:prSet/>
      <dgm:spPr/>
      <dgm:t>
        <a:bodyPr/>
        <a:lstStyle/>
        <a:p>
          <a:endParaRPr lang="en-US"/>
        </a:p>
      </dgm:t>
    </dgm:pt>
    <dgm:pt modelId="{86574FFF-317C-42DD-9CE9-6F7F1FBFEC35}" type="sibTrans" cxnId="{DEE73204-E3A8-4BA7-B256-367BADB48BFC}">
      <dgm:prSet/>
      <dgm:spPr/>
      <dgm:t>
        <a:bodyPr/>
        <a:lstStyle/>
        <a:p>
          <a:endParaRPr lang="en-US"/>
        </a:p>
      </dgm:t>
    </dgm:pt>
    <dgm:pt modelId="{EC4912BE-66DB-469C-B621-777EF1CD6EFD}">
      <dgm:prSet/>
      <dgm:spPr/>
      <dgm:t>
        <a:bodyPr/>
        <a:lstStyle/>
        <a:p>
          <a:pPr>
            <a:lnSpc>
              <a:spcPct val="100000"/>
            </a:lnSpc>
          </a:pPr>
          <a:r>
            <a:rPr lang="en-US" b="0" i="0"/>
            <a:t>17 months of data from Jan 2015 to May 2016.</a:t>
          </a:r>
          <a:endParaRPr lang="en-US"/>
        </a:p>
      </dgm:t>
    </dgm:pt>
    <dgm:pt modelId="{3665E6A4-24BC-474B-88FC-E4F6F4881D23}" type="parTrans" cxnId="{F1D72E1A-2FC9-4FD2-89E5-32568B2A1406}">
      <dgm:prSet/>
      <dgm:spPr/>
      <dgm:t>
        <a:bodyPr/>
        <a:lstStyle/>
        <a:p>
          <a:endParaRPr lang="en-US"/>
        </a:p>
      </dgm:t>
    </dgm:pt>
    <dgm:pt modelId="{E1FF833A-5BB6-4553-816A-E106B75C289D}" type="sibTrans" cxnId="{F1D72E1A-2FC9-4FD2-89E5-32568B2A1406}">
      <dgm:prSet/>
      <dgm:spPr/>
      <dgm:t>
        <a:bodyPr/>
        <a:lstStyle/>
        <a:p>
          <a:endParaRPr lang="en-US"/>
        </a:p>
      </dgm:t>
    </dgm:pt>
    <dgm:pt modelId="{C84AC7EF-EFE2-46A7-8DA8-BE9826713B14}">
      <dgm:prSet/>
      <dgm:spPr/>
      <dgm:t>
        <a:bodyPr/>
        <a:lstStyle/>
        <a:p>
          <a:pPr>
            <a:lnSpc>
              <a:spcPct val="100000"/>
            </a:lnSpc>
          </a:pPr>
          <a:r>
            <a:rPr lang="en-US"/>
            <a:t>Goal is </a:t>
          </a:r>
          <a:r>
            <a:rPr lang="en-US" b="0" i="0"/>
            <a:t>recommending products for customers in June 2016</a:t>
          </a:r>
          <a:endParaRPr lang="en-US"/>
        </a:p>
      </dgm:t>
    </dgm:pt>
    <dgm:pt modelId="{2C745CA1-8BE3-4854-99B1-8A7624CC9C79}" type="parTrans" cxnId="{15E5D0D9-DAD7-4456-A0BF-EC4CAF2D4975}">
      <dgm:prSet/>
      <dgm:spPr/>
      <dgm:t>
        <a:bodyPr/>
        <a:lstStyle/>
        <a:p>
          <a:endParaRPr lang="en-US"/>
        </a:p>
      </dgm:t>
    </dgm:pt>
    <dgm:pt modelId="{A99AB5FE-7075-4A24-8292-313196F89EA1}" type="sibTrans" cxnId="{15E5D0D9-DAD7-4456-A0BF-EC4CAF2D4975}">
      <dgm:prSet/>
      <dgm:spPr/>
      <dgm:t>
        <a:bodyPr/>
        <a:lstStyle/>
        <a:p>
          <a:endParaRPr lang="en-US"/>
        </a:p>
      </dgm:t>
    </dgm:pt>
    <dgm:pt modelId="{4C500984-9C13-4F66-8F5C-A6EC58371579}">
      <dgm:prSet/>
      <dgm:spPr/>
      <dgm:t>
        <a:bodyPr/>
        <a:lstStyle/>
        <a:p>
          <a:pPr>
            <a:lnSpc>
              <a:spcPct val="100000"/>
            </a:lnSpc>
          </a:pPr>
          <a:r>
            <a:rPr lang="en-US" b="0" i="0"/>
            <a:t>First set of 24 columns denote customers features.</a:t>
          </a:r>
          <a:endParaRPr lang="en-US"/>
        </a:p>
      </dgm:t>
    </dgm:pt>
    <dgm:pt modelId="{38F17032-4554-47F2-9E18-5FD446993CAA}" type="parTrans" cxnId="{AC80C730-6C2A-425B-9F8C-6FB8D70A9C75}">
      <dgm:prSet/>
      <dgm:spPr/>
      <dgm:t>
        <a:bodyPr/>
        <a:lstStyle/>
        <a:p>
          <a:endParaRPr lang="en-US"/>
        </a:p>
      </dgm:t>
    </dgm:pt>
    <dgm:pt modelId="{925301D8-30CB-4A92-955D-C362A658C273}" type="sibTrans" cxnId="{AC80C730-6C2A-425B-9F8C-6FB8D70A9C75}">
      <dgm:prSet/>
      <dgm:spPr/>
      <dgm:t>
        <a:bodyPr/>
        <a:lstStyle/>
        <a:p>
          <a:endParaRPr lang="en-US"/>
        </a:p>
      </dgm:t>
    </dgm:pt>
    <dgm:pt modelId="{E16B74B6-A558-4742-BB44-8DEA802EB9BB}">
      <dgm:prSet/>
      <dgm:spPr/>
      <dgm:t>
        <a:bodyPr/>
        <a:lstStyle/>
        <a:p>
          <a:pPr>
            <a:lnSpc>
              <a:spcPct val="100000"/>
            </a:lnSpc>
          </a:pPr>
          <a:r>
            <a:rPr lang="en-US" b="0" i="0"/>
            <a:t>The second set of 24 columns are the products.</a:t>
          </a:r>
          <a:endParaRPr lang="en-US"/>
        </a:p>
      </dgm:t>
    </dgm:pt>
    <dgm:pt modelId="{2E4D1337-4FC6-425B-A61A-AA4F9641245B}" type="parTrans" cxnId="{67861FA7-8642-44E3-BDE3-4C5FEC22B712}">
      <dgm:prSet/>
      <dgm:spPr/>
      <dgm:t>
        <a:bodyPr/>
        <a:lstStyle/>
        <a:p>
          <a:endParaRPr lang="en-US"/>
        </a:p>
      </dgm:t>
    </dgm:pt>
    <dgm:pt modelId="{E7AAB1A2-3EBE-470B-A22B-84C3ED3F51F8}" type="sibTrans" cxnId="{67861FA7-8642-44E3-BDE3-4C5FEC22B712}">
      <dgm:prSet/>
      <dgm:spPr/>
      <dgm:t>
        <a:bodyPr/>
        <a:lstStyle/>
        <a:p>
          <a:endParaRPr lang="en-US"/>
        </a:p>
      </dgm:t>
    </dgm:pt>
    <dgm:pt modelId="{D08E82A3-26EE-4937-AA5B-071F4B59CB6D}" type="pres">
      <dgm:prSet presAssocID="{6839E79C-7CFA-4D90-BA85-4EE322CF359B}" presName="root" presStyleCnt="0">
        <dgm:presLayoutVars>
          <dgm:dir/>
          <dgm:resizeHandles val="exact"/>
        </dgm:presLayoutVars>
      </dgm:prSet>
      <dgm:spPr/>
    </dgm:pt>
    <dgm:pt modelId="{B14F7B3B-384E-418B-8652-3B3BF497BE71}" type="pres">
      <dgm:prSet presAssocID="{24AEC86F-0AB4-4BEB-BE01-E94690C50BE5}" presName="compNode" presStyleCnt="0"/>
      <dgm:spPr/>
    </dgm:pt>
    <dgm:pt modelId="{DC0AB4BE-DF79-4D22-9A9E-13E248FAA95C}" type="pres">
      <dgm:prSet presAssocID="{24AEC86F-0AB4-4BEB-BE01-E94690C50B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C31B352D-BE68-4A0D-AAB3-826B8248366E}" type="pres">
      <dgm:prSet presAssocID="{24AEC86F-0AB4-4BEB-BE01-E94690C50BE5}" presName="iconSpace" presStyleCnt="0"/>
      <dgm:spPr/>
    </dgm:pt>
    <dgm:pt modelId="{1FE365AE-92FA-4C61-9C50-6C49F92DA268}" type="pres">
      <dgm:prSet presAssocID="{24AEC86F-0AB4-4BEB-BE01-E94690C50BE5}" presName="parTx" presStyleLbl="revTx" presStyleIdx="0" presStyleCnt="6">
        <dgm:presLayoutVars>
          <dgm:chMax val="0"/>
          <dgm:chPref val="0"/>
        </dgm:presLayoutVars>
      </dgm:prSet>
      <dgm:spPr/>
    </dgm:pt>
    <dgm:pt modelId="{A5A49D89-3463-4251-95EB-90373CD41357}" type="pres">
      <dgm:prSet presAssocID="{24AEC86F-0AB4-4BEB-BE01-E94690C50BE5}" presName="txSpace" presStyleCnt="0"/>
      <dgm:spPr/>
    </dgm:pt>
    <dgm:pt modelId="{A98CC121-7B86-4EFA-B71E-5AC08D160F1D}" type="pres">
      <dgm:prSet presAssocID="{24AEC86F-0AB4-4BEB-BE01-E94690C50BE5}" presName="desTx" presStyleLbl="revTx" presStyleIdx="1" presStyleCnt="6">
        <dgm:presLayoutVars/>
      </dgm:prSet>
      <dgm:spPr/>
    </dgm:pt>
    <dgm:pt modelId="{9845F966-2613-4B60-80AD-42163888B716}" type="pres">
      <dgm:prSet presAssocID="{34097AEE-2B50-4452-8000-FD4BE53CCE1B}" presName="sibTrans" presStyleCnt="0"/>
      <dgm:spPr/>
    </dgm:pt>
    <dgm:pt modelId="{BC3451CA-1E32-4DC6-946C-F7BB57EFCA98}" type="pres">
      <dgm:prSet presAssocID="{071CBB1D-D99E-4251-804E-74AF9ECA42F4}" presName="compNode" presStyleCnt="0"/>
      <dgm:spPr/>
    </dgm:pt>
    <dgm:pt modelId="{F8472596-F6CE-47D3-A8E9-0E62D5B3CAE1}" type="pres">
      <dgm:prSet presAssocID="{071CBB1D-D99E-4251-804E-74AF9ECA42F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les with Lines"/>
        </a:ext>
      </dgm:extLst>
    </dgm:pt>
    <dgm:pt modelId="{D25D7331-4ABC-4047-9648-60BBF41FBC92}" type="pres">
      <dgm:prSet presAssocID="{071CBB1D-D99E-4251-804E-74AF9ECA42F4}" presName="iconSpace" presStyleCnt="0"/>
      <dgm:spPr/>
    </dgm:pt>
    <dgm:pt modelId="{D8A3A0F5-1F37-4CD8-A4BB-8A3558B21DFE}" type="pres">
      <dgm:prSet presAssocID="{071CBB1D-D99E-4251-804E-74AF9ECA42F4}" presName="parTx" presStyleLbl="revTx" presStyleIdx="2" presStyleCnt="6">
        <dgm:presLayoutVars>
          <dgm:chMax val="0"/>
          <dgm:chPref val="0"/>
        </dgm:presLayoutVars>
      </dgm:prSet>
      <dgm:spPr/>
    </dgm:pt>
    <dgm:pt modelId="{458EE1D5-129C-48E8-94FB-94DD8365969B}" type="pres">
      <dgm:prSet presAssocID="{071CBB1D-D99E-4251-804E-74AF9ECA42F4}" presName="txSpace" presStyleCnt="0"/>
      <dgm:spPr/>
    </dgm:pt>
    <dgm:pt modelId="{5318F436-3736-4267-AC46-1EB6224CC1BA}" type="pres">
      <dgm:prSet presAssocID="{071CBB1D-D99E-4251-804E-74AF9ECA42F4}" presName="desTx" presStyleLbl="revTx" presStyleIdx="3" presStyleCnt="6">
        <dgm:presLayoutVars/>
      </dgm:prSet>
      <dgm:spPr/>
    </dgm:pt>
    <dgm:pt modelId="{DA0076AB-8D60-476D-AF84-F0D7AB730CF3}" type="pres">
      <dgm:prSet presAssocID="{746ABCD6-EC5B-48D3-90CF-E8747D717758}" presName="sibTrans" presStyleCnt="0"/>
      <dgm:spPr/>
    </dgm:pt>
    <dgm:pt modelId="{4EE6BD02-6AEE-4E6F-A64F-525EFF1F7BF2}" type="pres">
      <dgm:prSet presAssocID="{420D37F1-A6BB-478F-8BC7-28C688B27904}" presName="compNode" presStyleCnt="0"/>
      <dgm:spPr/>
    </dgm:pt>
    <dgm:pt modelId="{BD3A7E05-F706-4DC7-881D-610CC9D52B3E}" type="pres">
      <dgm:prSet presAssocID="{420D37F1-A6BB-478F-8BC7-28C688B279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EB63FBD2-B687-4068-8FC8-8D6593BD6261}" type="pres">
      <dgm:prSet presAssocID="{420D37F1-A6BB-478F-8BC7-28C688B27904}" presName="iconSpace" presStyleCnt="0"/>
      <dgm:spPr/>
    </dgm:pt>
    <dgm:pt modelId="{6A330743-7CEF-4A33-8755-A131B1FC6B2A}" type="pres">
      <dgm:prSet presAssocID="{420D37F1-A6BB-478F-8BC7-28C688B27904}" presName="parTx" presStyleLbl="revTx" presStyleIdx="4" presStyleCnt="6">
        <dgm:presLayoutVars>
          <dgm:chMax val="0"/>
          <dgm:chPref val="0"/>
        </dgm:presLayoutVars>
      </dgm:prSet>
      <dgm:spPr/>
    </dgm:pt>
    <dgm:pt modelId="{BD2B4639-A4CE-4D03-95D9-BEEB551CABFE}" type="pres">
      <dgm:prSet presAssocID="{420D37F1-A6BB-478F-8BC7-28C688B27904}" presName="txSpace" presStyleCnt="0"/>
      <dgm:spPr/>
    </dgm:pt>
    <dgm:pt modelId="{F91AF418-3F61-43D2-8F26-517E872B4B53}" type="pres">
      <dgm:prSet presAssocID="{420D37F1-A6BB-478F-8BC7-28C688B27904}" presName="desTx" presStyleLbl="revTx" presStyleIdx="5" presStyleCnt="6">
        <dgm:presLayoutVars/>
      </dgm:prSet>
      <dgm:spPr/>
    </dgm:pt>
  </dgm:ptLst>
  <dgm:cxnLst>
    <dgm:cxn modelId="{DEE73204-E3A8-4BA7-B256-367BADB48BFC}" srcId="{420D37F1-A6BB-478F-8BC7-28C688B27904}" destId="{605ADAA2-3579-4682-A457-5ED04443D8A3}" srcOrd="0" destOrd="0" parTransId="{95C69FAF-FBF1-46BE-A617-A16525518DFA}" sibTransId="{86574FFF-317C-42DD-9CE9-6F7F1FBFEC35}"/>
    <dgm:cxn modelId="{16BB7311-E49A-49DE-ACAB-FF312AFA6E4B}" srcId="{6839E79C-7CFA-4D90-BA85-4EE322CF359B}" destId="{071CBB1D-D99E-4251-804E-74AF9ECA42F4}" srcOrd="1" destOrd="0" parTransId="{9A2678F1-32BF-4651-B15F-7968E460A668}" sibTransId="{746ABCD6-EC5B-48D3-90CF-E8747D717758}"/>
    <dgm:cxn modelId="{F1D72E1A-2FC9-4FD2-89E5-32568B2A1406}" srcId="{420D37F1-A6BB-478F-8BC7-28C688B27904}" destId="{EC4912BE-66DB-469C-B621-777EF1CD6EFD}" srcOrd="1" destOrd="0" parTransId="{3665E6A4-24BC-474B-88FC-E4F6F4881D23}" sibTransId="{E1FF833A-5BB6-4553-816A-E106B75C289D}"/>
    <dgm:cxn modelId="{43CADF1C-0869-405E-A688-13A06BAE84C7}" type="presOf" srcId="{EC4912BE-66DB-469C-B621-777EF1CD6EFD}" destId="{F91AF418-3F61-43D2-8F26-517E872B4B53}" srcOrd="0" destOrd="1" presId="urn:microsoft.com/office/officeart/2018/5/layout/CenteredIconLabelDescriptionList"/>
    <dgm:cxn modelId="{B24B1320-56A6-4CE5-A2FC-DD168BF7262A}" type="presOf" srcId="{24AEC86F-0AB4-4BEB-BE01-E94690C50BE5}" destId="{1FE365AE-92FA-4C61-9C50-6C49F92DA268}" srcOrd="0" destOrd="0" presId="urn:microsoft.com/office/officeart/2018/5/layout/CenteredIconLabelDescriptionList"/>
    <dgm:cxn modelId="{2BA30B24-0795-488D-9266-312BCD20B320}" type="presOf" srcId="{605ADAA2-3579-4682-A457-5ED04443D8A3}" destId="{F91AF418-3F61-43D2-8F26-517E872B4B53}" srcOrd="0" destOrd="0" presId="urn:microsoft.com/office/officeart/2018/5/layout/CenteredIconLabelDescriptionList"/>
    <dgm:cxn modelId="{AC80C730-6C2A-425B-9F8C-6FB8D70A9C75}" srcId="{420D37F1-A6BB-478F-8BC7-28C688B27904}" destId="{4C500984-9C13-4F66-8F5C-A6EC58371579}" srcOrd="3" destOrd="0" parTransId="{38F17032-4554-47F2-9E18-5FD446993CAA}" sibTransId="{925301D8-30CB-4A92-955D-C362A658C273}"/>
    <dgm:cxn modelId="{A3B92F4D-EB4D-4791-9B8E-5A49AA0A4156}" type="presOf" srcId="{4C500984-9C13-4F66-8F5C-A6EC58371579}" destId="{F91AF418-3F61-43D2-8F26-517E872B4B53}" srcOrd="0" destOrd="3" presId="urn:microsoft.com/office/officeart/2018/5/layout/CenteredIconLabelDescriptionList"/>
    <dgm:cxn modelId="{2D2DD754-6798-4889-B185-6964761EC630}" srcId="{6839E79C-7CFA-4D90-BA85-4EE322CF359B}" destId="{420D37F1-A6BB-478F-8BC7-28C688B27904}" srcOrd="2" destOrd="0" parTransId="{348C5CB0-4FB1-4963-8ED1-FDC2129D3FA9}" sibTransId="{49742D4E-CF89-4365-ADD8-AE011BE16C2B}"/>
    <dgm:cxn modelId="{7BC813A6-41D0-4E98-B6BF-EA181CCD2AEE}" type="presOf" srcId="{C84AC7EF-EFE2-46A7-8DA8-BE9826713B14}" destId="{F91AF418-3F61-43D2-8F26-517E872B4B53}" srcOrd="0" destOrd="2" presId="urn:microsoft.com/office/officeart/2018/5/layout/CenteredIconLabelDescriptionList"/>
    <dgm:cxn modelId="{67861FA7-8642-44E3-BDE3-4C5FEC22B712}" srcId="{420D37F1-A6BB-478F-8BC7-28C688B27904}" destId="{E16B74B6-A558-4742-BB44-8DEA802EB9BB}" srcOrd="4" destOrd="0" parTransId="{2E4D1337-4FC6-425B-A61A-AA4F9641245B}" sibTransId="{E7AAB1A2-3EBE-470B-A22B-84C3ED3F51F8}"/>
    <dgm:cxn modelId="{D958C8C6-8130-408F-B5E4-EF2271585E2F}" type="presOf" srcId="{420D37F1-A6BB-478F-8BC7-28C688B27904}" destId="{6A330743-7CEF-4A33-8755-A131B1FC6B2A}" srcOrd="0" destOrd="0" presId="urn:microsoft.com/office/officeart/2018/5/layout/CenteredIconLabelDescriptionList"/>
    <dgm:cxn modelId="{63768CD3-2C43-469B-A131-5A6E9F804D3B}" srcId="{6839E79C-7CFA-4D90-BA85-4EE322CF359B}" destId="{24AEC86F-0AB4-4BEB-BE01-E94690C50BE5}" srcOrd="0" destOrd="0" parTransId="{9D1DE8EE-4D0D-4F7F-AAC5-6B7E4E792B5F}" sibTransId="{34097AEE-2B50-4452-8000-FD4BE53CCE1B}"/>
    <dgm:cxn modelId="{EB7750D7-715D-4CCF-84E4-F26BF4E5DF84}" type="presOf" srcId="{E16B74B6-A558-4742-BB44-8DEA802EB9BB}" destId="{F91AF418-3F61-43D2-8F26-517E872B4B53}" srcOrd="0" destOrd="4" presId="urn:microsoft.com/office/officeart/2018/5/layout/CenteredIconLabelDescriptionList"/>
    <dgm:cxn modelId="{15E5D0D9-DAD7-4456-A0BF-EC4CAF2D4975}" srcId="{420D37F1-A6BB-478F-8BC7-28C688B27904}" destId="{C84AC7EF-EFE2-46A7-8DA8-BE9826713B14}" srcOrd="2" destOrd="0" parTransId="{2C745CA1-8BE3-4854-99B1-8A7624CC9C79}" sibTransId="{A99AB5FE-7075-4A24-8292-313196F89EA1}"/>
    <dgm:cxn modelId="{83EFBDF5-BDF0-4628-984B-36F8E67CF961}" type="presOf" srcId="{6839E79C-7CFA-4D90-BA85-4EE322CF359B}" destId="{D08E82A3-26EE-4937-AA5B-071F4B59CB6D}" srcOrd="0" destOrd="0" presId="urn:microsoft.com/office/officeart/2018/5/layout/CenteredIconLabelDescriptionList"/>
    <dgm:cxn modelId="{2EA116F7-6D1D-410D-B672-F173A3C93940}" type="presOf" srcId="{071CBB1D-D99E-4251-804E-74AF9ECA42F4}" destId="{D8A3A0F5-1F37-4CD8-A4BB-8A3558B21DFE}" srcOrd="0" destOrd="0" presId="urn:microsoft.com/office/officeart/2018/5/layout/CenteredIconLabelDescriptionList"/>
    <dgm:cxn modelId="{FA164DCB-1719-486C-9C81-E7B82863B4E2}" type="presParOf" srcId="{D08E82A3-26EE-4937-AA5B-071F4B59CB6D}" destId="{B14F7B3B-384E-418B-8652-3B3BF497BE71}" srcOrd="0" destOrd="0" presId="urn:microsoft.com/office/officeart/2018/5/layout/CenteredIconLabelDescriptionList"/>
    <dgm:cxn modelId="{2B886BB9-EDDB-47F8-8E70-19B2FF6692CC}" type="presParOf" srcId="{B14F7B3B-384E-418B-8652-3B3BF497BE71}" destId="{DC0AB4BE-DF79-4D22-9A9E-13E248FAA95C}" srcOrd="0" destOrd="0" presId="urn:microsoft.com/office/officeart/2018/5/layout/CenteredIconLabelDescriptionList"/>
    <dgm:cxn modelId="{363E5C67-283B-4D97-B1E1-418E11BC31C4}" type="presParOf" srcId="{B14F7B3B-384E-418B-8652-3B3BF497BE71}" destId="{C31B352D-BE68-4A0D-AAB3-826B8248366E}" srcOrd="1" destOrd="0" presId="urn:microsoft.com/office/officeart/2018/5/layout/CenteredIconLabelDescriptionList"/>
    <dgm:cxn modelId="{10580B4A-A7AE-4D18-B662-9E9170906ECF}" type="presParOf" srcId="{B14F7B3B-384E-418B-8652-3B3BF497BE71}" destId="{1FE365AE-92FA-4C61-9C50-6C49F92DA268}" srcOrd="2" destOrd="0" presId="urn:microsoft.com/office/officeart/2018/5/layout/CenteredIconLabelDescriptionList"/>
    <dgm:cxn modelId="{5516A2E7-0D71-4FDB-A616-396D9A809E42}" type="presParOf" srcId="{B14F7B3B-384E-418B-8652-3B3BF497BE71}" destId="{A5A49D89-3463-4251-95EB-90373CD41357}" srcOrd="3" destOrd="0" presId="urn:microsoft.com/office/officeart/2018/5/layout/CenteredIconLabelDescriptionList"/>
    <dgm:cxn modelId="{E811274E-EC85-4EFF-8DAE-C75CB7687471}" type="presParOf" srcId="{B14F7B3B-384E-418B-8652-3B3BF497BE71}" destId="{A98CC121-7B86-4EFA-B71E-5AC08D160F1D}" srcOrd="4" destOrd="0" presId="urn:microsoft.com/office/officeart/2018/5/layout/CenteredIconLabelDescriptionList"/>
    <dgm:cxn modelId="{8CB9E15E-8AE6-4826-A2AC-F5C93D96C20B}" type="presParOf" srcId="{D08E82A3-26EE-4937-AA5B-071F4B59CB6D}" destId="{9845F966-2613-4B60-80AD-42163888B716}" srcOrd="1" destOrd="0" presId="urn:microsoft.com/office/officeart/2018/5/layout/CenteredIconLabelDescriptionList"/>
    <dgm:cxn modelId="{5A0E9672-FEC3-45B8-BEDB-5BE4C186F151}" type="presParOf" srcId="{D08E82A3-26EE-4937-AA5B-071F4B59CB6D}" destId="{BC3451CA-1E32-4DC6-946C-F7BB57EFCA98}" srcOrd="2" destOrd="0" presId="urn:microsoft.com/office/officeart/2018/5/layout/CenteredIconLabelDescriptionList"/>
    <dgm:cxn modelId="{6B579F72-38B6-45D8-8A70-B9825A2E17CA}" type="presParOf" srcId="{BC3451CA-1E32-4DC6-946C-F7BB57EFCA98}" destId="{F8472596-F6CE-47D3-A8E9-0E62D5B3CAE1}" srcOrd="0" destOrd="0" presId="urn:microsoft.com/office/officeart/2018/5/layout/CenteredIconLabelDescriptionList"/>
    <dgm:cxn modelId="{1CCBEC91-3BE3-424C-A3FA-5242D8829D76}" type="presParOf" srcId="{BC3451CA-1E32-4DC6-946C-F7BB57EFCA98}" destId="{D25D7331-4ABC-4047-9648-60BBF41FBC92}" srcOrd="1" destOrd="0" presId="urn:microsoft.com/office/officeart/2018/5/layout/CenteredIconLabelDescriptionList"/>
    <dgm:cxn modelId="{EA132F88-D273-4360-9BF8-87F3F85A2270}" type="presParOf" srcId="{BC3451CA-1E32-4DC6-946C-F7BB57EFCA98}" destId="{D8A3A0F5-1F37-4CD8-A4BB-8A3558B21DFE}" srcOrd="2" destOrd="0" presId="urn:microsoft.com/office/officeart/2018/5/layout/CenteredIconLabelDescriptionList"/>
    <dgm:cxn modelId="{3E45D435-09CC-4F7D-ACF3-D8D5E656B6C4}" type="presParOf" srcId="{BC3451CA-1E32-4DC6-946C-F7BB57EFCA98}" destId="{458EE1D5-129C-48E8-94FB-94DD8365969B}" srcOrd="3" destOrd="0" presId="urn:microsoft.com/office/officeart/2018/5/layout/CenteredIconLabelDescriptionList"/>
    <dgm:cxn modelId="{D97FCEA4-85C9-4A86-A1D9-F85A2D4E2B5D}" type="presParOf" srcId="{BC3451CA-1E32-4DC6-946C-F7BB57EFCA98}" destId="{5318F436-3736-4267-AC46-1EB6224CC1BA}" srcOrd="4" destOrd="0" presId="urn:microsoft.com/office/officeart/2018/5/layout/CenteredIconLabelDescriptionList"/>
    <dgm:cxn modelId="{AF2F5CB3-5D33-4282-A07F-BB27DF53FFCC}" type="presParOf" srcId="{D08E82A3-26EE-4937-AA5B-071F4B59CB6D}" destId="{DA0076AB-8D60-476D-AF84-F0D7AB730CF3}" srcOrd="3" destOrd="0" presId="urn:microsoft.com/office/officeart/2018/5/layout/CenteredIconLabelDescriptionList"/>
    <dgm:cxn modelId="{33BAE104-B0D7-45C6-AB53-029367838860}" type="presParOf" srcId="{D08E82A3-26EE-4937-AA5B-071F4B59CB6D}" destId="{4EE6BD02-6AEE-4E6F-A64F-525EFF1F7BF2}" srcOrd="4" destOrd="0" presId="urn:microsoft.com/office/officeart/2018/5/layout/CenteredIconLabelDescriptionList"/>
    <dgm:cxn modelId="{BD183701-D05F-40D5-B2B8-7BD53B3361D6}" type="presParOf" srcId="{4EE6BD02-6AEE-4E6F-A64F-525EFF1F7BF2}" destId="{BD3A7E05-F706-4DC7-881D-610CC9D52B3E}" srcOrd="0" destOrd="0" presId="urn:microsoft.com/office/officeart/2018/5/layout/CenteredIconLabelDescriptionList"/>
    <dgm:cxn modelId="{A17681B1-9A35-407C-91C1-334EC26722CA}" type="presParOf" srcId="{4EE6BD02-6AEE-4E6F-A64F-525EFF1F7BF2}" destId="{EB63FBD2-B687-4068-8FC8-8D6593BD6261}" srcOrd="1" destOrd="0" presId="urn:microsoft.com/office/officeart/2018/5/layout/CenteredIconLabelDescriptionList"/>
    <dgm:cxn modelId="{2A2AF96A-A704-43F6-A9A6-1E6A77D3988C}" type="presParOf" srcId="{4EE6BD02-6AEE-4E6F-A64F-525EFF1F7BF2}" destId="{6A330743-7CEF-4A33-8755-A131B1FC6B2A}" srcOrd="2" destOrd="0" presId="urn:microsoft.com/office/officeart/2018/5/layout/CenteredIconLabelDescriptionList"/>
    <dgm:cxn modelId="{E7973980-0FDD-4709-910F-9BE6008484E3}" type="presParOf" srcId="{4EE6BD02-6AEE-4E6F-A64F-525EFF1F7BF2}" destId="{BD2B4639-A4CE-4D03-95D9-BEEB551CABFE}" srcOrd="3" destOrd="0" presId="urn:microsoft.com/office/officeart/2018/5/layout/CenteredIconLabelDescriptionList"/>
    <dgm:cxn modelId="{99F74DD3-464B-4D85-AC2B-6D3388346F01}" type="presParOf" srcId="{4EE6BD02-6AEE-4E6F-A64F-525EFF1F7BF2}" destId="{F91AF418-3F61-43D2-8F26-517E872B4B53}"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0AB4BE-DF79-4D22-9A9E-13E248FAA95C}">
      <dsp:nvSpPr>
        <dsp:cNvPr id="0" name=""/>
        <dsp:cNvSpPr/>
      </dsp:nvSpPr>
      <dsp:spPr>
        <a:xfrm>
          <a:off x="1024625" y="573237"/>
          <a:ext cx="1097489" cy="10974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E365AE-92FA-4C61-9C50-6C49F92DA268}">
      <dsp:nvSpPr>
        <dsp:cNvPr id="0" name=""/>
        <dsp:cNvSpPr/>
      </dsp:nvSpPr>
      <dsp:spPr>
        <a:xfrm>
          <a:off x="5527" y="1808536"/>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0" i="0" kern="1200"/>
            <a:t>Spanish bank, who wanted to recommend products to their customers.</a:t>
          </a:r>
          <a:endParaRPr lang="en-US" sz="1400" kern="1200"/>
        </a:p>
      </dsp:txBody>
      <dsp:txXfrm>
        <a:off x="5527" y="1808536"/>
        <a:ext cx="3135684" cy="470352"/>
      </dsp:txXfrm>
    </dsp:sp>
    <dsp:sp modelId="{A98CC121-7B86-4EFA-B71E-5AC08D160F1D}">
      <dsp:nvSpPr>
        <dsp:cNvPr id="0" name=""/>
        <dsp:cNvSpPr/>
      </dsp:nvSpPr>
      <dsp:spPr>
        <a:xfrm>
          <a:off x="5527" y="2342986"/>
          <a:ext cx="3135684" cy="1435113"/>
        </a:xfrm>
        <a:prstGeom prst="rect">
          <a:avLst/>
        </a:prstGeom>
        <a:noFill/>
        <a:ln>
          <a:noFill/>
        </a:ln>
        <a:effectLst/>
      </dsp:spPr>
      <dsp:style>
        <a:lnRef idx="0">
          <a:scrgbClr r="0" g="0" b="0"/>
        </a:lnRef>
        <a:fillRef idx="0">
          <a:scrgbClr r="0" g="0" b="0"/>
        </a:fillRef>
        <a:effectRef idx="0">
          <a:scrgbClr r="0" g="0" b="0"/>
        </a:effectRef>
        <a:fontRef idx="minor"/>
      </dsp:style>
    </dsp:sp>
    <dsp:sp modelId="{F8472596-F6CE-47D3-A8E9-0E62D5B3CAE1}">
      <dsp:nvSpPr>
        <dsp:cNvPr id="0" name=""/>
        <dsp:cNvSpPr/>
      </dsp:nvSpPr>
      <dsp:spPr>
        <a:xfrm>
          <a:off x="4709055" y="573237"/>
          <a:ext cx="1097489" cy="10974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A3A0F5-1F37-4CD8-A4BB-8A3558B21DFE}">
      <dsp:nvSpPr>
        <dsp:cNvPr id="0" name=""/>
        <dsp:cNvSpPr/>
      </dsp:nvSpPr>
      <dsp:spPr>
        <a:xfrm>
          <a:off x="3689957" y="1808536"/>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AU" sz="1400" b="0" i="0" kern="1200"/>
            <a:t>Solutions like: SVD and Matrix decomposition!</a:t>
          </a:r>
          <a:endParaRPr lang="en-US" sz="1400" kern="1200"/>
        </a:p>
      </dsp:txBody>
      <dsp:txXfrm>
        <a:off x="3689957" y="1808536"/>
        <a:ext cx="3135684" cy="470352"/>
      </dsp:txXfrm>
    </dsp:sp>
    <dsp:sp modelId="{5318F436-3736-4267-AC46-1EB6224CC1BA}">
      <dsp:nvSpPr>
        <dsp:cNvPr id="0" name=""/>
        <dsp:cNvSpPr/>
      </dsp:nvSpPr>
      <dsp:spPr>
        <a:xfrm>
          <a:off x="3689957" y="2342986"/>
          <a:ext cx="3135684" cy="1435113"/>
        </a:xfrm>
        <a:prstGeom prst="rect">
          <a:avLst/>
        </a:prstGeom>
        <a:noFill/>
        <a:ln>
          <a:noFill/>
        </a:ln>
        <a:effectLst/>
      </dsp:spPr>
      <dsp:style>
        <a:lnRef idx="0">
          <a:scrgbClr r="0" g="0" b="0"/>
        </a:lnRef>
        <a:fillRef idx="0">
          <a:scrgbClr r="0" g="0" b="0"/>
        </a:fillRef>
        <a:effectRef idx="0">
          <a:scrgbClr r="0" g="0" b="0"/>
        </a:effectRef>
        <a:fontRef idx="minor"/>
      </dsp:style>
    </dsp:sp>
    <dsp:sp modelId="{BD3A7E05-F706-4DC7-881D-610CC9D52B3E}">
      <dsp:nvSpPr>
        <dsp:cNvPr id="0" name=""/>
        <dsp:cNvSpPr/>
      </dsp:nvSpPr>
      <dsp:spPr>
        <a:xfrm>
          <a:off x="8393484" y="573237"/>
          <a:ext cx="1097489" cy="10974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330743-7CEF-4A33-8755-A131B1FC6B2A}">
      <dsp:nvSpPr>
        <dsp:cNvPr id="0" name=""/>
        <dsp:cNvSpPr/>
      </dsp:nvSpPr>
      <dsp:spPr>
        <a:xfrm>
          <a:off x="7374387" y="1808536"/>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AU" sz="1400" kern="1200"/>
            <a:t>Summary of Dataset: </a:t>
          </a:r>
          <a:endParaRPr lang="en-US" sz="1400" kern="1200"/>
        </a:p>
      </dsp:txBody>
      <dsp:txXfrm>
        <a:off x="7374387" y="1808536"/>
        <a:ext cx="3135684" cy="470352"/>
      </dsp:txXfrm>
    </dsp:sp>
    <dsp:sp modelId="{F91AF418-3F61-43D2-8F26-517E872B4B53}">
      <dsp:nvSpPr>
        <dsp:cNvPr id="0" name=""/>
        <dsp:cNvSpPr/>
      </dsp:nvSpPr>
      <dsp:spPr>
        <a:xfrm>
          <a:off x="7374387" y="2342986"/>
          <a:ext cx="3135684" cy="1435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13MM records containing information about 950,000 customers. </a:t>
          </a:r>
          <a:endParaRPr lang="en-US" sz="1100" kern="1200"/>
        </a:p>
        <a:p>
          <a:pPr marL="0" lvl="0" indent="0" algn="ctr" defTabSz="488950">
            <a:lnSpc>
              <a:spcPct val="100000"/>
            </a:lnSpc>
            <a:spcBef>
              <a:spcPct val="0"/>
            </a:spcBef>
            <a:spcAft>
              <a:spcPct val="35000"/>
            </a:spcAft>
            <a:buNone/>
          </a:pPr>
          <a:r>
            <a:rPr lang="en-US" sz="1100" b="0" i="0" kern="1200"/>
            <a:t>17 months of data from Jan 2015 to May 2016.</a:t>
          </a:r>
          <a:endParaRPr lang="en-US" sz="1100" kern="1200"/>
        </a:p>
        <a:p>
          <a:pPr marL="0" lvl="0" indent="0" algn="ctr" defTabSz="488950">
            <a:lnSpc>
              <a:spcPct val="100000"/>
            </a:lnSpc>
            <a:spcBef>
              <a:spcPct val="0"/>
            </a:spcBef>
            <a:spcAft>
              <a:spcPct val="35000"/>
            </a:spcAft>
            <a:buNone/>
          </a:pPr>
          <a:r>
            <a:rPr lang="en-US" sz="1100" kern="1200"/>
            <a:t>Goal is </a:t>
          </a:r>
          <a:r>
            <a:rPr lang="en-US" sz="1100" b="0" i="0" kern="1200"/>
            <a:t>recommending products for customers in June 2016</a:t>
          </a:r>
          <a:endParaRPr lang="en-US" sz="1100" kern="1200"/>
        </a:p>
        <a:p>
          <a:pPr marL="0" lvl="0" indent="0" algn="ctr" defTabSz="488950">
            <a:lnSpc>
              <a:spcPct val="100000"/>
            </a:lnSpc>
            <a:spcBef>
              <a:spcPct val="0"/>
            </a:spcBef>
            <a:spcAft>
              <a:spcPct val="35000"/>
            </a:spcAft>
            <a:buNone/>
          </a:pPr>
          <a:r>
            <a:rPr lang="en-US" sz="1100" b="0" i="0" kern="1200"/>
            <a:t>First set of 24 columns denote customers features.</a:t>
          </a:r>
          <a:endParaRPr lang="en-US" sz="1100" kern="1200"/>
        </a:p>
        <a:p>
          <a:pPr marL="0" lvl="0" indent="0" algn="ctr" defTabSz="488950">
            <a:lnSpc>
              <a:spcPct val="100000"/>
            </a:lnSpc>
            <a:spcBef>
              <a:spcPct val="0"/>
            </a:spcBef>
            <a:spcAft>
              <a:spcPct val="35000"/>
            </a:spcAft>
            <a:buNone/>
          </a:pPr>
          <a:r>
            <a:rPr lang="en-US" sz="1100" b="0" i="0" kern="1200"/>
            <a:t>The second set of 24 columns are the products.</a:t>
          </a:r>
          <a:endParaRPr lang="en-US" sz="1100" kern="1200"/>
        </a:p>
      </dsp:txBody>
      <dsp:txXfrm>
        <a:off x="7374387" y="2342986"/>
        <a:ext cx="3135684" cy="143511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9A577-1BAF-49FB-B182-D18FC2C09231}" type="datetimeFigureOut">
              <a:rPr lang="en-AU" smtClean="0"/>
              <a:t>1/11/2021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CE309-6D50-43F9-824B-711B691E6194}" type="slidenum">
              <a:rPr lang="en-AU" smtClean="0"/>
              <a:t>‹#›</a:t>
            </a:fld>
            <a:endParaRPr lang="en-AU"/>
          </a:p>
        </p:txBody>
      </p:sp>
    </p:spTree>
    <p:extLst>
      <p:ext uri="{BB962C8B-B14F-4D97-AF65-F5344CB8AC3E}">
        <p14:creationId xmlns:p14="http://schemas.microsoft.com/office/powerpoint/2010/main" val="1067151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BD79-6457-41BF-8B32-A1D528F30D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23D96F0-1727-4281-B54E-48242C8256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708EE02-7EB3-45C8-B237-656AE4EB72EE}"/>
              </a:ext>
            </a:extLst>
          </p:cNvPr>
          <p:cNvSpPr>
            <a:spLocks noGrp="1"/>
          </p:cNvSpPr>
          <p:nvPr>
            <p:ph type="dt" sz="half" idx="10"/>
          </p:nvPr>
        </p:nvSpPr>
        <p:spPr/>
        <p:txBody>
          <a:bodyPr/>
          <a:lstStyle/>
          <a:p>
            <a:fld id="{B32AFDFA-C5E7-4199-892E-8F15999C9C3A}" type="datetimeFigureOut">
              <a:rPr lang="en-AU" smtClean="0"/>
              <a:t>1/11/2021</a:t>
            </a:fld>
            <a:endParaRPr lang="en-AU"/>
          </a:p>
        </p:txBody>
      </p:sp>
      <p:sp>
        <p:nvSpPr>
          <p:cNvPr id="5" name="Footer Placeholder 4">
            <a:extLst>
              <a:ext uri="{FF2B5EF4-FFF2-40B4-BE49-F238E27FC236}">
                <a16:creationId xmlns:a16="http://schemas.microsoft.com/office/drawing/2014/main" id="{A02DE2B6-6FA4-4C3F-A351-7A2CFFD59FC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535ABE3-BDFE-4474-9352-4CB9D33CDCF2}"/>
              </a:ext>
            </a:extLst>
          </p:cNvPr>
          <p:cNvSpPr>
            <a:spLocks noGrp="1"/>
          </p:cNvSpPr>
          <p:nvPr>
            <p:ph type="sldNum" sz="quarter" idx="12"/>
          </p:nvPr>
        </p:nvSpPr>
        <p:spPr/>
        <p:txBody>
          <a:bodyPr/>
          <a:lstStyle/>
          <a:p>
            <a:fld id="{A8AC29E3-EEBB-406C-9105-F0A660A43C29}" type="slidenum">
              <a:rPr lang="en-AU" smtClean="0"/>
              <a:t>‹#›</a:t>
            </a:fld>
            <a:endParaRPr lang="en-AU"/>
          </a:p>
        </p:txBody>
      </p:sp>
    </p:spTree>
    <p:extLst>
      <p:ext uri="{BB962C8B-B14F-4D97-AF65-F5344CB8AC3E}">
        <p14:creationId xmlns:p14="http://schemas.microsoft.com/office/powerpoint/2010/main" val="2332958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E49D-F14A-4709-BD1A-21D59B78DC9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FAC730B-FF35-4431-A023-73380ABD10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C9B63A4-A744-4089-8EC9-F4A498B22F32}"/>
              </a:ext>
            </a:extLst>
          </p:cNvPr>
          <p:cNvSpPr>
            <a:spLocks noGrp="1"/>
          </p:cNvSpPr>
          <p:nvPr>
            <p:ph type="dt" sz="half" idx="10"/>
          </p:nvPr>
        </p:nvSpPr>
        <p:spPr/>
        <p:txBody>
          <a:bodyPr/>
          <a:lstStyle/>
          <a:p>
            <a:fld id="{B32AFDFA-C5E7-4199-892E-8F15999C9C3A}" type="datetimeFigureOut">
              <a:rPr lang="en-AU" smtClean="0"/>
              <a:t>1/11/2021</a:t>
            </a:fld>
            <a:endParaRPr lang="en-AU"/>
          </a:p>
        </p:txBody>
      </p:sp>
      <p:sp>
        <p:nvSpPr>
          <p:cNvPr id="5" name="Footer Placeholder 4">
            <a:extLst>
              <a:ext uri="{FF2B5EF4-FFF2-40B4-BE49-F238E27FC236}">
                <a16:creationId xmlns:a16="http://schemas.microsoft.com/office/drawing/2014/main" id="{D64CCB30-FD6B-436A-9621-D7550CF9561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D329B3B-583D-4E60-8532-85646104294E}"/>
              </a:ext>
            </a:extLst>
          </p:cNvPr>
          <p:cNvSpPr>
            <a:spLocks noGrp="1"/>
          </p:cNvSpPr>
          <p:nvPr>
            <p:ph type="sldNum" sz="quarter" idx="12"/>
          </p:nvPr>
        </p:nvSpPr>
        <p:spPr/>
        <p:txBody>
          <a:bodyPr/>
          <a:lstStyle/>
          <a:p>
            <a:fld id="{A8AC29E3-EEBB-406C-9105-F0A660A43C29}" type="slidenum">
              <a:rPr lang="en-AU" smtClean="0"/>
              <a:t>‹#›</a:t>
            </a:fld>
            <a:endParaRPr lang="en-AU"/>
          </a:p>
        </p:txBody>
      </p:sp>
    </p:spTree>
    <p:extLst>
      <p:ext uri="{BB962C8B-B14F-4D97-AF65-F5344CB8AC3E}">
        <p14:creationId xmlns:p14="http://schemas.microsoft.com/office/powerpoint/2010/main" val="2434677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7A419E-6B50-4FE8-9AE2-8137A971A9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22EC79F-6823-46A0-8293-DE41C9DFBE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A884479-5D7B-4B69-B07C-1BBDD7660C7A}"/>
              </a:ext>
            </a:extLst>
          </p:cNvPr>
          <p:cNvSpPr>
            <a:spLocks noGrp="1"/>
          </p:cNvSpPr>
          <p:nvPr>
            <p:ph type="dt" sz="half" idx="10"/>
          </p:nvPr>
        </p:nvSpPr>
        <p:spPr/>
        <p:txBody>
          <a:bodyPr/>
          <a:lstStyle/>
          <a:p>
            <a:fld id="{B32AFDFA-C5E7-4199-892E-8F15999C9C3A}" type="datetimeFigureOut">
              <a:rPr lang="en-AU" smtClean="0"/>
              <a:t>1/11/2021</a:t>
            </a:fld>
            <a:endParaRPr lang="en-AU"/>
          </a:p>
        </p:txBody>
      </p:sp>
      <p:sp>
        <p:nvSpPr>
          <p:cNvPr id="5" name="Footer Placeholder 4">
            <a:extLst>
              <a:ext uri="{FF2B5EF4-FFF2-40B4-BE49-F238E27FC236}">
                <a16:creationId xmlns:a16="http://schemas.microsoft.com/office/drawing/2014/main" id="{C618BB4B-12D5-4196-B174-0F668C7B91C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C4F9E8A-FED8-47C8-BFB4-292665462893}"/>
              </a:ext>
            </a:extLst>
          </p:cNvPr>
          <p:cNvSpPr>
            <a:spLocks noGrp="1"/>
          </p:cNvSpPr>
          <p:nvPr>
            <p:ph type="sldNum" sz="quarter" idx="12"/>
          </p:nvPr>
        </p:nvSpPr>
        <p:spPr/>
        <p:txBody>
          <a:bodyPr/>
          <a:lstStyle/>
          <a:p>
            <a:fld id="{A8AC29E3-EEBB-406C-9105-F0A660A43C29}" type="slidenum">
              <a:rPr lang="en-AU" smtClean="0"/>
              <a:t>‹#›</a:t>
            </a:fld>
            <a:endParaRPr lang="en-AU"/>
          </a:p>
        </p:txBody>
      </p:sp>
    </p:spTree>
    <p:extLst>
      <p:ext uri="{BB962C8B-B14F-4D97-AF65-F5344CB8AC3E}">
        <p14:creationId xmlns:p14="http://schemas.microsoft.com/office/powerpoint/2010/main" val="213884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C598-86E2-4281-8D8F-EA6F9DB2A28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AA0C4B6-FE64-4493-B166-1E085E997E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CABC6F8-2BA7-4296-BD2E-6D2CC04CFE1F}"/>
              </a:ext>
            </a:extLst>
          </p:cNvPr>
          <p:cNvSpPr>
            <a:spLocks noGrp="1"/>
          </p:cNvSpPr>
          <p:nvPr>
            <p:ph type="dt" sz="half" idx="10"/>
          </p:nvPr>
        </p:nvSpPr>
        <p:spPr/>
        <p:txBody>
          <a:bodyPr/>
          <a:lstStyle/>
          <a:p>
            <a:fld id="{B32AFDFA-C5E7-4199-892E-8F15999C9C3A}" type="datetimeFigureOut">
              <a:rPr lang="en-AU" smtClean="0"/>
              <a:t>1/11/2021</a:t>
            </a:fld>
            <a:endParaRPr lang="en-AU"/>
          </a:p>
        </p:txBody>
      </p:sp>
      <p:sp>
        <p:nvSpPr>
          <p:cNvPr id="5" name="Footer Placeholder 4">
            <a:extLst>
              <a:ext uri="{FF2B5EF4-FFF2-40B4-BE49-F238E27FC236}">
                <a16:creationId xmlns:a16="http://schemas.microsoft.com/office/drawing/2014/main" id="{E2A021E2-C4C6-41EC-8DDB-67641DAABF4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09E38BA-AB13-4EF5-92AA-78D3CB92FEAF}"/>
              </a:ext>
            </a:extLst>
          </p:cNvPr>
          <p:cNvSpPr>
            <a:spLocks noGrp="1"/>
          </p:cNvSpPr>
          <p:nvPr>
            <p:ph type="sldNum" sz="quarter" idx="12"/>
          </p:nvPr>
        </p:nvSpPr>
        <p:spPr/>
        <p:txBody>
          <a:bodyPr/>
          <a:lstStyle/>
          <a:p>
            <a:fld id="{A8AC29E3-EEBB-406C-9105-F0A660A43C29}" type="slidenum">
              <a:rPr lang="en-AU" smtClean="0"/>
              <a:t>‹#›</a:t>
            </a:fld>
            <a:endParaRPr lang="en-AU"/>
          </a:p>
        </p:txBody>
      </p:sp>
    </p:spTree>
    <p:extLst>
      <p:ext uri="{BB962C8B-B14F-4D97-AF65-F5344CB8AC3E}">
        <p14:creationId xmlns:p14="http://schemas.microsoft.com/office/powerpoint/2010/main" val="3539444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B50A-D77D-4345-AF3F-0FBF0C058F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1EB15C8-4A44-41B9-94BC-E09B98C31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5E0146-BB3A-4BEF-AE09-5F531C45C0D8}"/>
              </a:ext>
            </a:extLst>
          </p:cNvPr>
          <p:cNvSpPr>
            <a:spLocks noGrp="1"/>
          </p:cNvSpPr>
          <p:nvPr>
            <p:ph type="dt" sz="half" idx="10"/>
          </p:nvPr>
        </p:nvSpPr>
        <p:spPr/>
        <p:txBody>
          <a:bodyPr/>
          <a:lstStyle/>
          <a:p>
            <a:fld id="{B32AFDFA-C5E7-4199-892E-8F15999C9C3A}" type="datetimeFigureOut">
              <a:rPr lang="en-AU" smtClean="0"/>
              <a:t>1/11/2021</a:t>
            </a:fld>
            <a:endParaRPr lang="en-AU"/>
          </a:p>
        </p:txBody>
      </p:sp>
      <p:sp>
        <p:nvSpPr>
          <p:cNvPr id="5" name="Footer Placeholder 4">
            <a:extLst>
              <a:ext uri="{FF2B5EF4-FFF2-40B4-BE49-F238E27FC236}">
                <a16:creationId xmlns:a16="http://schemas.microsoft.com/office/drawing/2014/main" id="{6C046C28-9FC5-451D-8303-84E79140986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1A04F01-12DC-430A-B28F-5A99B2B89178}"/>
              </a:ext>
            </a:extLst>
          </p:cNvPr>
          <p:cNvSpPr>
            <a:spLocks noGrp="1"/>
          </p:cNvSpPr>
          <p:nvPr>
            <p:ph type="sldNum" sz="quarter" idx="12"/>
          </p:nvPr>
        </p:nvSpPr>
        <p:spPr/>
        <p:txBody>
          <a:bodyPr/>
          <a:lstStyle/>
          <a:p>
            <a:fld id="{A8AC29E3-EEBB-406C-9105-F0A660A43C29}" type="slidenum">
              <a:rPr lang="en-AU" smtClean="0"/>
              <a:t>‹#›</a:t>
            </a:fld>
            <a:endParaRPr lang="en-AU"/>
          </a:p>
        </p:txBody>
      </p:sp>
    </p:spTree>
    <p:extLst>
      <p:ext uri="{BB962C8B-B14F-4D97-AF65-F5344CB8AC3E}">
        <p14:creationId xmlns:p14="http://schemas.microsoft.com/office/powerpoint/2010/main" val="1628962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F9C79-274A-409E-808E-425A829EBC7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5A93E18-921B-4501-89A1-CF7F0BB6B3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DF85730-B399-4979-AFEE-E7AE371E8C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965F6F6-2564-45CD-ACC0-187EADC4ADEE}"/>
              </a:ext>
            </a:extLst>
          </p:cNvPr>
          <p:cNvSpPr>
            <a:spLocks noGrp="1"/>
          </p:cNvSpPr>
          <p:nvPr>
            <p:ph type="dt" sz="half" idx="10"/>
          </p:nvPr>
        </p:nvSpPr>
        <p:spPr/>
        <p:txBody>
          <a:bodyPr/>
          <a:lstStyle/>
          <a:p>
            <a:fld id="{B32AFDFA-C5E7-4199-892E-8F15999C9C3A}" type="datetimeFigureOut">
              <a:rPr lang="en-AU" smtClean="0"/>
              <a:t>1/11/2021</a:t>
            </a:fld>
            <a:endParaRPr lang="en-AU"/>
          </a:p>
        </p:txBody>
      </p:sp>
      <p:sp>
        <p:nvSpPr>
          <p:cNvPr id="6" name="Footer Placeholder 5">
            <a:extLst>
              <a:ext uri="{FF2B5EF4-FFF2-40B4-BE49-F238E27FC236}">
                <a16:creationId xmlns:a16="http://schemas.microsoft.com/office/drawing/2014/main" id="{63D92E07-FE70-4D44-8920-3EB12844093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E5BC279-2642-40C4-8C77-7DE9082224D8}"/>
              </a:ext>
            </a:extLst>
          </p:cNvPr>
          <p:cNvSpPr>
            <a:spLocks noGrp="1"/>
          </p:cNvSpPr>
          <p:nvPr>
            <p:ph type="sldNum" sz="quarter" idx="12"/>
          </p:nvPr>
        </p:nvSpPr>
        <p:spPr/>
        <p:txBody>
          <a:bodyPr/>
          <a:lstStyle/>
          <a:p>
            <a:fld id="{A8AC29E3-EEBB-406C-9105-F0A660A43C29}" type="slidenum">
              <a:rPr lang="en-AU" smtClean="0"/>
              <a:t>‹#›</a:t>
            </a:fld>
            <a:endParaRPr lang="en-AU"/>
          </a:p>
        </p:txBody>
      </p:sp>
    </p:spTree>
    <p:extLst>
      <p:ext uri="{BB962C8B-B14F-4D97-AF65-F5344CB8AC3E}">
        <p14:creationId xmlns:p14="http://schemas.microsoft.com/office/powerpoint/2010/main" val="1007923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B766-081B-4EEA-81E7-CF9C152C302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AF5E7E3-7C80-45D3-B345-0878587E6E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96F5C6-8495-4347-89B8-8D6A6EEDC1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DB110835-80D6-41ED-B28C-64B0C682F0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83E6C4-615F-4969-9ECE-4F9F52CC5E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0845AB9-57DC-4A31-B765-FB4FF3FA2FBE}"/>
              </a:ext>
            </a:extLst>
          </p:cNvPr>
          <p:cNvSpPr>
            <a:spLocks noGrp="1"/>
          </p:cNvSpPr>
          <p:nvPr>
            <p:ph type="dt" sz="half" idx="10"/>
          </p:nvPr>
        </p:nvSpPr>
        <p:spPr/>
        <p:txBody>
          <a:bodyPr/>
          <a:lstStyle/>
          <a:p>
            <a:fld id="{B32AFDFA-C5E7-4199-892E-8F15999C9C3A}" type="datetimeFigureOut">
              <a:rPr lang="en-AU" smtClean="0"/>
              <a:t>1/11/2021</a:t>
            </a:fld>
            <a:endParaRPr lang="en-AU"/>
          </a:p>
        </p:txBody>
      </p:sp>
      <p:sp>
        <p:nvSpPr>
          <p:cNvPr id="8" name="Footer Placeholder 7">
            <a:extLst>
              <a:ext uri="{FF2B5EF4-FFF2-40B4-BE49-F238E27FC236}">
                <a16:creationId xmlns:a16="http://schemas.microsoft.com/office/drawing/2014/main" id="{967616E5-EC4B-49C4-B37C-302B619EBEF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652FEA6F-4DD3-4078-A781-208CA791F07D}"/>
              </a:ext>
            </a:extLst>
          </p:cNvPr>
          <p:cNvSpPr>
            <a:spLocks noGrp="1"/>
          </p:cNvSpPr>
          <p:nvPr>
            <p:ph type="sldNum" sz="quarter" idx="12"/>
          </p:nvPr>
        </p:nvSpPr>
        <p:spPr/>
        <p:txBody>
          <a:bodyPr/>
          <a:lstStyle/>
          <a:p>
            <a:fld id="{A8AC29E3-EEBB-406C-9105-F0A660A43C29}" type="slidenum">
              <a:rPr lang="en-AU" smtClean="0"/>
              <a:t>‹#›</a:t>
            </a:fld>
            <a:endParaRPr lang="en-AU"/>
          </a:p>
        </p:txBody>
      </p:sp>
    </p:spTree>
    <p:extLst>
      <p:ext uri="{BB962C8B-B14F-4D97-AF65-F5344CB8AC3E}">
        <p14:creationId xmlns:p14="http://schemas.microsoft.com/office/powerpoint/2010/main" val="70659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23F1-B4AA-4DEB-80DD-E4447178287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9071936-EC6E-45A8-B037-3F6B80668230}"/>
              </a:ext>
            </a:extLst>
          </p:cNvPr>
          <p:cNvSpPr>
            <a:spLocks noGrp="1"/>
          </p:cNvSpPr>
          <p:nvPr>
            <p:ph type="dt" sz="half" idx="10"/>
          </p:nvPr>
        </p:nvSpPr>
        <p:spPr/>
        <p:txBody>
          <a:bodyPr/>
          <a:lstStyle/>
          <a:p>
            <a:fld id="{B32AFDFA-C5E7-4199-892E-8F15999C9C3A}" type="datetimeFigureOut">
              <a:rPr lang="en-AU" smtClean="0"/>
              <a:t>1/11/2021</a:t>
            </a:fld>
            <a:endParaRPr lang="en-AU"/>
          </a:p>
        </p:txBody>
      </p:sp>
      <p:sp>
        <p:nvSpPr>
          <p:cNvPr id="4" name="Footer Placeholder 3">
            <a:extLst>
              <a:ext uri="{FF2B5EF4-FFF2-40B4-BE49-F238E27FC236}">
                <a16:creationId xmlns:a16="http://schemas.microsoft.com/office/drawing/2014/main" id="{3A176CC4-D9C1-4605-AADA-64935231FC5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74BC915-337D-4FF9-86C8-5F9F3B63DED4}"/>
              </a:ext>
            </a:extLst>
          </p:cNvPr>
          <p:cNvSpPr>
            <a:spLocks noGrp="1"/>
          </p:cNvSpPr>
          <p:nvPr>
            <p:ph type="sldNum" sz="quarter" idx="12"/>
          </p:nvPr>
        </p:nvSpPr>
        <p:spPr/>
        <p:txBody>
          <a:bodyPr/>
          <a:lstStyle/>
          <a:p>
            <a:fld id="{A8AC29E3-EEBB-406C-9105-F0A660A43C29}" type="slidenum">
              <a:rPr lang="en-AU" smtClean="0"/>
              <a:t>‹#›</a:t>
            </a:fld>
            <a:endParaRPr lang="en-AU"/>
          </a:p>
        </p:txBody>
      </p:sp>
    </p:spTree>
    <p:extLst>
      <p:ext uri="{BB962C8B-B14F-4D97-AF65-F5344CB8AC3E}">
        <p14:creationId xmlns:p14="http://schemas.microsoft.com/office/powerpoint/2010/main" val="1763866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E92BD7-FC8A-4C3E-8DC1-5B7453A3FB7F}"/>
              </a:ext>
            </a:extLst>
          </p:cNvPr>
          <p:cNvSpPr>
            <a:spLocks noGrp="1"/>
          </p:cNvSpPr>
          <p:nvPr>
            <p:ph type="dt" sz="half" idx="10"/>
          </p:nvPr>
        </p:nvSpPr>
        <p:spPr/>
        <p:txBody>
          <a:bodyPr/>
          <a:lstStyle/>
          <a:p>
            <a:fld id="{B32AFDFA-C5E7-4199-892E-8F15999C9C3A}" type="datetimeFigureOut">
              <a:rPr lang="en-AU" smtClean="0"/>
              <a:t>1/11/2021</a:t>
            </a:fld>
            <a:endParaRPr lang="en-AU"/>
          </a:p>
        </p:txBody>
      </p:sp>
      <p:sp>
        <p:nvSpPr>
          <p:cNvPr id="3" name="Footer Placeholder 2">
            <a:extLst>
              <a:ext uri="{FF2B5EF4-FFF2-40B4-BE49-F238E27FC236}">
                <a16:creationId xmlns:a16="http://schemas.microsoft.com/office/drawing/2014/main" id="{68D8009B-11E8-4BED-B592-9491550E973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24C3759-EE0B-4DB0-952A-9FDC1792EB64}"/>
              </a:ext>
            </a:extLst>
          </p:cNvPr>
          <p:cNvSpPr>
            <a:spLocks noGrp="1"/>
          </p:cNvSpPr>
          <p:nvPr>
            <p:ph type="sldNum" sz="quarter" idx="12"/>
          </p:nvPr>
        </p:nvSpPr>
        <p:spPr/>
        <p:txBody>
          <a:bodyPr/>
          <a:lstStyle/>
          <a:p>
            <a:fld id="{A8AC29E3-EEBB-406C-9105-F0A660A43C29}" type="slidenum">
              <a:rPr lang="en-AU" smtClean="0"/>
              <a:t>‹#›</a:t>
            </a:fld>
            <a:endParaRPr lang="en-AU"/>
          </a:p>
        </p:txBody>
      </p:sp>
    </p:spTree>
    <p:extLst>
      <p:ext uri="{BB962C8B-B14F-4D97-AF65-F5344CB8AC3E}">
        <p14:creationId xmlns:p14="http://schemas.microsoft.com/office/powerpoint/2010/main" val="130923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49BB-4339-4754-869B-30A8B79862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AAEE33A-E42A-4420-ACDD-EE0E16323E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0D1F800-1B86-47E3-A829-39EF43BC1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622977-88A9-4D0A-93E3-94421237C5E3}"/>
              </a:ext>
            </a:extLst>
          </p:cNvPr>
          <p:cNvSpPr>
            <a:spLocks noGrp="1"/>
          </p:cNvSpPr>
          <p:nvPr>
            <p:ph type="dt" sz="half" idx="10"/>
          </p:nvPr>
        </p:nvSpPr>
        <p:spPr/>
        <p:txBody>
          <a:bodyPr/>
          <a:lstStyle/>
          <a:p>
            <a:fld id="{B32AFDFA-C5E7-4199-892E-8F15999C9C3A}" type="datetimeFigureOut">
              <a:rPr lang="en-AU" smtClean="0"/>
              <a:t>1/11/2021</a:t>
            </a:fld>
            <a:endParaRPr lang="en-AU"/>
          </a:p>
        </p:txBody>
      </p:sp>
      <p:sp>
        <p:nvSpPr>
          <p:cNvPr id="6" name="Footer Placeholder 5">
            <a:extLst>
              <a:ext uri="{FF2B5EF4-FFF2-40B4-BE49-F238E27FC236}">
                <a16:creationId xmlns:a16="http://schemas.microsoft.com/office/drawing/2014/main" id="{658C2B70-3BCB-4D1D-9E09-F4D529F3689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BA5E0DF-8964-4E65-BB97-5DEA99B2C3DA}"/>
              </a:ext>
            </a:extLst>
          </p:cNvPr>
          <p:cNvSpPr>
            <a:spLocks noGrp="1"/>
          </p:cNvSpPr>
          <p:nvPr>
            <p:ph type="sldNum" sz="quarter" idx="12"/>
          </p:nvPr>
        </p:nvSpPr>
        <p:spPr/>
        <p:txBody>
          <a:bodyPr/>
          <a:lstStyle/>
          <a:p>
            <a:fld id="{A8AC29E3-EEBB-406C-9105-F0A660A43C29}" type="slidenum">
              <a:rPr lang="en-AU" smtClean="0"/>
              <a:t>‹#›</a:t>
            </a:fld>
            <a:endParaRPr lang="en-AU"/>
          </a:p>
        </p:txBody>
      </p:sp>
    </p:spTree>
    <p:extLst>
      <p:ext uri="{BB962C8B-B14F-4D97-AF65-F5344CB8AC3E}">
        <p14:creationId xmlns:p14="http://schemas.microsoft.com/office/powerpoint/2010/main" val="254342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62045-917A-445F-AD49-9AFD64F209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59DB5EA-C50E-46BB-8425-6B75FE0F6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FF3DAB9-96C8-4D1D-B31C-52DEA845A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DB81D5-D0BA-4D35-804B-2FA6E758AD0F}"/>
              </a:ext>
            </a:extLst>
          </p:cNvPr>
          <p:cNvSpPr>
            <a:spLocks noGrp="1"/>
          </p:cNvSpPr>
          <p:nvPr>
            <p:ph type="dt" sz="half" idx="10"/>
          </p:nvPr>
        </p:nvSpPr>
        <p:spPr/>
        <p:txBody>
          <a:bodyPr/>
          <a:lstStyle/>
          <a:p>
            <a:fld id="{B32AFDFA-C5E7-4199-892E-8F15999C9C3A}" type="datetimeFigureOut">
              <a:rPr lang="en-AU" smtClean="0"/>
              <a:t>1/11/2021</a:t>
            </a:fld>
            <a:endParaRPr lang="en-AU"/>
          </a:p>
        </p:txBody>
      </p:sp>
      <p:sp>
        <p:nvSpPr>
          <p:cNvPr id="6" name="Footer Placeholder 5">
            <a:extLst>
              <a:ext uri="{FF2B5EF4-FFF2-40B4-BE49-F238E27FC236}">
                <a16:creationId xmlns:a16="http://schemas.microsoft.com/office/drawing/2014/main" id="{AC436BF0-3337-4449-9EEC-68A16A72416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224B2B7-B339-4A5D-8DFA-66630DA9FF8A}"/>
              </a:ext>
            </a:extLst>
          </p:cNvPr>
          <p:cNvSpPr>
            <a:spLocks noGrp="1"/>
          </p:cNvSpPr>
          <p:nvPr>
            <p:ph type="sldNum" sz="quarter" idx="12"/>
          </p:nvPr>
        </p:nvSpPr>
        <p:spPr/>
        <p:txBody>
          <a:bodyPr/>
          <a:lstStyle/>
          <a:p>
            <a:fld id="{A8AC29E3-EEBB-406C-9105-F0A660A43C29}" type="slidenum">
              <a:rPr lang="en-AU" smtClean="0"/>
              <a:t>‹#›</a:t>
            </a:fld>
            <a:endParaRPr lang="en-AU"/>
          </a:p>
        </p:txBody>
      </p:sp>
    </p:spTree>
    <p:extLst>
      <p:ext uri="{BB962C8B-B14F-4D97-AF65-F5344CB8AC3E}">
        <p14:creationId xmlns:p14="http://schemas.microsoft.com/office/powerpoint/2010/main" val="255994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B346D7-E48F-4633-8F07-B8152EED96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2CCC626-C343-4C66-A4F0-2CC664916C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D66D007-491C-4092-A14F-D2595A9BD6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AFDFA-C5E7-4199-892E-8F15999C9C3A}" type="datetimeFigureOut">
              <a:rPr lang="en-AU" smtClean="0"/>
              <a:t>1/11/2021</a:t>
            </a:fld>
            <a:endParaRPr lang="en-AU"/>
          </a:p>
        </p:txBody>
      </p:sp>
      <p:sp>
        <p:nvSpPr>
          <p:cNvPr id="5" name="Footer Placeholder 4">
            <a:extLst>
              <a:ext uri="{FF2B5EF4-FFF2-40B4-BE49-F238E27FC236}">
                <a16:creationId xmlns:a16="http://schemas.microsoft.com/office/drawing/2014/main" id="{6E111E67-56C8-4D05-90F2-8006B97BD2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B6A8DFC-B964-42C5-8AE4-E8A681ECB3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AC29E3-EEBB-406C-9105-F0A660A43C29}" type="slidenum">
              <a:rPr lang="en-AU" smtClean="0"/>
              <a:t>‹#›</a:t>
            </a:fld>
            <a:endParaRPr lang="en-AU"/>
          </a:p>
        </p:txBody>
      </p:sp>
    </p:spTree>
    <p:extLst>
      <p:ext uri="{BB962C8B-B14F-4D97-AF65-F5344CB8AC3E}">
        <p14:creationId xmlns:p14="http://schemas.microsoft.com/office/powerpoint/2010/main" val="2905509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F9B69-D862-48FD-9138-534F99C40E75}"/>
              </a:ext>
            </a:extLst>
          </p:cNvPr>
          <p:cNvSpPr>
            <a:spLocks noGrp="1"/>
          </p:cNvSpPr>
          <p:nvPr>
            <p:ph type="title"/>
          </p:nvPr>
        </p:nvSpPr>
        <p:spPr>
          <a:xfrm>
            <a:off x="630936" y="640080"/>
            <a:ext cx="4818888" cy="1481328"/>
          </a:xfrm>
        </p:spPr>
        <p:txBody>
          <a:bodyPr anchor="b">
            <a:normAutofit/>
          </a:bodyPr>
          <a:lstStyle/>
          <a:p>
            <a:r>
              <a:rPr lang="en-AU" sz="3000" b="1">
                <a:latin typeface="Calibri" panose="020F0502020204030204" pitchFamily="34" charset="0"/>
                <a:cs typeface="Calibri" panose="020F0502020204030204" pitchFamily="34" charset="0"/>
              </a:rPr>
              <a:t>SANTADER </a:t>
            </a:r>
            <a:br>
              <a:rPr lang="en-AU" sz="3000" b="1">
                <a:latin typeface="Calibri" panose="020F0502020204030204" pitchFamily="34" charset="0"/>
                <a:cs typeface="Calibri" panose="020F0502020204030204" pitchFamily="34" charset="0"/>
              </a:rPr>
            </a:br>
            <a:r>
              <a:rPr lang="en-AU" sz="3000" b="1">
                <a:latin typeface="Calibri" panose="020F0502020204030204" pitchFamily="34" charset="0"/>
                <a:cs typeface="Calibri" panose="020F0502020204030204" pitchFamily="34" charset="0"/>
              </a:rPr>
              <a:t>PRODUCT RECOMMENDATION</a:t>
            </a:r>
          </a:p>
        </p:txBody>
      </p:sp>
      <p:sp>
        <p:nvSpPr>
          <p:cNvPr id="2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CAB90452-DC65-47B7-BFEA-7250D785AF72}"/>
              </a:ext>
            </a:extLst>
          </p:cNvPr>
          <p:cNvSpPr>
            <a:spLocks noGrp="1"/>
          </p:cNvSpPr>
          <p:nvPr>
            <p:ph idx="1"/>
          </p:nvPr>
        </p:nvSpPr>
        <p:spPr>
          <a:xfrm>
            <a:off x="630936" y="2660904"/>
            <a:ext cx="4818888" cy="3547872"/>
          </a:xfrm>
        </p:spPr>
        <p:txBody>
          <a:bodyPr anchor="t">
            <a:normAutofit/>
          </a:bodyPr>
          <a:lstStyle/>
          <a:p>
            <a:pPr marL="0" indent="0">
              <a:buNone/>
            </a:pPr>
            <a:r>
              <a:rPr lang="en-US" sz="2200"/>
              <a:t>Zeinab Shahraki</a:t>
            </a:r>
          </a:p>
          <a:p>
            <a:pPr marL="0" indent="0">
              <a:buNone/>
            </a:pPr>
            <a:r>
              <a:rPr lang="en-US" sz="2200"/>
              <a:t>Nov 2021</a:t>
            </a:r>
          </a:p>
        </p:txBody>
      </p:sp>
      <p:pic>
        <p:nvPicPr>
          <p:cNvPr id="9" name="Content Placeholder 8" descr="A picture containing text&#10;&#10;Description automatically generated">
            <a:extLst>
              <a:ext uri="{FF2B5EF4-FFF2-40B4-BE49-F238E27FC236}">
                <a16:creationId xmlns:a16="http://schemas.microsoft.com/office/drawing/2014/main" id="{D38066B6-591D-461A-9328-0DCA4B50DD4F}"/>
              </a:ext>
            </a:extLst>
          </p:cNvPr>
          <p:cNvPicPr>
            <a:picLocks noChangeAspect="1"/>
          </p:cNvPicPr>
          <p:nvPr/>
        </p:nvPicPr>
        <p:blipFill rotWithShape="1">
          <a:blip r:embed="rId2">
            <a:extLst>
              <a:ext uri="{28A0092B-C50C-407E-A947-70E740481C1C}">
                <a14:useLocalDpi xmlns:a14="http://schemas.microsoft.com/office/drawing/2010/main" val="0"/>
              </a:ext>
            </a:extLst>
          </a:blip>
          <a:srcRect l="22125" r="8498" b="-1"/>
          <a:stretch/>
        </p:blipFill>
        <p:spPr>
          <a:xfrm>
            <a:off x="6099048" y="822515"/>
            <a:ext cx="5458968" cy="5212969"/>
          </a:xfrm>
          <a:prstGeom prst="rect">
            <a:avLst/>
          </a:prstGeom>
        </p:spPr>
      </p:pic>
    </p:spTree>
    <p:extLst>
      <p:ext uri="{BB962C8B-B14F-4D97-AF65-F5344CB8AC3E}">
        <p14:creationId xmlns:p14="http://schemas.microsoft.com/office/powerpoint/2010/main" val="3508244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1C14D-59E8-498A-81F6-515EDA7DB5D8}"/>
              </a:ext>
            </a:extLst>
          </p:cNvPr>
          <p:cNvSpPr>
            <a:spLocks noGrp="1"/>
          </p:cNvSpPr>
          <p:nvPr>
            <p:ph type="title"/>
          </p:nvPr>
        </p:nvSpPr>
        <p:spPr>
          <a:xfrm>
            <a:off x="572493" y="238539"/>
            <a:ext cx="11018520" cy="1434415"/>
          </a:xfrm>
        </p:spPr>
        <p:txBody>
          <a:bodyPr anchor="b">
            <a:normAutofit/>
          </a:bodyPr>
          <a:lstStyle/>
          <a:p>
            <a:r>
              <a:rPr lang="en-AU" sz="5400" b="1">
                <a:latin typeface="Calibri" panose="020F0502020204030204" pitchFamily="34" charset="0"/>
                <a:cs typeface="Calibri" panose="020F0502020204030204" pitchFamily="34" charset="0"/>
              </a:rPr>
              <a:t>Insights:</a:t>
            </a:r>
          </a:p>
        </p:txBody>
      </p:sp>
      <p:sp>
        <p:nvSpPr>
          <p:cNvPr id="7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893DE7-3D65-4936-8839-2447516C6A01}"/>
              </a:ext>
            </a:extLst>
          </p:cNvPr>
          <p:cNvSpPr>
            <a:spLocks noGrp="1"/>
          </p:cNvSpPr>
          <p:nvPr>
            <p:ph idx="1"/>
          </p:nvPr>
        </p:nvSpPr>
        <p:spPr>
          <a:xfrm>
            <a:off x="572493" y="2071316"/>
            <a:ext cx="6713552" cy="4119172"/>
          </a:xfrm>
        </p:spPr>
        <p:txBody>
          <a:bodyPr anchor="t">
            <a:normAutofit/>
          </a:bodyPr>
          <a:lstStyle/>
          <a:p>
            <a:pPr>
              <a:buFont typeface="Wingdings" panose="05000000000000000000" pitchFamily="2" charset="2"/>
              <a:buChar char="§"/>
            </a:pPr>
            <a:r>
              <a:rPr lang="en-US" sz="2200" dirty="0">
                <a:latin typeface="charter"/>
              </a:rPr>
              <a:t>Most of the customers have either 17 or 11 months of data. It could also mean that new customers are less.</a:t>
            </a:r>
          </a:p>
          <a:p>
            <a:pPr>
              <a:buFont typeface="Wingdings" panose="05000000000000000000" pitchFamily="2" charset="2"/>
              <a:buChar char="§"/>
            </a:pPr>
            <a:r>
              <a:rPr lang="en-US" sz="2200" dirty="0">
                <a:latin typeface="charter"/>
              </a:rPr>
              <a:t>Equal number of males and females.</a:t>
            </a:r>
          </a:p>
          <a:p>
            <a:pPr>
              <a:buFont typeface="Wingdings" panose="05000000000000000000" pitchFamily="2" charset="2"/>
              <a:buChar char="§"/>
            </a:pPr>
            <a:r>
              <a:rPr lang="en-US" sz="2200" dirty="0">
                <a:latin typeface="charter"/>
              </a:rPr>
              <a:t>Equal numbers of Active and Inactive customers.</a:t>
            </a:r>
          </a:p>
          <a:p>
            <a:pPr>
              <a:buFont typeface="Wingdings" panose="05000000000000000000" pitchFamily="2" charset="2"/>
              <a:buChar char="§"/>
            </a:pPr>
            <a:r>
              <a:rPr lang="en-US" sz="2200" dirty="0">
                <a:latin typeface="charter"/>
              </a:rPr>
              <a:t>Most are primary customers.</a:t>
            </a:r>
          </a:p>
          <a:p>
            <a:pPr>
              <a:buFont typeface="Wingdings" panose="05000000000000000000" pitchFamily="2" charset="2"/>
              <a:buChar char="§"/>
            </a:pPr>
            <a:r>
              <a:rPr lang="en-US" sz="2200" dirty="0">
                <a:latin typeface="charter"/>
              </a:rPr>
              <a:t>Most of them are residing in the same country as they bank.</a:t>
            </a:r>
          </a:p>
          <a:p>
            <a:pPr>
              <a:buFont typeface="Wingdings" panose="05000000000000000000" pitchFamily="2" charset="2"/>
              <a:buChar char="§"/>
            </a:pPr>
            <a:r>
              <a:rPr lang="en-US" sz="2200" dirty="0">
                <a:latin typeface="charter"/>
              </a:rPr>
              <a:t>Most the customers do not have their spouse working in the bank.</a:t>
            </a:r>
          </a:p>
          <a:p>
            <a:pPr>
              <a:buFont typeface="Wingdings" panose="05000000000000000000" pitchFamily="2" charset="2"/>
              <a:buChar char="§"/>
            </a:pPr>
            <a:r>
              <a:rPr lang="en-US" sz="2200" dirty="0">
                <a:latin typeface="charter"/>
              </a:rPr>
              <a:t>Most of the customers are non-foreigners.</a:t>
            </a:r>
          </a:p>
        </p:txBody>
      </p:sp>
      <p:pic>
        <p:nvPicPr>
          <p:cNvPr id="4098" name="Picture 2" descr="Home - Insight Platforms">
            <a:extLst>
              <a:ext uri="{FF2B5EF4-FFF2-40B4-BE49-F238E27FC236}">
                <a16:creationId xmlns:a16="http://schemas.microsoft.com/office/drawing/2014/main" id="{3B71A1B5-2579-4791-B6E0-DF33BB0CE1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95" r="2" b="2"/>
          <a:stretch/>
        </p:blipFill>
        <p:spPr bwMode="auto">
          <a:xfrm>
            <a:off x="9134475" y="3851193"/>
            <a:ext cx="2663222" cy="2768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62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7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1C14D-59E8-498A-81F6-515EDA7DB5D8}"/>
              </a:ext>
            </a:extLst>
          </p:cNvPr>
          <p:cNvSpPr>
            <a:spLocks noGrp="1"/>
          </p:cNvSpPr>
          <p:nvPr>
            <p:ph type="title"/>
          </p:nvPr>
        </p:nvSpPr>
        <p:spPr>
          <a:xfrm>
            <a:off x="630936" y="502920"/>
            <a:ext cx="3419856" cy="1463040"/>
          </a:xfrm>
        </p:spPr>
        <p:txBody>
          <a:bodyPr anchor="ctr">
            <a:normAutofit/>
          </a:bodyPr>
          <a:lstStyle/>
          <a:p>
            <a:r>
              <a:rPr lang="en-AU" sz="4100" b="1">
                <a:latin typeface="Calibri" panose="020F0502020204030204" pitchFamily="34" charset="0"/>
                <a:cs typeface="Calibri" panose="020F0502020204030204" pitchFamily="34" charset="0"/>
              </a:rPr>
              <a:t>Exploratory Data Analysis:</a:t>
            </a:r>
          </a:p>
        </p:txBody>
      </p:sp>
      <p:sp>
        <p:nvSpPr>
          <p:cNvPr id="103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893DE7-3D65-4936-8839-2447516C6A01}"/>
              </a:ext>
            </a:extLst>
          </p:cNvPr>
          <p:cNvSpPr>
            <a:spLocks noGrp="1"/>
          </p:cNvSpPr>
          <p:nvPr>
            <p:ph idx="1"/>
          </p:nvPr>
        </p:nvSpPr>
        <p:spPr>
          <a:xfrm>
            <a:off x="4654295" y="502920"/>
            <a:ext cx="6894576" cy="1463040"/>
          </a:xfrm>
        </p:spPr>
        <p:txBody>
          <a:bodyPr anchor="ctr">
            <a:normAutofit/>
          </a:bodyPr>
          <a:lstStyle/>
          <a:p>
            <a:pPr>
              <a:buFont typeface="Wingdings" panose="05000000000000000000" pitchFamily="2" charset="2"/>
              <a:buChar char="§"/>
            </a:pPr>
            <a:r>
              <a:rPr lang="en-US" sz="2200" dirty="0">
                <a:latin typeface="charter"/>
              </a:rPr>
              <a:t>The most bought product is the current account followed by Particular Account. </a:t>
            </a:r>
          </a:p>
          <a:p>
            <a:pPr>
              <a:buFont typeface="Wingdings" panose="05000000000000000000" pitchFamily="2" charset="2"/>
              <a:buChar char="§"/>
            </a:pPr>
            <a:r>
              <a:rPr lang="en-US" sz="2200" dirty="0">
                <a:latin typeface="charter"/>
              </a:rPr>
              <a:t>The least bought is the Guarantees.</a:t>
            </a:r>
          </a:p>
        </p:txBody>
      </p:sp>
      <p:pic>
        <p:nvPicPr>
          <p:cNvPr id="1028" name="Picture 4" descr="Chart, histogram&#10;&#10;Description automatically generated">
            <a:extLst>
              <a:ext uri="{FF2B5EF4-FFF2-40B4-BE49-F238E27FC236}">
                <a16:creationId xmlns:a16="http://schemas.microsoft.com/office/drawing/2014/main" id="{AFF10638-4054-409D-8CA5-1FC259C096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9586" y="2290936"/>
            <a:ext cx="9960635"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58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1C14D-59E8-498A-81F6-515EDA7DB5D8}"/>
              </a:ext>
            </a:extLst>
          </p:cNvPr>
          <p:cNvSpPr>
            <a:spLocks noGrp="1"/>
          </p:cNvSpPr>
          <p:nvPr>
            <p:ph type="title"/>
          </p:nvPr>
        </p:nvSpPr>
        <p:spPr>
          <a:xfrm>
            <a:off x="630936" y="639520"/>
            <a:ext cx="3429000" cy="1719072"/>
          </a:xfrm>
        </p:spPr>
        <p:txBody>
          <a:bodyPr anchor="b">
            <a:normAutofit/>
          </a:bodyPr>
          <a:lstStyle/>
          <a:p>
            <a:r>
              <a:rPr lang="en-AU" sz="4200" b="1">
                <a:latin typeface="Calibri" panose="020F0502020204030204" pitchFamily="34" charset="0"/>
                <a:cs typeface="Calibri" panose="020F0502020204030204" pitchFamily="34" charset="0"/>
              </a:rPr>
              <a:t>Exploratory Data Analysis:</a:t>
            </a:r>
          </a:p>
        </p:txBody>
      </p:sp>
      <p:sp>
        <p:nvSpPr>
          <p:cNvPr id="13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893DE7-3D65-4936-8839-2447516C6A01}"/>
              </a:ext>
            </a:extLst>
          </p:cNvPr>
          <p:cNvSpPr>
            <a:spLocks noGrp="1"/>
          </p:cNvSpPr>
          <p:nvPr>
            <p:ph idx="1"/>
          </p:nvPr>
        </p:nvSpPr>
        <p:spPr>
          <a:xfrm>
            <a:off x="630936" y="2807208"/>
            <a:ext cx="3429000" cy="3410712"/>
          </a:xfrm>
        </p:spPr>
        <p:txBody>
          <a:bodyPr anchor="t">
            <a:normAutofit lnSpcReduction="10000"/>
          </a:bodyPr>
          <a:lstStyle/>
          <a:p>
            <a:pPr>
              <a:buFont typeface="Wingdings" panose="05000000000000000000" pitchFamily="2" charset="2"/>
              <a:buChar char="§"/>
            </a:pPr>
            <a:r>
              <a:rPr lang="en-US" sz="2200" dirty="0">
                <a:latin typeface="charter"/>
              </a:rPr>
              <a:t>The most popular product is </a:t>
            </a:r>
            <a:r>
              <a:rPr lang="en-US" sz="2200" dirty="0" err="1">
                <a:latin typeface="charter"/>
              </a:rPr>
              <a:t>Cur_Acct</a:t>
            </a:r>
            <a:r>
              <a:rPr lang="en-US" sz="2200" dirty="0">
                <a:latin typeface="charter"/>
              </a:rPr>
              <a:t> which is excluded to analyze others.</a:t>
            </a:r>
          </a:p>
          <a:p>
            <a:pPr>
              <a:buFont typeface="Wingdings" panose="05000000000000000000" pitchFamily="2" charset="2"/>
              <a:buChar char="§"/>
            </a:pPr>
            <a:r>
              <a:rPr lang="en-US" sz="2200" dirty="0">
                <a:latin typeface="charter"/>
              </a:rPr>
              <a:t>Most of the products are bought by Active customers.</a:t>
            </a:r>
          </a:p>
          <a:p>
            <a:pPr>
              <a:buFont typeface="Wingdings" panose="05000000000000000000" pitchFamily="2" charset="2"/>
              <a:buChar char="§"/>
            </a:pPr>
            <a:r>
              <a:rPr lang="en-US" sz="2200" dirty="0" err="1">
                <a:latin typeface="charter"/>
              </a:rPr>
              <a:t>Savings_Acct</a:t>
            </a:r>
            <a:r>
              <a:rPr lang="en-US" sz="2200" dirty="0">
                <a:latin typeface="charter"/>
              </a:rPr>
              <a:t> and Guarantees are owned by very less people (we can remove these 2 products).</a:t>
            </a:r>
          </a:p>
        </p:txBody>
      </p:sp>
      <p:pic>
        <p:nvPicPr>
          <p:cNvPr id="2050" name="Picture 2" descr="Chart&#10;&#10;Description automatically generated with medium confidence">
            <a:extLst>
              <a:ext uri="{FF2B5EF4-FFF2-40B4-BE49-F238E27FC236}">
                <a16:creationId xmlns:a16="http://schemas.microsoft.com/office/drawing/2014/main" id="{F89CA967-A766-4A6E-B94A-76F0BD89EF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8368" y="188535"/>
            <a:ext cx="7410354" cy="6476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505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1C14D-59E8-498A-81F6-515EDA7DB5D8}"/>
              </a:ext>
            </a:extLst>
          </p:cNvPr>
          <p:cNvSpPr>
            <a:spLocks noGrp="1"/>
          </p:cNvSpPr>
          <p:nvPr>
            <p:ph type="title"/>
          </p:nvPr>
        </p:nvSpPr>
        <p:spPr>
          <a:xfrm>
            <a:off x="630936" y="639520"/>
            <a:ext cx="3429000" cy="1719072"/>
          </a:xfrm>
        </p:spPr>
        <p:txBody>
          <a:bodyPr anchor="b">
            <a:normAutofit/>
          </a:bodyPr>
          <a:lstStyle/>
          <a:p>
            <a:r>
              <a:rPr lang="en-AU" sz="4200" b="1">
                <a:latin typeface="Calibri" panose="020F0502020204030204" pitchFamily="34" charset="0"/>
                <a:cs typeface="Calibri" panose="020F0502020204030204" pitchFamily="34" charset="0"/>
              </a:rPr>
              <a:t>Exploratory Data Analysis:</a:t>
            </a:r>
          </a:p>
        </p:txBody>
      </p:sp>
      <p:sp>
        <p:nvSpPr>
          <p:cNvPr id="14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893DE7-3D65-4936-8839-2447516C6A01}"/>
              </a:ext>
            </a:extLst>
          </p:cNvPr>
          <p:cNvSpPr>
            <a:spLocks noGrp="1"/>
          </p:cNvSpPr>
          <p:nvPr>
            <p:ph idx="1"/>
          </p:nvPr>
        </p:nvSpPr>
        <p:spPr>
          <a:xfrm>
            <a:off x="630936" y="2807208"/>
            <a:ext cx="3429000" cy="3410712"/>
          </a:xfrm>
        </p:spPr>
        <p:txBody>
          <a:bodyPr anchor="t">
            <a:normAutofit fontScale="92500" lnSpcReduction="10000"/>
          </a:bodyPr>
          <a:lstStyle/>
          <a:p>
            <a:pPr>
              <a:buFont typeface="Wingdings" panose="05000000000000000000" pitchFamily="2" charset="2"/>
              <a:buChar char="§"/>
            </a:pPr>
            <a:r>
              <a:rPr lang="en-US" sz="2200" dirty="0">
                <a:latin typeface="charter"/>
              </a:rPr>
              <a:t>Most customer's have joined in the month of October. </a:t>
            </a:r>
          </a:p>
          <a:p>
            <a:pPr>
              <a:buFont typeface="Wingdings" panose="05000000000000000000" pitchFamily="2" charset="2"/>
              <a:buChar char="§"/>
            </a:pPr>
            <a:r>
              <a:rPr lang="en-US" sz="2200" dirty="0">
                <a:latin typeface="charter"/>
              </a:rPr>
              <a:t>Join Day's seems to be evenly distributed.</a:t>
            </a:r>
          </a:p>
          <a:p>
            <a:pPr>
              <a:buFont typeface="Wingdings" panose="05000000000000000000" pitchFamily="2" charset="2"/>
              <a:buChar char="§"/>
            </a:pPr>
            <a:r>
              <a:rPr lang="en-US" sz="2200" dirty="0">
                <a:latin typeface="charter"/>
              </a:rPr>
              <a:t>The earliest customer is from Jan of 1995 and the latest customer is from May of 2016. In </a:t>
            </a:r>
          </a:p>
          <a:p>
            <a:pPr>
              <a:buFont typeface="Wingdings" panose="05000000000000000000" pitchFamily="2" charset="2"/>
              <a:buChar char="§"/>
            </a:pPr>
            <a:r>
              <a:rPr lang="en-US" sz="2200" dirty="0">
                <a:latin typeface="charter"/>
              </a:rPr>
              <a:t>the 2nd half of the year there are more people becoming customers of the bank.</a:t>
            </a:r>
          </a:p>
        </p:txBody>
      </p:sp>
      <p:pic>
        <p:nvPicPr>
          <p:cNvPr id="3078" name="Picture 6" descr="Chart, bar chart&#10;&#10;Description automatically generated">
            <a:extLst>
              <a:ext uri="{FF2B5EF4-FFF2-40B4-BE49-F238E27FC236}">
                <a16:creationId xmlns:a16="http://schemas.microsoft.com/office/drawing/2014/main" id="{C59081D2-3AD3-40BD-940D-CC3AE52927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314736"/>
            <a:ext cx="6903720" cy="422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75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1C14D-59E8-498A-81F6-515EDA7DB5D8}"/>
              </a:ext>
            </a:extLst>
          </p:cNvPr>
          <p:cNvSpPr>
            <a:spLocks noGrp="1"/>
          </p:cNvSpPr>
          <p:nvPr>
            <p:ph type="title"/>
          </p:nvPr>
        </p:nvSpPr>
        <p:spPr>
          <a:xfrm>
            <a:off x="572493" y="238539"/>
            <a:ext cx="11018520" cy="1434415"/>
          </a:xfrm>
        </p:spPr>
        <p:txBody>
          <a:bodyPr anchor="b">
            <a:normAutofit/>
          </a:bodyPr>
          <a:lstStyle/>
          <a:p>
            <a:r>
              <a:rPr lang="en-US" sz="5400" b="1">
                <a:latin typeface="Calibri" panose="020F0502020204030204" pitchFamily="34" charset="0"/>
                <a:cs typeface="Calibri" panose="020F0502020204030204" pitchFamily="34" charset="0"/>
              </a:rPr>
              <a:t>Solution</a:t>
            </a:r>
            <a:r>
              <a:rPr lang="en-AU" sz="5400" b="1">
                <a:latin typeface="Calibri" panose="020F0502020204030204" pitchFamily="34" charset="0"/>
                <a:cs typeface="Calibri" panose="020F0502020204030204" pitchFamily="34" charset="0"/>
              </a:rPr>
              <a:t>:</a:t>
            </a:r>
          </a:p>
        </p:txBody>
      </p:sp>
      <p:sp>
        <p:nvSpPr>
          <p:cNvPr id="3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893DE7-3D65-4936-8839-2447516C6A01}"/>
              </a:ext>
            </a:extLst>
          </p:cNvPr>
          <p:cNvSpPr>
            <a:spLocks noGrp="1"/>
          </p:cNvSpPr>
          <p:nvPr>
            <p:ph idx="1"/>
          </p:nvPr>
        </p:nvSpPr>
        <p:spPr>
          <a:xfrm>
            <a:off x="572493" y="2071316"/>
            <a:ext cx="6713552" cy="4119172"/>
          </a:xfrm>
        </p:spPr>
        <p:txBody>
          <a:bodyPr anchor="t">
            <a:normAutofit/>
          </a:bodyPr>
          <a:lstStyle/>
          <a:p>
            <a:pPr>
              <a:buFont typeface="Wingdings" panose="05000000000000000000" pitchFamily="2" charset="2"/>
              <a:buChar char="§"/>
            </a:pPr>
            <a:r>
              <a:rPr lang="en-US" sz="2200">
                <a:latin typeface="charter"/>
              </a:rPr>
              <a:t>A Multiclass classification problem: Gradient boosting algorithm of XGBoost. </a:t>
            </a:r>
            <a:endParaRPr lang="fa-IR" sz="2200">
              <a:latin typeface="charter"/>
            </a:endParaRPr>
          </a:p>
          <a:p>
            <a:pPr>
              <a:buFont typeface="Wingdings" panose="05000000000000000000" pitchFamily="2" charset="2"/>
              <a:buChar char="§"/>
            </a:pPr>
            <a:r>
              <a:rPr lang="en-US" sz="2200">
                <a:latin typeface="charter"/>
              </a:rPr>
              <a:t>A single XGBoost model is trained using a target variable which denote the product that is added. </a:t>
            </a:r>
          </a:p>
          <a:p>
            <a:pPr>
              <a:buFont typeface="Wingdings" panose="05000000000000000000" pitchFamily="2" charset="2"/>
              <a:buChar char="§"/>
            </a:pPr>
            <a:r>
              <a:rPr lang="en-US" sz="2200">
                <a:latin typeface="charter"/>
              </a:rPr>
              <a:t>For customers that added multiple products, a single one is chosen at random as the target.</a:t>
            </a:r>
          </a:p>
          <a:p>
            <a:pPr>
              <a:buFont typeface="Wingdings" panose="05000000000000000000" pitchFamily="2" charset="2"/>
              <a:buChar char="§"/>
            </a:pPr>
            <a:r>
              <a:rPr lang="en-US" sz="2200">
                <a:latin typeface="charter"/>
              </a:rPr>
              <a:t>The target variable is the product that is added.</a:t>
            </a:r>
          </a:p>
          <a:p>
            <a:pPr>
              <a:buFont typeface="Wingdings" panose="05000000000000000000" pitchFamily="2" charset="2"/>
              <a:buChar char="§"/>
            </a:pPr>
            <a:r>
              <a:rPr lang="en-US" sz="2200">
                <a:latin typeface="charter"/>
              </a:rPr>
              <a:t>The feature engineering files are calculated using different lags.</a:t>
            </a:r>
          </a:p>
          <a:p>
            <a:pPr>
              <a:buFont typeface="Wingdings" panose="05000000000000000000" pitchFamily="2" charset="2"/>
              <a:buChar char="§"/>
            </a:pPr>
            <a:endParaRPr lang="en-US" sz="2200" b="0" i="0">
              <a:effectLst/>
              <a:latin typeface="Helvetica Neue"/>
            </a:endParaRPr>
          </a:p>
        </p:txBody>
      </p:sp>
      <p:pic>
        <p:nvPicPr>
          <p:cNvPr id="7" name="Picture 6" descr="A picture containing electronics, circuit&#10;&#10;Description automatically generated">
            <a:extLst>
              <a:ext uri="{FF2B5EF4-FFF2-40B4-BE49-F238E27FC236}">
                <a16:creationId xmlns:a16="http://schemas.microsoft.com/office/drawing/2014/main" id="{3AE8CEA0-9F49-4A67-962C-7509C112F39E}"/>
              </a:ext>
            </a:extLst>
          </p:cNvPr>
          <p:cNvPicPr>
            <a:picLocks noChangeAspect="1"/>
          </p:cNvPicPr>
          <p:nvPr/>
        </p:nvPicPr>
        <p:blipFill rotWithShape="1">
          <a:blip r:embed="rId2">
            <a:extLst>
              <a:ext uri="{28A0092B-C50C-407E-A947-70E740481C1C}">
                <a14:useLocalDpi xmlns:a14="http://schemas.microsoft.com/office/drawing/2010/main" val="0"/>
              </a:ext>
            </a:extLst>
          </a:blip>
          <a:srcRect l="32236" r="23586" b="1"/>
          <a:stretch/>
        </p:blipFill>
        <p:spPr>
          <a:xfrm>
            <a:off x="7675658" y="2093976"/>
            <a:ext cx="3941064" cy="4096512"/>
          </a:xfrm>
          <a:prstGeom prst="rect">
            <a:avLst/>
          </a:prstGeom>
        </p:spPr>
      </p:pic>
    </p:spTree>
    <p:extLst>
      <p:ext uri="{BB962C8B-B14F-4D97-AF65-F5344CB8AC3E}">
        <p14:creationId xmlns:p14="http://schemas.microsoft.com/office/powerpoint/2010/main" val="3421358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1C14D-59E8-498A-81F6-515EDA7DB5D8}"/>
              </a:ext>
            </a:extLst>
          </p:cNvPr>
          <p:cNvSpPr>
            <a:spLocks noGrp="1"/>
          </p:cNvSpPr>
          <p:nvPr>
            <p:ph type="title"/>
          </p:nvPr>
        </p:nvSpPr>
        <p:spPr>
          <a:xfrm>
            <a:off x="572493" y="238539"/>
            <a:ext cx="11018520" cy="1434415"/>
          </a:xfrm>
        </p:spPr>
        <p:txBody>
          <a:bodyPr anchor="b">
            <a:normAutofit/>
          </a:bodyPr>
          <a:lstStyle/>
          <a:p>
            <a:r>
              <a:rPr lang="en-US" sz="5400" b="1">
                <a:latin typeface="Calibri" panose="020F0502020204030204" pitchFamily="34" charset="0"/>
                <a:cs typeface="Calibri" panose="020F0502020204030204" pitchFamily="34" charset="0"/>
              </a:rPr>
              <a:t>Solution</a:t>
            </a:r>
            <a:r>
              <a:rPr lang="en-AU" sz="5400" b="1">
                <a:latin typeface="Calibri" panose="020F0502020204030204" pitchFamily="34" charset="0"/>
                <a:cs typeface="Calibri" panose="020F0502020204030204" pitchFamily="34" charset="0"/>
              </a:rPr>
              <a:t>:</a:t>
            </a:r>
          </a:p>
        </p:txBody>
      </p:sp>
      <p:sp>
        <p:nvSpPr>
          <p:cNvPr id="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893DE7-3D65-4936-8839-2447516C6A01}"/>
              </a:ext>
            </a:extLst>
          </p:cNvPr>
          <p:cNvSpPr>
            <a:spLocks noGrp="1"/>
          </p:cNvSpPr>
          <p:nvPr>
            <p:ph idx="1"/>
          </p:nvPr>
        </p:nvSpPr>
        <p:spPr>
          <a:xfrm>
            <a:off x="572493" y="2071316"/>
            <a:ext cx="6713552" cy="4119172"/>
          </a:xfrm>
        </p:spPr>
        <p:txBody>
          <a:bodyPr anchor="t">
            <a:normAutofit/>
          </a:bodyPr>
          <a:lstStyle/>
          <a:p>
            <a:pPr>
              <a:buFont typeface="Wingdings" panose="05000000000000000000" pitchFamily="2" charset="2"/>
              <a:buChar char="§"/>
            </a:pPr>
            <a:r>
              <a:rPr lang="en-US" sz="1900">
                <a:latin typeface="charter"/>
              </a:rPr>
              <a:t>New product records in June 2015 can be the best indicator of new products in June 2016.</a:t>
            </a:r>
          </a:p>
          <a:p>
            <a:pPr>
              <a:buFont typeface="Wingdings" panose="05000000000000000000" pitchFamily="2" charset="2"/>
              <a:buChar char="§"/>
            </a:pPr>
            <a:r>
              <a:rPr lang="en-US" sz="1900">
                <a:latin typeface="charter"/>
              </a:rPr>
              <a:t>The models trained on June 2015 for example are trained on features based on all 22 (24-2) user data predictors up till and including June 2015 and product information before June 2015. </a:t>
            </a:r>
            <a:endParaRPr lang="fa-IR" sz="1900">
              <a:latin typeface="charter"/>
            </a:endParaRPr>
          </a:p>
          <a:p>
            <a:pPr>
              <a:buFont typeface="Wingdings" panose="05000000000000000000" pitchFamily="2" charset="2"/>
              <a:buChar char="§"/>
            </a:pPr>
            <a:r>
              <a:rPr lang="en-US" sz="1900">
                <a:latin typeface="charter"/>
              </a:rPr>
              <a:t>This approach mimics the test data which also contains user data for June 2016. </a:t>
            </a:r>
            <a:endParaRPr lang="fa-IR" sz="1900">
              <a:latin typeface="charter"/>
            </a:endParaRPr>
          </a:p>
          <a:p>
            <a:pPr>
              <a:buFont typeface="Wingdings" panose="05000000000000000000" pitchFamily="2" charset="2"/>
              <a:buChar char="§"/>
            </a:pPr>
            <a:r>
              <a:rPr lang="en-US" sz="1900">
                <a:latin typeface="charter"/>
              </a:rPr>
              <a:t>The test features were generated using the most recent months and were based on lag data in order to have similar feature interpretations. </a:t>
            </a:r>
            <a:endParaRPr lang="fa-IR" sz="1900">
              <a:latin typeface="charter"/>
            </a:endParaRPr>
          </a:p>
          <a:p>
            <a:pPr>
              <a:buFont typeface="Wingdings" panose="05000000000000000000" pitchFamily="2" charset="2"/>
              <a:buChar char="§"/>
            </a:pPr>
            <a:r>
              <a:rPr lang="en-US" sz="1900">
                <a:latin typeface="charter"/>
              </a:rPr>
              <a:t>Consequently, the model trained on June 2015 which uses 5 lag months is evaluated on the test features calculated on only the lag data starting in January 2016.</a:t>
            </a:r>
          </a:p>
          <a:p>
            <a:pPr>
              <a:buFont typeface="Wingdings" panose="05000000000000000000" pitchFamily="2" charset="2"/>
              <a:buChar char="§"/>
            </a:pPr>
            <a:endParaRPr lang="en-US" sz="1900" b="0" i="0">
              <a:effectLst/>
              <a:latin typeface="Helvetica Neue"/>
            </a:endParaRPr>
          </a:p>
        </p:txBody>
      </p:sp>
      <p:pic>
        <p:nvPicPr>
          <p:cNvPr id="5" name="Picture 4" descr="A picture containing electronics, circuit&#10;&#10;Description automatically generated">
            <a:extLst>
              <a:ext uri="{FF2B5EF4-FFF2-40B4-BE49-F238E27FC236}">
                <a16:creationId xmlns:a16="http://schemas.microsoft.com/office/drawing/2014/main" id="{05EA52A9-47FA-42C2-B5E3-D8284FA265D6}"/>
              </a:ext>
            </a:extLst>
          </p:cNvPr>
          <p:cNvPicPr>
            <a:picLocks noChangeAspect="1"/>
          </p:cNvPicPr>
          <p:nvPr/>
        </p:nvPicPr>
        <p:blipFill rotWithShape="1">
          <a:blip r:embed="rId2">
            <a:extLst>
              <a:ext uri="{28A0092B-C50C-407E-A947-70E740481C1C}">
                <a14:useLocalDpi xmlns:a14="http://schemas.microsoft.com/office/drawing/2010/main" val="0"/>
              </a:ext>
            </a:extLst>
          </a:blip>
          <a:srcRect l="32236" r="23586" b="1"/>
          <a:stretch/>
        </p:blipFill>
        <p:spPr>
          <a:xfrm>
            <a:off x="7675658" y="2093976"/>
            <a:ext cx="3941064" cy="4096512"/>
          </a:xfrm>
          <a:prstGeom prst="rect">
            <a:avLst/>
          </a:prstGeom>
        </p:spPr>
      </p:pic>
    </p:spTree>
    <p:extLst>
      <p:ext uri="{BB962C8B-B14F-4D97-AF65-F5344CB8AC3E}">
        <p14:creationId xmlns:p14="http://schemas.microsoft.com/office/powerpoint/2010/main" val="2418706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1C14D-59E8-498A-81F6-515EDA7DB5D8}"/>
              </a:ext>
            </a:extLst>
          </p:cNvPr>
          <p:cNvSpPr>
            <a:spLocks noGrp="1"/>
          </p:cNvSpPr>
          <p:nvPr>
            <p:ph type="title"/>
          </p:nvPr>
        </p:nvSpPr>
        <p:spPr>
          <a:xfrm>
            <a:off x="572493" y="238539"/>
            <a:ext cx="11018520" cy="1434415"/>
          </a:xfrm>
        </p:spPr>
        <p:txBody>
          <a:bodyPr anchor="b">
            <a:normAutofit/>
          </a:bodyPr>
          <a:lstStyle/>
          <a:p>
            <a:r>
              <a:rPr lang="en-US" sz="5400" b="1" dirty="0">
                <a:latin typeface="Calibri" panose="020F0502020204030204" pitchFamily="34" charset="0"/>
                <a:cs typeface="Calibri" panose="020F0502020204030204" pitchFamily="34" charset="0"/>
              </a:rPr>
              <a:t>Solution</a:t>
            </a:r>
            <a:r>
              <a:rPr lang="en-AU" sz="5400" b="1" dirty="0">
                <a:latin typeface="Calibri" panose="020F0502020204030204" pitchFamily="34" charset="0"/>
                <a:cs typeface="Calibri" panose="020F0502020204030204" pitchFamily="34" charset="0"/>
              </a:rPr>
              <a:t>:</a:t>
            </a:r>
          </a:p>
        </p:txBody>
      </p:sp>
      <p:sp>
        <p:nvSpPr>
          <p:cNvPr id="2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893DE7-3D65-4936-8839-2447516C6A01}"/>
              </a:ext>
            </a:extLst>
          </p:cNvPr>
          <p:cNvSpPr>
            <a:spLocks noGrp="1"/>
          </p:cNvSpPr>
          <p:nvPr>
            <p:ph idx="1"/>
          </p:nvPr>
        </p:nvSpPr>
        <p:spPr>
          <a:xfrm>
            <a:off x="572493" y="2071316"/>
            <a:ext cx="6713552" cy="4119172"/>
          </a:xfrm>
        </p:spPr>
        <p:txBody>
          <a:bodyPr anchor="t">
            <a:normAutofit/>
          </a:bodyPr>
          <a:lstStyle/>
          <a:p>
            <a:pPr>
              <a:buFont typeface="Wingdings" panose="05000000000000000000" pitchFamily="2" charset="2"/>
              <a:buChar char="§"/>
            </a:pPr>
            <a:r>
              <a:rPr lang="en-US" sz="2200" dirty="0">
                <a:latin typeface="charter"/>
              </a:rPr>
              <a:t>There are many parameters need to be tuned. </a:t>
            </a:r>
            <a:endParaRPr lang="en-US" sz="2200">
              <a:latin typeface="charter"/>
            </a:endParaRPr>
          </a:p>
          <a:p>
            <a:pPr>
              <a:buFont typeface="Wingdings" panose="05000000000000000000" pitchFamily="2" charset="2"/>
              <a:buChar char="§"/>
            </a:pPr>
            <a:r>
              <a:rPr lang="en-US" sz="2200" dirty="0">
                <a:latin typeface="charter"/>
              </a:rPr>
              <a:t>Using </a:t>
            </a:r>
            <a:r>
              <a:rPr lang="en-US" sz="2200">
                <a:latin typeface="charter"/>
              </a:rPr>
              <a:t>GridSearchCV</a:t>
            </a:r>
            <a:r>
              <a:rPr lang="en-US" sz="2200" dirty="0">
                <a:latin typeface="charter"/>
              </a:rPr>
              <a:t> function in Scikit Learn can generate multiple values of each parameter at the same time. </a:t>
            </a:r>
            <a:endParaRPr lang="en-US" sz="2200">
              <a:latin typeface="charter"/>
            </a:endParaRPr>
          </a:p>
          <a:p>
            <a:pPr>
              <a:buFont typeface="Wingdings" panose="05000000000000000000" pitchFamily="2" charset="2"/>
              <a:buChar char="§"/>
            </a:pPr>
            <a:r>
              <a:rPr lang="en-US" sz="2200" dirty="0">
                <a:latin typeface="charter"/>
              </a:rPr>
              <a:t>It's useful for hyperparameters tuning to get the best models since we can compare each other.</a:t>
            </a:r>
            <a:endParaRPr lang="en-US" sz="2200">
              <a:latin typeface="charter"/>
            </a:endParaRPr>
          </a:p>
          <a:p>
            <a:pPr>
              <a:buFont typeface="Wingdings" panose="05000000000000000000" pitchFamily="2" charset="2"/>
              <a:buChar char="§"/>
            </a:pPr>
            <a:r>
              <a:rPr lang="en-US" sz="2200" dirty="0">
                <a:latin typeface="charter"/>
              </a:rPr>
              <a:t>Some important parameters can affect the performance of model and reduce overfitting.</a:t>
            </a:r>
            <a:endParaRPr lang="en-US" sz="2200">
              <a:latin typeface="charter"/>
            </a:endParaRPr>
          </a:p>
          <a:p>
            <a:pPr>
              <a:buFont typeface="Wingdings" panose="05000000000000000000" pitchFamily="2" charset="2"/>
              <a:buChar char="§"/>
            </a:pPr>
            <a:endParaRPr lang="en-US" sz="2200" b="0" i="0">
              <a:effectLst/>
              <a:latin typeface="Helvetica Neue"/>
            </a:endParaRPr>
          </a:p>
        </p:txBody>
      </p:sp>
      <p:pic>
        <p:nvPicPr>
          <p:cNvPr id="6" name="Picture 5" descr="A picture containing electronics, circuit&#10;&#10;Description automatically generated">
            <a:extLst>
              <a:ext uri="{FF2B5EF4-FFF2-40B4-BE49-F238E27FC236}">
                <a16:creationId xmlns:a16="http://schemas.microsoft.com/office/drawing/2014/main" id="{2D5BABA6-F05B-42E2-A2D0-FACFF5B839B1}"/>
              </a:ext>
            </a:extLst>
          </p:cNvPr>
          <p:cNvPicPr>
            <a:picLocks noChangeAspect="1"/>
          </p:cNvPicPr>
          <p:nvPr/>
        </p:nvPicPr>
        <p:blipFill rotWithShape="1">
          <a:blip r:embed="rId2">
            <a:extLst>
              <a:ext uri="{28A0092B-C50C-407E-A947-70E740481C1C}">
                <a14:useLocalDpi xmlns:a14="http://schemas.microsoft.com/office/drawing/2010/main" val="0"/>
              </a:ext>
            </a:extLst>
          </a:blip>
          <a:srcRect l="32236" r="23586" b="1"/>
          <a:stretch/>
        </p:blipFill>
        <p:spPr>
          <a:xfrm>
            <a:off x="7675658" y="2093976"/>
            <a:ext cx="3941064" cy="4096512"/>
          </a:xfrm>
          <a:prstGeom prst="rect">
            <a:avLst/>
          </a:prstGeom>
        </p:spPr>
      </p:pic>
    </p:spTree>
    <p:extLst>
      <p:ext uri="{BB962C8B-B14F-4D97-AF65-F5344CB8AC3E}">
        <p14:creationId xmlns:p14="http://schemas.microsoft.com/office/powerpoint/2010/main" val="1679352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BB5A0-0435-48C2-9003-34E9DEFA4116}"/>
              </a:ext>
            </a:extLst>
          </p:cNvPr>
          <p:cNvSpPr>
            <a:spLocks noGrp="1"/>
          </p:cNvSpPr>
          <p:nvPr>
            <p:ph type="title"/>
          </p:nvPr>
        </p:nvSpPr>
        <p:spPr>
          <a:xfrm>
            <a:off x="649224" y="629266"/>
            <a:ext cx="5102351" cy="1676603"/>
          </a:xfrm>
        </p:spPr>
        <p:txBody>
          <a:bodyPr>
            <a:normAutofit/>
          </a:bodyPr>
          <a:lstStyle/>
          <a:p>
            <a:r>
              <a:rPr lang="en-AU" b="1">
                <a:latin typeface="Calibri" panose="020F0502020204030204" pitchFamily="34" charset="0"/>
                <a:cs typeface="Calibri" panose="020F0502020204030204" pitchFamily="34" charset="0"/>
              </a:rPr>
              <a:t>Summary of Results</a:t>
            </a:r>
            <a:br>
              <a:rPr lang="en-AU" b="0" i="0">
                <a:effectLst/>
                <a:latin typeface="sohne"/>
              </a:rPr>
            </a:br>
            <a:endParaRPr lang="en-AU" dirty="0"/>
          </a:p>
        </p:txBody>
      </p:sp>
      <p:sp>
        <p:nvSpPr>
          <p:cNvPr id="3" name="Content Placeholder 2">
            <a:extLst>
              <a:ext uri="{FF2B5EF4-FFF2-40B4-BE49-F238E27FC236}">
                <a16:creationId xmlns:a16="http://schemas.microsoft.com/office/drawing/2014/main" id="{6A1340AC-8C73-44D8-B95C-696C5FD20AA2}"/>
              </a:ext>
            </a:extLst>
          </p:cNvPr>
          <p:cNvSpPr>
            <a:spLocks noGrp="1"/>
          </p:cNvSpPr>
          <p:nvPr>
            <p:ph idx="1"/>
          </p:nvPr>
        </p:nvSpPr>
        <p:spPr>
          <a:xfrm>
            <a:off x="649224" y="2438400"/>
            <a:ext cx="5102351" cy="3785419"/>
          </a:xfrm>
        </p:spPr>
        <p:txBody>
          <a:bodyPr>
            <a:normAutofit/>
          </a:bodyPr>
          <a:lstStyle/>
          <a:p>
            <a:pPr>
              <a:buFont typeface="Wingdings" panose="05000000000000000000" pitchFamily="2" charset="2"/>
              <a:buChar char="§"/>
            </a:pPr>
            <a:r>
              <a:rPr lang="en-US" sz="2000" b="0" i="0">
                <a:effectLst/>
                <a:latin typeface="charter"/>
              </a:rPr>
              <a:t>Results are evaluated according to the Mean Average Precision @ 7 (MAP@7).</a:t>
            </a:r>
          </a:p>
          <a:p>
            <a:pPr>
              <a:buFont typeface="Wingdings" panose="05000000000000000000" pitchFamily="2" charset="2"/>
              <a:buChar char="§"/>
            </a:pPr>
            <a:r>
              <a:rPr lang="en-US" sz="2000" b="0" i="0">
                <a:effectLst/>
                <a:latin typeface="charter"/>
              </a:rPr>
              <a:t>To recommend the top 7 products to each customer. The scoring is evaluated using mean average precision at 7 (MAP@7). </a:t>
            </a:r>
          </a:p>
          <a:p>
            <a:pPr>
              <a:buFont typeface="Wingdings" panose="05000000000000000000" pitchFamily="2" charset="2"/>
              <a:buChar char="§"/>
            </a:pPr>
            <a:r>
              <a:rPr lang="en-US" sz="2000" b="0" i="0">
                <a:effectLst/>
                <a:latin typeface="charter"/>
              </a:rPr>
              <a:t>Final Result: 0.03016 on Private Score</a:t>
            </a:r>
          </a:p>
          <a:p>
            <a:pPr>
              <a:buFont typeface="Wingdings" panose="05000000000000000000" pitchFamily="2" charset="2"/>
              <a:buChar char="§"/>
            </a:pPr>
            <a:r>
              <a:rPr lang="en-US" sz="2000" b="0" i="0">
                <a:effectLst/>
                <a:latin typeface="charter"/>
              </a:rPr>
              <a:t>How relevant is the list of recommended items</a:t>
            </a:r>
          </a:p>
          <a:p>
            <a:pPr>
              <a:buFont typeface="Wingdings" panose="05000000000000000000" pitchFamily="2" charset="2"/>
              <a:buChar char="§"/>
            </a:pPr>
            <a:endParaRPr lang="en-AU" sz="2000"/>
          </a:p>
        </p:txBody>
      </p:sp>
      <p:sp>
        <p:nvSpPr>
          <p:cNvPr id="11" name="Rectangle 10">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3B3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5C0F76A-9B0B-4847-B044-EE77CF223127}"/>
              </a:ext>
            </a:extLst>
          </p:cNvPr>
          <p:cNvPicPr>
            <a:picLocks noChangeAspect="1"/>
          </p:cNvPicPr>
          <p:nvPr/>
        </p:nvPicPr>
        <p:blipFill>
          <a:blip r:embed="rId2"/>
          <a:stretch>
            <a:fillRect/>
          </a:stretch>
        </p:blipFill>
        <p:spPr>
          <a:xfrm>
            <a:off x="7059168" y="1304164"/>
            <a:ext cx="4206240" cy="1104138"/>
          </a:xfrm>
          <a:prstGeom prst="rect">
            <a:avLst/>
          </a:prstGeom>
        </p:spPr>
      </p:pic>
      <p:sp>
        <p:nvSpPr>
          <p:cNvPr id="15"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 schematic&#10;&#10;Description automatically generated">
            <a:extLst>
              <a:ext uri="{FF2B5EF4-FFF2-40B4-BE49-F238E27FC236}">
                <a16:creationId xmlns:a16="http://schemas.microsoft.com/office/drawing/2014/main" id="{F57EB5E9-4BBA-496F-9D82-7FC5D9FCF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9168" y="4414952"/>
            <a:ext cx="4206240" cy="935888"/>
          </a:xfrm>
          <a:prstGeom prst="rect">
            <a:avLst/>
          </a:prstGeom>
          <a:effectLst/>
        </p:spPr>
      </p:pic>
    </p:spTree>
    <p:extLst>
      <p:ext uri="{BB962C8B-B14F-4D97-AF65-F5344CB8AC3E}">
        <p14:creationId xmlns:p14="http://schemas.microsoft.com/office/powerpoint/2010/main" val="90093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1C14D-59E8-498A-81F6-515EDA7DB5D8}"/>
              </a:ext>
            </a:extLst>
          </p:cNvPr>
          <p:cNvSpPr>
            <a:spLocks noGrp="1"/>
          </p:cNvSpPr>
          <p:nvPr>
            <p:ph type="title"/>
          </p:nvPr>
        </p:nvSpPr>
        <p:spPr>
          <a:xfrm>
            <a:off x="572493" y="238539"/>
            <a:ext cx="11018520" cy="1434415"/>
          </a:xfrm>
        </p:spPr>
        <p:txBody>
          <a:bodyPr anchor="b">
            <a:normAutofit/>
          </a:bodyPr>
          <a:lstStyle/>
          <a:p>
            <a:r>
              <a:rPr lang="en-US" sz="5400" b="1" dirty="0">
                <a:latin typeface="Calibri" panose="020F0502020204030204" pitchFamily="34" charset="0"/>
                <a:cs typeface="Calibri" panose="020F0502020204030204" pitchFamily="34" charset="0"/>
              </a:rPr>
              <a:t>Other </a:t>
            </a:r>
            <a:r>
              <a:rPr lang="en-AU" sz="5400" b="1" dirty="0">
                <a:latin typeface="Calibri" panose="020F0502020204030204" pitchFamily="34" charset="0"/>
                <a:cs typeface="Calibri" panose="020F0502020204030204" pitchFamily="34" charset="0"/>
              </a:rPr>
              <a:t>candidate solutions:</a:t>
            </a:r>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893DE7-3D65-4936-8839-2447516C6A01}"/>
              </a:ext>
            </a:extLst>
          </p:cNvPr>
          <p:cNvSpPr>
            <a:spLocks noGrp="1"/>
          </p:cNvSpPr>
          <p:nvPr>
            <p:ph idx="1"/>
          </p:nvPr>
        </p:nvSpPr>
        <p:spPr>
          <a:xfrm>
            <a:off x="572493" y="1836438"/>
            <a:ext cx="10645404" cy="4354050"/>
          </a:xfrm>
        </p:spPr>
        <p:txBody>
          <a:bodyPr anchor="t">
            <a:normAutofit lnSpcReduction="10000"/>
          </a:bodyPr>
          <a:lstStyle/>
          <a:p>
            <a:pPr algn="l">
              <a:buFont typeface="Wingdings" panose="05000000000000000000" pitchFamily="2" charset="2"/>
              <a:buChar char="§"/>
            </a:pPr>
            <a:r>
              <a:rPr lang="en-US" sz="2200" dirty="0">
                <a:latin typeface="charter"/>
              </a:rPr>
              <a:t>The goal is the prediction of the products that the customer will purchase in the next month (June 2016). Since the types of our products are discrete, the time series problem transforms to a multi-class classification problem.</a:t>
            </a:r>
            <a:endParaRPr lang="fa-IR" sz="2200" dirty="0">
              <a:latin typeface="charter"/>
            </a:endParaRPr>
          </a:p>
          <a:p>
            <a:pPr algn="l">
              <a:buFont typeface="Wingdings" panose="05000000000000000000" pitchFamily="2" charset="2"/>
              <a:buChar char="§"/>
            </a:pPr>
            <a:r>
              <a:rPr lang="en-US" sz="2200" dirty="0">
                <a:latin typeface="charter"/>
              </a:rPr>
              <a:t>Neural Networks such as LSTM:</a:t>
            </a:r>
            <a:r>
              <a:rPr lang="fa-IR" sz="2200" dirty="0">
                <a:latin typeface="charter"/>
              </a:rPr>
              <a:t> </a:t>
            </a:r>
            <a:endParaRPr lang="en-AU" sz="2200" dirty="0">
              <a:latin typeface="charter"/>
            </a:endParaRPr>
          </a:p>
          <a:p>
            <a:pPr lvl="1"/>
            <a:r>
              <a:rPr lang="en-US" sz="1800" dirty="0">
                <a:latin typeface="charter"/>
              </a:rPr>
              <a:t>Due to the high number of customers and products, the possibility of making an integrated model for each user for all products or one product for all users is a time-consuming process.</a:t>
            </a:r>
          </a:p>
          <a:p>
            <a:pPr lvl="1"/>
            <a:r>
              <a:rPr lang="en-US" sz="1800" dirty="0">
                <a:latin typeface="charter"/>
              </a:rPr>
              <a:t>Further, in terms of actual modeling for the end user, this work has a high computational cost. Indeed, changing the model, even by adding a new product, is a high-computational process.</a:t>
            </a:r>
          </a:p>
          <a:p>
            <a:pPr lvl="1"/>
            <a:r>
              <a:rPr lang="en-US" sz="1800" dirty="0">
                <a:latin typeface="charter"/>
              </a:rPr>
              <a:t>They’re some unbalanced features in a dataset which can make modeling in neural networks more challenging. </a:t>
            </a:r>
          </a:p>
          <a:p>
            <a:pPr>
              <a:buFont typeface="Wingdings" panose="05000000000000000000" pitchFamily="2" charset="2"/>
              <a:buChar char="§"/>
            </a:pPr>
            <a:r>
              <a:rPr lang="en-US" sz="2200" dirty="0">
                <a:latin typeface="charter"/>
              </a:rPr>
              <a:t>Collaborative filtering: </a:t>
            </a:r>
          </a:p>
          <a:p>
            <a:pPr lvl="1"/>
            <a:r>
              <a:rPr lang="en-US" sz="1800" dirty="0">
                <a:latin typeface="charter"/>
              </a:rPr>
              <a:t>We seek to find customers with similar interests. Hence, we can categorize them in the same groups. With more users and more features that users need to compare them with each other, the possibility of finding the optimum solution is more complex. </a:t>
            </a:r>
          </a:p>
          <a:p>
            <a:pPr lvl="1"/>
            <a:r>
              <a:rPr lang="en-US" sz="1800" dirty="0">
                <a:latin typeface="charter"/>
              </a:rPr>
              <a:t>In addition, the problem of imbalance dataset makes it more difficult. </a:t>
            </a:r>
            <a:endParaRPr lang="en-US" sz="1200" b="0" i="0" dirty="0">
              <a:solidFill>
                <a:srgbClr val="000000"/>
              </a:solidFill>
              <a:effectLst/>
              <a:latin typeface="Helvetica Neue"/>
            </a:endParaRPr>
          </a:p>
        </p:txBody>
      </p:sp>
    </p:spTree>
    <p:extLst>
      <p:ext uri="{BB962C8B-B14F-4D97-AF65-F5344CB8AC3E}">
        <p14:creationId xmlns:p14="http://schemas.microsoft.com/office/powerpoint/2010/main" val="3939714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1C14D-59E8-498A-81F6-515EDA7DB5D8}"/>
              </a:ext>
            </a:extLst>
          </p:cNvPr>
          <p:cNvSpPr>
            <a:spLocks noGrp="1"/>
          </p:cNvSpPr>
          <p:nvPr>
            <p:ph type="title"/>
          </p:nvPr>
        </p:nvSpPr>
        <p:spPr>
          <a:xfrm>
            <a:off x="572493" y="238539"/>
            <a:ext cx="11018520" cy="1434415"/>
          </a:xfrm>
        </p:spPr>
        <p:txBody>
          <a:bodyPr anchor="b">
            <a:normAutofit/>
          </a:bodyPr>
          <a:lstStyle/>
          <a:p>
            <a:r>
              <a:rPr lang="en-US" sz="5400" b="1" dirty="0">
                <a:latin typeface="Calibri" panose="020F0502020204030204" pitchFamily="34" charset="0"/>
                <a:cs typeface="Calibri" panose="020F0502020204030204" pitchFamily="34" charset="0"/>
              </a:rPr>
              <a:t>Other </a:t>
            </a:r>
            <a:r>
              <a:rPr lang="en-AU" sz="5400" b="1" dirty="0">
                <a:latin typeface="Calibri" panose="020F0502020204030204" pitchFamily="34" charset="0"/>
                <a:cs typeface="Calibri" panose="020F0502020204030204" pitchFamily="34" charset="0"/>
              </a:rPr>
              <a:t>candidate solutions:</a:t>
            </a:r>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893DE7-3D65-4936-8839-2447516C6A01}"/>
              </a:ext>
            </a:extLst>
          </p:cNvPr>
          <p:cNvSpPr>
            <a:spLocks noGrp="1"/>
          </p:cNvSpPr>
          <p:nvPr>
            <p:ph idx="1"/>
          </p:nvPr>
        </p:nvSpPr>
        <p:spPr>
          <a:xfrm>
            <a:off x="572493" y="1836438"/>
            <a:ext cx="10645404" cy="4354050"/>
          </a:xfrm>
        </p:spPr>
        <p:txBody>
          <a:bodyPr anchor="t">
            <a:normAutofit/>
          </a:bodyPr>
          <a:lstStyle/>
          <a:p>
            <a:pPr algn="l">
              <a:buFont typeface="Wingdings" panose="05000000000000000000" pitchFamily="2" charset="2"/>
              <a:buChar char="§"/>
            </a:pPr>
            <a:r>
              <a:rPr lang="en-US" sz="2200" dirty="0">
                <a:latin typeface="charter"/>
              </a:rPr>
              <a:t>Using PySpark </a:t>
            </a:r>
            <a:endParaRPr lang="en-US" sz="1200" b="0" i="0" dirty="0">
              <a:solidFill>
                <a:srgbClr val="000000"/>
              </a:solidFill>
              <a:effectLst/>
              <a:latin typeface="Helvetica Neue"/>
            </a:endParaRPr>
          </a:p>
        </p:txBody>
      </p:sp>
    </p:spTree>
    <p:extLst>
      <p:ext uri="{BB962C8B-B14F-4D97-AF65-F5344CB8AC3E}">
        <p14:creationId xmlns:p14="http://schemas.microsoft.com/office/powerpoint/2010/main" val="26590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340BAA-114F-462E-9EE5-11F6111326F9}"/>
              </a:ext>
            </a:extLst>
          </p:cNvPr>
          <p:cNvSpPr>
            <a:spLocks noGrp="1"/>
          </p:cNvSpPr>
          <p:nvPr>
            <p:ph type="title"/>
          </p:nvPr>
        </p:nvSpPr>
        <p:spPr>
          <a:xfrm>
            <a:off x="572493" y="238539"/>
            <a:ext cx="11018520" cy="1434415"/>
          </a:xfrm>
        </p:spPr>
        <p:txBody>
          <a:bodyPr anchor="b">
            <a:normAutofit/>
          </a:bodyPr>
          <a:lstStyle/>
          <a:p>
            <a:r>
              <a:rPr lang="en-AU" sz="5400" b="1" dirty="0">
                <a:latin typeface="Calibri" panose="020F0502020204030204" pitchFamily="34" charset="0"/>
                <a:cs typeface="Calibri" panose="020F0502020204030204" pitchFamily="34" charset="0"/>
              </a:rPr>
              <a:t>Problem Statement</a:t>
            </a:r>
            <a:endParaRPr lang="en-AU" sz="5400" dirty="0"/>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C2A8B2-E30A-4510-A225-F12ADA38E69E}"/>
              </a:ext>
            </a:extLst>
          </p:cNvPr>
          <p:cNvSpPr>
            <a:spLocks noGrp="1"/>
          </p:cNvSpPr>
          <p:nvPr>
            <p:ph idx="1"/>
          </p:nvPr>
        </p:nvSpPr>
        <p:spPr>
          <a:xfrm>
            <a:off x="572493" y="2071316"/>
            <a:ext cx="6713552" cy="4119172"/>
          </a:xfrm>
        </p:spPr>
        <p:txBody>
          <a:bodyPr anchor="t">
            <a:normAutofit/>
          </a:bodyPr>
          <a:lstStyle/>
          <a:p>
            <a:r>
              <a:rPr lang="en-US" sz="2200" dirty="0">
                <a:latin typeface="charter"/>
              </a:rPr>
              <a:t>Santander: a banking company in Spain that offers an array of financial products.</a:t>
            </a:r>
          </a:p>
          <a:p>
            <a:r>
              <a:rPr lang="en-US" sz="2200" dirty="0">
                <a:latin typeface="charter"/>
              </a:rPr>
              <a:t>A small number of their customers would receive many recommendations while many others would not see any at all. </a:t>
            </a:r>
          </a:p>
          <a:p>
            <a:r>
              <a:rPr lang="en-US" sz="2200" dirty="0">
                <a:latin typeface="charter"/>
              </a:rPr>
              <a:t>The goal of competition is to accurately predict what their existing customers would use in the next month.</a:t>
            </a:r>
          </a:p>
          <a:p>
            <a:endParaRPr lang="en-AU" sz="2200" dirty="0"/>
          </a:p>
        </p:txBody>
      </p:sp>
      <p:pic>
        <p:nvPicPr>
          <p:cNvPr id="5" name="Picture 4" descr="Icon&#10;&#10;Description automatically generated">
            <a:extLst>
              <a:ext uri="{FF2B5EF4-FFF2-40B4-BE49-F238E27FC236}">
                <a16:creationId xmlns:a16="http://schemas.microsoft.com/office/drawing/2014/main" id="{D5702154-8ECB-4FDB-853C-E6C6FCD01593}"/>
              </a:ext>
            </a:extLst>
          </p:cNvPr>
          <p:cNvPicPr>
            <a:picLocks noChangeAspect="1"/>
          </p:cNvPicPr>
          <p:nvPr/>
        </p:nvPicPr>
        <p:blipFill rotWithShape="1">
          <a:blip r:embed="rId2">
            <a:extLst>
              <a:ext uri="{28A0092B-C50C-407E-A947-70E740481C1C}">
                <a14:useLocalDpi xmlns:a14="http://schemas.microsoft.com/office/drawing/2010/main" val="0"/>
              </a:ext>
            </a:extLst>
          </a:blip>
          <a:srcRect l="3795" r="-3" b="-3"/>
          <a:stretch/>
        </p:blipFill>
        <p:spPr>
          <a:xfrm>
            <a:off x="7675658" y="2093976"/>
            <a:ext cx="3941064" cy="4096512"/>
          </a:xfrm>
          <a:prstGeom prst="rect">
            <a:avLst/>
          </a:prstGeom>
        </p:spPr>
      </p:pic>
    </p:spTree>
    <p:extLst>
      <p:ext uri="{BB962C8B-B14F-4D97-AF65-F5344CB8AC3E}">
        <p14:creationId xmlns:p14="http://schemas.microsoft.com/office/powerpoint/2010/main" val="360496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575F-BC80-4E31-8B9B-9FD73E4A6580}"/>
              </a:ext>
            </a:extLst>
          </p:cNvPr>
          <p:cNvSpPr>
            <a:spLocks noGrp="1"/>
          </p:cNvSpPr>
          <p:nvPr>
            <p:ph type="title"/>
          </p:nvPr>
        </p:nvSpPr>
        <p:spPr/>
        <p:txBody>
          <a:bodyPr/>
          <a:lstStyle/>
          <a:p>
            <a:r>
              <a:rPr lang="en-US" sz="4400" b="1" kern="1200" dirty="0">
                <a:solidFill>
                  <a:schemeClr val="tx1"/>
                </a:solidFill>
                <a:effectLst/>
                <a:latin typeface="+mj-lt"/>
                <a:ea typeface="+mj-ea"/>
                <a:cs typeface="+mj-cs"/>
              </a:rPr>
              <a:t>Types of Recommendation Systems</a:t>
            </a:r>
            <a:endParaRPr lang="en-AU" dirty="0"/>
          </a:p>
        </p:txBody>
      </p:sp>
      <p:sp>
        <p:nvSpPr>
          <p:cNvPr id="3" name="Content Placeholder 2">
            <a:extLst>
              <a:ext uri="{FF2B5EF4-FFF2-40B4-BE49-F238E27FC236}">
                <a16:creationId xmlns:a16="http://schemas.microsoft.com/office/drawing/2014/main" id="{81DC47E1-62A8-4B5F-8927-292398DA3B90}"/>
              </a:ext>
            </a:extLst>
          </p:cNvPr>
          <p:cNvSpPr>
            <a:spLocks noGrp="1"/>
          </p:cNvSpPr>
          <p:nvPr>
            <p:ph idx="1"/>
          </p:nvPr>
        </p:nvSpPr>
        <p:spPr/>
        <p:txBody>
          <a:bodyPr/>
          <a:lstStyle/>
          <a:p>
            <a:endParaRPr lang="en-AU"/>
          </a:p>
        </p:txBody>
      </p:sp>
      <p:pic>
        <p:nvPicPr>
          <p:cNvPr id="5" name="Picture 2" descr="Recommender Systems: Explaining ML-Based Personalization | AltexSoft">
            <a:extLst>
              <a:ext uri="{FF2B5EF4-FFF2-40B4-BE49-F238E27FC236}">
                <a16:creationId xmlns:a16="http://schemas.microsoft.com/office/drawing/2014/main" id="{6DD94F71-8A70-47F0-90C8-0F6C4A214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433" y="1825625"/>
            <a:ext cx="820713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17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713DD-595D-4731-96D8-8524938F0DDE}"/>
              </a:ext>
            </a:extLst>
          </p:cNvPr>
          <p:cNvSpPr>
            <a:spLocks noGrp="1"/>
          </p:cNvSpPr>
          <p:nvPr>
            <p:ph type="title"/>
          </p:nvPr>
        </p:nvSpPr>
        <p:spPr>
          <a:xfrm>
            <a:off x="630936" y="640080"/>
            <a:ext cx="4818888" cy="1481328"/>
          </a:xfrm>
        </p:spPr>
        <p:txBody>
          <a:bodyPr anchor="b">
            <a:normAutofit/>
          </a:bodyPr>
          <a:lstStyle/>
          <a:p>
            <a:r>
              <a:rPr lang="en-AU" sz="3000" b="1">
                <a:latin typeface="Calibri" panose="020F0502020204030204" pitchFamily="34" charset="0"/>
                <a:cs typeface="Calibri" panose="020F0502020204030204" pitchFamily="34" charset="0"/>
              </a:rPr>
              <a:t>Types of Recommendation Systems</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E35684-7178-4C53-A16A-14DDC7F9CB85}"/>
              </a:ext>
            </a:extLst>
          </p:cNvPr>
          <p:cNvSpPr>
            <a:spLocks noGrp="1"/>
          </p:cNvSpPr>
          <p:nvPr>
            <p:ph idx="1"/>
          </p:nvPr>
        </p:nvSpPr>
        <p:spPr>
          <a:xfrm>
            <a:off x="630936" y="2660904"/>
            <a:ext cx="4818888" cy="3547872"/>
          </a:xfrm>
        </p:spPr>
        <p:txBody>
          <a:bodyPr anchor="t">
            <a:normAutofit/>
          </a:bodyPr>
          <a:lstStyle/>
          <a:p>
            <a:pPr>
              <a:buFont typeface="Wingdings" panose="05000000000000000000" pitchFamily="2" charset="2"/>
              <a:buChar char="§"/>
            </a:pPr>
            <a:r>
              <a:rPr lang="en-AU" sz="1500" b="1" i="1" dirty="0">
                <a:effectLst/>
                <a:latin typeface="charter"/>
              </a:rPr>
              <a:t>Content Based Filtering: </a:t>
            </a:r>
            <a:r>
              <a:rPr lang="en-US" sz="1500" b="0" i="0" dirty="0">
                <a:effectLst/>
                <a:latin typeface="charter"/>
              </a:rPr>
              <a:t>items/products which are like the item/product that a person has already purchased.</a:t>
            </a:r>
          </a:p>
          <a:p>
            <a:pPr>
              <a:buFont typeface="Wingdings" panose="05000000000000000000" pitchFamily="2" charset="2"/>
              <a:buChar char="§"/>
            </a:pPr>
            <a:r>
              <a:rPr lang="en-AU" sz="1500" b="1" i="1" dirty="0">
                <a:effectLst/>
                <a:latin typeface="charter"/>
              </a:rPr>
              <a:t>Collaborative Filtering: </a:t>
            </a:r>
            <a:r>
              <a:rPr lang="en-AU" sz="1500" b="0" i="0" dirty="0">
                <a:effectLst/>
                <a:latin typeface="charter"/>
              </a:rPr>
              <a:t>user-item interaction.</a:t>
            </a:r>
          </a:p>
          <a:p>
            <a:pPr lvl="1"/>
            <a:r>
              <a:rPr lang="en-US" sz="1500" b="1" i="0" dirty="0">
                <a:effectLst/>
                <a:latin typeface="charter"/>
              </a:rPr>
              <a:t>Memory-Based Approach:</a:t>
            </a:r>
            <a:r>
              <a:rPr lang="en-US" sz="1500" b="0" i="0" dirty="0">
                <a:effectLst/>
                <a:latin typeface="charter"/>
              </a:rPr>
              <a:t> user-item filtering, and item-item filtering. In the user-item approach, we identify clusters of similar users and utilize the interaction of a particular user in that cluster to predict the interaction of the whole cluster.</a:t>
            </a:r>
          </a:p>
          <a:p>
            <a:pPr lvl="1"/>
            <a:r>
              <a:rPr lang="en-US" sz="1500" b="1" i="0" dirty="0">
                <a:effectLst/>
                <a:latin typeface="charter"/>
              </a:rPr>
              <a:t>Model-Based Approach: </a:t>
            </a:r>
            <a:r>
              <a:rPr lang="en-US" sz="1500" b="0" i="0" dirty="0">
                <a:effectLst/>
                <a:latin typeface="charter"/>
              </a:rPr>
              <a:t>we use machine learning models to predict the rating for an item that could have been given by a user and hence, provide recommendations. (Matrix factorization, SVD, ALS, and SVD++)</a:t>
            </a:r>
            <a:endParaRPr lang="en-AU" sz="1500" dirty="0"/>
          </a:p>
        </p:txBody>
      </p:sp>
      <p:pic>
        <p:nvPicPr>
          <p:cNvPr id="4" name="Picture 2">
            <a:extLst>
              <a:ext uri="{FF2B5EF4-FFF2-40B4-BE49-F238E27FC236}">
                <a16:creationId xmlns:a16="http://schemas.microsoft.com/office/drawing/2014/main" id="{3AD54164-95DB-46AA-B28A-8028A36EC4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757191"/>
            <a:ext cx="5458968" cy="3343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257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713DD-595D-4731-96D8-8524938F0DDE}"/>
              </a:ext>
            </a:extLst>
          </p:cNvPr>
          <p:cNvSpPr>
            <a:spLocks noGrp="1"/>
          </p:cNvSpPr>
          <p:nvPr>
            <p:ph type="title"/>
          </p:nvPr>
        </p:nvSpPr>
        <p:spPr>
          <a:xfrm>
            <a:off x="630936" y="640080"/>
            <a:ext cx="4818888" cy="1481328"/>
          </a:xfrm>
        </p:spPr>
        <p:txBody>
          <a:bodyPr anchor="b">
            <a:normAutofit/>
          </a:bodyPr>
          <a:lstStyle/>
          <a:p>
            <a:r>
              <a:rPr lang="en-AU" sz="3000" b="1">
                <a:latin typeface="Calibri" panose="020F0502020204030204" pitchFamily="34" charset="0"/>
                <a:cs typeface="Calibri" panose="020F0502020204030204" pitchFamily="34" charset="0"/>
              </a:rPr>
              <a:t>Types of Recommendation Systems</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E35684-7178-4C53-A16A-14DDC7F9CB85}"/>
              </a:ext>
            </a:extLst>
          </p:cNvPr>
          <p:cNvSpPr>
            <a:spLocks noGrp="1"/>
          </p:cNvSpPr>
          <p:nvPr>
            <p:ph idx="1"/>
          </p:nvPr>
        </p:nvSpPr>
        <p:spPr>
          <a:xfrm>
            <a:off x="630936" y="2660904"/>
            <a:ext cx="4818888" cy="3547872"/>
          </a:xfrm>
        </p:spPr>
        <p:txBody>
          <a:bodyPr anchor="t">
            <a:normAutofit/>
          </a:bodyPr>
          <a:lstStyle/>
          <a:p>
            <a:pPr>
              <a:buFont typeface="Wingdings" panose="05000000000000000000" pitchFamily="2" charset="2"/>
              <a:buChar char="§"/>
            </a:pPr>
            <a:r>
              <a:rPr lang="en-AU" sz="1700" b="1" i="0">
                <a:effectLst/>
                <a:latin typeface="charter"/>
              </a:rPr>
              <a:t>Matrix Factorization: </a:t>
            </a:r>
            <a:r>
              <a:rPr lang="en-US" sz="1700" b="0" i="0">
                <a:effectLst/>
                <a:latin typeface="charter"/>
              </a:rPr>
              <a:t>The goal is to complete the matrix and fill in the null values in the rating matrix.</a:t>
            </a:r>
          </a:p>
          <a:p>
            <a:pPr>
              <a:buFont typeface="Wingdings" panose="05000000000000000000" pitchFamily="2" charset="2"/>
              <a:buChar char="§"/>
            </a:pPr>
            <a:r>
              <a:rPr lang="en-US" sz="1700" b="1">
                <a:latin typeface="charter"/>
              </a:rPr>
              <a:t>Hybrid Models: </a:t>
            </a:r>
          </a:p>
          <a:p>
            <a:pPr lvl="1">
              <a:buFont typeface="+mj-lt"/>
              <a:buAutoNum type="arabicPeriod"/>
            </a:pPr>
            <a:r>
              <a:rPr lang="en-US" sz="1700" b="0" i="0">
                <a:effectLst/>
                <a:latin typeface="charter"/>
              </a:rPr>
              <a:t>Using Matrix factorization (collaborative filtering) on ratings matrix to match similar users and predict a rating for the user-item pair.</a:t>
            </a:r>
          </a:p>
          <a:p>
            <a:pPr lvl="1">
              <a:buFont typeface="+mj-lt"/>
              <a:buAutoNum type="arabicPeriod"/>
            </a:pPr>
            <a:r>
              <a:rPr lang="en-US" sz="1700" b="0" i="0">
                <a:effectLst/>
                <a:latin typeface="charter"/>
              </a:rPr>
              <a:t>Using Pearson correlation (content-based filtering) to find similarity between users who provide explicit filters and the hotels with feature vectors.</a:t>
            </a:r>
          </a:p>
          <a:p>
            <a:endParaRPr lang="en-AU" sz="1700"/>
          </a:p>
        </p:txBody>
      </p:sp>
      <p:pic>
        <p:nvPicPr>
          <p:cNvPr id="4" name="Picture 2" descr="Introduction to Matrix Factorization - Collaborative filtering with Python  12 · Buomsoo Kim">
            <a:extLst>
              <a:ext uri="{FF2B5EF4-FFF2-40B4-BE49-F238E27FC236}">
                <a16:creationId xmlns:a16="http://schemas.microsoft.com/office/drawing/2014/main" id="{14CC3DE0-F631-4F15-8893-439E8408816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893666"/>
            <a:ext cx="5458968" cy="3070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138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C14D-59E8-498A-81F6-515EDA7DB5D8}"/>
              </a:ext>
            </a:extLst>
          </p:cNvPr>
          <p:cNvSpPr>
            <a:spLocks noGrp="1"/>
          </p:cNvSpPr>
          <p:nvPr>
            <p:ph type="title"/>
          </p:nvPr>
        </p:nvSpPr>
        <p:spPr>
          <a:xfrm>
            <a:off x="1913468" y="365125"/>
            <a:ext cx="9440332" cy="1325563"/>
          </a:xfrm>
        </p:spPr>
        <p:txBody>
          <a:bodyPr>
            <a:normAutofit/>
          </a:bodyPr>
          <a:lstStyle/>
          <a:p>
            <a:r>
              <a:rPr lang="en-AU" sz="4600" b="1">
                <a:latin typeface="Calibri" panose="020F0502020204030204" pitchFamily="34" charset="0"/>
                <a:cs typeface="Calibri" panose="020F0502020204030204" pitchFamily="34" charset="0"/>
              </a:rPr>
              <a:t>Santander Product Recommendation</a:t>
            </a:r>
          </a:p>
        </p:txBody>
      </p:sp>
      <p:sp>
        <p:nvSpPr>
          <p:cNvPr id="23" name="Rectangle 22">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8" name="Picture 17" descr="A red background with white text&#10;&#10;Description automatically generated with medium confidence">
            <a:extLst>
              <a:ext uri="{FF2B5EF4-FFF2-40B4-BE49-F238E27FC236}">
                <a16:creationId xmlns:a16="http://schemas.microsoft.com/office/drawing/2014/main" id="{D679D722-3832-4145-B7A8-56F92285D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16369"/>
            <a:ext cx="914400" cy="223073"/>
          </a:xfrm>
          <a:prstGeom prst="rect">
            <a:avLst/>
          </a:prstGeom>
        </p:spPr>
      </p:pic>
      <p:graphicFrame>
        <p:nvGraphicFramePr>
          <p:cNvPr id="6" name="Content Placeholder 2">
            <a:extLst>
              <a:ext uri="{FF2B5EF4-FFF2-40B4-BE49-F238E27FC236}">
                <a16:creationId xmlns:a16="http://schemas.microsoft.com/office/drawing/2014/main" id="{37098C13-E144-4739-93DB-4271ADCD356E}"/>
              </a:ext>
            </a:extLst>
          </p:cNvPr>
          <p:cNvGraphicFramePr>
            <a:graphicFrameLocks noGrp="1"/>
          </p:cNvGraphicFramePr>
          <p:nvPr>
            <p:ph idx="1"/>
            <p:extLst>
              <p:ext uri="{D42A27DB-BD31-4B8C-83A1-F6EECF244321}">
                <p14:modId xmlns:p14="http://schemas.microsoft.com/office/powerpoint/2010/main" val="17263991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872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340BAA-114F-462E-9EE5-11F6111326F9}"/>
              </a:ext>
            </a:extLst>
          </p:cNvPr>
          <p:cNvSpPr>
            <a:spLocks noGrp="1"/>
          </p:cNvSpPr>
          <p:nvPr>
            <p:ph type="title"/>
          </p:nvPr>
        </p:nvSpPr>
        <p:spPr>
          <a:xfrm>
            <a:off x="572493" y="238539"/>
            <a:ext cx="11018520" cy="1434415"/>
          </a:xfrm>
        </p:spPr>
        <p:txBody>
          <a:bodyPr anchor="b">
            <a:normAutofit/>
          </a:bodyPr>
          <a:lstStyle/>
          <a:p>
            <a:r>
              <a:rPr lang="en-AU" sz="5400" b="1" i="0">
                <a:effectLst/>
                <a:latin typeface="Helvetica Neue"/>
              </a:rPr>
              <a:t>Dataset description:</a:t>
            </a:r>
            <a:endParaRPr lang="en-AU" sz="5400"/>
          </a:p>
        </p:txBody>
      </p:sp>
      <p:sp>
        <p:nvSpPr>
          <p:cNvPr id="1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C2A8B2-E30A-4510-A225-F12ADA38E69E}"/>
              </a:ext>
            </a:extLst>
          </p:cNvPr>
          <p:cNvSpPr>
            <a:spLocks noGrp="1"/>
          </p:cNvSpPr>
          <p:nvPr>
            <p:ph idx="1"/>
          </p:nvPr>
        </p:nvSpPr>
        <p:spPr>
          <a:xfrm>
            <a:off x="572493" y="2071316"/>
            <a:ext cx="6713552" cy="4119172"/>
          </a:xfrm>
        </p:spPr>
        <p:txBody>
          <a:bodyPr anchor="t">
            <a:normAutofit/>
          </a:bodyPr>
          <a:lstStyle/>
          <a:p>
            <a:pPr>
              <a:buFont typeface="Wingdings" panose="05000000000000000000" pitchFamily="2" charset="2"/>
              <a:buChar char="§"/>
            </a:pPr>
            <a:r>
              <a:rPr lang="en-US" sz="1900" dirty="0">
                <a:latin typeface="charter"/>
              </a:rPr>
              <a:t>Train dataset: more than 13MM records containing information about 950,000 customers. </a:t>
            </a:r>
          </a:p>
          <a:p>
            <a:pPr>
              <a:buFont typeface="Wingdings" panose="05000000000000000000" pitchFamily="2" charset="2"/>
              <a:buChar char="§"/>
            </a:pPr>
            <a:r>
              <a:rPr lang="en-US" sz="1900" dirty="0">
                <a:latin typeface="charter"/>
              </a:rPr>
              <a:t>1.5 years (17 month) of customers behavior data beginning from Jan 2015 to May 2016. </a:t>
            </a:r>
          </a:p>
          <a:p>
            <a:pPr>
              <a:buFont typeface="Wingdings" panose="05000000000000000000" pitchFamily="2" charset="2"/>
              <a:buChar char="§"/>
            </a:pPr>
            <a:r>
              <a:rPr lang="en-US" sz="1900" dirty="0">
                <a:latin typeface="charter"/>
              </a:rPr>
              <a:t>Objective is to recommend products for customers in June 2016.</a:t>
            </a:r>
          </a:p>
          <a:p>
            <a:pPr>
              <a:buFont typeface="Wingdings" panose="05000000000000000000" pitchFamily="2" charset="2"/>
              <a:buChar char="§"/>
            </a:pPr>
            <a:r>
              <a:rPr lang="en-US" sz="1900" dirty="0">
                <a:latin typeface="charter"/>
              </a:rPr>
              <a:t>Train dataset contains 48 columns:</a:t>
            </a:r>
          </a:p>
          <a:p>
            <a:pPr lvl="1"/>
            <a:r>
              <a:rPr lang="en-US" sz="1900" dirty="0">
                <a:latin typeface="charter"/>
              </a:rPr>
              <a:t>The first set of 24 columns: customer’s features such as when the customer joined, whether the customer’s spouse is working for the bank, customer’s age, where he lives etc. </a:t>
            </a:r>
          </a:p>
          <a:p>
            <a:pPr lvl="1"/>
            <a:r>
              <a:rPr lang="en-US" sz="1900" dirty="0">
                <a:latin typeface="charter"/>
              </a:rPr>
              <a:t>The second set of 24 columns: products features such as </a:t>
            </a:r>
            <a:r>
              <a:rPr lang="en-US" sz="1900" dirty="0" err="1">
                <a:latin typeface="charter"/>
              </a:rPr>
              <a:t>current_account</a:t>
            </a:r>
            <a:r>
              <a:rPr lang="en-US" sz="1900" dirty="0">
                <a:latin typeface="charter"/>
              </a:rPr>
              <a:t>, </a:t>
            </a:r>
            <a:r>
              <a:rPr lang="en-US" sz="1900" dirty="0" err="1">
                <a:latin typeface="charter"/>
              </a:rPr>
              <a:t>savings_account</a:t>
            </a:r>
            <a:r>
              <a:rPr lang="en-US" sz="1900" dirty="0">
                <a:latin typeface="charter"/>
              </a:rPr>
              <a:t>, </a:t>
            </a:r>
            <a:r>
              <a:rPr lang="en-US" sz="1900" dirty="0" err="1">
                <a:latin typeface="charter"/>
              </a:rPr>
              <a:t>payroll_account</a:t>
            </a:r>
            <a:r>
              <a:rPr lang="en-US" sz="1900" dirty="0">
                <a:latin typeface="charter"/>
              </a:rPr>
              <a:t>, that the customer holds as of that date.</a:t>
            </a:r>
          </a:p>
          <a:p>
            <a:endParaRPr lang="en-AU" sz="1900" dirty="0"/>
          </a:p>
        </p:txBody>
      </p:sp>
      <p:pic>
        <p:nvPicPr>
          <p:cNvPr id="9" name="Picture 8" descr="Icon&#10;&#10;Description automatically generated">
            <a:extLst>
              <a:ext uri="{FF2B5EF4-FFF2-40B4-BE49-F238E27FC236}">
                <a16:creationId xmlns:a16="http://schemas.microsoft.com/office/drawing/2014/main" id="{93A19DC1-64C0-43FB-ADEB-EA974336A9E7}"/>
              </a:ext>
            </a:extLst>
          </p:cNvPr>
          <p:cNvPicPr>
            <a:picLocks noChangeAspect="1"/>
          </p:cNvPicPr>
          <p:nvPr/>
        </p:nvPicPr>
        <p:blipFill rotWithShape="1">
          <a:blip r:embed="rId2">
            <a:extLst>
              <a:ext uri="{28A0092B-C50C-407E-A947-70E740481C1C}">
                <a14:useLocalDpi xmlns:a14="http://schemas.microsoft.com/office/drawing/2010/main" val="0"/>
              </a:ext>
            </a:extLst>
          </a:blip>
          <a:srcRect l="3795" r="-3" b="-3"/>
          <a:stretch/>
        </p:blipFill>
        <p:spPr>
          <a:xfrm>
            <a:off x="7675658" y="2093976"/>
            <a:ext cx="3941064" cy="4096512"/>
          </a:xfrm>
          <a:prstGeom prst="rect">
            <a:avLst/>
          </a:prstGeom>
        </p:spPr>
      </p:pic>
    </p:spTree>
    <p:extLst>
      <p:ext uri="{BB962C8B-B14F-4D97-AF65-F5344CB8AC3E}">
        <p14:creationId xmlns:p14="http://schemas.microsoft.com/office/powerpoint/2010/main" val="2376235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1C14D-59E8-498A-81F6-515EDA7DB5D8}"/>
              </a:ext>
            </a:extLst>
          </p:cNvPr>
          <p:cNvSpPr>
            <a:spLocks noGrp="1"/>
          </p:cNvSpPr>
          <p:nvPr>
            <p:ph type="title"/>
          </p:nvPr>
        </p:nvSpPr>
        <p:spPr>
          <a:xfrm>
            <a:off x="572493" y="238539"/>
            <a:ext cx="11018520" cy="1434415"/>
          </a:xfrm>
        </p:spPr>
        <p:txBody>
          <a:bodyPr anchor="b">
            <a:normAutofit/>
          </a:bodyPr>
          <a:lstStyle/>
          <a:p>
            <a:r>
              <a:rPr lang="en-AU" sz="5400" b="1" dirty="0">
                <a:latin typeface="Calibri" panose="020F0502020204030204" pitchFamily="34" charset="0"/>
                <a:cs typeface="Calibri" panose="020F0502020204030204" pitchFamily="34" charset="0"/>
              </a:rPr>
              <a:t>Dataset Description:</a:t>
            </a:r>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893DE7-3D65-4936-8839-2447516C6A01}"/>
              </a:ext>
            </a:extLst>
          </p:cNvPr>
          <p:cNvSpPr>
            <a:spLocks noGrp="1"/>
          </p:cNvSpPr>
          <p:nvPr>
            <p:ph idx="1"/>
          </p:nvPr>
        </p:nvSpPr>
        <p:spPr>
          <a:xfrm>
            <a:off x="572493" y="2071316"/>
            <a:ext cx="6713552" cy="4119172"/>
          </a:xfrm>
        </p:spPr>
        <p:txBody>
          <a:bodyPr anchor="t">
            <a:normAutofit/>
          </a:bodyPr>
          <a:lstStyle/>
          <a:p>
            <a:pPr>
              <a:buFont typeface="Wingdings" panose="05000000000000000000" pitchFamily="2" charset="2"/>
              <a:buChar char="§"/>
            </a:pPr>
            <a:r>
              <a:rPr lang="en-AU" sz="2200" dirty="0">
                <a:latin typeface="charter"/>
              </a:rPr>
              <a:t>Customer Features: </a:t>
            </a:r>
          </a:p>
          <a:p>
            <a:pPr lvl="1"/>
            <a:r>
              <a:rPr lang="en-US" sz="2200" b="0" i="0" dirty="0">
                <a:effectLst/>
                <a:latin typeface="charter"/>
              </a:rPr>
              <a:t>Customer’s income, </a:t>
            </a:r>
            <a:r>
              <a:rPr lang="en-AU" sz="2200" b="0" i="0" dirty="0">
                <a:effectLst/>
                <a:latin typeface="charter"/>
              </a:rPr>
              <a:t>customer seniority</a:t>
            </a:r>
            <a:r>
              <a:rPr lang="en-US" sz="2200" b="0" i="0" dirty="0">
                <a:effectLst/>
                <a:latin typeface="charter"/>
              </a:rPr>
              <a:t>, whether the customer’s spouse is working for the bank, customer’s age, where </a:t>
            </a:r>
            <a:r>
              <a:rPr lang="en-US" sz="2200" dirty="0">
                <a:latin typeface="charter"/>
              </a:rPr>
              <a:t>customer</a:t>
            </a:r>
            <a:r>
              <a:rPr lang="en-US" sz="2200" b="0" i="0" dirty="0">
                <a:effectLst/>
                <a:latin typeface="charter"/>
              </a:rPr>
              <a:t> lives etc.</a:t>
            </a:r>
          </a:p>
          <a:p>
            <a:pPr>
              <a:buFont typeface="Wingdings" panose="05000000000000000000" pitchFamily="2" charset="2"/>
              <a:buChar char="§"/>
            </a:pPr>
            <a:r>
              <a:rPr lang="en-AU" sz="2200" dirty="0">
                <a:latin typeface="charter"/>
              </a:rPr>
              <a:t>Product Columns: </a:t>
            </a:r>
          </a:p>
          <a:p>
            <a:pPr lvl="1"/>
            <a:r>
              <a:rPr lang="en-US" sz="2200" b="0" i="0" dirty="0" err="1">
                <a:effectLst/>
                <a:latin typeface="charter"/>
              </a:rPr>
              <a:t>current_account</a:t>
            </a:r>
            <a:r>
              <a:rPr lang="en-US" sz="2200" b="0" i="0" dirty="0">
                <a:effectLst/>
                <a:latin typeface="charter"/>
              </a:rPr>
              <a:t>, </a:t>
            </a:r>
            <a:r>
              <a:rPr lang="en-US" sz="2200" b="0" i="0" dirty="0" err="1">
                <a:effectLst/>
                <a:latin typeface="charter"/>
              </a:rPr>
              <a:t>savings_account</a:t>
            </a:r>
            <a:r>
              <a:rPr lang="en-US" sz="2200" b="0" i="0" dirty="0">
                <a:effectLst/>
                <a:latin typeface="charter"/>
              </a:rPr>
              <a:t>, </a:t>
            </a:r>
            <a:r>
              <a:rPr lang="en-US" sz="2200" b="0" i="0" dirty="0" err="1">
                <a:effectLst/>
                <a:latin typeface="charter"/>
              </a:rPr>
              <a:t>payroll_account</a:t>
            </a:r>
            <a:r>
              <a:rPr lang="en-US" sz="2200" b="0" i="0" dirty="0">
                <a:effectLst/>
                <a:latin typeface="charter"/>
              </a:rPr>
              <a:t> </a:t>
            </a:r>
            <a:r>
              <a:rPr lang="en-US" sz="2200" b="0" i="0" dirty="0" err="1">
                <a:effectLst/>
                <a:latin typeface="charter"/>
              </a:rPr>
              <a:t>etc</a:t>
            </a:r>
            <a:r>
              <a:rPr lang="en-US" sz="2200" b="0" i="0" dirty="0">
                <a:effectLst/>
                <a:latin typeface="charter"/>
              </a:rPr>
              <a:t>, that the customer holds as of that date.</a:t>
            </a:r>
            <a:endParaRPr lang="en-AU" sz="2200" b="0" i="0" dirty="0">
              <a:effectLst/>
              <a:latin typeface="charter"/>
            </a:endParaRPr>
          </a:p>
          <a:p>
            <a:pPr>
              <a:buFont typeface="Wingdings" panose="05000000000000000000" pitchFamily="2" charset="2"/>
              <a:buChar char="§"/>
            </a:pPr>
            <a:r>
              <a:rPr lang="en-US" sz="2200" b="0" i="0" dirty="0">
                <a:effectLst/>
                <a:latin typeface="charter"/>
              </a:rPr>
              <a:t>Project objective: </a:t>
            </a:r>
          </a:p>
          <a:p>
            <a:pPr lvl="1"/>
            <a:r>
              <a:rPr lang="en-US" sz="2200" b="0" i="0" dirty="0">
                <a:effectLst/>
                <a:latin typeface="charter"/>
              </a:rPr>
              <a:t>To predict what new products customers will purchase in June 2016. </a:t>
            </a:r>
          </a:p>
          <a:p>
            <a:pPr lvl="1"/>
            <a:r>
              <a:rPr lang="en-US" sz="2200" b="0" i="0" dirty="0">
                <a:effectLst/>
                <a:latin typeface="charter"/>
              </a:rPr>
              <a:t>Target Variables: list of products </a:t>
            </a:r>
          </a:p>
        </p:txBody>
      </p:sp>
      <p:pic>
        <p:nvPicPr>
          <p:cNvPr id="7" name="Picture 6" descr="Two people shaking hands&#10;&#10;Description automatically generated with medium confidence">
            <a:extLst>
              <a:ext uri="{FF2B5EF4-FFF2-40B4-BE49-F238E27FC236}">
                <a16:creationId xmlns:a16="http://schemas.microsoft.com/office/drawing/2014/main" id="{43C11CBD-AAA6-4FD6-A3C0-00AC22F9CA18}"/>
              </a:ext>
            </a:extLst>
          </p:cNvPr>
          <p:cNvPicPr>
            <a:picLocks noChangeAspect="1"/>
          </p:cNvPicPr>
          <p:nvPr/>
        </p:nvPicPr>
        <p:blipFill rotWithShape="1">
          <a:blip r:embed="rId2">
            <a:extLst>
              <a:ext uri="{28A0092B-C50C-407E-A947-70E740481C1C}">
                <a14:useLocalDpi xmlns:a14="http://schemas.microsoft.com/office/drawing/2010/main" val="0"/>
              </a:ext>
            </a:extLst>
          </a:blip>
          <a:srcRect l="17896" r="17888" b="2"/>
          <a:stretch/>
        </p:blipFill>
        <p:spPr>
          <a:xfrm>
            <a:off x="7675658" y="2093976"/>
            <a:ext cx="3941064" cy="4096512"/>
          </a:xfrm>
          <a:prstGeom prst="rect">
            <a:avLst/>
          </a:prstGeom>
        </p:spPr>
      </p:pic>
    </p:spTree>
    <p:extLst>
      <p:ext uri="{BB962C8B-B14F-4D97-AF65-F5344CB8AC3E}">
        <p14:creationId xmlns:p14="http://schemas.microsoft.com/office/powerpoint/2010/main" val="3623652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1C14D-59E8-498A-81F6-515EDA7DB5D8}"/>
              </a:ext>
            </a:extLst>
          </p:cNvPr>
          <p:cNvSpPr>
            <a:spLocks noGrp="1"/>
          </p:cNvSpPr>
          <p:nvPr>
            <p:ph type="title"/>
          </p:nvPr>
        </p:nvSpPr>
        <p:spPr>
          <a:xfrm>
            <a:off x="572493" y="238539"/>
            <a:ext cx="11018520" cy="1434415"/>
          </a:xfrm>
        </p:spPr>
        <p:txBody>
          <a:bodyPr anchor="b">
            <a:normAutofit/>
          </a:bodyPr>
          <a:lstStyle/>
          <a:p>
            <a:r>
              <a:rPr lang="en-AU" sz="5400" b="1" dirty="0">
                <a:latin typeface="Calibri" panose="020F0502020204030204" pitchFamily="34" charset="0"/>
                <a:cs typeface="Calibri" panose="020F0502020204030204" pitchFamily="34" charset="0"/>
              </a:rPr>
              <a:t>Exploratory Data Analysis:</a:t>
            </a:r>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893DE7-3D65-4936-8839-2447516C6A01}"/>
              </a:ext>
            </a:extLst>
          </p:cNvPr>
          <p:cNvSpPr>
            <a:spLocks noGrp="1"/>
          </p:cNvSpPr>
          <p:nvPr>
            <p:ph idx="1"/>
          </p:nvPr>
        </p:nvSpPr>
        <p:spPr>
          <a:xfrm>
            <a:off x="572493" y="2071316"/>
            <a:ext cx="5847161" cy="4119172"/>
          </a:xfrm>
        </p:spPr>
        <p:txBody>
          <a:bodyPr anchor="t">
            <a:normAutofit/>
          </a:bodyPr>
          <a:lstStyle/>
          <a:p>
            <a:pPr algn="l">
              <a:buFont typeface="Wingdings" panose="05000000000000000000" pitchFamily="2" charset="2"/>
              <a:buChar char="§"/>
            </a:pPr>
            <a:r>
              <a:rPr lang="en-US" sz="1600" b="1" i="0" dirty="0">
                <a:solidFill>
                  <a:srgbClr val="000000"/>
                </a:solidFill>
                <a:effectLst/>
                <a:latin typeface="Helvetica Neue"/>
              </a:rPr>
              <a:t>Categorical Features: </a:t>
            </a:r>
            <a:endParaRPr lang="en-US" sz="1600" b="0" i="0" dirty="0">
              <a:solidFill>
                <a:srgbClr val="000000"/>
              </a:solidFill>
              <a:effectLst/>
              <a:latin typeface="Helvetica Neue"/>
            </a:endParaRPr>
          </a:p>
          <a:p>
            <a:pPr lvl="1"/>
            <a:r>
              <a:rPr lang="en-US" sz="1200" b="0" i="1" dirty="0" err="1">
                <a:solidFill>
                  <a:srgbClr val="000000"/>
                </a:solidFill>
                <a:effectLst/>
                <a:latin typeface="Helvetica Neue"/>
              </a:rPr>
              <a:t>canal_entrada</a:t>
            </a:r>
            <a:r>
              <a:rPr lang="en-US" sz="1200" b="0" i="0" dirty="0">
                <a:solidFill>
                  <a:srgbClr val="000000"/>
                </a:solidFill>
                <a:effectLst/>
                <a:latin typeface="Helvetica Neue"/>
              </a:rPr>
              <a:t> : Channel used by the customer to join</a:t>
            </a:r>
          </a:p>
          <a:p>
            <a:pPr lvl="1"/>
            <a:r>
              <a:rPr lang="en-US" sz="1200" b="0" i="1" dirty="0" err="1">
                <a:solidFill>
                  <a:srgbClr val="000000"/>
                </a:solidFill>
                <a:effectLst/>
                <a:latin typeface="Helvetica Neue"/>
              </a:rPr>
              <a:t>indext</a:t>
            </a:r>
            <a:r>
              <a:rPr lang="en-US" sz="1200" b="0" i="0" dirty="0">
                <a:solidFill>
                  <a:srgbClr val="000000"/>
                </a:solidFill>
                <a:effectLst/>
                <a:latin typeface="Helvetica Neue"/>
              </a:rPr>
              <a:t> : Foreigner index</a:t>
            </a:r>
          </a:p>
          <a:p>
            <a:pPr lvl="1"/>
            <a:r>
              <a:rPr lang="en-US" sz="1200" b="0" i="1" dirty="0" err="1">
                <a:solidFill>
                  <a:srgbClr val="000000"/>
                </a:solidFill>
                <a:effectLst/>
                <a:latin typeface="Helvetica Neue"/>
              </a:rPr>
              <a:t>indresi</a:t>
            </a:r>
            <a:r>
              <a:rPr lang="en-US" sz="1200" b="0" i="0" dirty="0">
                <a:solidFill>
                  <a:srgbClr val="000000"/>
                </a:solidFill>
                <a:effectLst/>
                <a:latin typeface="Helvetica Neue"/>
              </a:rPr>
              <a:t> : Residence index</a:t>
            </a:r>
          </a:p>
          <a:p>
            <a:pPr lvl="1"/>
            <a:r>
              <a:rPr lang="en-US" sz="1200" b="0" i="1" dirty="0" err="1">
                <a:solidFill>
                  <a:srgbClr val="000000"/>
                </a:solidFill>
                <a:effectLst/>
                <a:latin typeface="Helvetica Neue"/>
              </a:rPr>
              <a:t>indrel</a:t>
            </a:r>
            <a:r>
              <a:rPr lang="en-US" sz="1200" b="0" i="0" dirty="0">
                <a:solidFill>
                  <a:srgbClr val="000000"/>
                </a:solidFill>
                <a:effectLst/>
                <a:latin typeface="Helvetica Neue"/>
              </a:rPr>
              <a:t> : primary customer at beginning but not end of month</a:t>
            </a:r>
          </a:p>
          <a:p>
            <a:pPr lvl="1"/>
            <a:r>
              <a:rPr lang="en-US" sz="1200" b="0" i="1" dirty="0">
                <a:solidFill>
                  <a:srgbClr val="000000"/>
                </a:solidFill>
                <a:effectLst/>
                <a:latin typeface="Helvetica Neue"/>
              </a:rPr>
              <a:t>indrel_1mes</a:t>
            </a:r>
            <a:r>
              <a:rPr lang="en-US" sz="1200" b="0" i="0" dirty="0">
                <a:solidFill>
                  <a:srgbClr val="000000"/>
                </a:solidFill>
                <a:effectLst/>
                <a:latin typeface="Helvetica Neue"/>
              </a:rPr>
              <a:t> : Customer type at the beginning of the month</a:t>
            </a:r>
          </a:p>
          <a:p>
            <a:pPr lvl="1"/>
            <a:r>
              <a:rPr lang="en-US" sz="1200" b="0" i="1" dirty="0" err="1">
                <a:solidFill>
                  <a:srgbClr val="000000"/>
                </a:solidFill>
                <a:effectLst/>
                <a:latin typeface="Helvetica Neue"/>
              </a:rPr>
              <a:t>indfall</a:t>
            </a:r>
            <a:r>
              <a:rPr lang="en-US" sz="1200" b="0" i="0" dirty="0">
                <a:solidFill>
                  <a:srgbClr val="000000"/>
                </a:solidFill>
                <a:effectLst/>
                <a:latin typeface="Helvetica Neue"/>
              </a:rPr>
              <a:t> : Deceased index.</a:t>
            </a:r>
          </a:p>
          <a:p>
            <a:pPr lvl="1"/>
            <a:r>
              <a:rPr lang="en-US" sz="1200" b="0" i="1" dirty="0" err="1">
                <a:solidFill>
                  <a:srgbClr val="000000"/>
                </a:solidFill>
                <a:effectLst/>
                <a:latin typeface="Helvetica Neue"/>
              </a:rPr>
              <a:t>ind_nuevo</a:t>
            </a:r>
            <a:r>
              <a:rPr lang="en-US" sz="1200" b="0" i="0" dirty="0">
                <a:solidFill>
                  <a:srgbClr val="000000"/>
                </a:solidFill>
                <a:effectLst/>
                <a:latin typeface="Helvetica Neue"/>
              </a:rPr>
              <a:t> : is the customer new?</a:t>
            </a:r>
          </a:p>
          <a:p>
            <a:pPr lvl="1"/>
            <a:r>
              <a:rPr lang="en-US" sz="1200" b="0" i="1" dirty="0" err="1">
                <a:solidFill>
                  <a:srgbClr val="000000"/>
                </a:solidFill>
                <a:effectLst/>
                <a:latin typeface="Helvetica Neue"/>
              </a:rPr>
              <a:t>ind_actividad_cliente</a:t>
            </a:r>
            <a:r>
              <a:rPr lang="en-US" sz="1200" b="0" i="0" dirty="0">
                <a:solidFill>
                  <a:srgbClr val="000000"/>
                </a:solidFill>
                <a:effectLst/>
                <a:latin typeface="Helvetica Neue"/>
              </a:rPr>
              <a:t> : customer active?</a:t>
            </a:r>
          </a:p>
          <a:p>
            <a:pPr lvl="1"/>
            <a:r>
              <a:rPr lang="en-US" sz="1200" b="0" i="1" dirty="0" err="1">
                <a:solidFill>
                  <a:srgbClr val="000000"/>
                </a:solidFill>
                <a:effectLst/>
                <a:latin typeface="Helvetica Neue"/>
              </a:rPr>
              <a:t>pais_residencia</a:t>
            </a:r>
            <a:r>
              <a:rPr lang="en-US" sz="1200" b="0" i="0" dirty="0">
                <a:solidFill>
                  <a:srgbClr val="000000"/>
                </a:solidFill>
                <a:effectLst/>
                <a:latin typeface="Helvetica Neue"/>
              </a:rPr>
              <a:t> : Customer's Country residence</a:t>
            </a:r>
          </a:p>
          <a:p>
            <a:pPr lvl="1"/>
            <a:r>
              <a:rPr lang="en-US" sz="1200" b="0" i="1" dirty="0" err="1">
                <a:solidFill>
                  <a:srgbClr val="000000"/>
                </a:solidFill>
                <a:effectLst/>
                <a:latin typeface="Helvetica Neue"/>
              </a:rPr>
              <a:t>sexo</a:t>
            </a:r>
            <a:r>
              <a:rPr lang="en-US" sz="1200" b="0" i="0" dirty="0">
                <a:solidFill>
                  <a:srgbClr val="000000"/>
                </a:solidFill>
                <a:effectLst/>
                <a:latin typeface="Helvetica Neue"/>
              </a:rPr>
              <a:t>: gender</a:t>
            </a:r>
          </a:p>
          <a:p>
            <a:pPr lvl="1"/>
            <a:r>
              <a:rPr lang="en-US" sz="1200" b="0" i="1" dirty="0" err="1">
                <a:solidFill>
                  <a:srgbClr val="000000"/>
                </a:solidFill>
                <a:effectLst/>
                <a:latin typeface="Helvetica Neue"/>
              </a:rPr>
              <a:t>segmento</a:t>
            </a:r>
            <a:r>
              <a:rPr lang="en-US" sz="1200" b="0" i="0" dirty="0">
                <a:solidFill>
                  <a:srgbClr val="000000"/>
                </a:solidFill>
                <a:effectLst/>
                <a:latin typeface="Helvetica Neue"/>
              </a:rPr>
              <a:t> : segmentation</a:t>
            </a:r>
          </a:p>
          <a:p>
            <a:pPr lvl="1"/>
            <a:r>
              <a:rPr lang="en-US" sz="1200" b="0" i="1" dirty="0">
                <a:solidFill>
                  <a:srgbClr val="000000"/>
                </a:solidFill>
                <a:effectLst/>
                <a:latin typeface="Helvetica Neue"/>
              </a:rPr>
              <a:t>tiprel_1mes</a:t>
            </a:r>
            <a:r>
              <a:rPr lang="en-US" sz="1200" b="0" i="0" dirty="0">
                <a:solidFill>
                  <a:srgbClr val="000000"/>
                </a:solidFill>
                <a:effectLst/>
                <a:latin typeface="Helvetica Neue"/>
              </a:rPr>
              <a:t> : Customer relation type at the beginning of the month</a:t>
            </a:r>
          </a:p>
          <a:p>
            <a:pPr lvl="1"/>
            <a:r>
              <a:rPr lang="en-US" sz="1200" b="0" i="1" dirty="0" err="1">
                <a:solidFill>
                  <a:srgbClr val="000000"/>
                </a:solidFill>
                <a:effectLst/>
                <a:latin typeface="Helvetica Neue"/>
              </a:rPr>
              <a:t>tipodom</a:t>
            </a:r>
            <a:r>
              <a:rPr lang="en-US" sz="1200" b="0" i="0" dirty="0">
                <a:solidFill>
                  <a:srgbClr val="000000"/>
                </a:solidFill>
                <a:effectLst/>
                <a:latin typeface="Helvetica Neue"/>
              </a:rPr>
              <a:t> : </a:t>
            </a:r>
            <a:r>
              <a:rPr lang="en-US" sz="1200" b="0" i="0" dirty="0" err="1">
                <a:solidFill>
                  <a:srgbClr val="000000"/>
                </a:solidFill>
                <a:effectLst/>
                <a:latin typeface="Helvetica Neue"/>
              </a:rPr>
              <a:t>Addres</a:t>
            </a:r>
            <a:r>
              <a:rPr lang="en-US" sz="1200" b="0" i="0" dirty="0">
                <a:solidFill>
                  <a:srgbClr val="000000"/>
                </a:solidFill>
                <a:effectLst/>
                <a:latin typeface="Helvetica Neue"/>
              </a:rPr>
              <a:t> type. 1, primary address</a:t>
            </a:r>
          </a:p>
        </p:txBody>
      </p:sp>
      <p:sp>
        <p:nvSpPr>
          <p:cNvPr id="8" name="Content Placeholder 2">
            <a:extLst>
              <a:ext uri="{FF2B5EF4-FFF2-40B4-BE49-F238E27FC236}">
                <a16:creationId xmlns:a16="http://schemas.microsoft.com/office/drawing/2014/main" id="{302FD588-F5A3-4CC9-9EC9-B58FAC42B4ED}"/>
              </a:ext>
            </a:extLst>
          </p:cNvPr>
          <p:cNvSpPr txBox="1">
            <a:spLocks/>
          </p:cNvSpPr>
          <p:nvPr/>
        </p:nvSpPr>
        <p:spPr>
          <a:xfrm>
            <a:off x="6419655" y="2071316"/>
            <a:ext cx="5420412" cy="41191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600" b="1" dirty="0">
                <a:solidFill>
                  <a:srgbClr val="000000"/>
                </a:solidFill>
                <a:latin typeface="Helvetica Neue"/>
              </a:rPr>
              <a:t>Encoding Categorical Data</a:t>
            </a:r>
          </a:p>
          <a:p>
            <a:pPr>
              <a:buFont typeface="Wingdings" panose="05000000000000000000" pitchFamily="2" charset="2"/>
              <a:buChar char="§"/>
            </a:pPr>
            <a:endParaRPr lang="en-US" sz="1600" b="1" dirty="0">
              <a:solidFill>
                <a:srgbClr val="000000"/>
              </a:solidFill>
              <a:latin typeface="Helvetica Neue"/>
            </a:endParaRPr>
          </a:p>
          <a:p>
            <a:pPr algn="l">
              <a:buFont typeface="Wingdings" panose="05000000000000000000" pitchFamily="2" charset="2"/>
              <a:buChar char="§"/>
            </a:pPr>
            <a:r>
              <a:rPr lang="en-US" sz="1600" b="1" dirty="0">
                <a:solidFill>
                  <a:srgbClr val="000000"/>
                </a:solidFill>
                <a:latin typeface="Helvetica Neue"/>
              </a:rPr>
              <a:t>Numerical Features:</a:t>
            </a:r>
          </a:p>
          <a:p>
            <a:pPr lvl="1"/>
            <a:r>
              <a:rPr lang="en-US" sz="1200" dirty="0">
                <a:solidFill>
                  <a:srgbClr val="000000"/>
                </a:solidFill>
                <a:latin typeface="Helvetica Neue"/>
              </a:rPr>
              <a:t>age : age in years</a:t>
            </a:r>
          </a:p>
          <a:p>
            <a:pPr lvl="1"/>
            <a:r>
              <a:rPr lang="en-US" sz="1200" dirty="0" err="1">
                <a:solidFill>
                  <a:srgbClr val="000000"/>
                </a:solidFill>
                <a:latin typeface="Helvetica Neue"/>
              </a:rPr>
              <a:t>antiguedad</a:t>
            </a:r>
            <a:r>
              <a:rPr lang="en-US" sz="1200" dirty="0">
                <a:solidFill>
                  <a:srgbClr val="000000"/>
                </a:solidFill>
                <a:latin typeface="Helvetica Neue"/>
              </a:rPr>
              <a:t> : seniority in months</a:t>
            </a:r>
          </a:p>
          <a:p>
            <a:pPr lvl="1"/>
            <a:r>
              <a:rPr lang="en-US" sz="1200" dirty="0" err="1">
                <a:solidFill>
                  <a:srgbClr val="000000"/>
                </a:solidFill>
                <a:latin typeface="Helvetica Neue"/>
              </a:rPr>
              <a:t>renta</a:t>
            </a:r>
            <a:r>
              <a:rPr lang="en-US" sz="1200" dirty="0">
                <a:solidFill>
                  <a:srgbClr val="000000"/>
                </a:solidFill>
                <a:latin typeface="Helvetica Neue"/>
              </a:rPr>
              <a:t> : gross income by province</a:t>
            </a:r>
          </a:p>
          <a:p>
            <a:pPr>
              <a:buFont typeface="Wingdings" panose="05000000000000000000" pitchFamily="2" charset="2"/>
              <a:buChar char="§"/>
            </a:pPr>
            <a:r>
              <a:rPr lang="en-US" sz="1600" dirty="0">
                <a:solidFill>
                  <a:srgbClr val="000000"/>
                </a:solidFill>
                <a:latin typeface="Helvetica Neue"/>
              </a:rPr>
              <a:t>Replacing missing values with mean</a:t>
            </a:r>
          </a:p>
          <a:p>
            <a:pPr>
              <a:buFont typeface="Wingdings" panose="05000000000000000000" pitchFamily="2" charset="2"/>
              <a:buChar char="§"/>
            </a:pPr>
            <a:r>
              <a:rPr lang="en-US" sz="1600" dirty="0">
                <a:solidFill>
                  <a:srgbClr val="000000"/>
                </a:solidFill>
                <a:latin typeface="Helvetica Neue"/>
              </a:rPr>
              <a:t>Drop two product columns with dominant null values</a:t>
            </a:r>
          </a:p>
          <a:p>
            <a:pPr>
              <a:buFont typeface="Wingdings" panose="05000000000000000000" pitchFamily="2" charset="2"/>
              <a:buChar char="§"/>
            </a:pPr>
            <a:r>
              <a:rPr lang="en-US" sz="1600" dirty="0">
                <a:solidFill>
                  <a:srgbClr val="000000"/>
                </a:solidFill>
                <a:latin typeface="Helvetica Neue"/>
              </a:rPr>
              <a:t>Handling outliers</a:t>
            </a:r>
          </a:p>
          <a:p>
            <a:pPr>
              <a:buFont typeface="Wingdings" panose="05000000000000000000" pitchFamily="2" charset="2"/>
              <a:buChar char="§"/>
            </a:pPr>
            <a:r>
              <a:rPr lang="en-US" sz="1600" dirty="0">
                <a:solidFill>
                  <a:srgbClr val="000000"/>
                </a:solidFill>
                <a:latin typeface="Helvetica Neue"/>
              </a:rPr>
              <a:t>Binning</a:t>
            </a:r>
          </a:p>
          <a:p>
            <a:pPr>
              <a:buFont typeface="Wingdings" panose="05000000000000000000" pitchFamily="2" charset="2"/>
              <a:buChar char="§"/>
            </a:pPr>
            <a:r>
              <a:rPr lang="en-US" sz="1600" dirty="0">
                <a:solidFill>
                  <a:srgbClr val="000000"/>
                </a:solidFill>
                <a:latin typeface="Helvetica Neue"/>
              </a:rPr>
              <a:t>Log transform</a:t>
            </a:r>
          </a:p>
          <a:p>
            <a:endParaRPr lang="en-US" sz="1600" dirty="0">
              <a:solidFill>
                <a:srgbClr val="000000"/>
              </a:solidFill>
              <a:latin typeface="Helvetica Neue"/>
            </a:endParaRPr>
          </a:p>
        </p:txBody>
      </p:sp>
    </p:spTree>
    <p:extLst>
      <p:ext uri="{BB962C8B-B14F-4D97-AF65-F5344CB8AC3E}">
        <p14:creationId xmlns:p14="http://schemas.microsoft.com/office/powerpoint/2010/main" val="2542358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1723</TotalTime>
  <Words>1396</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charter</vt:lpstr>
      <vt:lpstr>Helvetica Neue</vt:lpstr>
      <vt:lpstr>sohne</vt:lpstr>
      <vt:lpstr>Wingdings</vt:lpstr>
      <vt:lpstr>Office Theme</vt:lpstr>
      <vt:lpstr>SANTADER  PRODUCT RECOMMENDATION</vt:lpstr>
      <vt:lpstr>Problem Statement</vt:lpstr>
      <vt:lpstr>Types of Recommendation Systems</vt:lpstr>
      <vt:lpstr>Types of Recommendation Systems</vt:lpstr>
      <vt:lpstr>Types of Recommendation Systems</vt:lpstr>
      <vt:lpstr>Santander Product Recommendation</vt:lpstr>
      <vt:lpstr>Dataset description:</vt:lpstr>
      <vt:lpstr>Dataset Description:</vt:lpstr>
      <vt:lpstr>Exploratory Data Analysis:</vt:lpstr>
      <vt:lpstr>Insights:</vt:lpstr>
      <vt:lpstr>Exploratory Data Analysis:</vt:lpstr>
      <vt:lpstr>Exploratory Data Analysis:</vt:lpstr>
      <vt:lpstr>Exploratory Data Analysis:</vt:lpstr>
      <vt:lpstr>Solution:</vt:lpstr>
      <vt:lpstr>Solution:</vt:lpstr>
      <vt:lpstr>Solution:</vt:lpstr>
      <vt:lpstr>Summary of Results </vt:lpstr>
      <vt:lpstr>Other candidate solutions:</vt:lpstr>
      <vt:lpstr>Other candidate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Zeinab Shahraki</dc:creator>
  <cp:lastModifiedBy>Zeinab Shahraki</cp:lastModifiedBy>
  <cp:revision>149</cp:revision>
  <dcterms:created xsi:type="dcterms:W3CDTF">2021-10-21T23:44:48Z</dcterms:created>
  <dcterms:modified xsi:type="dcterms:W3CDTF">2021-11-01T23:14:36Z</dcterms:modified>
</cp:coreProperties>
</file>