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24"/>
  </p:notesMasterIdLst>
  <p:sldIdLst>
    <p:sldId id="256" r:id="rId2"/>
    <p:sldId id="257" r:id="rId3"/>
    <p:sldId id="259" r:id="rId4"/>
    <p:sldId id="260" r:id="rId5"/>
    <p:sldId id="261" r:id="rId6"/>
    <p:sldId id="263" r:id="rId7"/>
    <p:sldId id="264" r:id="rId8"/>
    <p:sldId id="265" r:id="rId9"/>
    <p:sldId id="266" r:id="rId10"/>
    <p:sldId id="279" r:id="rId11"/>
    <p:sldId id="267" r:id="rId12"/>
    <p:sldId id="269" r:id="rId13"/>
    <p:sldId id="268" r:id="rId14"/>
    <p:sldId id="270" r:id="rId15"/>
    <p:sldId id="271" r:id="rId16"/>
    <p:sldId id="272" r:id="rId17"/>
    <p:sldId id="273" r:id="rId18"/>
    <p:sldId id="274" r:id="rId19"/>
    <p:sldId id="276" r:id="rId20"/>
    <p:sldId id="277" r:id="rId21"/>
    <p:sldId id="281" r:id="rId22"/>
    <p:sldId id="282"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83" autoAdjust="0"/>
    <p:restoredTop sz="90326" autoAdjust="0"/>
  </p:normalViewPr>
  <p:slideViewPr>
    <p:cSldViewPr>
      <p:cViewPr varScale="1">
        <p:scale>
          <a:sx n="79" d="100"/>
          <a:sy n="79" d="100"/>
        </p:scale>
        <p:origin x="-1536" y="-8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bg-B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05A57F-BEA1-4590-8DFD-063A744E098E}" type="datetimeFigureOut">
              <a:rPr lang="bg-BG" smtClean="0"/>
              <a:t>30.9.2022 г.</a:t>
            </a:fld>
            <a:endParaRPr lang="bg-B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bg-B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bg-B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50A587-0C0E-4588-A165-E852C3A5CAFC}" type="slidenum">
              <a:rPr lang="bg-BG" smtClean="0"/>
              <a:t>‹#›</a:t>
            </a:fld>
            <a:endParaRPr lang="bg-BG"/>
          </a:p>
        </p:txBody>
      </p:sp>
    </p:spTree>
    <p:extLst>
      <p:ext uri="{BB962C8B-B14F-4D97-AF65-F5344CB8AC3E}">
        <p14:creationId xmlns:p14="http://schemas.microsoft.com/office/powerpoint/2010/main" val="477659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solidFill>
                  <a:srgbClr val="FF0000"/>
                </a:solidFill>
              </a:rPr>
              <a:t>Уважеми господин Председател</a:t>
            </a:r>
            <a:r>
              <a:rPr lang="ru-RU" baseline="0" dirty="0" smtClean="0">
                <a:solidFill>
                  <a:srgbClr val="FF0000"/>
                </a:solidFill>
              </a:rPr>
              <a:t> </a:t>
            </a:r>
            <a:r>
              <a:rPr lang="ru-RU" dirty="0" smtClean="0">
                <a:solidFill>
                  <a:srgbClr val="FF0000"/>
                </a:solidFill>
              </a:rPr>
              <a:t>на Държавната изпитна комисия, колеги и гости, </a:t>
            </a:r>
            <a:r>
              <a:rPr lang="bg-BG" dirty="0" smtClean="0">
                <a:solidFill>
                  <a:srgbClr val="FF0000"/>
                </a:solidFill>
              </a:rPr>
              <a:t>казвам</a:t>
            </a:r>
            <a:r>
              <a:rPr lang="bg-BG" baseline="0" dirty="0" smtClean="0">
                <a:solidFill>
                  <a:srgbClr val="FF0000"/>
                </a:solidFill>
              </a:rPr>
              <a:t> се здравко иванов и ще ви представя програма за модел на поведението спазване на дистанция.</a:t>
            </a:r>
            <a:endParaRPr lang="bg-BG" dirty="0">
              <a:solidFill>
                <a:srgbClr val="FF0000"/>
              </a:solidFill>
            </a:endParaRPr>
          </a:p>
        </p:txBody>
      </p:sp>
      <p:sp>
        <p:nvSpPr>
          <p:cNvPr id="4" name="Slide Number Placeholder 3"/>
          <p:cNvSpPr>
            <a:spLocks noGrp="1"/>
          </p:cNvSpPr>
          <p:nvPr>
            <p:ph type="sldNum" sz="quarter" idx="10"/>
          </p:nvPr>
        </p:nvSpPr>
        <p:spPr/>
        <p:txBody>
          <a:bodyPr/>
          <a:lstStyle/>
          <a:p>
            <a:fld id="{8850A587-0C0E-4588-A165-E852C3A5CAFC}" type="slidenum">
              <a:rPr lang="bg-BG" smtClean="0"/>
              <a:t>1</a:t>
            </a:fld>
            <a:endParaRPr lang="bg-BG"/>
          </a:p>
        </p:txBody>
      </p:sp>
    </p:spTree>
    <p:extLst>
      <p:ext uri="{BB962C8B-B14F-4D97-AF65-F5344CB8AC3E}">
        <p14:creationId xmlns:p14="http://schemas.microsoft.com/office/powerpoint/2010/main" val="4289907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dirty="0" smtClean="0"/>
              <a:t>Говорих за маски на</a:t>
            </a:r>
            <a:r>
              <a:rPr lang="bg-BG" baseline="0" dirty="0" smtClean="0"/>
              <a:t> терена, ето и изображение което ги показва. В сиво са местата които не могат да бъдат преминати от пешеходец. Там се намират опасните обекти в нормалното им състояние. В синьо е зоната в която ходят пешеходците. В лилаво тази за колите. В зелено е пешеходната зона и зелените площи. В светло зелено жълтиникаво е зоната за евакуация.</a:t>
            </a:r>
            <a:endParaRPr lang="bg-BG" dirty="0"/>
          </a:p>
        </p:txBody>
      </p:sp>
      <p:sp>
        <p:nvSpPr>
          <p:cNvPr id="4" name="Slide Number Placeholder 3"/>
          <p:cNvSpPr>
            <a:spLocks noGrp="1"/>
          </p:cNvSpPr>
          <p:nvPr>
            <p:ph type="sldNum" sz="quarter" idx="10"/>
          </p:nvPr>
        </p:nvSpPr>
        <p:spPr/>
        <p:txBody>
          <a:bodyPr/>
          <a:lstStyle/>
          <a:p>
            <a:fld id="{8850A587-0C0E-4588-A165-E852C3A5CAFC}" type="slidenum">
              <a:rPr lang="bg-BG" smtClean="0"/>
              <a:t>10</a:t>
            </a:fld>
            <a:endParaRPr lang="bg-BG"/>
          </a:p>
        </p:txBody>
      </p:sp>
    </p:spTree>
    <p:extLst>
      <p:ext uri="{BB962C8B-B14F-4D97-AF65-F5344CB8AC3E}">
        <p14:creationId xmlns:p14="http://schemas.microsoft.com/office/powerpoint/2010/main" val="42616419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dirty="0" smtClean="0"/>
              <a:t>Ето и друга част от скрипта за патрулиране на пешеходците която показва как се управлява</a:t>
            </a:r>
            <a:r>
              <a:rPr lang="bg-BG" baseline="0" dirty="0" smtClean="0"/>
              <a:t> радиуса за динамично спазване на дистанция на пешеходците. Метода на </a:t>
            </a:r>
            <a:r>
              <a:rPr lang="en-US" baseline="0" dirty="0" err="1" smtClean="0"/>
              <a:t>NavMesh</a:t>
            </a:r>
            <a:r>
              <a:rPr lang="en-US" baseline="0" dirty="0" smtClean="0"/>
              <a:t> – </a:t>
            </a:r>
            <a:r>
              <a:rPr lang="en-US" baseline="0" dirty="0" err="1" smtClean="0"/>
              <a:t>SamplePosition</a:t>
            </a:r>
            <a:r>
              <a:rPr lang="en-US" baseline="0" dirty="0" smtClean="0"/>
              <a:t> </a:t>
            </a:r>
            <a:r>
              <a:rPr lang="bg-BG" baseline="0" dirty="0" smtClean="0"/>
              <a:t>връща в променливата </a:t>
            </a:r>
            <a:r>
              <a:rPr lang="en-US" baseline="0" dirty="0" err="1" smtClean="0"/>
              <a:t>navMeshHit</a:t>
            </a:r>
            <a:r>
              <a:rPr lang="en-US" baseline="0" dirty="0" smtClean="0"/>
              <a:t> </a:t>
            </a:r>
            <a:r>
              <a:rPr lang="bg-BG" baseline="0" dirty="0" smtClean="0"/>
              <a:t>като инт маската на терена върху който се намира. Ако е върху пешеходна пътека или зелена площ, тяхната маска е 16, ще се намали радуса да спазват по малка дистанция, ако е 1 то се връщат към нормалната дистанция. Както се вижда нормалната или </a:t>
            </a:r>
            <a:r>
              <a:rPr lang="en-US" baseline="0" dirty="0" smtClean="0"/>
              <a:t>distance max </a:t>
            </a:r>
            <a:r>
              <a:rPr lang="bg-BG" baseline="0" dirty="0" smtClean="0"/>
              <a:t>и минималната се задават от скрипта. За да се избегне голямо избутване когато пешеходците напущат пешеходна пътека или зелена площ съм направил малка фунцкийка която да увеличава радиуса от минмалния към нормалния на два пъти.</a:t>
            </a:r>
            <a:endParaRPr lang="bg-BG" dirty="0"/>
          </a:p>
        </p:txBody>
      </p:sp>
      <p:sp>
        <p:nvSpPr>
          <p:cNvPr id="4" name="Slide Number Placeholder 3"/>
          <p:cNvSpPr>
            <a:spLocks noGrp="1"/>
          </p:cNvSpPr>
          <p:nvPr>
            <p:ph type="sldNum" sz="quarter" idx="10"/>
          </p:nvPr>
        </p:nvSpPr>
        <p:spPr/>
        <p:txBody>
          <a:bodyPr/>
          <a:lstStyle/>
          <a:p>
            <a:fld id="{8850A587-0C0E-4588-A165-E852C3A5CAFC}" type="slidenum">
              <a:rPr lang="bg-BG" smtClean="0"/>
              <a:t>11</a:t>
            </a:fld>
            <a:endParaRPr lang="bg-BG"/>
          </a:p>
        </p:txBody>
      </p:sp>
    </p:spTree>
    <p:extLst>
      <p:ext uri="{BB962C8B-B14F-4D97-AF65-F5344CB8AC3E}">
        <p14:creationId xmlns:p14="http://schemas.microsoft.com/office/powerpoint/2010/main" val="26309141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dirty="0" smtClean="0"/>
              <a:t>Ето и как изглежда разстоянието което агентите спазват</a:t>
            </a:r>
            <a:r>
              <a:rPr lang="bg-BG" baseline="0" dirty="0" smtClean="0"/>
              <a:t> при стойносите 0.7 и 1.5</a:t>
            </a:r>
            <a:endParaRPr lang="bg-BG" dirty="0"/>
          </a:p>
        </p:txBody>
      </p:sp>
      <p:sp>
        <p:nvSpPr>
          <p:cNvPr id="4" name="Slide Number Placeholder 3"/>
          <p:cNvSpPr>
            <a:spLocks noGrp="1"/>
          </p:cNvSpPr>
          <p:nvPr>
            <p:ph type="sldNum" sz="quarter" idx="10"/>
          </p:nvPr>
        </p:nvSpPr>
        <p:spPr/>
        <p:txBody>
          <a:bodyPr/>
          <a:lstStyle/>
          <a:p>
            <a:fld id="{8850A587-0C0E-4588-A165-E852C3A5CAFC}" type="slidenum">
              <a:rPr lang="bg-BG" smtClean="0"/>
              <a:t>12</a:t>
            </a:fld>
            <a:endParaRPr lang="bg-BG"/>
          </a:p>
        </p:txBody>
      </p:sp>
    </p:spTree>
    <p:extLst>
      <p:ext uri="{BB962C8B-B14F-4D97-AF65-F5344CB8AC3E}">
        <p14:creationId xmlns:p14="http://schemas.microsoft.com/office/powerpoint/2010/main" val="1382089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dirty="0" smtClean="0"/>
              <a:t>Ето я и часта</a:t>
            </a:r>
            <a:r>
              <a:rPr lang="bg-BG" baseline="0" dirty="0" smtClean="0"/>
              <a:t> която ме затрудни най много. Как да накарам колите да спират на пешеходната пътека да изчакват пешеходците. За описанието на това повидение съм описал два подхода. Пърия е използването на </a:t>
            </a:r>
            <a:r>
              <a:rPr lang="en-US" baseline="0" dirty="0" err="1" smtClean="0"/>
              <a:t>raycast</a:t>
            </a:r>
            <a:r>
              <a:rPr lang="en-US" baseline="0" dirty="0" smtClean="0"/>
              <a:t> </a:t>
            </a:r>
            <a:r>
              <a:rPr lang="bg-BG" baseline="0" dirty="0" smtClean="0"/>
              <a:t>или по-точно </a:t>
            </a:r>
            <a:r>
              <a:rPr lang="en-US" baseline="0" dirty="0" err="1" smtClean="0"/>
              <a:t>boxcast</a:t>
            </a:r>
            <a:r>
              <a:rPr lang="en-US" baseline="0" dirty="0" smtClean="0"/>
              <a:t>. </a:t>
            </a:r>
            <a:r>
              <a:rPr lang="bg-BG" baseline="0" dirty="0" smtClean="0"/>
              <a:t>Иползвам го за да следя двете платна на пътя и лявата част на колата за идващи пешеходци. Как по точно работи това ще спомена след малко. Втория подход е да се провери дали има пешеходец в близост до колата. Двата подхода работят в синхром. Ако работи само подхода с кутиите, пъро пешеходец може да нахлуе от дясно. Ако се опише кутия за пешеходците от дясно, понеже разстояние е малко, те успяват да се проврът между кутиите и така колата се блъска в пешеходеца. Ако се използва само втория подход, то той хваща или пешеходците прекалено късно или ги засича докато са на тротоара.</a:t>
            </a:r>
            <a:endParaRPr lang="bg-BG" dirty="0"/>
          </a:p>
        </p:txBody>
      </p:sp>
      <p:sp>
        <p:nvSpPr>
          <p:cNvPr id="4" name="Slide Number Placeholder 3"/>
          <p:cNvSpPr>
            <a:spLocks noGrp="1"/>
          </p:cNvSpPr>
          <p:nvPr>
            <p:ph type="sldNum" sz="quarter" idx="10"/>
          </p:nvPr>
        </p:nvSpPr>
        <p:spPr/>
        <p:txBody>
          <a:bodyPr/>
          <a:lstStyle/>
          <a:p>
            <a:fld id="{8850A587-0C0E-4588-A165-E852C3A5CAFC}" type="slidenum">
              <a:rPr lang="bg-BG" smtClean="0"/>
              <a:t>13</a:t>
            </a:fld>
            <a:endParaRPr lang="bg-BG"/>
          </a:p>
        </p:txBody>
      </p:sp>
    </p:spTree>
    <p:extLst>
      <p:ext uri="{BB962C8B-B14F-4D97-AF65-F5344CB8AC3E}">
        <p14:creationId xmlns:p14="http://schemas.microsoft.com/office/powerpoint/2010/main" val="37714065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dirty="0" smtClean="0"/>
              <a:t>Започвам с описанието</a:t>
            </a:r>
            <a:r>
              <a:rPr lang="bg-BG" baseline="0" dirty="0" smtClean="0"/>
              <a:t> на подкода с кутиите. Ако разгледаме терена като двуизмерно пространство – повърхността по която се движат колите, то кутиите които са покрай тях не се променят когато колата се придвижва по х или по у ориднатата. Този иф просто променя кутиите да са в правилна форма независимо от кординтата по която се движи колата. Както се вижда голимината на кутията съм направил да може да се задава от скрипта както и други спецификации от които ще зависи дистанцията от която колата може да спира и ега ще ги видим на следващия слайд.</a:t>
            </a:r>
            <a:endParaRPr lang="bg-BG" dirty="0"/>
          </a:p>
        </p:txBody>
      </p:sp>
      <p:sp>
        <p:nvSpPr>
          <p:cNvPr id="4" name="Slide Number Placeholder 3"/>
          <p:cNvSpPr>
            <a:spLocks noGrp="1"/>
          </p:cNvSpPr>
          <p:nvPr>
            <p:ph type="sldNum" sz="quarter" idx="10"/>
          </p:nvPr>
        </p:nvSpPr>
        <p:spPr/>
        <p:txBody>
          <a:bodyPr/>
          <a:lstStyle/>
          <a:p>
            <a:fld id="{8850A587-0C0E-4588-A165-E852C3A5CAFC}" type="slidenum">
              <a:rPr lang="bg-BG" smtClean="0"/>
              <a:t>14</a:t>
            </a:fld>
            <a:endParaRPr lang="bg-BG"/>
          </a:p>
        </p:txBody>
      </p:sp>
    </p:spTree>
    <p:extLst>
      <p:ext uri="{BB962C8B-B14F-4D97-AF65-F5344CB8AC3E}">
        <p14:creationId xmlns:p14="http://schemas.microsoft.com/office/powerpoint/2010/main" val="15739701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dirty="0" smtClean="0"/>
              <a:t>Ето я и </a:t>
            </a:r>
            <a:r>
              <a:rPr lang="en-US" dirty="0" err="1" smtClean="0"/>
              <a:t>boxcast</a:t>
            </a:r>
            <a:r>
              <a:rPr lang="en-US" baseline="0" dirty="0" smtClean="0"/>
              <a:t> </a:t>
            </a:r>
            <a:r>
              <a:rPr lang="bg-BG" baseline="0" dirty="0" smtClean="0"/>
              <a:t>функцията която изчертава кутиите. Тя получава като параметри център. Аз модифицирам центъра за да може да изчертава кутията за отпред по в ляво за да обхваща двете ленти а колко по в ляво, контролирам с променливата фронт_офсет. След това е голимата на кутията която контролирам динамично както вече показах. Посока. Това е много важно защото кутията засича удари само от едната страна, тази в която е дадената посока. Завъртане на кутията. Максимална дистанция – колко напред по дадената посока дасе изчетае кутията и маска на обектите които да се игнорират при сблъсък.</a:t>
            </a:r>
          </a:p>
          <a:p>
            <a:r>
              <a:rPr lang="bg-BG" baseline="0" dirty="0" smtClean="0"/>
              <a:t>Когато пешеходец се „удари“ в кутията кутията се измества на зад избутвана от пешеходеца, защото ако не се той ще влезе в очертанията на кутията и ще спре да бъде засичан.</a:t>
            </a:r>
            <a:endParaRPr lang="bg-BG" dirty="0"/>
          </a:p>
        </p:txBody>
      </p:sp>
      <p:sp>
        <p:nvSpPr>
          <p:cNvPr id="4" name="Slide Number Placeholder 3"/>
          <p:cNvSpPr>
            <a:spLocks noGrp="1"/>
          </p:cNvSpPr>
          <p:nvPr>
            <p:ph type="sldNum" sz="quarter" idx="10"/>
          </p:nvPr>
        </p:nvSpPr>
        <p:spPr/>
        <p:txBody>
          <a:bodyPr/>
          <a:lstStyle/>
          <a:p>
            <a:fld id="{8850A587-0C0E-4588-A165-E852C3A5CAFC}" type="slidenum">
              <a:rPr lang="bg-BG" smtClean="0"/>
              <a:t>15</a:t>
            </a:fld>
            <a:endParaRPr lang="bg-BG"/>
          </a:p>
        </p:txBody>
      </p:sp>
    </p:spTree>
    <p:extLst>
      <p:ext uri="{BB962C8B-B14F-4D97-AF65-F5344CB8AC3E}">
        <p14:creationId xmlns:p14="http://schemas.microsoft.com/office/powerpoint/2010/main" val="7710707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dirty="0" smtClean="0"/>
              <a:t>Ето го и втория подход. Фор цикъл обикалящ</a:t>
            </a:r>
            <a:r>
              <a:rPr lang="bg-BG" baseline="0" dirty="0" smtClean="0"/>
              <a:t> всичките пешехдци. Използва се дот функцията за да се провери дали позицията на пешеходеца е зад коалта. Ако е зад колата то тя нама да спира. Ще е глупво да спре за пешеходец който минава зад нея. Ако пешеходеца е пред колата на разсояние от 40 </a:t>
            </a:r>
            <a:r>
              <a:rPr lang="en-US" baseline="0" dirty="0" smtClean="0"/>
              <a:t>~ </a:t>
            </a:r>
            <a:r>
              <a:rPr lang="bg-BG" baseline="0" dirty="0" smtClean="0"/>
              <a:t>оразмерено това са 40 см, то тя ще спре. По нататък в скрипта има иф който проверява дали има удар от бокскастовете или този флаг е тру и ако някое от услояията е вярно колата спира.</a:t>
            </a:r>
            <a:endParaRPr lang="bg-BG" dirty="0"/>
          </a:p>
        </p:txBody>
      </p:sp>
      <p:sp>
        <p:nvSpPr>
          <p:cNvPr id="4" name="Slide Number Placeholder 3"/>
          <p:cNvSpPr>
            <a:spLocks noGrp="1"/>
          </p:cNvSpPr>
          <p:nvPr>
            <p:ph type="sldNum" sz="quarter" idx="10"/>
          </p:nvPr>
        </p:nvSpPr>
        <p:spPr/>
        <p:txBody>
          <a:bodyPr/>
          <a:lstStyle/>
          <a:p>
            <a:fld id="{8850A587-0C0E-4588-A165-E852C3A5CAFC}" type="slidenum">
              <a:rPr lang="bg-BG" smtClean="0"/>
              <a:t>16</a:t>
            </a:fld>
            <a:endParaRPr lang="bg-BG"/>
          </a:p>
        </p:txBody>
      </p:sp>
    </p:spTree>
    <p:extLst>
      <p:ext uri="{BB962C8B-B14F-4D97-AF65-F5344CB8AC3E}">
        <p14:creationId xmlns:p14="http://schemas.microsoft.com/office/powerpoint/2010/main" val="21726625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dirty="0" smtClean="0"/>
              <a:t>Стигнахме и</a:t>
            </a:r>
            <a:r>
              <a:rPr lang="bg-BG" baseline="0" dirty="0" smtClean="0"/>
              <a:t> до опасните обекти. Дистанцията спазвана от тях е подобна като на тази която пешеходците спазват един от друг. Разликата е че пешеходците са агенти а опасните обекти се явяват препятствия.</a:t>
            </a:r>
            <a:endParaRPr lang="bg-BG" dirty="0"/>
          </a:p>
        </p:txBody>
      </p:sp>
      <p:sp>
        <p:nvSpPr>
          <p:cNvPr id="4" name="Slide Number Placeholder 3"/>
          <p:cNvSpPr>
            <a:spLocks noGrp="1"/>
          </p:cNvSpPr>
          <p:nvPr>
            <p:ph type="sldNum" sz="quarter" idx="10"/>
          </p:nvPr>
        </p:nvSpPr>
        <p:spPr/>
        <p:txBody>
          <a:bodyPr/>
          <a:lstStyle/>
          <a:p>
            <a:fld id="{8850A587-0C0E-4588-A165-E852C3A5CAFC}" type="slidenum">
              <a:rPr lang="bg-BG" smtClean="0"/>
              <a:t>17</a:t>
            </a:fld>
            <a:endParaRPr lang="bg-BG"/>
          </a:p>
        </p:txBody>
      </p:sp>
    </p:spTree>
    <p:extLst>
      <p:ext uri="{BB962C8B-B14F-4D97-AF65-F5344CB8AC3E}">
        <p14:creationId xmlns:p14="http://schemas.microsoft.com/office/powerpoint/2010/main" val="12918993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dirty="0" smtClean="0"/>
              <a:t>Стигнахме до първия експеримент</a:t>
            </a:r>
            <a:r>
              <a:rPr lang="bg-BG" baseline="0" dirty="0" smtClean="0"/>
              <a:t> или събитие. Най горе се вижда скромния </a:t>
            </a:r>
            <a:r>
              <a:rPr lang="en-US" baseline="0" dirty="0" smtClean="0"/>
              <a:t>UI. </a:t>
            </a:r>
            <a:r>
              <a:rPr lang="bg-BG" baseline="0" dirty="0" smtClean="0"/>
              <a:t>Първия бутон </a:t>
            </a:r>
            <a:r>
              <a:rPr lang="en-US" baseline="0" dirty="0" smtClean="0"/>
              <a:t>danger mod </a:t>
            </a:r>
            <a:r>
              <a:rPr lang="en-US" baseline="0" dirty="0" err="1" smtClean="0"/>
              <a:t>onoff</a:t>
            </a:r>
            <a:r>
              <a:rPr lang="bg-BG" baseline="0" dirty="0" smtClean="0"/>
              <a:t> отговаря за пускането и спирането на това събитие. При натискането се пуска скрипта за премахване на спазването на дистанцията от опасните обекти. Деактивира компонента която прави огъня препяствие и пешеходците имат достъп до опасния обект. Описанието на поведението което показва защо трябва да се спазва дистанция е описано от следния скрипт. От метода бърн се следи дали пешеходеца е близа до опасен обект. Акое е то се пуща огнена анимация върху пешеходеца, скороста му се увеличава, приоритета му се задава да може да избутва другите и след зададено време изгаря като обекта се унищожава. Намаля се броя на пешеходците в такъв случай. Необходим при скрипта за следене на дистанцията на кола от пешеходец. За да се провери дали има пешеходец в близост е необходимо да знаем броя на всичките за да може да се обходят о проверят. Също така е нуже и този брой при евакуацията за да може да се спре таймера при евакуиране на всички пешеходци.</a:t>
            </a:r>
            <a:endParaRPr lang="bg-BG" dirty="0"/>
          </a:p>
        </p:txBody>
      </p:sp>
      <p:sp>
        <p:nvSpPr>
          <p:cNvPr id="4" name="Slide Number Placeholder 3"/>
          <p:cNvSpPr>
            <a:spLocks noGrp="1"/>
          </p:cNvSpPr>
          <p:nvPr>
            <p:ph type="sldNum" sz="quarter" idx="10"/>
          </p:nvPr>
        </p:nvSpPr>
        <p:spPr/>
        <p:txBody>
          <a:bodyPr/>
          <a:lstStyle/>
          <a:p>
            <a:fld id="{8850A587-0C0E-4588-A165-E852C3A5CAFC}" type="slidenum">
              <a:rPr lang="bg-BG" smtClean="0"/>
              <a:t>18</a:t>
            </a:fld>
            <a:endParaRPr lang="bg-BG"/>
          </a:p>
        </p:txBody>
      </p:sp>
    </p:spTree>
    <p:extLst>
      <p:ext uri="{BB962C8B-B14F-4D97-AF65-F5344CB8AC3E}">
        <p14:creationId xmlns:p14="http://schemas.microsoft.com/office/powerpoint/2010/main" val="39204733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dirty="0" smtClean="0"/>
              <a:t>Следващото</a:t>
            </a:r>
            <a:r>
              <a:rPr lang="bg-BG" baseline="0" dirty="0" smtClean="0"/>
              <a:t> събитиет както стана ясно е евакуация. Отново при натискане на събитието се активира скрипта отговорен за него, но този път се деактивира скрипта за патрулиране и останалото поведение за да не се предизвиква спиране и забавяне от другите добавени поведения при евакуацията. Също така се стартира и таймер за засичане на времето за евакуация чрез който ще могат да се направят експерименти.</a:t>
            </a:r>
            <a:endParaRPr lang="bg-BG" dirty="0"/>
          </a:p>
        </p:txBody>
      </p:sp>
      <p:sp>
        <p:nvSpPr>
          <p:cNvPr id="4" name="Slide Number Placeholder 3"/>
          <p:cNvSpPr>
            <a:spLocks noGrp="1"/>
          </p:cNvSpPr>
          <p:nvPr>
            <p:ph type="sldNum" sz="quarter" idx="10"/>
          </p:nvPr>
        </p:nvSpPr>
        <p:spPr/>
        <p:txBody>
          <a:bodyPr/>
          <a:lstStyle/>
          <a:p>
            <a:fld id="{8850A587-0C0E-4588-A165-E852C3A5CAFC}" type="slidenum">
              <a:rPr lang="bg-BG" smtClean="0"/>
              <a:t>19</a:t>
            </a:fld>
            <a:endParaRPr lang="bg-BG"/>
          </a:p>
        </p:txBody>
      </p:sp>
    </p:spTree>
    <p:extLst>
      <p:ext uri="{BB962C8B-B14F-4D97-AF65-F5344CB8AC3E}">
        <p14:creationId xmlns:p14="http://schemas.microsoft.com/office/powerpoint/2010/main" val="3467500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dirty="0" smtClean="0"/>
              <a:t>Целта е</a:t>
            </a:r>
            <a:r>
              <a:rPr lang="bg-BG" baseline="0" dirty="0" smtClean="0"/>
              <a:t> ... (ще я цитирам), задачите са ... (цитирам и тях)</a:t>
            </a:r>
            <a:endParaRPr lang="bg-BG" dirty="0"/>
          </a:p>
        </p:txBody>
      </p:sp>
      <p:sp>
        <p:nvSpPr>
          <p:cNvPr id="4" name="Slide Number Placeholder 3"/>
          <p:cNvSpPr>
            <a:spLocks noGrp="1"/>
          </p:cNvSpPr>
          <p:nvPr>
            <p:ph type="sldNum" sz="quarter" idx="10"/>
          </p:nvPr>
        </p:nvSpPr>
        <p:spPr/>
        <p:txBody>
          <a:bodyPr/>
          <a:lstStyle/>
          <a:p>
            <a:fld id="{8850A587-0C0E-4588-A165-E852C3A5CAFC}" type="slidenum">
              <a:rPr lang="bg-BG" smtClean="0"/>
              <a:t>2</a:t>
            </a:fld>
            <a:endParaRPr lang="bg-BG"/>
          </a:p>
        </p:txBody>
      </p:sp>
    </p:spTree>
    <p:extLst>
      <p:ext uri="{BB962C8B-B14F-4D97-AF65-F5344CB8AC3E}">
        <p14:creationId xmlns:p14="http://schemas.microsoft.com/office/powerpoint/2010/main" val="2502615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dirty="0" smtClean="0"/>
              <a:t>Ето го и скрипта за евакуацията.</a:t>
            </a:r>
            <a:r>
              <a:rPr lang="bg-BG" baseline="0" dirty="0" smtClean="0"/>
              <a:t> Понеже скрипта за намаляне и увеличаване на дистанцията на определени терени е спрят се налага да се опише това поведение отново. Този път разлика е че когато се стигне до терен с маска 64 това е евакуационната зона и пешеходеца бива преброен. Когато всичктите бъдат преброени таймера се спира. Също така се увеличава и скоростта на пешеходците за да могат да се евакуират по бързо от тяхното нормално ходене.</a:t>
            </a:r>
            <a:endParaRPr lang="bg-BG" dirty="0"/>
          </a:p>
        </p:txBody>
      </p:sp>
      <p:sp>
        <p:nvSpPr>
          <p:cNvPr id="4" name="Slide Number Placeholder 3"/>
          <p:cNvSpPr>
            <a:spLocks noGrp="1"/>
          </p:cNvSpPr>
          <p:nvPr>
            <p:ph type="sldNum" sz="quarter" idx="10"/>
          </p:nvPr>
        </p:nvSpPr>
        <p:spPr/>
        <p:txBody>
          <a:bodyPr/>
          <a:lstStyle/>
          <a:p>
            <a:fld id="{8850A587-0C0E-4588-A165-E852C3A5CAFC}" type="slidenum">
              <a:rPr lang="bg-BG" smtClean="0"/>
              <a:t>20</a:t>
            </a:fld>
            <a:endParaRPr lang="bg-BG"/>
          </a:p>
        </p:txBody>
      </p:sp>
    </p:spTree>
    <p:extLst>
      <p:ext uri="{BB962C8B-B14F-4D97-AF65-F5344CB8AC3E}">
        <p14:creationId xmlns:p14="http://schemas.microsoft.com/office/powerpoint/2010/main" val="39243817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dirty="0" smtClean="0"/>
              <a:t>Направих няколко експеримента с</a:t>
            </a:r>
            <a:r>
              <a:rPr lang="bg-BG" baseline="0" dirty="0" smtClean="0"/>
              <a:t> евакуацията. С 100,500 и 900 пешеходеца. Ето таблицата с резултатите за 500, като броим оригинала 501. При покачване на дистанцията която спазват пешеходците се увеличава и времето за евакуация. Това е нормално и следователно симулацията работи коретно.</a:t>
            </a:r>
            <a:endParaRPr lang="bg-BG" dirty="0"/>
          </a:p>
        </p:txBody>
      </p:sp>
      <p:sp>
        <p:nvSpPr>
          <p:cNvPr id="4" name="Slide Number Placeholder 3"/>
          <p:cNvSpPr>
            <a:spLocks noGrp="1"/>
          </p:cNvSpPr>
          <p:nvPr>
            <p:ph type="sldNum" sz="quarter" idx="10"/>
          </p:nvPr>
        </p:nvSpPr>
        <p:spPr/>
        <p:txBody>
          <a:bodyPr/>
          <a:lstStyle/>
          <a:p>
            <a:fld id="{8850A587-0C0E-4588-A165-E852C3A5CAFC}" type="slidenum">
              <a:rPr lang="bg-BG" smtClean="0"/>
              <a:t>21</a:t>
            </a:fld>
            <a:endParaRPr lang="bg-BG"/>
          </a:p>
        </p:txBody>
      </p:sp>
    </p:spTree>
    <p:extLst>
      <p:ext uri="{BB962C8B-B14F-4D97-AF65-F5344CB8AC3E}">
        <p14:creationId xmlns:p14="http://schemas.microsoft.com/office/powerpoint/2010/main" val="31493556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Unity </a:t>
            </a:r>
            <a:r>
              <a:rPr lang="bg-BG" dirty="0" smtClean="0"/>
              <a:t>предлага</a:t>
            </a:r>
            <a:r>
              <a:rPr lang="bg-BG" baseline="0" dirty="0" smtClean="0"/>
              <a:t> фунция за профилиране и следене на натоварването. Това е пример с натоварването при 500 пешеходеца. Вижда се че симулацият може да работи добре с </a:t>
            </a:r>
            <a:r>
              <a:rPr lang="en-US" baseline="0" dirty="0" smtClean="0"/>
              <a:t>~30 </a:t>
            </a:r>
            <a:r>
              <a:rPr lang="bg-BG" baseline="0" dirty="0" smtClean="0"/>
              <a:t>фпс. От опитни проучвания стана ясно че моята компютърна система работи оптимално при брой пешеходци между 600-800. Над този брой запозват да се забеляват забавяние. Вижда се че </a:t>
            </a:r>
            <a:r>
              <a:rPr lang="ru-RU" baseline="0" dirty="0" smtClean="0"/>
              <a:t>скриптовете отнемат 31.5% от натоварването и им отнема по малко от 15</a:t>
            </a:r>
            <a:r>
              <a:rPr lang="en-US" baseline="0" dirty="0" smtClean="0"/>
              <a:t>m/s </a:t>
            </a:r>
            <a:r>
              <a:rPr lang="bg-BG" baseline="0" dirty="0" smtClean="0"/>
              <a:t>за изпълняване. Друга част от натоварването идва от проекцията на камерата, аниамциите на агентите и изчисляване на пътя от </a:t>
            </a:r>
            <a:r>
              <a:rPr lang="en-US" baseline="0" smtClean="0"/>
              <a:t>NavMeshAgent-a.</a:t>
            </a:r>
            <a:endParaRPr lang="bg-BG" dirty="0"/>
          </a:p>
        </p:txBody>
      </p:sp>
      <p:sp>
        <p:nvSpPr>
          <p:cNvPr id="4" name="Slide Number Placeholder 3"/>
          <p:cNvSpPr>
            <a:spLocks noGrp="1"/>
          </p:cNvSpPr>
          <p:nvPr>
            <p:ph type="sldNum" sz="quarter" idx="10"/>
          </p:nvPr>
        </p:nvSpPr>
        <p:spPr/>
        <p:txBody>
          <a:bodyPr/>
          <a:lstStyle/>
          <a:p>
            <a:fld id="{8850A587-0C0E-4588-A165-E852C3A5CAFC}" type="slidenum">
              <a:rPr lang="bg-BG" smtClean="0"/>
              <a:t>22</a:t>
            </a:fld>
            <a:endParaRPr lang="bg-BG"/>
          </a:p>
        </p:txBody>
      </p:sp>
    </p:spTree>
    <p:extLst>
      <p:ext uri="{BB962C8B-B14F-4D97-AF65-F5344CB8AC3E}">
        <p14:creationId xmlns:p14="http://schemas.microsoft.com/office/powerpoint/2010/main" val="1674432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dirty="0" smtClean="0"/>
              <a:t>Първата</a:t>
            </a:r>
            <a:r>
              <a:rPr lang="bg-BG" baseline="0" dirty="0" smtClean="0"/>
              <a:t> задача при разработката на проекта е избора на сцена. Както се вижда е избрана градска среда, като това ще позволи за реализацията на няколко различни експеримента и използването на повече от един тип агенти.</a:t>
            </a:r>
            <a:endParaRPr lang="bg-BG" dirty="0"/>
          </a:p>
        </p:txBody>
      </p:sp>
      <p:sp>
        <p:nvSpPr>
          <p:cNvPr id="4" name="Slide Number Placeholder 3"/>
          <p:cNvSpPr>
            <a:spLocks noGrp="1"/>
          </p:cNvSpPr>
          <p:nvPr>
            <p:ph type="sldNum" sz="quarter" idx="10"/>
          </p:nvPr>
        </p:nvSpPr>
        <p:spPr/>
        <p:txBody>
          <a:bodyPr/>
          <a:lstStyle/>
          <a:p>
            <a:fld id="{8850A587-0C0E-4588-A165-E852C3A5CAFC}" type="slidenum">
              <a:rPr lang="bg-BG" smtClean="0"/>
              <a:t>3</a:t>
            </a:fld>
            <a:endParaRPr lang="bg-BG"/>
          </a:p>
        </p:txBody>
      </p:sp>
    </p:spTree>
    <p:extLst>
      <p:ext uri="{BB962C8B-B14F-4D97-AF65-F5344CB8AC3E}">
        <p14:creationId xmlns:p14="http://schemas.microsoft.com/office/powerpoint/2010/main" val="4060904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dirty="0" smtClean="0"/>
              <a:t>Ето ги и двата вида агенти. Показания</a:t>
            </a:r>
            <a:r>
              <a:rPr lang="bg-BG" baseline="0" dirty="0" smtClean="0"/>
              <a:t> в ляво агент е нашия пешеходец, а в дясно е агента кола. От сега нататък ще се обръщам към тях с като пешеходец и кола.</a:t>
            </a:r>
            <a:endParaRPr lang="bg-BG" dirty="0"/>
          </a:p>
        </p:txBody>
      </p:sp>
      <p:sp>
        <p:nvSpPr>
          <p:cNvPr id="4" name="Slide Number Placeholder 3"/>
          <p:cNvSpPr>
            <a:spLocks noGrp="1"/>
          </p:cNvSpPr>
          <p:nvPr>
            <p:ph type="sldNum" sz="quarter" idx="10"/>
          </p:nvPr>
        </p:nvSpPr>
        <p:spPr/>
        <p:txBody>
          <a:bodyPr/>
          <a:lstStyle/>
          <a:p>
            <a:fld id="{8850A587-0C0E-4588-A165-E852C3A5CAFC}" type="slidenum">
              <a:rPr lang="bg-BG" smtClean="0"/>
              <a:t>4</a:t>
            </a:fld>
            <a:endParaRPr lang="bg-BG"/>
          </a:p>
        </p:txBody>
      </p:sp>
    </p:spTree>
    <p:extLst>
      <p:ext uri="{BB962C8B-B14F-4D97-AF65-F5344CB8AC3E}">
        <p14:creationId xmlns:p14="http://schemas.microsoft.com/office/powerpoint/2010/main" val="1824085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dirty="0" smtClean="0"/>
              <a:t>Освен</a:t>
            </a:r>
            <a:r>
              <a:rPr lang="bg-BG" baseline="0" dirty="0" smtClean="0"/>
              <a:t> нашите агенти на сцената има и няколко други важни обекта. Зелената площадка с дървета или както я наричам зелени площи, е място където пешеходците спирт за известно време да разглеждат и като такова там ще спазват по-малка дистанция, както и при пресичането на пешеходни патеки.</a:t>
            </a:r>
          </a:p>
          <a:p>
            <a:r>
              <a:rPr lang="bg-BG" baseline="0" dirty="0" smtClean="0"/>
              <a:t>За разлика от зелените площи от другия обект, огън те ще спазват дистанция, който ще се явява нашия опасен обект.</a:t>
            </a:r>
            <a:endParaRPr lang="bg-BG" dirty="0"/>
          </a:p>
        </p:txBody>
      </p:sp>
      <p:sp>
        <p:nvSpPr>
          <p:cNvPr id="4" name="Slide Number Placeholder 3"/>
          <p:cNvSpPr>
            <a:spLocks noGrp="1"/>
          </p:cNvSpPr>
          <p:nvPr>
            <p:ph type="sldNum" sz="quarter" idx="10"/>
          </p:nvPr>
        </p:nvSpPr>
        <p:spPr/>
        <p:txBody>
          <a:bodyPr/>
          <a:lstStyle/>
          <a:p>
            <a:fld id="{8850A587-0C0E-4588-A165-E852C3A5CAFC}" type="slidenum">
              <a:rPr lang="bg-BG" smtClean="0"/>
              <a:t>5</a:t>
            </a:fld>
            <a:endParaRPr lang="bg-BG"/>
          </a:p>
        </p:txBody>
      </p:sp>
    </p:spTree>
    <p:extLst>
      <p:ext uri="{BB962C8B-B14F-4D97-AF65-F5344CB8AC3E}">
        <p14:creationId xmlns:p14="http://schemas.microsoft.com/office/powerpoint/2010/main" val="3915895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dirty="0" smtClean="0"/>
              <a:t>Започваме със</a:t>
            </a:r>
            <a:r>
              <a:rPr lang="bg-BG" baseline="0" dirty="0" smtClean="0"/>
              <a:t> скрипта за създаване на копия на пешеходци. Без много пешеходци ще е трудно да се симулира каквото и да е. При стартиране на програмта се изпълнява скрипта </a:t>
            </a:r>
            <a:r>
              <a:rPr lang="en-US" baseline="0" dirty="0" smtClean="0"/>
              <a:t>Spawn</a:t>
            </a:r>
            <a:r>
              <a:rPr lang="bg-BG" baseline="0" dirty="0" smtClean="0"/>
              <a:t>. На него се подава обекта който ще копираме както се вижда на горното изображение, както и колко копия да бъдат направени. Като броим оригинала винаги общия брой копия са подадените копия +1. Копирането се извършва от метода </a:t>
            </a:r>
            <a:r>
              <a:rPr lang="en-US" baseline="0" dirty="0" smtClean="0"/>
              <a:t>Instantiate, </a:t>
            </a:r>
            <a:r>
              <a:rPr lang="bg-BG" baseline="0" dirty="0" smtClean="0"/>
              <a:t>като му се подава обекта за копиране. След като е копиран се поставя на случаена точка </a:t>
            </a:r>
            <a:r>
              <a:rPr lang="en-US" baseline="0" dirty="0" smtClean="0"/>
              <a:t>waypoint</a:t>
            </a:r>
            <a:r>
              <a:rPr lang="bg-BG" baseline="0" dirty="0" smtClean="0"/>
              <a:t>. За тях ще спомена след малко. Агента получва случаено генерирана скорот в интервал, както и приоритет, за да не се получават задръствания. Пешеходците с по-нисък приоритет като стойност избутват тези с по-висок.</a:t>
            </a:r>
            <a:endParaRPr lang="bg-BG" dirty="0"/>
          </a:p>
        </p:txBody>
      </p:sp>
      <p:sp>
        <p:nvSpPr>
          <p:cNvPr id="4" name="Slide Number Placeholder 3"/>
          <p:cNvSpPr>
            <a:spLocks noGrp="1"/>
          </p:cNvSpPr>
          <p:nvPr>
            <p:ph type="sldNum" sz="quarter" idx="10"/>
          </p:nvPr>
        </p:nvSpPr>
        <p:spPr/>
        <p:txBody>
          <a:bodyPr/>
          <a:lstStyle/>
          <a:p>
            <a:fld id="{8850A587-0C0E-4588-A165-E852C3A5CAFC}" type="slidenum">
              <a:rPr lang="bg-BG" smtClean="0"/>
              <a:t>6</a:t>
            </a:fld>
            <a:endParaRPr lang="bg-BG"/>
          </a:p>
        </p:txBody>
      </p:sp>
    </p:spTree>
    <p:extLst>
      <p:ext uri="{BB962C8B-B14F-4D97-AF65-F5344CB8AC3E}">
        <p14:creationId xmlns:p14="http://schemas.microsoft.com/office/powerpoint/2010/main" val="171753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dirty="0" smtClean="0"/>
              <a:t>Ето ги</a:t>
            </a:r>
            <a:r>
              <a:rPr lang="bg-BG" baseline="0" dirty="0" smtClean="0"/>
              <a:t> и </a:t>
            </a:r>
            <a:r>
              <a:rPr lang="en-US" baseline="0" dirty="0" smtClean="0"/>
              <a:t>waypoint-</a:t>
            </a:r>
            <a:r>
              <a:rPr lang="bg-BG" baseline="0" dirty="0" smtClean="0"/>
              <a:t>овете за които споменах. Тези червени стълбове са добавени в последствие с единствената цел да покажат позицията на тези точки. Показаните на изображението са точките към които на случаен принцип пешеходците ще се оптправят или ще се постави тяхно копие в началото на приложението. Има няколко допълнителни точки които са върху зелените площи и една която маркра мястото към което да се отправят пешеходците при евакуация. Също така не са показани и точките които обикалят колите.</a:t>
            </a:r>
            <a:endParaRPr lang="bg-BG" dirty="0"/>
          </a:p>
        </p:txBody>
      </p:sp>
      <p:sp>
        <p:nvSpPr>
          <p:cNvPr id="4" name="Slide Number Placeholder 3"/>
          <p:cNvSpPr>
            <a:spLocks noGrp="1"/>
          </p:cNvSpPr>
          <p:nvPr>
            <p:ph type="sldNum" sz="quarter" idx="10"/>
          </p:nvPr>
        </p:nvSpPr>
        <p:spPr/>
        <p:txBody>
          <a:bodyPr/>
          <a:lstStyle/>
          <a:p>
            <a:fld id="{8850A587-0C0E-4588-A165-E852C3A5CAFC}" type="slidenum">
              <a:rPr lang="bg-BG" smtClean="0"/>
              <a:t>7</a:t>
            </a:fld>
            <a:endParaRPr lang="bg-BG"/>
          </a:p>
        </p:txBody>
      </p:sp>
    </p:spTree>
    <p:extLst>
      <p:ext uri="{BB962C8B-B14F-4D97-AF65-F5344CB8AC3E}">
        <p14:creationId xmlns:p14="http://schemas.microsoft.com/office/powerpoint/2010/main" val="34327327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dirty="0" smtClean="0"/>
              <a:t>Споменах че пешеходците обикалят</a:t>
            </a:r>
            <a:r>
              <a:rPr lang="bg-BG" baseline="0" dirty="0" smtClean="0"/>
              <a:t> точките на случаен принцип, ето го и кода който го описва. Точките имат </a:t>
            </a:r>
            <a:r>
              <a:rPr lang="en-US" baseline="0" dirty="0" smtClean="0"/>
              <a:t>tag </a:t>
            </a:r>
            <a:r>
              <a:rPr lang="bg-BG" baseline="0" dirty="0" smtClean="0"/>
              <a:t>с помоща на който се вземат всичките и се слагат в масива </a:t>
            </a:r>
            <a:r>
              <a:rPr lang="en-US" baseline="0" dirty="0" smtClean="0"/>
              <a:t>waypoints </a:t>
            </a:r>
            <a:r>
              <a:rPr lang="bg-BG" baseline="0" dirty="0" smtClean="0"/>
              <a:t>а променливата </a:t>
            </a:r>
            <a:r>
              <a:rPr lang="en-US" baseline="0" dirty="0" err="1" smtClean="0"/>
              <a:t>currentwaypoint</a:t>
            </a:r>
            <a:r>
              <a:rPr lang="en-US" baseline="0" dirty="0" smtClean="0"/>
              <a:t> </a:t>
            </a:r>
            <a:r>
              <a:rPr lang="bg-BG" baseline="0" dirty="0" smtClean="0"/>
              <a:t>е индекса на точката към която ще се отпраяв нашия пешеходец. Пешеходец е стигнал до дестинацията, когато той има изчислен път, не се изчаква за намиране на път и дистанцията до точката е по малка от дистанцията за спиране. От къде се задават тези променливи ще кажа след малко. Преди това ще довърша за патрулирането като спомена за колите. Единствената разлика между пешеходците и колите е че колите следват предначетан път, вижда се на долната картинка. С други думи </a:t>
            </a:r>
            <a:r>
              <a:rPr lang="en-US" baseline="0" dirty="0" err="1" smtClean="0"/>
              <a:t>currentwaypoint</a:t>
            </a:r>
            <a:r>
              <a:rPr lang="en-US" baseline="0" dirty="0" smtClean="0"/>
              <a:t> </a:t>
            </a:r>
            <a:r>
              <a:rPr lang="bg-BG" baseline="0" dirty="0" smtClean="0"/>
              <a:t>вместо да взема рандом стойност взема следващия елемент. Това е описано с модулно делене за да не се налага проверка дали е стигнат края на броя точки от маршерута.</a:t>
            </a:r>
            <a:endParaRPr lang="bg-BG" dirty="0"/>
          </a:p>
        </p:txBody>
      </p:sp>
      <p:sp>
        <p:nvSpPr>
          <p:cNvPr id="4" name="Slide Number Placeholder 3"/>
          <p:cNvSpPr>
            <a:spLocks noGrp="1"/>
          </p:cNvSpPr>
          <p:nvPr>
            <p:ph type="sldNum" sz="quarter" idx="10"/>
          </p:nvPr>
        </p:nvSpPr>
        <p:spPr/>
        <p:txBody>
          <a:bodyPr/>
          <a:lstStyle/>
          <a:p>
            <a:fld id="{8850A587-0C0E-4588-A165-E852C3A5CAFC}" type="slidenum">
              <a:rPr lang="bg-BG" smtClean="0"/>
              <a:t>8</a:t>
            </a:fld>
            <a:endParaRPr lang="bg-BG"/>
          </a:p>
        </p:txBody>
      </p:sp>
    </p:spTree>
    <p:extLst>
      <p:ext uri="{BB962C8B-B14F-4D97-AF65-F5344CB8AC3E}">
        <p14:creationId xmlns:p14="http://schemas.microsoft.com/office/powerpoint/2010/main" val="42426217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dirty="0" smtClean="0"/>
              <a:t>Ето от къде се</a:t>
            </a:r>
            <a:r>
              <a:rPr lang="bg-BG" baseline="0" dirty="0" smtClean="0"/>
              <a:t> задават и управляват някои от споменатите до сега променливи като, скоростта на прешеходците и разстояните за спиране. Достигнахме и частта с дистанцията. За пешеходците тя се оправява главно от променливата радиус. Тя е част от </a:t>
            </a:r>
            <a:r>
              <a:rPr lang="en-US" baseline="0" dirty="0" smtClean="0"/>
              <a:t>NavMeshAgent </a:t>
            </a:r>
            <a:r>
              <a:rPr lang="bg-BG" baseline="0" dirty="0" smtClean="0"/>
              <a:t>компонен който е скрипт на унити за управление на интелигенти агенти. (Цитирам часта с мерните единици)</a:t>
            </a:r>
            <a:endParaRPr lang="bg-BG" dirty="0"/>
          </a:p>
        </p:txBody>
      </p:sp>
      <p:sp>
        <p:nvSpPr>
          <p:cNvPr id="4" name="Slide Number Placeholder 3"/>
          <p:cNvSpPr>
            <a:spLocks noGrp="1"/>
          </p:cNvSpPr>
          <p:nvPr>
            <p:ph type="sldNum" sz="quarter" idx="10"/>
          </p:nvPr>
        </p:nvSpPr>
        <p:spPr/>
        <p:txBody>
          <a:bodyPr/>
          <a:lstStyle/>
          <a:p>
            <a:fld id="{8850A587-0C0E-4588-A165-E852C3A5CAFC}" type="slidenum">
              <a:rPr lang="bg-BG" smtClean="0"/>
              <a:t>9</a:t>
            </a:fld>
            <a:endParaRPr lang="bg-BG"/>
          </a:p>
        </p:txBody>
      </p:sp>
    </p:spTree>
    <p:extLst>
      <p:ext uri="{BB962C8B-B14F-4D97-AF65-F5344CB8AC3E}">
        <p14:creationId xmlns:p14="http://schemas.microsoft.com/office/powerpoint/2010/main" val="4066134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1D8BD707-D9CF-40AE-B4C6-C98DA3205C09}" type="datetimeFigureOut">
              <a:rPr lang="en-US" smtClean="0"/>
              <a:pPr/>
              <a:t>9/30/2022</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11" name="Slide Number Placeholder 10"/>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9/30/2022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9/30/2022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9/30/2022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9/30/2022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9/30/2022</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9/30/2022</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9/30/2022</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9/30/2022</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9/30/2022</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9/30/2022</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dirty="0"/>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1D8BD707-D9CF-40AE-B4C6-C98DA3205C09}" type="datetimeFigureOut">
              <a:rPr lang="en-US" smtClean="0"/>
              <a:pPr/>
              <a:t>9/30/2022</a:t>
            </a:fld>
            <a:endParaRPr lang="en-US" dirty="0"/>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dirty="0"/>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hyperlink" Target="https://docs.unity3d.com/ScriptReference/Quaternion.html" TargetMode="External"/><Relationship Id="rId4" Type="http://schemas.openxmlformats.org/officeDocument/2006/relationships/hyperlink" Target="https://docs.unity3d.com/ScriptReference/Vector3.html"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Картина 8">
            <a:extLst>
              <a:ext uri="{FF2B5EF4-FFF2-40B4-BE49-F238E27FC236}">
                <a16:creationId xmlns:a16="http://schemas.microsoft.com/office/drawing/2014/main" xmlns="" id="{B9746740-2C1C-40AF-8DCA-0A449088B172}"/>
              </a:ext>
            </a:extLst>
          </p:cNvPr>
          <p:cNvPicPr>
            <a:picLocks noChangeAspect="1"/>
          </p:cNvPicPr>
          <p:nvPr/>
        </p:nvPicPr>
        <p:blipFill>
          <a:blip r:embed="rId3"/>
          <a:stretch>
            <a:fillRect/>
          </a:stretch>
        </p:blipFill>
        <p:spPr>
          <a:xfrm>
            <a:off x="1828800" y="655320"/>
            <a:ext cx="5298795" cy="640080"/>
          </a:xfrm>
          <a:prstGeom prst="rect">
            <a:avLst/>
          </a:prstGeom>
        </p:spPr>
      </p:pic>
      <p:pic>
        <p:nvPicPr>
          <p:cNvPr id="5" name="Картина 10">
            <a:extLst>
              <a:ext uri="{FF2B5EF4-FFF2-40B4-BE49-F238E27FC236}">
                <a16:creationId xmlns:a16="http://schemas.microsoft.com/office/drawing/2014/main" xmlns="" id="{9EC7374A-58AD-420F-9E0A-E128A31CD395}"/>
              </a:ext>
            </a:extLst>
          </p:cNvPr>
          <p:cNvPicPr>
            <a:picLocks noChangeAspect="1"/>
          </p:cNvPicPr>
          <p:nvPr/>
        </p:nvPicPr>
        <p:blipFill>
          <a:blip r:embed="rId4"/>
          <a:stretch>
            <a:fillRect/>
          </a:stretch>
        </p:blipFill>
        <p:spPr>
          <a:xfrm>
            <a:off x="2434697" y="1386840"/>
            <a:ext cx="4086997" cy="640080"/>
          </a:xfrm>
          <a:prstGeom prst="rect">
            <a:avLst/>
          </a:prstGeom>
        </p:spPr>
      </p:pic>
      <p:sp>
        <p:nvSpPr>
          <p:cNvPr id="6" name="Текстово поле 16">
            <a:extLst>
              <a:ext uri="{FF2B5EF4-FFF2-40B4-BE49-F238E27FC236}">
                <a16:creationId xmlns:a16="http://schemas.microsoft.com/office/drawing/2014/main" xmlns="" id="{54FB3FF1-FA40-4CAC-A0C0-47C8D34FA43D}"/>
              </a:ext>
            </a:extLst>
          </p:cNvPr>
          <p:cNvSpPr txBox="1"/>
          <p:nvPr/>
        </p:nvSpPr>
        <p:spPr>
          <a:xfrm>
            <a:off x="3079440" y="2562518"/>
            <a:ext cx="2860829" cy="400110"/>
          </a:xfrm>
          <a:prstGeom prst="rect">
            <a:avLst/>
          </a:prstGeom>
          <a:noFill/>
        </p:spPr>
        <p:txBody>
          <a:bodyPr wrap="square">
            <a:spAutoFit/>
          </a:bodyPr>
          <a:lstStyle/>
          <a:p>
            <a:r>
              <a:rPr lang="bg-BG" sz="2000" b="1" dirty="0">
                <a:latin typeface="Times New Roman" panose="02020603050405020304" pitchFamily="18" charset="0"/>
                <a:cs typeface="Times New Roman" panose="02020603050405020304" pitchFamily="18" charset="0"/>
              </a:rPr>
              <a:t>ДИПЛОМНА РАБОТА</a:t>
            </a:r>
          </a:p>
        </p:txBody>
      </p:sp>
      <p:sp>
        <p:nvSpPr>
          <p:cNvPr id="7" name="Текстово поле 20">
            <a:extLst>
              <a:ext uri="{FF2B5EF4-FFF2-40B4-BE49-F238E27FC236}">
                <a16:creationId xmlns:a16="http://schemas.microsoft.com/office/drawing/2014/main" xmlns="" id="{0D18730E-CDF0-4769-9004-95669C5D7088}"/>
              </a:ext>
            </a:extLst>
          </p:cNvPr>
          <p:cNvSpPr txBox="1"/>
          <p:nvPr/>
        </p:nvSpPr>
        <p:spPr>
          <a:xfrm>
            <a:off x="1080444" y="3505200"/>
            <a:ext cx="7010400" cy="1200329"/>
          </a:xfrm>
          <a:prstGeom prst="rect">
            <a:avLst/>
          </a:prstGeom>
          <a:noFill/>
        </p:spPr>
        <p:txBody>
          <a:bodyPr wrap="square">
            <a:spAutoFit/>
          </a:bodyPr>
          <a:lstStyle/>
          <a:p>
            <a:pPr algn="ctr"/>
            <a:r>
              <a:rPr lang="ru-RU" sz="2400" dirty="0">
                <a:solidFill>
                  <a:srgbClr val="002060"/>
                </a:solidFill>
                <a:latin typeface="Times New Roman" panose="02020603050405020304" pitchFamily="18" charset="0"/>
                <a:cs typeface="Times New Roman" panose="02020603050405020304" pitchFamily="18" charset="0"/>
              </a:rPr>
              <a:t>Реализиране на програма за моделиране на поведението „спазване на дистанция“ с Unity Game Engine</a:t>
            </a:r>
          </a:p>
        </p:txBody>
      </p:sp>
      <p:sp>
        <p:nvSpPr>
          <p:cNvPr id="8" name="Текстово поле 18">
            <a:extLst>
              <a:ext uri="{FF2B5EF4-FFF2-40B4-BE49-F238E27FC236}">
                <a16:creationId xmlns:a16="http://schemas.microsoft.com/office/drawing/2014/main" xmlns="" id="{D3846150-312E-4EDB-958A-C42046DA57C1}"/>
              </a:ext>
            </a:extLst>
          </p:cNvPr>
          <p:cNvSpPr txBox="1"/>
          <p:nvPr/>
        </p:nvSpPr>
        <p:spPr>
          <a:xfrm>
            <a:off x="1080444" y="5462184"/>
            <a:ext cx="2705344" cy="369332"/>
          </a:xfrm>
          <a:prstGeom prst="rect">
            <a:avLst/>
          </a:prstGeom>
          <a:noFill/>
        </p:spPr>
        <p:txBody>
          <a:bodyPr wrap="square">
            <a:spAutoFit/>
          </a:bodyPr>
          <a:lstStyle/>
          <a:p>
            <a:r>
              <a:rPr lang="bg-BG" dirty="0" smtClean="0">
                <a:latin typeface="Times New Roman" panose="02020603050405020304" pitchFamily="18" charset="0"/>
                <a:cs typeface="Times New Roman" panose="02020603050405020304" pitchFamily="18" charset="0"/>
              </a:rPr>
              <a:t>Студент:</a:t>
            </a:r>
            <a:r>
              <a:rPr lang="bg-BG" dirty="0">
                <a:latin typeface="Times New Roman" panose="02020603050405020304" pitchFamily="18" charset="0"/>
                <a:cs typeface="Times New Roman" panose="02020603050405020304" pitchFamily="18" charset="0"/>
              </a:rPr>
              <a:t> </a:t>
            </a:r>
            <a:r>
              <a:rPr lang="bg-BG" dirty="0" smtClean="0">
                <a:latin typeface="Times New Roman" panose="02020603050405020304" pitchFamily="18" charset="0"/>
                <a:cs typeface="Times New Roman" panose="02020603050405020304" pitchFamily="18" charset="0"/>
              </a:rPr>
              <a:t>Здравко Иванов</a:t>
            </a:r>
            <a:endParaRPr lang="bg-BG" dirty="0">
              <a:latin typeface="Times New Roman" panose="02020603050405020304" pitchFamily="18" charset="0"/>
              <a:cs typeface="Times New Roman" panose="02020603050405020304" pitchFamily="18" charset="0"/>
            </a:endParaRPr>
          </a:p>
        </p:txBody>
      </p:sp>
      <p:sp>
        <p:nvSpPr>
          <p:cNvPr id="9" name="Текстово поле 22">
            <a:extLst>
              <a:ext uri="{FF2B5EF4-FFF2-40B4-BE49-F238E27FC236}">
                <a16:creationId xmlns:a16="http://schemas.microsoft.com/office/drawing/2014/main" xmlns="" id="{70AB2777-EA6C-429E-8823-00A513F715D9}"/>
              </a:ext>
            </a:extLst>
          </p:cNvPr>
          <p:cNvSpPr txBox="1"/>
          <p:nvPr/>
        </p:nvSpPr>
        <p:spPr>
          <a:xfrm>
            <a:off x="1066800" y="5831516"/>
            <a:ext cx="4648200" cy="369332"/>
          </a:xfrm>
          <a:prstGeom prst="rect">
            <a:avLst/>
          </a:prstGeom>
          <a:noFill/>
        </p:spPr>
        <p:txBody>
          <a:bodyPr wrap="square">
            <a:spAutoFit/>
          </a:bodyPr>
          <a:lstStyle/>
          <a:p>
            <a:r>
              <a:rPr lang="bg-BG" dirty="0" smtClean="0">
                <a:latin typeface="Times New Roman" panose="02020603050405020304" pitchFamily="18" charset="0"/>
                <a:cs typeface="Times New Roman" panose="02020603050405020304" pitchFamily="18" charset="0"/>
              </a:rPr>
              <a:t>Ръководител: </a:t>
            </a:r>
            <a:r>
              <a:rPr lang="bg-BG" sz="18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доц</a:t>
            </a:r>
            <a:r>
              <a:rPr lang="bg-BG"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д-р Диляна </a:t>
            </a:r>
            <a:r>
              <a:rPr lang="bg-BG" sz="18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Будакова</a:t>
            </a:r>
            <a:endParaRPr lang="bg-B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21075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265405"/>
            <a:ext cx="6962775" cy="4353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271587" y="609600"/>
            <a:ext cx="6553200" cy="523220"/>
          </a:xfrm>
          <a:prstGeom prst="rect">
            <a:avLst/>
          </a:prstGeom>
        </p:spPr>
        <p:txBody>
          <a:bodyPr wrap="square">
            <a:spAutoFit/>
          </a:bodyPr>
          <a:lstStyle/>
          <a:p>
            <a:pPr algn="ctr"/>
            <a:r>
              <a:rPr lang="bg-BG" sz="2800" b="1" dirty="0" smtClean="0">
                <a:solidFill>
                  <a:prstClr val="black"/>
                </a:solidFill>
                <a:latin typeface="Times New Roman" pitchFamily="18" charset="0"/>
                <a:cs typeface="Times New Roman" pitchFamily="18" charset="0"/>
              </a:rPr>
              <a:t>Маски на терена</a:t>
            </a:r>
            <a:endParaRPr lang="bg-BG" dirty="0"/>
          </a:p>
        </p:txBody>
      </p:sp>
      <p:sp>
        <p:nvSpPr>
          <p:cNvPr id="4" name="TextBox 3"/>
          <p:cNvSpPr txBox="1"/>
          <p:nvPr/>
        </p:nvSpPr>
        <p:spPr>
          <a:xfrm>
            <a:off x="1466253" y="5960102"/>
            <a:ext cx="6163867" cy="369332"/>
          </a:xfrm>
          <a:prstGeom prst="rect">
            <a:avLst/>
          </a:prstGeom>
          <a:noFill/>
        </p:spPr>
        <p:txBody>
          <a:bodyPr wrap="none" rtlCol="0">
            <a:spAutoFit/>
          </a:bodyPr>
          <a:lstStyle/>
          <a:p>
            <a:r>
              <a:rPr lang="bg-BG" dirty="0" smtClean="0"/>
              <a:t>С различен цвят са показани различните терени.</a:t>
            </a:r>
            <a:endParaRPr lang="bg-BG" dirty="0"/>
          </a:p>
        </p:txBody>
      </p:sp>
    </p:spTree>
    <p:extLst>
      <p:ext uri="{BB962C8B-B14F-4D97-AF65-F5344CB8AC3E}">
        <p14:creationId xmlns:p14="http://schemas.microsoft.com/office/powerpoint/2010/main" val="40534489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00200" y="646176"/>
            <a:ext cx="6121099" cy="523220"/>
          </a:xfrm>
          <a:prstGeom prst="rect">
            <a:avLst/>
          </a:prstGeom>
        </p:spPr>
        <p:txBody>
          <a:bodyPr wrap="none">
            <a:spAutoFit/>
          </a:bodyPr>
          <a:lstStyle/>
          <a:p>
            <a:pPr lvl="0"/>
            <a:r>
              <a:rPr lang="bg-BG" sz="2800" b="1" dirty="0" smtClean="0">
                <a:solidFill>
                  <a:prstClr val="black"/>
                </a:solidFill>
                <a:latin typeface="Times New Roman" pitchFamily="18" charset="0"/>
                <a:cs typeface="Times New Roman" pitchFamily="18" charset="0"/>
              </a:rPr>
              <a:t>Спазване на дистанция – пешеходец </a:t>
            </a:r>
            <a:endParaRPr lang="bg-BG" sz="2800" b="1" dirty="0">
              <a:solidFill>
                <a:prstClr val="black"/>
              </a:solidFill>
              <a:latin typeface="Times New Roman" pitchFamily="18" charset="0"/>
              <a:cs typeface="Times New Roman" pitchFamily="18" charset="0"/>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301750"/>
            <a:ext cx="6115050" cy="224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429000"/>
            <a:ext cx="6115050" cy="1301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0200" y="1943100"/>
            <a:ext cx="3303638"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Oval 4"/>
          <p:cNvSpPr/>
          <p:nvPr/>
        </p:nvSpPr>
        <p:spPr>
          <a:xfrm>
            <a:off x="5257799" y="3009900"/>
            <a:ext cx="2311099" cy="533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6" name="TextBox 5"/>
          <p:cNvSpPr txBox="1"/>
          <p:nvPr/>
        </p:nvSpPr>
        <p:spPr>
          <a:xfrm>
            <a:off x="472440" y="4714774"/>
            <a:ext cx="7848600" cy="1277273"/>
          </a:xfrm>
          <a:prstGeom prst="rect">
            <a:avLst/>
          </a:prstGeom>
          <a:noFill/>
        </p:spPr>
        <p:txBody>
          <a:bodyPr wrap="square" rtlCol="0">
            <a:spAutoFit/>
          </a:bodyPr>
          <a:lstStyle/>
          <a:p>
            <a:pPr marL="285750" indent="-285750">
              <a:spcAft>
                <a:spcPts val="600"/>
              </a:spcAft>
              <a:buFont typeface="Arial" pitchFamily="34" charset="0"/>
              <a:buChar char="•"/>
            </a:pPr>
            <a:r>
              <a:rPr lang="bg-BG" dirty="0" smtClean="0">
                <a:latin typeface="Times New Roman" pitchFamily="18" charset="0"/>
                <a:cs typeface="Times New Roman" pitchFamily="18" charset="0"/>
              </a:rPr>
              <a:t>Зелените площи и пешеходните патеки имат маска „16“, а обикновенните павета – „1“.</a:t>
            </a:r>
          </a:p>
          <a:p>
            <a:pPr marL="285750" indent="-285750">
              <a:buFont typeface="Arial" pitchFamily="34" charset="0"/>
              <a:buChar char="•"/>
            </a:pPr>
            <a:r>
              <a:rPr lang="en-US" dirty="0" smtClean="0">
                <a:latin typeface="Times New Roman" pitchFamily="18" charset="0"/>
                <a:cs typeface="Times New Roman" pitchFamily="18" charset="0"/>
              </a:rPr>
              <a:t>StartCoroutine </a:t>
            </a:r>
            <a:r>
              <a:rPr lang="bg-BG" dirty="0" smtClean="0">
                <a:latin typeface="Times New Roman" pitchFamily="18" charset="0"/>
                <a:cs typeface="Times New Roman" pitchFamily="18" charset="0"/>
              </a:rPr>
              <a:t>се използва за забавяне и да се избегне рязката промяна на дистанцията.</a:t>
            </a:r>
            <a:endParaRPr lang="bg-BG" dirty="0">
              <a:latin typeface="Times New Roman" pitchFamily="18" charset="0"/>
              <a:cs typeface="Times New Roman" pitchFamily="18" charset="0"/>
            </a:endParaRPr>
          </a:p>
        </p:txBody>
      </p:sp>
    </p:spTree>
    <p:extLst>
      <p:ext uri="{BB962C8B-B14F-4D97-AF65-F5344CB8AC3E}">
        <p14:creationId xmlns:p14="http://schemas.microsoft.com/office/powerpoint/2010/main" val="38966343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999" y="381000"/>
            <a:ext cx="4962525"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6264" y="2325624"/>
            <a:ext cx="5057775" cy="359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2883408" y="5257800"/>
            <a:ext cx="752856" cy="369332"/>
          </a:xfrm>
          <a:prstGeom prst="rect">
            <a:avLst/>
          </a:prstGeom>
          <a:noFill/>
        </p:spPr>
        <p:txBody>
          <a:bodyPr wrap="square" rtlCol="0">
            <a:spAutoFit/>
          </a:bodyPr>
          <a:lstStyle/>
          <a:p>
            <a:pPr>
              <a:spcAft>
                <a:spcPts val="600"/>
              </a:spcAft>
            </a:pPr>
            <a:r>
              <a:rPr lang="bg-BG" dirty="0" smtClean="0">
                <a:latin typeface="Times New Roman" pitchFamily="18" charset="0"/>
                <a:cs typeface="Times New Roman" pitchFamily="18" charset="0"/>
              </a:rPr>
              <a:t>1.5</a:t>
            </a:r>
            <a:r>
              <a:rPr lang="en-US" dirty="0" smtClean="0">
                <a:latin typeface="Times New Roman" pitchFamily="18" charset="0"/>
                <a:cs typeface="Times New Roman" pitchFamily="18" charset="0"/>
              </a:rPr>
              <a:t>m</a:t>
            </a:r>
            <a:endParaRPr lang="bg-BG" dirty="0">
              <a:latin typeface="Times New Roman" pitchFamily="18" charset="0"/>
              <a:cs typeface="Times New Roman" pitchFamily="18" charset="0"/>
            </a:endParaRPr>
          </a:p>
        </p:txBody>
      </p:sp>
      <p:sp>
        <p:nvSpPr>
          <p:cNvPr id="10" name="TextBox 9"/>
          <p:cNvSpPr txBox="1"/>
          <p:nvPr/>
        </p:nvSpPr>
        <p:spPr>
          <a:xfrm>
            <a:off x="5338952" y="609600"/>
            <a:ext cx="752856" cy="369332"/>
          </a:xfrm>
          <a:prstGeom prst="rect">
            <a:avLst/>
          </a:prstGeom>
          <a:noFill/>
        </p:spPr>
        <p:txBody>
          <a:bodyPr wrap="square" rtlCol="0">
            <a:spAutoFit/>
          </a:bodyPr>
          <a:lstStyle/>
          <a:p>
            <a:pPr>
              <a:spcAft>
                <a:spcPts val="600"/>
              </a:spcAft>
            </a:pPr>
            <a:r>
              <a:rPr lang="en-US" dirty="0" smtClean="0">
                <a:latin typeface="Times New Roman" pitchFamily="18" charset="0"/>
                <a:cs typeface="Times New Roman" pitchFamily="18" charset="0"/>
              </a:rPr>
              <a:t>0.7m</a:t>
            </a:r>
            <a:endParaRPr lang="bg-BG" dirty="0">
              <a:latin typeface="Times New Roman" pitchFamily="18" charset="0"/>
              <a:cs typeface="Times New Roman" pitchFamily="18" charset="0"/>
            </a:endParaRPr>
          </a:p>
        </p:txBody>
      </p:sp>
    </p:spTree>
    <p:extLst>
      <p:ext uri="{BB962C8B-B14F-4D97-AF65-F5344CB8AC3E}">
        <p14:creationId xmlns:p14="http://schemas.microsoft.com/office/powerpoint/2010/main" val="17729555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00200" y="646176"/>
            <a:ext cx="5208157" cy="523220"/>
          </a:xfrm>
          <a:prstGeom prst="rect">
            <a:avLst/>
          </a:prstGeom>
        </p:spPr>
        <p:txBody>
          <a:bodyPr wrap="none">
            <a:spAutoFit/>
          </a:bodyPr>
          <a:lstStyle/>
          <a:p>
            <a:pPr lvl="0"/>
            <a:r>
              <a:rPr lang="bg-BG" sz="2800" b="1" dirty="0" smtClean="0">
                <a:solidFill>
                  <a:prstClr val="black"/>
                </a:solidFill>
                <a:latin typeface="Times New Roman" pitchFamily="18" charset="0"/>
                <a:cs typeface="Times New Roman" pitchFamily="18" charset="0"/>
              </a:rPr>
              <a:t>Спазване на дистанция – кола </a:t>
            </a:r>
            <a:endParaRPr lang="bg-BG" sz="2800" b="1" dirty="0">
              <a:solidFill>
                <a:prstClr val="black"/>
              </a:solidFill>
              <a:latin typeface="Times New Roman" pitchFamily="18" charset="0"/>
              <a:cs typeface="Times New Roman" pitchFamily="18" charset="0"/>
            </a:endParaRP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676400"/>
            <a:ext cx="3228975" cy="321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204278" y="1674829"/>
            <a:ext cx="4267200" cy="2862322"/>
          </a:xfrm>
          <a:prstGeom prst="rect">
            <a:avLst/>
          </a:prstGeom>
          <a:noFill/>
        </p:spPr>
        <p:txBody>
          <a:bodyPr wrap="square" rtlCol="0">
            <a:spAutoFit/>
          </a:bodyPr>
          <a:lstStyle/>
          <a:p>
            <a:pPr marL="285750" indent="-285750" algn="just">
              <a:buFont typeface="Arial" pitchFamily="34" charset="0"/>
              <a:buChar char="•"/>
            </a:pPr>
            <a:r>
              <a:rPr lang="bg-BG" dirty="0" smtClean="0"/>
              <a:t>Изчертават се правоъгълници. Един пред колата и един в ляво от нея.</a:t>
            </a:r>
          </a:p>
          <a:p>
            <a:pPr marL="285750" indent="-285750" algn="just">
              <a:buFont typeface="Arial" pitchFamily="34" charset="0"/>
              <a:buChar char="•"/>
            </a:pPr>
            <a:r>
              <a:rPr lang="bg-BG" dirty="0" smtClean="0"/>
              <a:t>Когато пешеходец наближи и се докосне до „кутията“. Колата спира.</a:t>
            </a:r>
          </a:p>
          <a:p>
            <a:pPr marL="285750" indent="-285750" algn="just">
              <a:buFont typeface="Arial" pitchFamily="34" charset="0"/>
              <a:buChar char="•"/>
            </a:pPr>
            <a:r>
              <a:rPr lang="bg-BG" dirty="0" smtClean="0"/>
              <a:t>Пешеходците идващи от дясно, за тях се използва друг метод</a:t>
            </a:r>
            <a:r>
              <a:rPr lang="en-US" dirty="0" smtClean="0"/>
              <a:t>,</a:t>
            </a:r>
            <a:r>
              <a:rPr lang="bg-BG" dirty="0" smtClean="0"/>
              <a:t> който проверява дали има агент в близост до колата.</a:t>
            </a:r>
          </a:p>
        </p:txBody>
      </p:sp>
    </p:spTree>
    <p:extLst>
      <p:ext uri="{BB962C8B-B14F-4D97-AF65-F5344CB8AC3E}">
        <p14:creationId xmlns:p14="http://schemas.microsoft.com/office/powerpoint/2010/main" val="18643045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71600" y="661416"/>
            <a:ext cx="6835204" cy="523220"/>
          </a:xfrm>
          <a:prstGeom prst="rect">
            <a:avLst/>
          </a:prstGeom>
        </p:spPr>
        <p:txBody>
          <a:bodyPr wrap="none">
            <a:spAutoFit/>
          </a:bodyPr>
          <a:lstStyle/>
          <a:p>
            <a:pPr lvl="0"/>
            <a:r>
              <a:rPr lang="bg-BG" sz="2800" b="1" dirty="0" smtClean="0">
                <a:solidFill>
                  <a:prstClr val="black"/>
                </a:solidFill>
                <a:latin typeface="Times New Roman" pitchFamily="18" charset="0"/>
                <a:cs typeface="Times New Roman" pitchFamily="18" charset="0"/>
              </a:rPr>
              <a:t>Спазване на дистанция – кола (</a:t>
            </a:r>
            <a:r>
              <a:rPr lang="en-US" sz="2800" b="1" dirty="0" smtClean="0">
                <a:solidFill>
                  <a:prstClr val="black"/>
                </a:solidFill>
                <a:latin typeface="Times New Roman" pitchFamily="18" charset="0"/>
                <a:cs typeface="Times New Roman" pitchFamily="18" charset="0"/>
              </a:rPr>
              <a:t>BoxCast)</a:t>
            </a:r>
            <a:r>
              <a:rPr lang="bg-BG" sz="2800" b="1" dirty="0" smtClean="0">
                <a:solidFill>
                  <a:prstClr val="black"/>
                </a:solidFill>
                <a:latin typeface="Times New Roman" pitchFamily="18" charset="0"/>
                <a:cs typeface="Times New Roman" pitchFamily="18" charset="0"/>
              </a:rPr>
              <a:t> </a:t>
            </a:r>
            <a:endParaRPr lang="bg-BG" sz="2800" b="1" dirty="0">
              <a:solidFill>
                <a:prstClr val="black"/>
              </a:solidFill>
              <a:latin typeface="Times New Roman" pitchFamily="18" charset="0"/>
              <a:cs typeface="Times New Roman" pitchFamily="18" charset="0"/>
            </a:endParaRP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1" y="1447800"/>
            <a:ext cx="5334000" cy="4439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1447800"/>
            <a:ext cx="3096857" cy="4439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Oval 4"/>
          <p:cNvSpPr/>
          <p:nvPr/>
        </p:nvSpPr>
        <p:spPr>
          <a:xfrm>
            <a:off x="1981198" y="2971800"/>
            <a:ext cx="1143001" cy="61941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8" name="Oval 7"/>
          <p:cNvSpPr/>
          <p:nvPr/>
        </p:nvSpPr>
        <p:spPr>
          <a:xfrm>
            <a:off x="5638800" y="4495800"/>
            <a:ext cx="1143001"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Tree>
    <p:extLst>
      <p:ext uri="{BB962C8B-B14F-4D97-AF65-F5344CB8AC3E}">
        <p14:creationId xmlns:p14="http://schemas.microsoft.com/office/powerpoint/2010/main" val="2862562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71600" y="661416"/>
            <a:ext cx="6835204" cy="523220"/>
          </a:xfrm>
          <a:prstGeom prst="rect">
            <a:avLst/>
          </a:prstGeom>
        </p:spPr>
        <p:txBody>
          <a:bodyPr wrap="none">
            <a:spAutoFit/>
          </a:bodyPr>
          <a:lstStyle/>
          <a:p>
            <a:pPr lvl="0"/>
            <a:r>
              <a:rPr lang="bg-BG" sz="2800" b="1" dirty="0" smtClean="0">
                <a:solidFill>
                  <a:prstClr val="black"/>
                </a:solidFill>
                <a:latin typeface="Times New Roman" pitchFamily="18" charset="0"/>
                <a:cs typeface="Times New Roman" pitchFamily="18" charset="0"/>
              </a:rPr>
              <a:t>Спазване на дистанция – кола (</a:t>
            </a:r>
            <a:r>
              <a:rPr lang="en-US" sz="2800" b="1" dirty="0" smtClean="0">
                <a:solidFill>
                  <a:prstClr val="black"/>
                </a:solidFill>
                <a:latin typeface="Times New Roman" pitchFamily="18" charset="0"/>
                <a:cs typeface="Times New Roman" pitchFamily="18" charset="0"/>
              </a:rPr>
              <a:t>BoxCast)</a:t>
            </a:r>
            <a:r>
              <a:rPr lang="bg-BG" sz="2800" b="1" dirty="0" smtClean="0">
                <a:solidFill>
                  <a:prstClr val="black"/>
                </a:solidFill>
                <a:latin typeface="Times New Roman" pitchFamily="18" charset="0"/>
                <a:cs typeface="Times New Roman" pitchFamily="18" charset="0"/>
              </a:rPr>
              <a:t> </a:t>
            </a:r>
            <a:endParaRPr lang="bg-BG" sz="2800" b="1" dirty="0">
              <a:solidFill>
                <a:prstClr val="black"/>
              </a:solidFill>
              <a:latin typeface="Times New Roman" pitchFamily="18" charset="0"/>
              <a:cs typeface="Times New Roman" pitchFamily="18" charset="0"/>
            </a:endParaRP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3975" y="1828800"/>
            <a:ext cx="649605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990600" y="3048000"/>
            <a:ext cx="7162800" cy="2139047"/>
          </a:xfrm>
          <a:prstGeom prst="rect">
            <a:avLst/>
          </a:prstGeom>
        </p:spPr>
        <p:txBody>
          <a:bodyPr wrap="square">
            <a:spAutoFit/>
          </a:bodyPr>
          <a:lstStyle/>
          <a:p>
            <a:pPr marL="285750" indent="-285750">
              <a:spcAft>
                <a:spcPts val="600"/>
              </a:spcAft>
              <a:buFont typeface="Arial" pitchFamily="34" charset="0"/>
              <a:buChar char="•"/>
            </a:pPr>
            <a:r>
              <a:rPr lang="en-US" u="sng" dirty="0" smtClean="0">
                <a:latin typeface="Times New Roman" pitchFamily="18" charset="0"/>
                <a:cs typeface="Times New Roman" pitchFamily="18" charset="0"/>
                <a:hlinkClick r:id="rId4"/>
              </a:rPr>
              <a:t>Vector3</a:t>
            </a:r>
            <a:r>
              <a:rPr lang="en-US" dirty="0">
                <a:latin typeface="Times New Roman" pitchFamily="18" charset="0"/>
                <a:cs typeface="Times New Roman" pitchFamily="18" charset="0"/>
              </a:rPr>
              <a:t> </a:t>
            </a:r>
            <a:r>
              <a:rPr lang="en-US" b="1" dirty="0" smtClean="0">
                <a:latin typeface="Times New Roman" pitchFamily="18" charset="0"/>
                <a:cs typeface="Times New Roman" pitchFamily="18" charset="0"/>
              </a:rPr>
              <a:t>center </a:t>
            </a:r>
            <a:r>
              <a:rPr lang="bg-BG" b="1" dirty="0" smtClean="0">
                <a:latin typeface="Times New Roman" pitchFamily="18" charset="0"/>
                <a:cs typeface="Times New Roman" pitchFamily="18" charset="0"/>
              </a:rPr>
              <a:t>– центъра от който ще се проектира кутията</a:t>
            </a:r>
            <a:endParaRPr lang="en-US" dirty="0">
              <a:latin typeface="Times New Roman" pitchFamily="18" charset="0"/>
              <a:cs typeface="Times New Roman" pitchFamily="18" charset="0"/>
            </a:endParaRPr>
          </a:p>
          <a:p>
            <a:pPr marL="285750" indent="-285750">
              <a:spcAft>
                <a:spcPts val="600"/>
              </a:spcAft>
              <a:buFont typeface="Arial" pitchFamily="34" charset="0"/>
              <a:buChar char="•"/>
            </a:pPr>
            <a:r>
              <a:rPr lang="en-US" u="sng" dirty="0" smtClean="0">
                <a:latin typeface="Times New Roman" pitchFamily="18" charset="0"/>
                <a:cs typeface="Times New Roman" pitchFamily="18" charset="0"/>
                <a:hlinkClick r:id="rId4"/>
              </a:rPr>
              <a:t>Vector3</a:t>
            </a:r>
            <a:r>
              <a:rPr lang="en-US" dirty="0">
                <a:latin typeface="Times New Roman" pitchFamily="18" charset="0"/>
                <a:cs typeface="Times New Roman" pitchFamily="18" charset="0"/>
              </a:rPr>
              <a:t> </a:t>
            </a:r>
            <a:r>
              <a:rPr lang="en-US" b="1" dirty="0" smtClean="0">
                <a:latin typeface="Times New Roman" pitchFamily="18" charset="0"/>
                <a:cs typeface="Times New Roman" pitchFamily="18" charset="0"/>
              </a:rPr>
              <a:t>halfExtents</a:t>
            </a:r>
            <a:r>
              <a:rPr lang="bg-BG" b="1" dirty="0" smtClean="0">
                <a:latin typeface="Times New Roman" pitchFamily="18" charset="0"/>
                <a:cs typeface="Times New Roman" pitchFamily="18" charset="0"/>
              </a:rPr>
              <a:t> – големина на кутията</a:t>
            </a:r>
            <a:endParaRPr lang="en-US" dirty="0">
              <a:latin typeface="Times New Roman" pitchFamily="18" charset="0"/>
              <a:cs typeface="Times New Roman" pitchFamily="18" charset="0"/>
            </a:endParaRPr>
          </a:p>
          <a:p>
            <a:pPr marL="285750" indent="-285750">
              <a:spcAft>
                <a:spcPts val="600"/>
              </a:spcAft>
              <a:buFont typeface="Arial" pitchFamily="34" charset="0"/>
              <a:buChar char="•"/>
            </a:pPr>
            <a:r>
              <a:rPr lang="en-US" u="sng" dirty="0" smtClean="0">
                <a:latin typeface="Times New Roman" pitchFamily="18" charset="0"/>
                <a:cs typeface="Times New Roman" pitchFamily="18" charset="0"/>
                <a:hlinkClick r:id="rId4"/>
              </a:rPr>
              <a:t>Vector3</a:t>
            </a:r>
            <a:r>
              <a:rPr lang="en-US" dirty="0">
                <a:latin typeface="Times New Roman" pitchFamily="18" charset="0"/>
                <a:cs typeface="Times New Roman" pitchFamily="18" charset="0"/>
              </a:rPr>
              <a:t> </a:t>
            </a:r>
            <a:r>
              <a:rPr lang="en-US" b="1" dirty="0" smtClean="0">
                <a:latin typeface="Times New Roman" pitchFamily="18" charset="0"/>
                <a:cs typeface="Times New Roman" pitchFamily="18" charset="0"/>
              </a:rPr>
              <a:t>direction</a:t>
            </a:r>
            <a:r>
              <a:rPr lang="bg-BG" b="1" dirty="0" smtClean="0">
                <a:latin typeface="Times New Roman" pitchFamily="18" charset="0"/>
                <a:cs typeface="Times New Roman" pitchFamily="18" charset="0"/>
              </a:rPr>
              <a:t> – посока от която ще търси за удари</a:t>
            </a:r>
            <a:endParaRPr lang="en-US" dirty="0">
              <a:latin typeface="Times New Roman" pitchFamily="18" charset="0"/>
              <a:cs typeface="Times New Roman" pitchFamily="18" charset="0"/>
            </a:endParaRPr>
          </a:p>
          <a:p>
            <a:pPr marL="285750" indent="-285750">
              <a:spcAft>
                <a:spcPts val="600"/>
              </a:spcAft>
              <a:buFont typeface="Arial" pitchFamily="34" charset="0"/>
              <a:buChar char="•"/>
            </a:pPr>
            <a:r>
              <a:rPr lang="en-US" u="sng" dirty="0" smtClean="0">
                <a:latin typeface="Times New Roman" pitchFamily="18" charset="0"/>
                <a:cs typeface="Times New Roman" pitchFamily="18" charset="0"/>
                <a:hlinkClick r:id="rId5"/>
              </a:rPr>
              <a:t>Quaternion</a:t>
            </a:r>
            <a:r>
              <a:rPr lang="en-US" dirty="0">
                <a:latin typeface="Times New Roman" pitchFamily="18" charset="0"/>
                <a:cs typeface="Times New Roman" pitchFamily="18" charset="0"/>
              </a:rPr>
              <a:t> </a:t>
            </a:r>
            <a:r>
              <a:rPr lang="en-US" b="1" dirty="0" smtClean="0">
                <a:latin typeface="Times New Roman" pitchFamily="18" charset="0"/>
                <a:cs typeface="Times New Roman" pitchFamily="18" charset="0"/>
              </a:rPr>
              <a:t>orientation</a:t>
            </a:r>
            <a:r>
              <a:rPr lang="bg-BG" b="1" dirty="0" smtClean="0">
                <a:latin typeface="Times New Roman" pitchFamily="18" charset="0"/>
                <a:cs typeface="Times New Roman" pitchFamily="18" charset="0"/>
              </a:rPr>
              <a:t> – завъртане на кутията</a:t>
            </a:r>
            <a:endParaRPr lang="en-US" b="1" dirty="0" smtClean="0">
              <a:latin typeface="Times New Roman" pitchFamily="18" charset="0"/>
              <a:cs typeface="Times New Roman" pitchFamily="18" charset="0"/>
            </a:endParaRPr>
          </a:p>
          <a:p>
            <a:pPr marL="285750" indent="-285750">
              <a:spcAft>
                <a:spcPts val="600"/>
              </a:spcAft>
              <a:buFont typeface="Arial" pitchFamily="34" charset="0"/>
              <a:buChar char="•"/>
            </a:pPr>
            <a:r>
              <a:rPr lang="en-US" dirty="0" smtClean="0">
                <a:latin typeface="Times New Roman" pitchFamily="18" charset="0"/>
                <a:cs typeface="Times New Roman" pitchFamily="18" charset="0"/>
              </a:rPr>
              <a:t>float</a:t>
            </a:r>
            <a:r>
              <a:rPr lang="en-US" dirty="0">
                <a:latin typeface="Times New Roman" pitchFamily="18" charset="0"/>
                <a:cs typeface="Times New Roman" pitchFamily="18" charset="0"/>
              </a:rPr>
              <a:t> </a:t>
            </a:r>
            <a:r>
              <a:rPr lang="en-US" b="1" dirty="0" smtClean="0">
                <a:latin typeface="Times New Roman" pitchFamily="18" charset="0"/>
                <a:cs typeface="Times New Roman" pitchFamily="18" charset="0"/>
              </a:rPr>
              <a:t>maxDistance</a:t>
            </a:r>
            <a:r>
              <a:rPr lang="bg-BG" b="1" dirty="0" smtClean="0">
                <a:latin typeface="Times New Roman" pitchFamily="18" charset="0"/>
                <a:cs typeface="Times New Roman" pitchFamily="18" charset="0"/>
              </a:rPr>
              <a:t> – дистанция, на която да се изчертае</a:t>
            </a:r>
            <a:endParaRPr lang="en-US" dirty="0">
              <a:latin typeface="Times New Roman" pitchFamily="18" charset="0"/>
              <a:cs typeface="Times New Roman" pitchFamily="18" charset="0"/>
            </a:endParaRPr>
          </a:p>
          <a:p>
            <a:pPr marL="285750" indent="-285750">
              <a:spcAft>
                <a:spcPts val="600"/>
              </a:spcAft>
              <a:buFont typeface="Arial" pitchFamily="34" charset="0"/>
              <a:buChar char="•"/>
            </a:pPr>
            <a:r>
              <a:rPr lang="en-US" dirty="0" smtClean="0">
                <a:latin typeface="Times New Roman" pitchFamily="18" charset="0"/>
                <a:cs typeface="Times New Roman" pitchFamily="18" charset="0"/>
              </a:rPr>
              <a:t>int</a:t>
            </a:r>
            <a:r>
              <a:rPr lang="en-US" dirty="0">
                <a:latin typeface="Times New Roman" pitchFamily="18" charset="0"/>
                <a:cs typeface="Times New Roman" pitchFamily="18" charset="0"/>
              </a:rPr>
              <a:t> </a:t>
            </a:r>
            <a:r>
              <a:rPr lang="en-US" b="1" dirty="0" smtClean="0">
                <a:latin typeface="Times New Roman" pitchFamily="18" charset="0"/>
                <a:cs typeface="Times New Roman" pitchFamily="18" charset="0"/>
              </a:rPr>
              <a:t>layerMask</a:t>
            </a:r>
            <a:r>
              <a:rPr lang="bg-BG" b="1" dirty="0" smtClean="0">
                <a:latin typeface="Times New Roman" pitchFamily="18" charset="0"/>
                <a:cs typeface="Times New Roman" pitchFamily="18" charset="0"/>
              </a:rPr>
              <a:t> – маска на обектите, които да бъдат игнорирани</a:t>
            </a:r>
            <a:endParaRPr lang="bg-BG" dirty="0">
              <a:latin typeface="Times New Roman" pitchFamily="18" charset="0"/>
              <a:cs typeface="Times New Roman" pitchFamily="18" charset="0"/>
            </a:endParaRPr>
          </a:p>
        </p:txBody>
      </p:sp>
    </p:spTree>
    <p:extLst>
      <p:ext uri="{BB962C8B-B14F-4D97-AF65-F5344CB8AC3E}">
        <p14:creationId xmlns:p14="http://schemas.microsoft.com/office/powerpoint/2010/main" val="7005477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47800" y="737616"/>
            <a:ext cx="6248400" cy="954107"/>
          </a:xfrm>
          <a:prstGeom prst="rect">
            <a:avLst/>
          </a:prstGeom>
        </p:spPr>
        <p:txBody>
          <a:bodyPr wrap="square">
            <a:spAutoFit/>
          </a:bodyPr>
          <a:lstStyle/>
          <a:p>
            <a:pPr algn="ctr"/>
            <a:r>
              <a:rPr lang="bg-BG" sz="2800" b="1" dirty="0">
                <a:solidFill>
                  <a:prstClr val="black"/>
                </a:solidFill>
                <a:latin typeface="Times New Roman" pitchFamily="18" charset="0"/>
                <a:cs typeface="Times New Roman" pitchFamily="18" charset="0"/>
              </a:rPr>
              <a:t>Спазване на дистанция – </a:t>
            </a:r>
            <a:r>
              <a:rPr lang="bg-BG" sz="2800" b="1" dirty="0" smtClean="0">
                <a:solidFill>
                  <a:prstClr val="black"/>
                </a:solidFill>
                <a:latin typeface="Times New Roman" pitchFamily="18" charset="0"/>
                <a:cs typeface="Times New Roman" pitchFamily="18" charset="0"/>
              </a:rPr>
              <a:t>кола (следене на разстояние от пешеходец) </a:t>
            </a:r>
            <a:endParaRPr lang="bg-BG" dirty="0"/>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209800"/>
            <a:ext cx="6223000" cy="175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181100" y="4154424"/>
            <a:ext cx="6781800" cy="1554272"/>
          </a:xfrm>
          <a:prstGeom prst="rect">
            <a:avLst/>
          </a:prstGeom>
          <a:noFill/>
        </p:spPr>
        <p:txBody>
          <a:bodyPr wrap="square" rtlCol="0">
            <a:spAutoFit/>
          </a:bodyPr>
          <a:lstStyle/>
          <a:p>
            <a:pPr marL="285750" indent="-285750" algn="just">
              <a:spcAft>
                <a:spcPts val="600"/>
              </a:spcAft>
              <a:buFont typeface="Arial" pitchFamily="34" charset="0"/>
              <a:buChar char="•"/>
            </a:pPr>
            <a:r>
              <a:rPr lang="bg-BG" dirty="0" smtClean="0"/>
              <a:t>Проверява за всеки агент дали е на даденото разстояние от пешеходеца.</a:t>
            </a:r>
          </a:p>
          <a:p>
            <a:pPr marL="285750" indent="-285750" algn="just">
              <a:buFont typeface="Arial" pitchFamily="34" charset="0"/>
              <a:buChar char="•"/>
            </a:pPr>
            <a:r>
              <a:rPr lang="bg-BG" dirty="0" smtClean="0"/>
              <a:t>40 </a:t>
            </a:r>
            <a:r>
              <a:rPr lang="en-US" dirty="0" smtClean="0"/>
              <a:t>~ 40</a:t>
            </a:r>
            <a:r>
              <a:rPr lang="bg-BG" dirty="0" smtClean="0"/>
              <a:t>см</a:t>
            </a:r>
          </a:p>
          <a:p>
            <a:pPr marL="285750" indent="-285750" algn="just">
              <a:buFont typeface="Arial" pitchFamily="34" charset="0"/>
              <a:buChar char="•"/>
            </a:pPr>
            <a:r>
              <a:rPr lang="bg-BG" dirty="0" smtClean="0"/>
              <a:t>Накрая се проверява дали </a:t>
            </a:r>
            <a:r>
              <a:rPr lang="en-US" dirty="0" smtClean="0"/>
              <a:t>flag=true </a:t>
            </a:r>
            <a:r>
              <a:rPr lang="bg-BG" dirty="0" smtClean="0"/>
              <a:t>или от </a:t>
            </a:r>
            <a:r>
              <a:rPr lang="en-US" dirty="0" smtClean="0"/>
              <a:t>BoxCast</a:t>
            </a:r>
            <a:r>
              <a:rPr lang="bg-BG" dirty="0" smtClean="0"/>
              <a:t> е засечен удар. Ако е вяярно колата спира.</a:t>
            </a:r>
          </a:p>
        </p:txBody>
      </p:sp>
    </p:spTree>
    <p:extLst>
      <p:ext uri="{BB962C8B-B14F-4D97-AF65-F5344CB8AC3E}">
        <p14:creationId xmlns:p14="http://schemas.microsoft.com/office/powerpoint/2010/main" val="1111866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133600"/>
            <a:ext cx="4381500" cy="316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295400" y="737616"/>
            <a:ext cx="6553200" cy="523220"/>
          </a:xfrm>
          <a:prstGeom prst="rect">
            <a:avLst/>
          </a:prstGeom>
        </p:spPr>
        <p:txBody>
          <a:bodyPr wrap="square">
            <a:spAutoFit/>
          </a:bodyPr>
          <a:lstStyle/>
          <a:p>
            <a:pPr algn="ctr"/>
            <a:r>
              <a:rPr lang="bg-BG" sz="2800" b="1" dirty="0">
                <a:solidFill>
                  <a:prstClr val="black"/>
                </a:solidFill>
                <a:latin typeface="Times New Roman" pitchFamily="18" charset="0"/>
                <a:cs typeface="Times New Roman" pitchFamily="18" charset="0"/>
              </a:rPr>
              <a:t>Спазване на дистанция – </a:t>
            </a:r>
            <a:r>
              <a:rPr lang="bg-BG" sz="2800" b="1" dirty="0" smtClean="0">
                <a:solidFill>
                  <a:prstClr val="black"/>
                </a:solidFill>
                <a:latin typeface="Times New Roman" pitchFamily="18" charset="0"/>
                <a:cs typeface="Times New Roman" pitchFamily="18" charset="0"/>
              </a:rPr>
              <a:t>опасен обект</a:t>
            </a:r>
            <a:endParaRPr lang="bg-BG" dirty="0"/>
          </a:p>
        </p:txBody>
      </p:sp>
      <p:pic>
        <p:nvPicPr>
          <p:cNvPr id="1536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2133600"/>
            <a:ext cx="3676650" cy="260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79431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47800" y="685800"/>
            <a:ext cx="6553200" cy="954107"/>
          </a:xfrm>
          <a:prstGeom prst="rect">
            <a:avLst/>
          </a:prstGeom>
        </p:spPr>
        <p:txBody>
          <a:bodyPr wrap="square">
            <a:spAutoFit/>
          </a:bodyPr>
          <a:lstStyle/>
          <a:p>
            <a:pPr algn="ctr"/>
            <a:r>
              <a:rPr lang="bg-BG" sz="2800" b="1" dirty="0" smtClean="0">
                <a:solidFill>
                  <a:prstClr val="black"/>
                </a:solidFill>
                <a:latin typeface="Times New Roman" pitchFamily="18" charset="0"/>
                <a:cs typeface="Times New Roman" pitchFamily="18" charset="0"/>
              </a:rPr>
              <a:t>Спиране на спазване на дистанция от опасен обект</a:t>
            </a:r>
            <a:endParaRPr lang="bg-BG" dirty="0"/>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828800"/>
            <a:ext cx="47910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486400" y="1828800"/>
            <a:ext cx="3200400" cy="923330"/>
          </a:xfrm>
          <a:prstGeom prst="rect">
            <a:avLst/>
          </a:prstGeom>
          <a:noFill/>
        </p:spPr>
        <p:txBody>
          <a:bodyPr wrap="square" rtlCol="0">
            <a:spAutoFit/>
          </a:bodyPr>
          <a:lstStyle/>
          <a:p>
            <a:pPr algn="just"/>
            <a:r>
              <a:rPr lang="bg-BG" dirty="0" smtClean="0"/>
              <a:t>При натискане на бутона се активира скрипта </a:t>
            </a:r>
            <a:r>
              <a:rPr lang="en-US" dirty="0" smtClean="0"/>
              <a:t>Burn.cs</a:t>
            </a:r>
            <a:r>
              <a:rPr lang="bg-BG" dirty="0" smtClean="0"/>
              <a:t>.</a:t>
            </a:r>
            <a:endParaRPr lang="bg-BG" dirty="0"/>
          </a:p>
        </p:txBody>
      </p:sp>
      <p:cxnSp>
        <p:nvCxnSpPr>
          <p:cNvPr id="7" name="Straight Arrow Connector 6"/>
          <p:cNvCxnSpPr>
            <a:stCxn id="5" idx="1"/>
          </p:cNvCxnSpPr>
          <p:nvPr/>
        </p:nvCxnSpPr>
        <p:spPr>
          <a:xfrm flipH="1" flipV="1">
            <a:off x="3200400" y="2133600"/>
            <a:ext cx="2286000" cy="156865"/>
          </a:xfrm>
          <a:prstGeom prst="straightConnector1">
            <a:avLst/>
          </a:prstGeom>
          <a:ln w="57150">
            <a:solidFill>
              <a:schemeClr val="accent2"/>
            </a:solidFill>
            <a:tailEnd type="arrow"/>
          </a:ln>
        </p:spPr>
        <p:style>
          <a:lnRef idx="1">
            <a:schemeClr val="dk1"/>
          </a:lnRef>
          <a:fillRef idx="0">
            <a:schemeClr val="dk1"/>
          </a:fillRef>
          <a:effectRef idx="0">
            <a:schemeClr val="dk1"/>
          </a:effectRef>
          <a:fontRef idx="minor">
            <a:schemeClr val="tx1"/>
          </a:fontRef>
        </p:style>
      </p:cxnSp>
      <p:pic>
        <p:nvPicPr>
          <p:cNvPr id="1638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895600"/>
            <a:ext cx="4791075" cy="294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5486400" y="3429000"/>
            <a:ext cx="3200400" cy="2308324"/>
          </a:xfrm>
          <a:prstGeom prst="rect">
            <a:avLst/>
          </a:prstGeom>
          <a:noFill/>
        </p:spPr>
        <p:txBody>
          <a:bodyPr wrap="square" rtlCol="0">
            <a:spAutoFit/>
          </a:bodyPr>
          <a:lstStyle/>
          <a:p>
            <a:pPr algn="just"/>
            <a:r>
              <a:rPr lang="bg-BG" dirty="0" smtClean="0"/>
              <a:t>При доближаване до огъня пешеходците започват да бягат бързо и да „горят“, като след определено време „изгарят“. Намаля се броя на пешеходците на необходимите места.</a:t>
            </a:r>
            <a:endParaRPr lang="bg-BG" dirty="0"/>
          </a:p>
        </p:txBody>
      </p:sp>
    </p:spTree>
    <p:extLst>
      <p:ext uri="{BB962C8B-B14F-4D97-AF65-F5344CB8AC3E}">
        <p14:creationId xmlns:p14="http://schemas.microsoft.com/office/powerpoint/2010/main" val="40667970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47800" y="685800"/>
            <a:ext cx="6553200" cy="523220"/>
          </a:xfrm>
          <a:prstGeom prst="rect">
            <a:avLst/>
          </a:prstGeom>
        </p:spPr>
        <p:txBody>
          <a:bodyPr wrap="square">
            <a:spAutoFit/>
          </a:bodyPr>
          <a:lstStyle/>
          <a:p>
            <a:pPr algn="ctr"/>
            <a:r>
              <a:rPr lang="bg-BG" sz="2800" b="1" dirty="0" smtClean="0">
                <a:solidFill>
                  <a:prstClr val="black"/>
                </a:solidFill>
                <a:latin typeface="Times New Roman" pitchFamily="18" charset="0"/>
                <a:cs typeface="Times New Roman" pitchFamily="18" charset="0"/>
              </a:rPr>
              <a:t>Евакуация</a:t>
            </a:r>
            <a:endParaRPr lang="bg-BG"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1578" y="1644396"/>
            <a:ext cx="47910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Arrow Connector 5"/>
          <p:cNvCxnSpPr>
            <a:stCxn id="11" idx="0"/>
          </p:cNvCxnSpPr>
          <p:nvPr/>
        </p:nvCxnSpPr>
        <p:spPr>
          <a:xfrm flipH="1" flipV="1">
            <a:off x="5943600" y="2438400"/>
            <a:ext cx="647700" cy="1209764"/>
          </a:xfrm>
          <a:prstGeom prst="straightConnector1">
            <a:avLst/>
          </a:prstGeom>
          <a:ln w="57150">
            <a:solidFill>
              <a:schemeClr val="accent2"/>
            </a:solidFill>
            <a:tailEnd type="arrow"/>
          </a:ln>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914400" y="3648164"/>
            <a:ext cx="3200400" cy="1477328"/>
          </a:xfrm>
          <a:prstGeom prst="rect">
            <a:avLst/>
          </a:prstGeom>
          <a:noFill/>
        </p:spPr>
        <p:txBody>
          <a:bodyPr wrap="square" rtlCol="0">
            <a:spAutoFit/>
          </a:bodyPr>
          <a:lstStyle/>
          <a:p>
            <a:pPr algn="just"/>
            <a:r>
              <a:rPr lang="bg-BG" dirty="0" smtClean="0"/>
              <a:t>При натискане на бутона се изключва скрипта </a:t>
            </a:r>
            <a:r>
              <a:rPr lang="en-US" dirty="0" smtClean="0"/>
              <a:t>Patrol.cs </a:t>
            </a:r>
            <a:r>
              <a:rPr lang="bg-BG" dirty="0" smtClean="0"/>
              <a:t>на пешеходците и се активира скрипта </a:t>
            </a:r>
            <a:r>
              <a:rPr lang="en-US" dirty="0" smtClean="0"/>
              <a:t>Evacuation.cs</a:t>
            </a:r>
            <a:endParaRPr lang="bg-BG" dirty="0"/>
          </a:p>
        </p:txBody>
      </p:sp>
      <p:sp>
        <p:nvSpPr>
          <p:cNvPr id="11" name="TextBox 10"/>
          <p:cNvSpPr txBox="1"/>
          <p:nvPr/>
        </p:nvSpPr>
        <p:spPr>
          <a:xfrm>
            <a:off x="4876800" y="3648164"/>
            <a:ext cx="3429000" cy="1200329"/>
          </a:xfrm>
          <a:prstGeom prst="rect">
            <a:avLst/>
          </a:prstGeom>
          <a:noFill/>
        </p:spPr>
        <p:txBody>
          <a:bodyPr wrap="square" rtlCol="0">
            <a:spAutoFit/>
          </a:bodyPr>
          <a:lstStyle/>
          <a:p>
            <a:pPr algn="just"/>
            <a:r>
              <a:rPr lang="bg-BG" dirty="0" smtClean="0"/>
              <a:t>Стартира се таймера (червентата нула) и пешеходците се отправят към специфична точка.</a:t>
            </a:r>
            <a:endParaRPr lang="bg-BG" dirty="0"/>
          </a:p>
        </p:txBody>
      </p:sp>
      <p:cxnSp>
        <p:nvCxnSpPr>
          <p:cNvPr id="16" name="Straight Arrow Connector 15"/>
          <p:cNvCxnSpPr>
            <a:stCxn id="8" idx="0"/>
          </p:cNvCxnSpPr>
          <p:nvPr/>
        </p:nvCxnSpPr>
        <p:spPr>
          <a:xfrm flipV="1">
            <a:off x="2514600" y="2590800"/>
            <a:ext cx="1143000" cy="1057364"/>
          </a:xfrm>
          <a:prstGeom prst="straightConnector1">
            <a:avLst/>
          </a:prstGeom>
          <a:ln w="57150">
            <a:solidFill>
              <a:schemeClr val="accent2"/>
            </a:solidFill>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849502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81200" y="3675888"/>
            <a:ext cx="5410200" cy="1754326"/>
          </a:xfrm>
          <a:prstGeom prst="rect">
            <a:avLst/>
          </a:prstGeom>
        </p:spPr>
        <p:txBody>
          <a:bodyPr wrap="square">
            <a:spAutoFit/>
          </a:bodyPr>
          <a:lstStyle/>
          <a:p>
            <a:pPr marL="342900" indent="-342900">
              <a:lnSpc>
                <a:spcPct val="150000"/>
              </a:lnSpc>
              <a:buFont typeface="+mj-lt"/>
              <a:buAutoNum type="arabicPeriod"/>
            </a:pPr>
            <a:r>
              <a:rPr lang="ru-RU" dirty="0" smtClean="0"/>
              <a:t>Запознаване </a:t>
            </a:r>
            <a:r>
              <a:rPr lang="ru-RU" dirty="0"/>
              <a:t>с работната </a:t>
            </a:r>
            <a:r>
              <a:rPr lang="ru-RU" dirty="0" smtClean="0"/>
              <a:t>среда</a:t>
            </a:r>
            <a:endParaRPr lang="en-US" dirty="0" smtClean="0"/>
          </a:p>
          <a:p>
            <a:pPr marL="342900" indent="-342900">
              <a:lnSpc>
                <a:spcPct val="150000"/>
              </a:lnSpc>
              <a:buFont typeface="+mj-lt"/>
              <a:buAutoNum type="arabicPeriod"/>
            </a:pPr>
            <a:r>
              <a:rPr lang="ru-RU" dirty="0" smtClean="0"/>
              <a:t>Избор</a:t>
            </a:r>
            <a:r>
              <a:rPr lang="ru-RU" dirty="0"/>
              <a:t>, дизайн и моделиране на </a:t>
            </a:r>
            <a:r>
              <a:rPr lang="ru-RU" dirty="0" smtClean="0"/>
              <a:t>сцената</a:t>
            </a:r>
            <a:endParaRPr lang="en-US" dirty="0" smtClean="0"/>
          </a:p>
          <a:p>
            <a:pPr marL="342900" indent="-342900">
              <a:lnSpc>
                <a:spcPct val="150000"/>
              </a:lnSpc>
              <a:buFont typeface="+mj-lt"/>
              <a:buAutoNum type="arabicPeriod"/>
            </a:pPr>
            <a:r>
              <a:rPr lang="ru-RU" dirty="0" smtClean="0"/>
              <a:t>Описание </a:t>
            </a:r>
            <a:r>
              <a:rPr lang="ru-RU" dirty="0"/>
              <a:t>на поведение на </a:t>
            </a:r>
            <a:r>
              <a:rPr lang="ru-RU" dirty="0" smtClean="0"/>
              <a:t>агентите</a:t>
            </a:r>
            <a:endParaRPr lang="en-US" dirty="0" smtClean="0"/>
          </a:p>
          <a:p>
            <a:pPr marL="342900" indent="-342900">
              <a:lnSpc>
                <a:spcPct val="150000"/>
              </a:lnSpc>
              <a:buFont typeface="+mj-lt"/>
              <a:buAutoNum type="arabicPeriod"/>
            </a:pPr>
            <a:r>
              <a:rPr lang="ru-RU" dirty="0" smtClean="0"/>
              <a:t>Реализиране </a:t>
            </a:r>
            <a:r>
              <a:rPr lang="ru-RU" dirty="0"/>
              <a:t>на експерименти</a:t>
            </a:r>
            <a:endParaRPr lang="bg-BG" dirty="0"/>
          </a:p>
        </p:txBody>
      </p:sp>
      <p:sp>
        <p:nvSpPr>
          <p:cNvPr id="5" name="Rectangle 4"/>
          <p:cNvSpPr/>
          <p:nvPr/>
        </p:nvSpPr>
        <p:spPr>
          <a:xfrm>
            <a:off x="952500" y="1143000"/>
            <a:ext cx="7239000" cy="1477328"/>
          </a:xfrm>
          <a:prstGeom prst="rect">
            <a:avLst/>
          </a:prstGeom>
        </p:spPr>
        <p:txBody>
          <a:bodyPr wrap="square">
            <a:spAutoFit/>
          </a:bodyPr>
          <a:lstStyle/>
          <a:p>
            <a:pPr algn="ctr"/>
            <a:r>
              <a:rPr lang="bg-BG" dirty="0" smtClean="0"/>
              <a:t>Разучаване на възможностите </a:t>
            </a:r>
            <a:r>
              <a:rPr lang="bg-BG" dirty="0"/>
              <a:t>на </a:t>
            </a:r>
            <a:r>
              <a:rPr lang="en-US" dirty="0"/>
              <a:t>Unity Game Engine</a:t>
            </a:r>
            <a:r>
              <a:rPr lang="bg-BG" dirty="0"/>
              <a:t> за реализация на 3</a:t>
            </a:r>
            <a:r>
              <a:rPr lang="en-US" dirty="0"/>
              <a:t>D </a:t>
            </a:r>
            <a:r>
              <a:rPr lang="bg-BG" dirty="0"/>
              <a:t>приложения. </a:t>
            </a:r>
            <a:r>
              <a:rPr lang="bg-BG" dirty="0" smtClean="0"/>
              <a:t>Моделиране на подходяща </a:t>
            </a:r>
            <a:r>
              <a:rPr lang="bg-BG" dirty="0"/>
              <a:t>3</a:t>
            </a:r>
            <a:r>
              <a:rPr lang="en-US" dirty="0"/>
              <a:t>D </a:t>
            </a:r>
            <a:r>
              <a:rPr lang="bg-BG" dirty="0"/>
              <a:t>сцена и 3</a:t>
            </a:r>
            <a:r>
              <a:rPr lang="en-US" dirty="0"/>
              <a:t>D </a:t>
            </a:r>
            <a:r>
              <a:rPr lang="bg-BG" dirty="0"/>
              <a:t>виртуални агенти, които реализират интелигентното поведение „спазване на дистанция</a:t>
            </a:r>
            <a:r>
              <a:rPr lang="bg-BG" dirty="0" smtClean="0"/>
              <a:t>“.</a:t>
            </a:r>
            <a:endParaRPr lang="bg-BG" dirty="0"/>
          </a:p>
        </p:txBody>
      </p:sp>
      <p:sp>
        <p:nvSpPr>
          <p:cNvPr id="6" name="Rectangle 5"/>
          <p:cNvSpPr/>
          <p:nvPr/>
        </p:nvSpPr>
        <p:spPr>
          <a:xfrm>
            <a:off x="4095750" y="491764"/>
            <a:ext cx="952500" cy="523220"/>
          </a:xfrm>
          <a:prstGeom prst="rect">
            <a:avLst/>
          </a:prstGeom>
        </p:spPr>
        <p:txBody>
          <a:bodyPr wrap="square">
            <a:spAutoFit/>
          </a:bodyPr>
          <a:lstStyle/>
          <a:p>
            <a:pPr algn="ctr"/>
            <a:r>
              <a:rPr lang="bg-BG" sz="2800" b="1" dirty="0" smtClean="0">
                <a:latin typeface="Times New Roman" pitchFamily="18" charset="0"/>
                <a:cs typeface="Times New Roman" pitchFamily="18" charset="0"/>
              </a:rPr>
              <a:t>Цел</a:t>
            </a:r>
            <a:endParaRPr lang="bg-BG" sz="2800" b="1" dirty="0">
              <a:latin typeface="Times New Roman" pitchFamily="18" charset="0"/>
              <a:cs typeface="Times New Roman" pitchFamily="18" charset="0"/>
            </a:endParaRPr>
          </a:p>
        </p:txBody>
      </p:sp>
      <p:sp>
        <p:nvSpPr>
          <p:cNvPr id="7" name="Rectangle 6"/>
          <p:cNvSpPr/>
          <p:nvPr/>
        </p:nvSpPr>
        <p:spPr>
          <a:xfrm>
            <a:off x="3876675" y="2895600"/>
            <a:ext cx="1390650" cy="523220"/>
          </a:xfrm>
          <a:prstGeom prst="rect">
            <a:avLst/>
          </a:prstGeom>
        </p:spPr>
        <p:txBody>
          <a:bodyPr wrap="square">
            <a:spAutoFit/>
          </a:bodyPr>
          <a:lstStyle/>
          <a:p>
            <a:pPr algn="ctr"/>
            <a:r>
              <a:rPr lang="bg-BG" sz="2800" b="1" dirty="0" smtClean="0">
                <a:latin typeface="Times New Roman" pitchFamily="18" charset="0"/>
                <a:cs typeface="Times New Roman" pitchFamily="18" charset="0"/>
              </a:rPr>
              <a:t>Задачи</a:t>
            </a:r>
            <a:endParaRPr lang="bg-BG"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41330725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47799" y="609600"/>
            <a:ext cx="6553200" cy="523220"/>
          </a:xfrm>
          <a:prstGeom prst="rect">
            <a:avLst/>
          </a:prstGeom>
        </p:spPr>
        <p:txBody>
          <a:bodyPr wrap="square">
            <a:spAutoFit/>
          </a:bodyPr>
          <a:lstStyle/>
          <a:p>
            <a:pPr algn="ctr"/>
            <a:r>
              <a:rPr lang="bg-BG" sz="2800" b="1" dirty="0" smtClean="0">
                <a:solidFill>
                  <a:prstClr val="black"/>
                </a:solidFill>
                <a:latin typeface="Times New Roman" pitchFamily="18" charset="0"/>
                <a:cs typeface="Times New Roman" pitchFamily="18" charset="0"/>
              </a:rPr>
              <a:t>Евакуация</a:t>
            </a:r>
            <a:endParaRPr lang="bg-BG" dirty="0"/>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2297" y="1209020"/>
            <a:ext cx="6344205" cy="3134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81000" y="4345757"/>
            <a:ext cx="8382000" cy="1477328"/>
          </a:xfrm>
          <a:prstGeom prst="rect">
            <a:avLst/>
          </a:prstGeom>
          <a:noFill/>
        </p:spPr>
        <p:txBody>
          <a:bodyPr wrap="square" rtlCol="0">
            <a:spAutoFit/>
          </a:bodyPr>
          <a:lstStyle/>
          <a:p>
            <a:pPr algn="just"/>
            <a:r>
              <a:rPr lang="bg-BG" dirty="0" smtClean="0"/>
              <a:t>Необходимо е повторното описване на логиката за промяна на дистанцията на различните места, защото </a:t>
            </a:r>
            <a:r>
              <a:rPr lang="en-US" dirty="0" smtClean="0"/>
              <a:t>Patrol </a:t>
            </a:r>
            <a:r>
              <a:rPr lang="bg-BG" dirty="0" smtClean="0"/>
              <a:t>скрипта е изключен. С маска 64 е мястото, при преминаването на което се отброява пешеходеца. При преминаването на пешеходци, равни на броя на фигуриращите на сцената, таймера се спира.</a:t>
            </a:r>
            <a:endParaRPr lang="bg-BG" dirty="0"/>
          </a:p>
        </p:txBody>
      </p:sp>
    </p:spTree>
    <p:extLst>
      <p:ext uri="{BB962C8B-B14F-4D97-AF65-F5344CB8AC3E}">
        <p14:creationId xmlns:p14="http://schemas.microsoft.com/office/powerpoint/2010/main" val="19600391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71587" y="609600"/>
            <a:ext cx="6553200" cy="523220"/>
          </a:xfrm>
          <a:prstGeom prst="rect">
            <a:avLst/>
          </a:prstGeom>
        </p:spPr>
        <p:txBody>
          <a:bodyPr wrap="square">
            <a:spAutoFit/>
          </a:bodyPr>
          <a:lstStyle/>
          <a:p>
            <a:pPr algn="ctr"/>
            <a:r>
              <a:rPr lang="bg-BG" sz="2800" b="1" dirty="0" smtClean="0">
                <a:solidFill>
                  <a:prstClr val="black"/>
                </a:solidFill>
                <a:latin typeface="Times New Roman" pitchFamily="18" charset="0"/>
                <a:cs typeface="Times New Roman" pitchFamily="18" charset="0"/>
              </a:rPr>
              <a:t>Експеримент от евакуация</a:t>
            </a:r>
            <a:endParaRPr lang="bg-BG" dirty="0"/>
          </a:p>
        </p:txBody>
      </p:sp>
      <p:graphicFrame>
        <p:nvGraphicFramePr>
          <p:cNvPr id="5" name="Table 4"/>
          <p:cNvGraphicFramePr>
            <a:graphicFrameLocks noGrp="1"/>
          </p:cNvGraphicFramePr>
          <p:nvPr>
            <p:extLst>
              <p:ext uri="{D42A27DB-BD31-4B8C-83A1-F6EECF244321}">
                <p14:modId xmlns:p14="http://schemas.microsoft.com/office/powerpoint/2010/main" val="1130177053"/>
              </p:ext>
            </p:extLst>
          </p:nvPr>
        </p:nvGraphicFramePr>
        <p:xfrm>
          <a:off x="838200" y="1295400"/>
          <a:ext cx="4706968" cy="4206240"/>
        </p:xfrm>
        <a:graphic>
          <a:graphicData uri="http://schemas.openxmlformats.org/drawingml/2006/table">
            <a:tbl>
              <a:tblPr firstRow="1" firstCol="1" bandRow="1"/>
              <a:tblGrid>
                <a:gridCol w="2364322"/>
                <a:gridCol w="2342646"/>
              </a:tblGrid>
              <a:tr h="121730">
                <a:tc>
                  <a:txBody>
                    <a:bodyPr/>
                    <a:lstStyle/>
                    <a:p>
                      <a:pPr algn="ctr">
                        <a:lnSpc>
                          <a:spcPct val="115000"/>
                        </a:lnSpc>
                        <a:spcAft>
                          <a:spcPts val="0"/>
                        </a:spcAft>
                      </a:pPr>
                      <a:r>
                        <a:rPr lang="bg-BG" sz="1200">
                          <a:effectLst/>
                          <a:latin typeface="Times New Roman"/>
                          <a:ea typeface="Calibri"/>
                          <a:cs typeface="Times New Roman"/>
                        </a:rPr>
                        <a:t>Дистанция/мин – макс (м)</a:t>
                      </a:r>
                      <a:endParaRPr lang="bg-BG" sz="900">
                        <a:effectLst/>
                        <a:latin typeface="Calibri"/>
                        <a:ea typeface="Calibri"/>
                        <a:cs typeface="Times New Roman"/>
                      </a:endParaRPr>
                    </a:p>
                  </a:txBody>
                  <a:tcPr marL="58525" marR="585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bg-BG" sz="1200">
                          <a:effectLst/>
                          <a:latin typeface="Times New Roman"/>
                          <a:ea typeface="Calibri"/>
                          <a:cs typeface="Times New Roman"/>
                        </a:rPr>
                        <a:t>Време (с)</a:t>
                      </a:r>
                      <a:endParaRPr lang="bg-BG" sz="900">
                        <a:effectLst/>
                        <a:latin typeface="Calibri"/>
                        <a:ea typeface="Calibri"/>
                        <a:cs typeface="Times New Roman"/>
                      </a:endParaRPr>
                    </a:p>
                  </a:txBody>
                  <a:tcPr marL="58525" marR="585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9391">
                <a:tc>
                  <a:txBody>
                    <a:bodyPr/>
                    <a:lstStyle/>
                    <a:p>
                      <a:pPr>
                        <a:lnSpc>
                          <a:spcPct val="115000"/>
                        </a:lnSpc>
                        <a:spcAft>
                          <a:spcPts val="0"/>
                        </a:spcAft>
                      </a:pPr>
                      <a:r>
                        <a:rPr lang="bg-BG" sz="1200" b="1">
                          <a:solidFill>
                            <a:srgbClr val="0070C0"/>
                          </a:solidFill>
                          <a:effectLst/>
                          <a:latin typeface="Times New Roman"/>
                          <a:ea typeface="Calibri"/>
                          <a:cs typeface="Times New Roman"/>
                        </a:rPr>
                        <a:t>0.5 – 0.1</a:t>
                      </a:r>
                      <a:endParaRPr lang="bg-BG" sz="900">
                        <a:effectLst/>
                        <a:latin typeface="Calibri"/>
                        <a:ea typeface="Calibri"/>
                        <a:cs typeface="Times New Roman"/>
                      </a:endParaRPr>
                    </a:p>
                  </a:txBody>
                  <a:tcPr marL="58525" marR="585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bg-BG" sz="1200" b="1">
                          <a:solidFill>
                            <a:srgbClr val="0070C0"/>
                          </a:solidFill>
                          <a:effectLst/>
                          <a:latin typeface="Times New Roman"/>
                          <a:ea typeface="Calibri"/>
                          <a:cs typeface="Times New Roman"/>
                        </a:rPr>
                        <a:t>86.7</a:t>
                      </a:r>
                      <a:endParaRPr lang="bg-BG" sz="900">
                        <a:effectLst/>
                        <a:latin typeface="Calibri"/>
                        <a:ea typeface="Calibri"/>
                        <a:cs typeface="Times New Roman"/>
                      </a:endParaRPr>
                    </a:p>
                  </a:txBody>
                  <a:tcPr marL="58525" marR="585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9391">
                <a:tc>
                  <a:txBody>
                    <a:bodyPr/>
                    <a:lstStyle/>
                    <a:p>
                      <a:pPr>
                        <a:lnSpc>
                          <a:spcPct val="115000"/>
                        </a:lnSpc>
                        <a:spcAft>
                          <a:spcPts val="0"/>
                        </a:spcAft>
                      </a:pPr>
                      <a:r>
                        <a:rPr lang="en-US" sz="1200" b="1">
                          <a:solidFill>
                            <a:srgbClr val="0070C0"/>
                          </a:solidFill>
                          <a:effectLst/>
                          <a:latin typeface="Times New Roman"/>
                          <a:ea typeface="Calibri"/>
                          <a:cs typeface="Times New Roman"/>
                        </a:rPr>
                        <a:t> </a:t>
                      </a:r>
                      <a:endParaRPr lang="bg-BG" sz="900">
                        <a:effectLst/>
                        <a:latin typeface="Calibri"/>
                        <a:ea typeface="Calibri"/>
                        <a:cs typeface="Times New Roman"/>
                      </a:endParaRPr>
                    </a:p>
                  </a:txBody>
                  <a:tcPr marL="58525" marR="585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bg-BG" sz="1200" b="1">
                          <a:solidFill>
                            <a:srgbClr val="0070C0"/>
                          </a:solidFill>
                          <a:effectLst/>
                          <a:latin typeface="Times New Roman"/>
                          <a:ea typeface="Calibri"/>
                          <a:cs typeface="Times New Roman"/>
                        </a:rPr>
                        <a:t>91.6</a:t>
                      </a:r>
                      <a:endParaRPr lang="bg-BG" sz="900">
                        <a:effectLst/>
                        <a:latin typeface="Calibri"/>
                        <a:ea typeface="Calibri"/>
                        <a:cs typeface="Times New Roman"/>
                      </a:endParaRPr>
                    </a:p>
                  </a:txBody>
                  <a:tcPr marL="58525" marR="585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9391">
                <a:tc>
                  <a:txBody>
                    <a:bodyPr/>
                    <a:lstStyle/>
                    <a:p>
                      <a:pPr>
                        <a:lnSpc>
                          <a:spcPct val="115000"/>
                        </a:lnSpc>
                        <a:spcAft>
                          <a:spcPts val="0"/>
                        </a:spcAft>
                      </a:pPr>
                      <a:r>
                        <a:rPr lang="bg-BG" sz="1200" b="1">
                          <a:solidFill>
                            <a:srgbClr val="FF0000"/>
                          </a:solidFill>
                          <a:effectLst/>
                          <a:latin typeface="Times New Roman"/>
                          <a:ea typeface="Calibri"/>
                          <a:cs typeface="Times New Roman"/>
                        </a:rPr>
                        <a:t>1 – 0.1</a:t>
                      </a:r>
                      <a:endParaRPr lang="bg-BG" sz="900">
                        <a:effectLst/>
                        <a:latin typeface="Calibri"/>
                        <a:ea typeface="Calibri"/>
                        <a:cs typeface="Times New Roman"/>
                      </a:endParaRPr>
                    </a:p>
                  </a:txBody>
                  <a:tcPr marL="58525" marR="585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bg-BG" sz="1200" b="1">
                          <a:solidFill>
                            <a:srgbClr val="FF0000"/>
                          </a:solidFill>
                          <a:effectLst/>
                          <a:latin typeface="Times New Roman"/>
                          <a:ea typeface="Calibri"/>
                          <a:cs typeface="Times New Roman"/>
                        </a:rPr>
                        <a:t>99.2</a:t>
                      </a:r>
                      <a:endParaRPr lang="bg-BG" sz="900">
                        <a:effectLst/>
                        <a:latin typeface="Calibri"/>
                        <a:ea typeface="Calibri"/>
                        <a:cs typeface="Times New Roman"/>
                      </a:endParaRPr>
                    </a:p>
                  </a:txBody>
                  <a:tcPr marL="58525" marR="585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9391">
                <a:tc>
                  <a:txBody>
                    <a:bodyPr/>
                    <a:lstStyle/>
                    <a:p>
                      <a:pPr>
                        <a:lnSpc>
                          <a:spcPct val="115000"/>
                        </a:lnSpc>
                        <a:spcAft>
                          <a:spcPts val="0"/>
                        </a:spcAft>
                      </a:pPr>
                      <a:r>
                        <a:rPr lang="en-US" sz="1200" b="1">
                          <a:solidFill>
                            <a:srgbClr val="FF0000"/>
                          </a:solidFill>
                          <a:effectLst/>
                          <a:latin typeface="Times New Roman"/>
                          <a:ea typeface="Calibri"/>
                          <a:cs typeface="Times New Roman"/>
                        </a:rPr>
                        <a:t> </a:t>
                      </a:r>
                      <a:endParaRPr lang="bg-BG" sz="900">
                        <a:effectLst/>
                        <a:latin typeface="Calibri"/>
                        <a:ea typeface="Calibri"/>
                        <a:cs typeface="Times New Roman"/>
                      </a:endParaRPr>
                    </a:p>
                  </a:txBody>
                  <a:tcPr marL="58525" marR="585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bg-BG" sz="1200" b="1">
                          <a:solidFill>
                            <a:srgbClr val="FF0000"/>
                          </a:solidFill>
                          <a:effectLst/>
                          <a:latin typeface="Times New Roman"/>
                          <a:ea typeface="Calibri"/>
                          <a:cs typeface="Times New Roman"/>
                        </a:rPr>
                        <a:t>96.9</a:t>
                      </a:r>
                      <a:endParaRPr lang="bg-BG" sz="900">
                        <a:effectLst/>
                        <a:latin typeface="Calibri"/>
                        <a:ea typeface="Calibri"/>
                        <a:cs typeface="Times New Roman"/>
                      </a:endParaRPr>
                    </a:p>
                  </a:txBody>
                  <a:tcPr marL="58525" marR="585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9391">
                <a:tc>
                  <a:txBody>
                    <a:bodyPr/>
                    <a:lstStyle/>
                    <a:p>
                      <a:pPr>
                        <a:lnSpc>
                          <a:spcPct val="115000"/>
                        </a:lnSpc>
                        <a:spcAft>
                          <a:spcPts val="0"/>
                        </a:spcAft>
                      </a:pPr>
                      <a:r>
                        <a:rPr lang="bg-BG" sz="1200" b="1">
                          <a:solidFill>
                            <a:srgbClr val="0070C0"/>
                          </a:solidFill>
                          <a:effectLst/>
                          <a:latin typeface="Times New Roman"/>
                          <a:ea typeface="Calibri"/>
                          <a:cs typeface="Times New Roman"/>
                        </a:rPr>
                        <a:t>1.5 – 0.1</a:t>
                      </a:r>
                      <a:endParaRPr lang="bg-BG" sz="900">
                        <a:effectLst/>
                        <a:latin typeface="Calibri"/>
                        <a:ea typeface="Calibri"/>
                        <a:cs typeface="Times New Roman"/>
                      </a:endParaRPr>
                    </a:p>
                  </a:txBody>
                  <a:tcPr marL="58525" marR="585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bg-BG" sz="1200" b="1">
                          <a:solidFill>
                            <a:srgbClr val="0070C0"/>
                          </a:solidFill>
                          <a:effectLst/>
                          <a:latin typeface="Times New Roman"/>
                          <a:ea typeface="Calibri"/>
                          <a:cs typeface="Times New Roman"/>
                        </a:rPr>
                        <a:t>1</a:t>
                      </a:r>
                      <a:r>
                        <a:rPr lang="en-US" sz="1200" b="1">
                          <a:solidFill>
                            <a:srgbClr val="0070C0"/>
                          </a:solidFill>
                          <a:effectLst/>
                          <a:latin typeface="Times New Roman"/>
                          <a:ea typeface="Calibri"/>
                          <a:cs typeface="Times New Roman"/>
                        </a:rPr>
                        <a:t>4</a:t>
                      </a:r>
                      <a:r>
                        <a:rPr lang="bg-BG" sz="1200" b="1">
                          <a:solidFill>
                            <a:srgbClr val="0070C0"/>
                          </a:solidFill>
                          <a:effectLst/>
                          <a:latin typeface="Times New Roman"/>
                          <a:ea typeface="Calibri"/>
                          <a:cs typeface="Times New Roman"/>
                        </a:rPr>
                        <a:t>1.3</a:t>
                      </a:r>
                      <a:endParaRPr lang="bg-BG" sz="900">
                        <a:effectLst/>
                        <a:latin typeface="Calibri"/>
                        <a:ea typeface="Calibri"/>
                        <a:cs typeface="Times New Roman"/>
                      </a:endParaRPr>
                    </a:p>
                  </a:txBody>
                  <a:tcPr marL="58525" marR="585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9391">
                <a:tc>
                  <a:txBody>
                    <a:bodyPr/>
                    <a:lstStyle/>
                    <a:p>
                      <a:pPr>
                        <a:lnSpc>
                          <a:spcPct val="115000"/>
                        </a:lnSpc>
                        <a:spcAft>
                          <a:spcPts val="0"/>
                        </a:spcAft>
                      </a:pPr>
                      <a:r>
                        <a:rPr lang="en-US" sz="1200" b="1">
                          <a:solidFill>
                            <a:srgbClr val="0070C0"/>
                          </a:solidFill>
                          <a:effectLst/>
                          <a:latin typeface="Times New Roman"/>
                          <a:ea typeface="Calibri"/>
                          <a:cs typeface="Times New Roman"/>
                        </a:rPr>
                        <a:t> </a:t>
                      </a:r>
                      <a:endParaRPr lang="bg-BG" sz="900">
                        <a:effectLst/>
                        <a:latin typeface="Calibri"/>
                        <a:ea typeface="Calibri"/>
                        <a:cs typeface="Times New Roman"/>
                      </a:endParaRPr>
                    </a:p>
                  </a:txBody>
                  <a:tcPr marL="58525" marR="585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bg-BG" sz="1200" b="1">
                          <a:solidFill>
                            <a:srgbClr val="0070C0"/>
                          </a:solidFill>
                          <a:effectLst/>
                          <a:latin typeface="Times New Roman"/>
                          <a:ea typeface="Calibri"/>
                          <a:cs typeface="Times New Roman"/>
                        </a:rPr>
                        <a:t>140.2</a:t>
                      </a:r>
                      <a:endParaRPr lang="bg-BG" sz="900">
                        <a:effectLst/>
                        <a:latin typeface="Calibri"/>
                        <a:ea typeface="Calibri"/>
                        <a:cs typeface="Times New Roman"/>
                      </a:endParaRPr>
                    </a:p>
                  </a:txBody>
                  <a:tcPr marL="58525" marR="585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9391">
                <a:tc>
                  <a:txBody>
                    <a:bodyPr/>
                    <a:lstStyle/>
                    <a:p>
                      <a:pPr>
                        <a:lnSpc>
                          <a:spcPct val="115000"/>
                        </a:lnSpc>
                        <a:spcAft>
                          <a:spcPts val="0"/>
                        </a:spcAft>
                      </a:pPr>
                      <a:r>
                        <a:rPr lang="en-US" sz="1200" b="1">
                          <a:solidFill>
                            <a:srgbClr val="FF0000"/>
                          </a:solidFill>
                          <a:effectLst/>
                          <a:latin typeface="Times New Roman"/>
                          <a:ea typeface="Calibri"/>
                          <a:cs typeface="Times New Roman"/>
                        </a:rPr>
                        <a:t>0.5 – 0.5</a:t>
                      </a:r>
                      <a:endParaRPr lang="bg-BG" sz="900">
                        <a:effectLst/>
                        <a:latin typeface="Calibri"/>
                        <a:ea typeface="Calibri"/>
                        <a:cs typeface="Times New Roman"/>
                      </a:endParaRPr>
                    </a:p>
                  </a:txBody>
                  <a:tcPr marL="58525" marR="585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b="1">
                          <a:solidFill>
                            <a:srgbClr val="FF0000"/>
                          </a:solidFill>
                          <a:effectLst/>
                          <a:latin typeface="Times New Roman"/>
                          <a:ea typeface="Calibri"/>
                          <a:cs typeface="Times New Roman"/>
                        </a:rPr>
                        <a:t>109.7</a:t>
                      </a:r>
                      <a:endParaRPr lang="bg-BG" sz="900">
                        <a:effectLst/>
                        <a:latin typeface="Calibri"/>
                        <a:ea typeface="Calibri"/>
                        <a:cs typeface="Times New Roman"/>
                      </a:endParaRPr>
                    </a:p>
                  </a:txBody>
                  <a:tcPr marL="58525" marR="585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9391">
                <a:tc>
                  <a:txBody>
                    <a:bodyPr/>
                    <a:lstStyle/>
                    <a:p>
                      <a:pPr>
                        <a:lnSpc>
                          <a:spcPct val="115000"/>
                        </a:lnSpc>
                        <a:spcAft>
                          <a:spcPts val="0"/>
                        </a:spcAft>
                      </a:pPr>
                      <a:r>
                        <a:rPr lang="en-US" sz="1200" b="1">
                          <a:solidFill>
                            <a:srgbClr val="FF0000"/>
                          </a:solidFill>
                          <a:effectLst/>
                          <a:latin typeface="Times New Roman"/>
                          <a:ea typeface="Calibri"/>
                          <a:cs typeface="Times New Roman"/>
                        </a:rPr>
                        <a:t> </a:t>
                      </a:r>
                      <a:endParaRPr lang="bg-BG" sz="900">
                        <a:effectLst/>
                        <a:latin typeface="Calibri"/>
                        <a:ea typeface="Calibri"/>
                        <a:cs typeface="Times New Roman"/>
                      </a:endParaRPr>
                    </a:p>
                  </a:txBody>
                  <a:tcPr marL="58525" marR="585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b="1">
                          <a:solidFill>
                            <a:srgbClr val="FF0000"/>
                          </a:solidFill>
                          <a:effectLst/>
                          <a:latin typeface="Times New Roman"/>
                          <a:ea typeface="Calibri"/>
                          <a:cs typeface="Times New Roman"/>
                        </a:rPr>
                        <a:t>104.7</a:t>
                      </a:r>
                      <a:endParaRPr lang="bg-BG" sz="900">
                        <a:effectLst/>
                        <a:latin typeface="Calibri"/>
                        <a:ea typeface="Calibri"/>
                        <a:cs typeface="Times New Roman"/>
                      </a:endParaRPr>
                    </a:p>
                  </a:txBody>
                  <a:tcPr marL="58525" marR="585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9391">
                <a:tc>
                  <a:txBody>
                    <a:bodyPr/>
                    <a:lstStyle/>
                    <a:p>
                      <a:pPr>
                        <a:lnSpc>
                          <a:spcPct val="115000"/>
                        </a:lnSpc>
                        <a:spcAft>
                          <a:spcPts val="0"/>
                        </a:spcAft>
                      </a:pPr>
                      <a:r>
                        <a:rPr lang="en-US" sz="1200" b="1">
                          <a:solidFill>
                            <a:srgbClr val="0070C0"/>
                          </a:solidFill>
                          <a:effectLst/>
                          <a:latin typeface="Times New Roman"/>
                          <a:ea typeface="Calibri"/>
                          <a:cs typeface="Times New Roman"/>
                        </a:rPr>
                        <a:t>1 – 0.5</a:t>
                      </a:r>
                      <a:endParaRPr lang="bg-BG" sz="900">
                        <a:effectLst/>
                        <a:latin typeface="Calibri"/>
                        <a:ea typeface="Calibri"/>
                        <a:cs typeface="Times New Roman"/>
                      </a:endParaRPr>
                    </a:p>
                  </a:txBody>
                  <a:tcPr marL="58525" marR="585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b="1">
                          <a:solidFill>
                            <a:srgbClr val="0070C0"/>
                          </a:solidFill>
                          <a:effectLst/>
                          <a:latin typeface="Times New Roman"/>
                          <a:ea typeface="Calibri"/>
                          <a:cs typeface="Times New Roman"/>
                        </a:rPr>
                        <a:t>95.2</a:t>
                      </a:r>
                      <a:endParaRPr lang="bg-BG" sz="900">
                        <a:effectLst/>
                        <a:latin typeface="Calibri"/>
                        <a:ea typeface="Calibri"/>
                        <a:cs typeface="Times New Roman"/>
                      </a:endParaRPr>
                    </a:p>
                  </a:txBody>
                  <a:tcPr marL="58525" marR="585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9391">
                <a:tc>
                  <a:txBody>
                    <a:bodyPr/>
                    <a:lstStyle/>
                    <a:p>
                      <a:pPr>
                        <a:lnSpc>
                          <a:spcPct val="115000"/>
                        </a:lnSpc>
                        <a:spcAft>
                          <a:spcPts val="0"/>
                        </a:spcAft>
                      </a:pPr>
                      <a:r>
                        <a:rPr lang="en-US" sz="1200" b="1">
                          <a:solidFill>
                            <a:srgbClr val="0070C0"/>
                          </a:solidFill>
                          <a:effectLst/>
                          <a:latin typeface="Times New Roman"/>
                          <a:ea typeface="Calibri"/>
                          <a:cs typeface="Times New Roman"/>
                        </a:rPr>
                        <a:t> </a:t>
                      </a:r>
                      <a:endParaRPr lang="bg-BG" sz="900">
                        <a:effectLst/>
                        <a:latin typeface="Calibri"/>
                        <a:ea typeface="Calibri"/>
                        <a:cs typeface="Times New Roman"/>
                      </a:endParaRPr>
                    </a:p>
                  </a:txBody>
                  <a:tcPr marL="58525" marR="585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b="1">
                          <a:solidFill>
                            <a:srgbClr val="0070C0"/>
                          </a:solidFill>
                          <a:effectLst/>
                          <a:latin typeface="Times New Roman"/>
                          <a:ea typeface="Calibri"/>
                          <a:cs typeface="Times New Roman"/>
                        </a:rPr>
                        <a:t>96.7</a:t>
                      </a:r>
                      <a:endParaRPr lang="bg-BG" sz="900">
                        <a:effectLst/>
                        <a:latin typeface="Calibri"/>
                        <a:ea typeface="Calibri"/>
                        <a:cs typeface="Times New Roman"/>
                      </a:endParaRPr>
                    </a:p>
                  </a:txBody>
                  <a:tcPr marL="58525" marR="585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9391">
                <a:tc>
                  <a:txBody>
                    <a:bodyPr/>
                    <a:lstStyle/>
                    <a:p>
                      <a:pPr>
                        <a:lnSpc>
                          <a:spcPct val="115000"/>
                        </a:lnSpc>
                        <a:spcAft>
                          <a:spcPts val="0"/>
                        </a:spcAft>
                      </a:pPr>
                      <a:r>
                        <a:rPr lang="en-US" sz="1200" b="1">
                          <a:solidFill>
                            <a:srgbClr val="FF0000"/>
                          </a:solidFill>
                          <a:effectLst/>
                          <a:latin typeface="Times New Roman"/>
                          <a:ea typeface="Calibri"/>
                          <a:cs typeface="Times New Roman"/>
                        </a:rPr>
                        <a:t>1.5 – 0.5 </a:t>
                      </a:r>
                      <a:endParaRPr lang="bg-BG" sz="900">
                        <a:effectLst/>
                        <a:latin typeface="Calibri"/>
                        <a:ea typeface="Calibri"/>
                        <a:cs typeface="Times New Roman"/>
                      </a:endParaRPr>
                    </a:p>
                  </a:txBody>
                  <a:tcPr marL="58525" marR="585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b="1">
                          <a:solidFill>
                            <a:srgbClr val="FF0000"/>
                          </a:solidFill>
                          <a:effectLst/>
                          <a:latin typeface="Times New Roman"/>
                          <a:ea typeface="Calibri"/>
                          <a:cs typeface="Times New Roman"/>
                        </a:rPr>
                        <a:t>142.5</a:t>
                      </a:r>
                      <a:endParaRPr lang="bg-BG" sz="900">
                        <a:effectLst/>
                        <a:latin typeface="Calibri"/>
                        <a:ea typeface="Calibri"/>
                        <a:cs typeface="Times New Roman"/>
                      </a:endParaRPr>
                    </a:p>
                  </a:txBody>
                  <a:tcPr marL="58525" marR="585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9391">
                <a:tc>
                  <a:txBody>
                    <a:bodyPr/>
                    <a:lstStyle/>
                    <a:p>
                      <a:pPr>
                        <a:lnSpc>
                          <a:spcPct val="115000"/>
                        </a:lnSpc>
                        <a:spcAft>
                          <a:spcPts val="0"/>
                        </a:spcAft>
                      </a:pPr>
                      <a:r>
                        <a:rPr lang="en-US" sz="1200" b="1">
                          <a:solidFill>
                            <a:srgbClr val="FF0000"/>
                          </a:solidFill>
                          <a:effectLst/>
                          <a:latin typeface="Times New Roman"/>
                          <a:ea typeface="Calibri"/>
                          <a:cs typeface="Times New Roman"/>
                        </a:rPr>
                        <a:t> </a:t>
                      </a:r>
                      <a:endParaRPr lang="bg-BG" sz="900">
                        <a:effectLst/>
                        <a:latin typeface="Calibri"/>
                        <a:ea typeface="Calibri"/>
                        <a:cs typeface="Times New Roman"/>
                      </a:endParaRPr>
                    </a:p>
                  </a:txBody>
                  <a:tcPr marL="58525" marR="585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bg-BG" sz="1200" b="1">
                          <a:solidFill>
                            <a:srgbClr val="FF0000"/>
                          </a:solidFill>
                          <a:effectLst/>
                          <a:latin typeface="Times New Roman"/>
                          <a:ea typeface="Calibri"/>
                          <a:cs typeface="Times New Roman"/>
                        </a:rPr>
                        <a:t>146.7</a:t>
                      </a:r>
                      <a:endParaRPr lang="bg-BG" sz="900">
                        <a:effectLst/>
                        <a:latin typeface="Calibri"/>
                        <a:ea typeface="Calibri"/>
                        <a:cs typeface="Times New Roman"/>
                      </a:endParaRPr>
                    </a:p>
                  </a:txBody>
                  <a:tcPr marL="58525" marR="585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9391">
                <a:tc>
                  <a:txBody>
                    <a:bodyPr/>
                    <a:lstStyle/>
                    <a:p>
                      <a:pPr>
                        <a:lnSpc>
                          <a:spcPct val="115000"/>
                        </a:lnSpc>
                        <a:spcAft>
                          <a:spcPts val="0"/>
                        </a:spcAft>
                      </a:pPr>
                      <a:r>
                        <a:rPr lang="en-US" sz="1200" b="1">
                          <a:solidFill>
                            <a:srgbClr val="0070C0"/>
                          </a:solidFill>
                          <a:effectLst/>
                          <a:latin typeface="Times New Roman"/>
                          <a:ea typeface="Calibri"/>
                          <a:cs typeface="Times New Roman"/>
                        </a:rPr>
                        <a:t>1 – 1 </a:t>
                      </a:r>
                      <a:endParaRPr lang="bg-BG" sz="900">
                        <a:effectLst/>
                        <a:latin typeface="Calibri"/>
                        <a:ea typeface="Calibri"/>
                        <a:cs typeface="Times New Roman"/>
                      </a:endParaRPr>
                    </a:p>
                  </a:txBody>
                  <a:tcPr marL="58525" marR="585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bg-BG" sz="1200" b="1">
                          <a:solidFill>
                            <a:srgbClr val="0070C0"/>
                          </a:solidFill>
                          <a:effectLst/>
                          <a:latin typeface="Times New Roman"/>
                          <a:ea typeface="Calibri"/>
                          <a:cs typeface="Times New Roman"/>
                        </a:rPr>
                        <a:t>98.3</a:t>
                      </a:r>
                      <a:endParaRPr lang="bg-BG" sz="900">
                        <a:effectLst/>
                        <a:latin typeface="Calibri"/>
                        <a:ea typeface="Calibri"/>
                        <a:cs typeface="Times New Roman"/>
                      </a:endParaRPr>
                    </a:p>
                  </a:txBody>
                  <a:tcPr marL="58525" marR="585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9391">
                <a:tc>
                  <a:txBody>
                    <a:bodyPr/>
                    <a:lstStyle/>
                    <a:p>
                      <a:pPr>
                        <a:lnSpc>
                          <a:spcPct val="115000"/>
                        </a:lnSpc>
                        <a:spcAft>
                          <a:spcPts val="0"/>
                        </a:spcAft>
                      </a:pPr>
                      <a:r>
                        <a:rPr lang="en-US" sz="1200" b="1">
                          <a:solidFill>
                            <a:srgbClr val="0070C0"/>
                          </a:solidFill>
                          <a:effectLst/>
                          <a:latin typeface="Times New Roman"/>
                          <a:ea typeface="Calibri"/>
                          <a:cs typeface="Times New Roman"/>
                        </a:rPr>
                        <a:t> </a:t>
                      </a:r>
                      <a:endParaRPr lang="bg-BG" sz="900">
                        <a:effectLst/>
                        <a:latin typeface="Calibri"/>
                        <a:ea typeface="Calibri"/>
                        <a:cs typeface="Times New Roman"/>
                      </a:endParaRPr>
                    </a:p>
                  </a:txBody>
                  <a:tcPr marL="58525" marR="585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bg-BG" sz="1200" b="1">
                          <a:solidFill>
                            <a:srgbClr val="0070C0"/>
                          </a:solidFill>
                          <a:effectLst/>
                          <a:latin typeface="Times New Roman"/>
                          <a:ea typeface="Calibri"/>
                          <a:cs typeface="Times New Roman"/>
                        </a:rPr>
                        <a:t>103.4</a:t>
                      </a:r>
                      <a:endParaRPr lang="bg-BG" sz="900">
                        <a:effectLst/>
                        <a:latin typeface="Calibri"/>
                        <a:ea typeface="Calibri"/>
                        <a:cs typeface="Times New Roman"/>
                      </a:endParaRPr>
                    </a:p>
                  </a:txBody>
                  <a:tcPr marL="58525" marR="585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9391">
                <a:tc>
                  <a:txBody>
                    <a:bodyPr/>
                    <a:lstStyle/>
                    <a:p>
                      <a:pPr>
                        <a:lnSpc>
                          <a:spcPct val="115000"/>
                        </a:lnSpc>
                        <a:spcAft>
                          <a:spcPts val="0"/>
                        </a:spcAft>
                      </a:pPr>
                      <a:r>
                        <a:rPr lang="bg-BG" sz="1200" b="1">
                          <a:solidFill>
                            <a:srgbClr val="FF0000"/>
                          </a:solidFill>
                          <a:effectLst/>
                          <a:latin typeface="Times New Roman"/>
                          <a:ea typeface="Calibri"/>
                          <a:cs typeface="Times New Roman"/>
                        </a:rPr>
                        <a:t>1.5 - 1</a:t>
                      </a:r>
                      <a:endParaRPr lang="bg-BG" sz="900">
                        <a:effectLst/>
                        <a:latin typeface="Calibri"/>
                        <a:ea typeface="Calibri"/>
                        <a:cs typeface="Times New Roman"/>
                      </a:endParaRPr>
                    </a:p>
                  </a:txBody>
                  <a:tcPr marL="58525" marR="585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bg-BG" sz="1200" b="1">
                          <a:solidFill>
                            <a:srgbClr val="FF0000"/>
                          </a:solidFill>
                          <a:effectLst/>
                          <a:latin typeface="Times New Roman"/>
                          <a:ea typeface="Calibri"/>
                          <a:cs typeface="Times New Roman"/>
                        </a:rPr>
                        <a:t>150.6</a:t>
                      </a:r>
                      <a:endParaRPr lang="bg-BG" sz="900">
                        <a:effectLst/>
                        <a:latin typeface="Calibri"/>
                        <a:ea typeface="Calibri"/>
                        <a:cs typeface="Times New Roman"/>
                      </a:endParaRPr>
                    </a:p>
                  </a:txBody>
                  <a:tcPr marL="58525" marR="585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9391">
                <a:tc>
                  <a:txBody>
                    <a:bodyPr/>
                    <a:lstStyle/>
                    <a:p>
                      <a:pPr>
                        <a:lnSpc>
                          <a:spcPct val="115000"/>
                        </a:lnSpc>
                        <a:spcAft>
                          <a:spcPts val="0"/>
                        </a:spcAft>
                      </a:pPr>
                      <a:r>
                        <a:rPr lang="en-US" sz="1200" b="1">
                          <a:solidFill>
                            <a:srgbClr val="FF0000"/>
                          </a:solidFill>
                          <a:effectLst/>
                          <a:latin typeface="Times New Roman"/>
                          <a:ea typeface="Calibri"/>
                          <a:cs typeface="Times New Roman"/>
                        </a:rPr>
                        <a:t> </a:t>
                      </a:r>
                      <a:endParaRPr lang="bg-BG" sz="900">
                        <a:effectLst/>
                        <a:latin typeface="Calibri"/>
                        <a:ea typeface="Calibri"/>
                        <a:cs typeface="Times New Roman"/>
                      </a:endParaRPr>
                    </a:p>
                  </a:txBody>
                  <a:tcPr marL="58525" marR="585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bg-BG" sz="1200" b="1">
                          <a:solidFill>
                            <a:srgbClr val="FF0000"/>
                          </a:solidFill>
                          <a:effectLst/>
                          <a:latin typeface="Times New Roman"/>
                          <a:ea typeface="Calibri"/>
                          <a:cs typeface="Times New Roman"/>
                        </a:rPr>
                        <a:t>152.4</a:t>
                      </a:r>
                      <a:endParaRPr lang="bg-BG" sz="900">
                        <a:effectLst/>
                        <a:latin typeface="Calibri"/>
                        <a:ea typeface="Calibri"/>
                        <a:cs typeface="Times New Roman"/>
                      </a:endParaRPr>
                    </a:p>
                  </a:txBody>
                  <a:tcPr marL="58525" marR="585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9391">
                <a:tc>
                  <a:txBody>
                    <a:bodyPr/>
                    <a:lstStyle/>
                    <a:p>
                      <a:pPr>
                        <a:lnSpc>
                          <a:spcPct val="115000"/>
                        </a:lnSpc>
                        <a:spcAft>
                          <a:spcPts val="0"/>
                        </a:spcAft>
                      </a:pPr>
                      <a:r>
                        <a:rPr lang="bg-BG" sz="1200" b="1">
                          <a:solidFill>
                            <a:srgbClr val="0070C0"/>
                          </a:solidFill>
                          <a:effectLst/>
                          <a:latin typeface="Times New Roman"/>
                          <a:ea typeface="Calibri"/>
                          <a:cs typeface="Times New Roman"/>
                        </a:rPr>
                        <a:t>1.5 – 1.5</a:t>
                      </a:r>
                      <a:endParaRPr lang="bg-BG" sz="900">
                        <a:effectLst/>
                        <a:latin typeface="Calibri"/>
                        <a:ea typeface="Calibri"/>
                        <a:cs typeface="Times New Roman"/>
                      </a:endParaRPr>
                    </a:p>
                  </a:txBody>
                  <a:tcPr marL="58525" marR="585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b="1">
                          <a:solidFill>
                            <a:srgbClr val="0070C0"/>
                          </a:solidFill>
                          <a:effectLst/>
                          <a:latin typeface="Times New Roman"/>
                          <a:ea typeface="Calibri"/>
                          <a:cs typeface="Times New Roman"/>
                        </a:rPr>
                        <a:t>150.5</a:t>
                      </a:r>
                      <a:endParaRPr lang="bg-BG" sz="900">
                        <a:effectLst/>
                        <a:latin typeface="Calibri"/>
                        <a:ea typeface="Calibri"/>
                        <a:cs typeface="Times New Roman"/>
                      </a:endParaRPr>
                    </a:p>
                  </a:txBody>
                  <a:tcPr marL="58525" marR="585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9391">
                <a:tc>
                  <a:txBody>
                    <a:bodyPr/>
                    <a:lstStyle/>
                    <a:p>
                      <a:pPr>
                        <a:lnSpc>
                          <a:spcPct val="115000"/>
                        </a:lnSpc>
                        <a:spcAft>
                          <a:spcPts val="0"/>
                        </a:spcAft>
                      </a:pPr>
                      <a:r>
                        <a:rPr lang="en-US" sz="1200" b="1">
                          <a:solidFill>
                            <a:srgbClr val="0070C0"/>
                          </a:solidFill>
                          <a:effectLst/>
                          <a:latin typeface="Times New Roman"/>
                          <a:ea typeface="Calibri"/>
                          <a:cs typeface="Times New Roman"/>
                        </a:rPr>
                        <a:t> </a:t>
                      </a:r>
                      <a:endParaRPr lang="bg-BG" sz="900">
                        <a:effectLst/>
                        <a:latin typeface="Calibri"/>
                        <a:ea typeface="Calibri"/>
                        <a:cs typeface="Times New Roman"/>
                      </a:endParaRPr>
                    </a:p>
                  </a:txBody>
                  <a:tcPr marL="58525" marR="585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b="1">
                          <a:solidFill>
                            <a:srgbClr val="0070C0"/>
                          </a:solidFill>
                          <a:effectLst/>
                          <a:latin typeface="Times New Roman"/>
                          <a:ea typeface="Calibri"/>
                          <a:cs typeface="Times New Roman"/>
                        </a:rPr>
                        <a:t>150.6</a:t>
                      </a:r>
                      <a:endParaRPr lang="bg-BG" sz="900">
                        <a:effectLst/>
                        <a:latin typeface="Calibri"/>
                        <a:ea typeface="Calibri"/>
                        <a:cs typeface="Times New Roman"/>
                      </a:endParaRPr>
                    </a:p>
                  </a:txBody>
                  <a:tcPr marL="58525" marR="585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9391">
                <a:tc>
                  <a:txBody>
                    <a:bodyPr/>
                    <a:lstStyle/>
                    <a:p>
                      <a:pPr>
                        <a:lnSpc>
                          <a:spcPct val="115000"/>
                        </a:lnSpc>
                        <a:spcAft>
                          <a:spcPts val="0"/>
                        </a:spcAft>
                      </a:pPr>
                      <a:r>
                        <a:rPr lang="bg-BG" sz="1200" b="1">
                          <a:solidFill>
                            <a:srgbClr val="FF0000"/>
                          </a:solidFill>
                          <a:effectLst/>
                          <a:latin typeface="Times New Roman"/>
                          <a:ea typeface="Calibri"/>
                          <a:cs typeface="Times New Roman"/>
                        </a:rPr>
                        <a:t>2</a:t>
                      </a:r>
                      <a:endParaRPr lang="bg-BG" sz="900">
                        <a:effectLst/>
                        <a:latin typeface="Calibri"/>
                        <a:ea typeface="Calibri"/>
                        <a:cs typeface="Times New Roman"/>
                      </a:endParaRPr>
                    </a:p>
                  </a:txBody>
                  <a:tcPr marL="58525" marR="585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bg-BG" sz="1200" b="1" dirty="0">
                          <a:solidFill>
                            <a:srgbClr val="FF0000"/>
                          </a:solidFill>
                          <a:effectLst/>
                          <a:latin typeface="Times New Roman"/>
                          <a:ea typeface="Calibri"/>
                          <a:cs typeface="Times New Roman"/>
                        </a:rPr>
                        <a:t>230+</a:t>
                      </a:r>
                      <a:endParaRPr lang="bg-BG" sz="900" dirty="0">
                        <a:effectLst/>
                        <a:latin typeface="Calibri"/>
                        <a:ea typeface="Calibri"/>
                        <a:cs typeface="Times New Roman"/>
                      </a:endParaRPr>
                    </a:p>
                  </a:txBody>
                  <a:tcPr marL="58525" marR="585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Rectangle 5"/>
          <p:cNvSpPr/>
          <p:nvPr/>
        </p:nvSpPr>
        <p:spPr>
          <a:xfrm>
            <a:off x="5638800" y="1204646"/>
            <a:ext cx="2767874" cy="369332"/>
          </a:xfrm>
          <a:prstGeom prst="rect">
            <a:avLst/>
          </a:prstGeom>
        </p:spPr>
        <p:txBody>
          <a:bodyPr wrap="none">
            <a:spAutoFit/>
          </a:bodyPr>
          <a:lstStyle/>
          <a:p>
            <a:r>
              <a:rPr lang="bg-BG" dirty="0">
                <a:latin typeface="Times New Roman" pitchFamily="18" charset="0"/>
                <a:cs typeface="Times New Roman" pitchFamily="18" charset="0"/>
              </a:rPr>
              <a:t>Брой на пешеходците: 501</a:t>
            </a:r>
          </a:p>
        </p:txBody>
      </p:sp>
      <p:sp>
        <p:nvSpPr>
          <p:cNvPr id="7" name="Rectangle 6"/>
          <p:cNvSpPr/>
          <p:nvPr/>
        </p:nvSpPr>
        <p:spPr>
          <a:xfrm>
            <a:off x="5638800" y="1981200"/>
            <a:ext cx="2743200" cy="646331"/>
          </a:xfrm>
          <a:prstGeom prst="rect">
            <a:avLst/>
          </a:prstGeom>
        </p:spPr>
        <p:txBody>
          <a:bodyPr wrap="square">
            <a:spAutoFit/>
          </a:bodyPr>
          <a:lstStyle/>
          <a:p>
            <a:r>
              <a:rPr lang="bg-BG" dirty="0" smtClean="0">
                <a:latin typeface="Times New Roman" pitchFamily="18" charset="0"/>
                <a:cs typeface="Times New Roman" pitchFamily="18" charset="0"/>
              </a:rPr>
              <a:t>Извод: Симулацията работи коретно</a:t>
            </a:r>
            <a:endParaRPr lang="bg-BG" dirty="0">
              <a:latin typeface="Times New Roman" pitchFamily="18" charset="0"/>
              <a:cs typeface="Times New Roman" pitchFamily="18" charset="0"/>
            </a:endParaRPr>
          </a:p>
        </p:txBody>
      </p:sp>
    </p:spTree>
    <p:extLst>
      <p:ext uri="{BB962C8B-B14F-4D97-AF65-F5344CB8AC3E}">
        <p14:creationId xmlns:p14="http://schemas.microsoft.com/office/powerpoint/2010/main" val="30747255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71587" y="609600"/>
            <a:ext cx="6553200" cy="523220"/>
          </a:xfrm>
          <a:prstGeom prst="rect">
            <a:avLst/>
          </a:prstGeom>
        </p:spPr>
        <p:txBody>
          <a:bodyPr wrap="square">
            <a:spAutoFit/>
          </a:bodyPr>
          <a:lstStyle/>
          <a:p>
            <a:pPr algn="ctr"/>
            <a:r>
              <a:rPr lang="bg-BG" sz="2800" b="1" dirty="0" smtClean="0">
                <a:solidFill>
                  <a:prstClr val="black"/>
                </a:solidFill>
                <a:latin typeface="Times New Roman" pitchFamily="18" charset="0"/>
                <a:cs typeface="Times New Roman" pitchFamily="18" charset="0"/>
              </a:rPr>
              <a:t>Производителност</a:t>
            </a:r>
            <a:endParaRPr lang="bg-BG" dirty="0"/>
          </a:p>
        </p:txBody>
      </p:sp>
      <p:pic>
        <p:nvPicPr>
          <p:cNvPr id="6" name="Picture 5"/>
          <p:cNvPicPr/>
          <p:nvPr/>
        </p:nvPicPr>
        <p:blipFill>
          <a:blip r:embed="rId3"/>
          <a:stretch>
            <a:fillRect/>
          </a:stretch>
        </p:blipFill>
        <p:spPr>
          <a:xfrm>
            <a:off x="623887" y="1295400"/>
            <a:ext cx="7848600" cy="4114800"/>
          </a:xfrm>
          <a:prstGeom prst="rect">
            <a:avLst/>
          </a:prstGeom>
        </p:spPr>
      </p:pic>
    </p:spTree>
    <p:extLst>
      <p:ext uri="{BB962C8B-B14F-4D97-AF65-F5344CB8AC3E}">
        <p14:creationId xmlns:p14="http://schemas.microsoft.com/office/powerpoint/2010/main" val="23738048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512" y="1524000"/>
            <a:ext cx="8026400" cy="340995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3124200" y="609600"/>
            <a:ext cx="2483437" cy="523220"/>
          </a:xfrm>
          <a:prstGeom prst="rect">
            <a:avLst/>
          </a:prstGeom>
        </p:spPr>
        <p:txBody>
          <a:bodyPr wrap="none">
            <a:spAutoFit/>
          </a:bodyPr>
          <a:lstStyle/>
          <a:p>
            <a:r>
              <a:rPr lang="bg-BG" dirty="0"/>
              <a:t> </a:t>
            </a:r>
            <a:r>
              <a:rPr lang="bg-BG" sz="2800" b="1" dirty="0" smtClean="0">
                <a:latin typeface="Times New Roman" pitchFamily="18" charset="0"/>
                <a:cs typeface="Times New Roman" pitchFamily="18" charset="0"/>
              </a:rPr>
              <a:t>Сцена</a:t>
            </a:r>
            <a:r>
              <a:rPr lang="en-US" sz="2800" b="1" dirty="0" smtClean="0">
                <a:latin typeface="Times New Roman" pitchFamily="18" charset="0"/>
                <a:cs typeface="Times New Roman" pitchFamily="18" charset="0"/>
              </a:rPr>
              <a:t> - </a:t>
            </a:r>
            <a:r>
              <a:rPr lang="bg-BG" sz="2800" b="1" dirty="0" smtClean="0">
                <a:latin typeface="Times New Roman" pitchFamily="18" charset="0"/>
                <a:cs typeface="Times New Roman" pitchFamily="18" charset="0"/>
              </a:rPr>
              <a:t>избор</a:t>
            </a:r>
            <a:endParaRPr lang="bg-BG" sz="2800" b="1" dirty="0">
              <a:latin typeface="Times New Roman" pitchFamily="18" charset="0"/>
              <a:cs typeface="Times New Roman" pitchFamily="18" charset="0"/>
            </a:endParaRPr>
          </a:p>
        </p:txBody>
      </p:sp>
      <p:sp>
        <p:nvSpPr>
          <p:cNvPr id="5" name="Rectangle 4"/>
          <p:cNvSpPr/>
          <p:nvPr/>
        </p:nvSpPr>
        <p:spPr>
          <a:xfrm>
            <a:off x="685800" y="4133165"/>
            <a:ext cx="3429000" cy="646331"/>
          </a:xfrm>
          <a:prstGeom prst="rect">
            <a:avLst/>
          </a:prstGeom>
        </p:spPr>
        <p:txBody>
          <a:bodyPr wrap="square">
            <a:spAutoFit/>
          </a:bodyPr>
          <a:lstStyle/>
          <a:p>
            <a:pPr algn="ctr"/>
            <a:r>
              <a:rPr lang="ru-RU" dirty="0">
                <a:solidFill>
                  <a:schemeClr val="bg1"/>
                </a:solidFill>
                <a:latin typeface="Times New Roman" pitchFamily="18" charset="0"/>
                <a:cs typeface="Times New Roman" pitchFamily="18" charset="0"/>
              </a:rPr>
              <a:t>Сцената представлява нормална градска </a:t>
            </a:r>
            <a:r>
              <a:rPr lang="ru-RU" dirty="0" smtClean="0">
                <a:solidFill>
                  <a:schemeClr val="bg1"/>
                </a:solidFill>
                <a:latin typeface="Times New Roman" pitchFamily="18" charset="0"/>
                <a:cs typeface="Times New Roman" pitchFamily="18" charset="0"/>
              </a:rPr>
              <a:t>среда</a:t>
            </a:r>
            <a:r>
              <a:rPr lang="en-US" dirty="0" smtClean="0">
                <a:solidFill>
                  <a:schemeClr val="bg1"/>
                </a:solidFill>
                <a:latin typeface="Times New Roman" pitchFamily="18" charset="0"/>
                <a:cs typeface="Times New Roman" pitchFamily="18" charset="0"/>
              </a:rPr>
              <a:t>.</a:t>
            </a:r>
            <a:endParaRPr lang="bg-BG" dirty="0"/>
          </a:p>
        </p:txBody>
      </p:sp>
      <p:sp>
        <p:nvSpPr>
          <p:cNvPr id="6" name="Rectangle 5"/>
          <p:cNvSpPr/>
          <p:nvPr/>
        </p:nvSpPr>
        <p:spPr>
          <a:xfrm>
            <a:off x="1108456" y="5044595"/>
            <a:ext cx="6890512" cy="646331"/>
          </a:xfrm>
          <a:prstGeom prst="rect">
            <a:avLst/>
          </a:prstGeom>
        </p:spPr>
        <p:txBody>
          <a:bodyPr wrap="square">
            <a:spAutoFit/>
          </a:bodyPr>
          <a:lstStyle/>
          <a:p>
            <a:pPr algn="ctr"/>
            <a:r>
              <a:rPr lang="ru-RU" dirty="0" smtClean="0">
                <a:latin typeface="Times New Roman" pitchFamily="18" charset="0"/>
                <a:cs typeface="Times New Roman" pitchFamily="18" charset="0"/>
              </a:rPr>
              <a:t>Това позволява </a:t>
            </a:r>
            <a:r>
              <a:rPr lang="ru-RU" dirty="0">
                <a:latin typeface="Times New Roman" pitchFamily="18" charset="0"/>
                <a:cs typeface="Times New Roman" pitchFamily="18" charset="0"/>
              </a:rPr>
              <a:t>развиването на различни сценарии за експерементиране и използването на  на различни типове агенти.</a:t>
            </a:r>
            <a:endParaRPr lang="bg-BG" dirty="0">
              <a:latin typeface="Times New Roman" pitchFamily="18" charset="0"/>
              <a:cs typeface="Times New Roman" pitchFamily="18" charset="0"/>
            </a:endParaRPr>
          </a:p>
        </p:txBody>
      </p:sp>
    </p:spTree>
    <p:extLst>
      <p:ext uri="{BB962C8B-B14F-4D97-AF65-F5344CB8AC3E}">
        <p14:creationId xmlns:p14="http://schemas.microsoft.com/office/powerpoint/2010/main" val="36830647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76600" y="518160"/>
            <a:ext cx="2642134" cy="523220"/>
          </a:xfrm>
          <a:prstGeom prst="rect">
            <a:avLst/>
          </a:prstGeom>
        </p:spPr>
        <p:txBody>
          <a:bodyPr wrap="none">
            <a:spAutoFit/>
          </a:bodyPr>
          <a:lstStyle/>
          <a:p>
            <a:r>
              <a:rPr lang="bg-BG" sz="2800" b="1" dirty="0" smtClean="0">
                <a:latin typeface="Times New Roman" pitchFamily="18" charset="0"/>
                <a:cs typeface="Times New Roman" pitchFamily="18" charset="0"/>
              </a:rPr>
              <a:t>Сцена</a:t>
            </a:r>
            <a:r>
              <a:rPr lang="en-US" sz="2800" b="1" dirty="0" smtClean="0">
                <a:latin typeface="Times New Roman" pitchFamily="18" charset="0"/>
                <a:cs typeface="Times New Roman" pitchFamily="18" charset="0"/>
              </a:rPr>
              <a:t> – </a:t>
            </a:r>
            <a:r>
              <a:rPr lang="bg-BG" sz="2800" b="1" dirty="0" smtClean="0">
                <a:latin typeface="Times New Roman" pitchFamily="18" charset="0"/>
                <a:cs typeface="Times New Roman" pitchFamily="18" charset="0"/>
              </a:rPr>
              <a:t>агенти</a:t>
            </a:r>
            <a:endParaRPr lang="bg-BG" sz="28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323838"/>
            <a:ext cx="3048000" cy="4300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3033269"/>
            <a:ext cx="4629150" cy="2590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Arrow Connector 7"/>
          <p:cNvCxnSpPr>
            <a:stCxn id="12" idx="1"/>
          </p:cNvCxnSpPr>
          <p:nvPr/>
        </p:nvCxnSpPr>
        <p:spPr>
          <a:xfrm flipH="1" flipV="1">
            <a:off x="2971800" y="1828800"/>
            <a:ext cx="1535524" cy="138500"/>
          </a:xfrm>
          <a:prstGeom prst="straightConnector1">
            <a:avLst/>
          </a:prstGeom>
          <a:ln w="57150">
            <a:solidFill>
              <a:schemeClr val="accent2"/>
            </a:solidFill>
            <a:tailEnd type="arrow"/>
          </a:ln>
        </p:spPr>
        <p:style>
          <a:lnRef idx="1">
            <a:schemeClr val="dk1"/>
          </a:lnRef>
          <a:fillRef idx="0">
            <a:schemeClr val="dk1"/>
          </a:fillRef>
          <a:effectRef idx="0">
            <a:schemeClr val="dk1"/>
          </a:effectRef>
          <a:fontRef idx="minor">
            <a:schemeClr val="tx1"/>
          </a:fontRef>
        </p:style>
      </p:cxnSp>
      <p:sp>
        <p:nvSpPr>
          <p:cNvPr id="12" name="Rectangle 11"/>
          <p:cNvSpPr/>
          <p:nvPr/>
        </p:nvSpPr>
        <p:spPr>
          <a:xfrm>
            <a:off x="4507324" y="1644134"/>
            <a:ext cx="1693451" cy="646331"/>
          </a:xfrm>
          <a:prstGeom prst="rect">
            <a:avLst/>
          </a:prstGeom>
          <a:ln w="19050">
            <a:solidFill>
              <a:schemeClr val="accent2"/>
            </a:solidFill>
          </a:ln>
        </p:spPr>
        <p:txBody>
          <a:bodyPr wrap="square">
            <a:spAutoFit/>
          </a:bodyPr>
          <a:lstStyle/>
          <a:p>
            <a:pPr algn="ctr"/>
            <a:r>
              <a:rPr lang="ru-RU" dirty="0" smtClean="0">
                <a:latin typeface="Times New Roman" pitchFamily="18" charset="0"/>
                <a:cs typeface="Times New Roman" pitchFamily="18" charset="0"/>
              </a:rPr>
              <a:t>Пешеходец </a:t>
            </a:r>
            <a:r>
              <a:rPr lang="en-US" dirty="0" smtClean="0">
                <a:latin typeface="Times New Roman" pitchFamily="18" charset="0"/>
                <a:cs typeface="Times New Roman" pitchFamily="18" charset="0"/>
              </a:rPr>
              <a:t>(Ethan)</a:t>
            </a:r>
            <a:endParaRPr lang="bg-BG" dirty="0">
              <a:latin typeface="Times New Roman" pitchFamily="18" charset="0"/>
              <a:cs typeface="Times New Roman" pitchFamily="18" charset="0"/>
            </a:endParaRPr>
          </a:p>
        </p:txBody>
      </p:sp>
      <p:sp>
        <p:nvSpPr>
          <p:cNvPr id="13" name="Rectangle 12"/>
          <p:cNvSpPr/>
          <p:nvPr/>
        </p:nvSpPr>
        <p:spPr>
          <a:xfrm>
            <a:off x="6605587" y="1782633"/>
            <a:ext cx="1693451" cy="369332"/>
          </a:xfrm>
          <a:prstGeom prst="rect">
            <a:avLst/>
          </a:prstGeom>
          <a:ln w="19050">
            <a:solidFill>
              <a:schemeClr val="accent4">
                <a:lumMod val="75000"/>
              </a:schemeClr>
            </a:solidFill>
          </a:ln>
        </p:spPr>
        <p:txBody>
          <a:bodyPr wrap="square">
            <a:spAutoFit/>
          </a:bodyPr>
          <a:lstStyle/>
          <a:p>
            <a:pPr algn="ctr"/>
            <a:r>
              <a:rPr lang="bg-BG" dirty="0" smtClean="0">
                <a:latin typeface="Times New Roman" pitchFamily="18" charset="0"/>
                <a:cs typeface="Times New Roman" pitchFamily="18" charset="0"/>
              </a:rPr>
              <a:t>Кола </a:t>
            </a:r>
            <a:r>
              <a:rPr lang="en-US" dirty="0" smtClean="0">
                <a:latin typeface="Times New Roman" pitchFamily="18" charset="0"/>
                <a:cs typeface="Times New Roman" pitchFamily="18" charset="0"/>
              </a:rPr>
              <a:t>(SkyCar)</a:t>
            </a:r>
            <a:endParaRPr lang="bg-BG" dirty="0">
              <a:latin typeface="Times New Roman" pitchFamily="18" charset="0"/>
              <a:cs typeface="Times New Roman" pitchFamily="18" charset="0"/>
            </a:endParaRPr>
          </a:p>
        </p:txBody>
      </p:sp>
      <p:cxnSp>
        <p:nvCxnSpPr>
          <p:cNvPr id="14" name="Straight Arrow Connector 13"/>
          <p:cNvCxnSpPr/>
          <p:nvPr/>
        </p:nvCxnSpPr>
        <p:spPr>
          <a:xfrm flipH="1">
            <a:off x="6200776" y="2151965"/>
            <a:ext cx="1114424" cy="1048435"/>
          </a:xfrm>
          <a:prstGeom prst="straightConnector1">
            <a:avLst/>
          </a:prstGeom>
          <a:ln w="57150">
            <a:solidFill>
              <a:schemeClr val="accent4">
                <a:lumMod val="75000"/>
              </a:schemeClr>
            </a:solidFill>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827211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38400" y="609600"/>
            <a:ext cx="4301242" cy="523220"/>
          </a:xfrm>
          <a:prstGeom prst="rect">
            <a:avLst/>
          </a:prstGeom>
        </p:spPr>
        <p:txBody>
          <a:bodyPr wrap="none">
            <a:spAutoFit/>
          </a:bodyPr>
          <a:lstStyle/>
          <a:p>
            <a:pPr lvl="0"/>
            <a:r>
              <a:rPr lang="bg-BG" sz="2800" b="1" dirty="0">
                <a:solidFill>
                  <a:prstClr val="black"/>
                </a:solidFill>
                <a:latin typeface="Times New Roman" pitchFamily="18" charset="0"/>
                <a:cs typeface="Times New Roman" pitchFamily="18" charset="0"/>
              </a:rPr>
              <a:t>Сцена</a:t>
            </a:r>
            <a:r>
              <a:rPr lang="en-US" sz="2800" b="1" dirty="0">
                <a:solidFill>
                  <a:prstClr val="black"/>
                </a:solidFill>
                <a:latin typeface="Times New Roman" pitchFamily="18" charset="0"/>
                <a:cs typeface="Times New Roman" pitchFamily="18" charset="0"/>
              </a:rPr>
              <a:t> – </a:t>
            </a:r>
            <a:r>
              <a:rPr lang="bg-BG" sz="2800" b="1" dirty="0" smtClean="0">
                <a:solidFill>
                  <a:prstClr val="black"/>
                </a:solidFill>
                <a:latin typeface="Times New Roman" pitchFamily="18" charset="0"/>
                <a:cs typeface="Times New Roman" pitchFamily="18" charset="0"/>
              </a:rPr>
              <a:t>по-важни обекти</a:t>
            </a:r>
            <a:endParaRPr lang="bg-BG" sz="2800" b="1" dirty="0">
              <a:solidFill>
                <a:prstClr val="black"/>
              </a:solidFill>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442709"/>
            <a:ext cx="4400550" cy="3197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3733800"/>
            <a:ext cx="3374422" cy="1940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1383792" y="5038344"/>
            <a:ext cx="2438400" cy="369332"/>
          </a:xfrm>
          <a:prstGeom prst="rect">
            <a:avLst/>
          </a:prstGeom>
          <a:ln w="19050">
            <a:solidFill>
              <a:schemeClr val="accent2"/>
            </a:solidFill>
          </a:ln>
        </p:spPr>
        <p:txBody>
          <a:bodyPr wrap="square">
            <a:spAutoFit/>
          </a:bodyPr>
          <a:lstStyle/>
          <a:p>
            <a:pPr algn="ctr"/>
            <a:r>
              <a:rPr lang="ru-RU" dirty="0" smtClean="0">
                <a:latin typeface="Times New Roman" pitchFamily="18" charset="0"/>
                <a:cs typeface="Times New Roman" pitchFamily="18" charset="0"/>
              </a:rPr>
              <a:t>Огън </a:t>
            </a:r>
            <a:r>
              <a:rPr lang="en-US" dirty="0" smtClean="0">
                <a:latin typeface="Times New Roman" pitchFamily="18" charset="0"/>
                <a:cs typeface="Times New Roman" pitchFamily="18" charset="0"/>
              </a:rPr>
              <a:t>(</a:t>
            </a:r>
            <a:r>
              <a:rPr lang="bg-BG" dirty="0">
                <a:latin typeface="Times New Roman" pitchFamily="18" charset="0"/>
                <a:cs typeface="Times New Roman" pitchFamily="18" charset="0"/>
              </a:rPr>
              <a:t>о</a:t>
            </a:r>
            <a:r>
              <a:rPr lang="bg-BG" dirty="0" smtClean="0">
                <a:latin typeface="Times New Roman" pitchFamily="18" charset="0"/>
                <a:cs typeface="Times New Roman" pitchFamily="18" charset="0"/>
              </a:rPr>
              <a:t>пасен обект</a:t>
            </a:r>
            <a:r>
              <a:rPr lang="en-US" dirty="0" smtClean="0">
                <a:latin typeface="Times New Roman" pitchFamily="18" charset="0"/>
                <a:cs typeface="Times New Roman" pitchFamily="18" charset="0"/>
              </a:rPr>
              <a:t>)</a:t>
            </a:r>
            <a:endParaRPr lang="bg-BG" dirty="0">
              <a:latin typeface="Times New Roman" pitchFamily="18" charset="0"/>
              <a:cs typeface="Times New Roman" pitchFamily="18" charset="0"/>
            </a:endParaRPr>
          </a:p>
        </p:txBody>
      </p:sp>
      <p:cxnSp>
        <p:nvCxnSpPr>
          <p:cNvPr id="8" name="Straight Arrow Connector 7"/>
          <p:cNvCxnSpPr/>
          <p:nvPr/>
        </p:nvCxnSpPr>
        <p:spPr>
          <a:xfrm flipV="1">
            <a:off x="3810000" y="4876800"/>
            <a:ext cx="2286000" cy="337066"/>
          </a:xfrm>
          <a:prstGeom prst="straightConnector1">
            <a:avLst/>
          </a:prstGeom>
          <a:ln w="57150">
            <a:solidFill>
              <a:schemeClr val="accent2"/>
            </a:solidFill>
            <a:tailEnd type="arrow"/>
          </a:ln>
        </p:spPr>
        <p:style>
          <a:lnRef idx="1">
            <a:schemeClr val="dk1"/>
          </a:lnRef>
          <a:fillRef idx="0">
            <a:schemeClr val="dk1"/>
          </a:fillRef>
          <a:effectRef idx="0">
            <a:schemeClr val="dk1"/>
          </a:effectRef>
          <a:fontRef idx="minor">
            <a:schemeClr val="tx1"/>
          </a:fontRef>
        </p:style>
      </p:cxnSp>
      <p:sp>
        <p:nvSpPr>
          <p:cNvPr id="12" name="Rectangle 11"/>
          <p:cNvSpPr/>
          <p:nvPr/>
        </p:nvSpPr>
        <p:spPr>
          <a:xfrm>
            <a:off x="5879353" y="2105797"/>
            <a:ext cx="1978915" cy="646331"/>
          </a:xfrm>
          <a:prstGeom prst="rect">
            <a:avLst/>
          </a:prstGeom>
          <a:ln w="19050">
            <a:solidFill>
              <a:schemeClr val="accent4">
                <a:lumMod val="75000"/>
              </a:schemeClr>
            </a:solidFill>
          </a:ln>
        </p:spPr>
        <p:txBody>
          <a:bodyPr wrap="square">
            <a:spAutoFit/>
          </a:bodyPr>
          <a:lstStyle/>
          <a:p>
            <a:pPr algn="ctr"/>
            <a:r>
              <a:rPr lang="bg-BG" dirty="0" smtClean="0">
                <a:latin typeface="Times New Roman" pitchFamily="18" charset="0"/>
                <a:cs typeface="Times New Roman" pitchFamily="18" charset="0"/>
              </a:rPr>
              <a:t>Зелени площи </a:t>
            </a:r>
            <a:r>
              <a:rPr lang="en-US" dirty="0" smtClean="0">
                <a:latin typeface="Times New Roman" pitchFamily="18" charset="0"/>
                <a:cs typeface="Times New Roman" pitchFamily="18" charset="0"/>
              </a:rPr>
              <a:t>(</a:t>
            </a:r>
            <a:r>
              <a:rPr lang="bg-BG" dirty="0" smtClean="0">
                <a:latin typeface="Times New Roman" pitchFamily="18" charset="0"/>
                <a:cs typeface="Times New Roman" pitchFamily="18" charset="0"/>
              </a:rPr>
              <a:t>интересен обект</a:t>
            </a:r>
            <a:r>
              <a:rPr lang="en-US" dirty="0" smtClean="0">
                <a:latin typeface="Times New Roman" pitchFamily="18" charset="0"/>
                <a:cs typeface="Times New Roman" pitchFamily="18" charset="0"/>
              </a:rPr>
              <a:t>)</a:t>
            </a:r>
            <a:endParaRPr lang="bg-BG" dirty="0">
              <a:latin typeface="Times New Roman" pitchFamily="18" charset="0"/>
              <a:cs typeface="Times New Roman" pitchFamily="18" charset="0"/>
            </a:endParaRPr>
          </a:p>
        </p:txBody>
      </p:sp>
      <p:cxnSp>
        <p:nvCxnSpPr>
          <p:cNvPr id="13" name="Straight Arrow Connector 12"/>
          <p:cNvCxnSpPr>
            <a:stCxn id="12" idx="1"/>
          </p:cNvCxnSpPr>
          <p:nvPr/>
        </p:nvCxnSpPr>
        <p:spPr>
          <a:xfrm flipH="1">
            <a:off x="4724400" y="2428963"/>
            <a:ext cx="1154953" cy="466637"/>
          </a:xfrm>
          <a:prstGeom prst="straightConnector1">
            <a:avLst/>
          </a:prstGeom>
          <a:ln w="57150">
            <a:solidFill>
              <a:schemeClr val="accent4">
                <a:lumMod val="75000"/>
              </a:schemeClr>
            </a:solidFill>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068946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005" y="3886200"/>
            <a:ext cx="7410450"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676400" y="609600"/>
            <a:ext cx="5762411" cy="523220"/>
          </a:xfrm>
          <a:prstGeom prst="rect">
            <a:avLst/>
          </a:prstGeom>
        </p:spPr>
        <p:txBody>
          <a:bodyPr wrap="none">
            <a:spAutoFit/>
          </a:bodyPr>
          <a:lstStyle/>
          <a:p>
            <a:pPr lvl="0"/>
            <a:r>
              <a:rPr lang="bg-BG" sz="2800" b="1" dirty="0" smtClean="0">
                <a:solidFill>
                  <a:prstClr val="black"/>
                </a:solidFill>
                <a:latin typeface="Times New Roman" pitchFamily="18" charset="0"/>
                <a:cs typeface="Times New Roman" pitchFamily="18" charset="0"/>
              </a:rPr>
              <a:t>Създаване на копия на пешеходци</a:t>
            </a:r>
            <a:endParaRPr lang="bg-BG" sz="2800" b="1" dirty="0">
              <a:solidFill>
                <a:prstClr val="black"/>
              </a:solidFill>
              <a:latin typeface="Times New Roman" pitchFamily="18" charset="0"/>
              <a:cs typeface="Times New Roman" pitchFamily="18" charset="0"/>
            </a:endParaRPr>
          </a:p>
        </p:txBody>
      </p:sp>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005" y="1981200"/>
            <a:ext cx="3657600"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105400" y="2057697"/>
            <a:ext cx="3068193" cy="923330"/>
          </a:xfrm>
          <a:prstGeom prst="rect">
            <a:avLst/>
          </a:prstGeom>
          <a:noFill/>
        </p:spPr>
        <p:txBody>
          <a:bodyPr wrap="square" rtlCol="0">
            <a:spAutoFit/>
          </a:bodyPr>
          <a:lstStyle/>
          <a:p>
            <a:pPr algn="just"/>
            <a:r>
              <a:rPr lang="bg-BG" dirty="0" smtClean="0"/>
              <a:t>Намира се в </a:t>
            </a:r>
            <a:r>
              <a:rPr lang="en-US" dirty="0" smtClean="0"/>
              <a:t>Start() </a:t>
            </a:r>
            <a:r>
              <a:rPr lang="bg-BG" dirty="0" smtClean="0"/>
              <a:t>функцията – изпълнява се един път</a:t>
            </a:r>
            <a:endParaRPr lang="bg-BG" dirty="0"/>
          </a:p>
        </p:txBody>
      </p:sp>
    </p:spTree>
    <p:extLst>
      <p:ext uri="{BB962C8B-B14F-4D97-AF65-F5344CB8AC3E}">
        <p14:creationId xmlns:p14="http://schemas.microsoft.com/office/powerpoint/2010/main" val="24569589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5494" y="1386459"/>
            <a:ext cx="6591300" cy="318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285494" y="4724400"/>
            <a:ext cx="6791706" cy="1277273"/>
          </a:xfrm>
          <a:prstGeom prst="rect">
            <a:avLst/>
          </a:prstGeom>
          <a:noFill/>
        </p:spPr>
        <p:txBody>
          <a:bodyPr wrap="square" rtlCol="0">
            <a:spAutoFit/>
          </a:bodyPr>
          <a:lstStyle/>
          <a:p>
            <a:pPr marL="285750" indent="-285750" algn="just">
              <a:spcAft>
                <a:spcPts val="600"/>
              </a:spcAft>
              <a:buFont typeface="Arial" pitchFamily="34" charset="0"/>
              <a:buChar char="•"/>
            </a:pPr>
            <a:r>
              <a:rPr lang="bg-BG" dirty="0" smtClean="0"/>
              <a:t>Има такива точки допълнително поркай интересните обекти и крайното място за евакуация.</a:t>
            </a:r>
          </a:p>
          <a:p>
            <a:pPr marL="285750" indent="-285750" algn="just">
              <a:buFont typeface="Arial" pitchFamily="34" charset="0"/>
              <a:buChar char="•"/>
            </a:pPr>
            <a:r>
              <a:rPr lang="ru-RU" dirty="0"/>
              <a:t>За колите има отделни точки.</a:t>
            </a:r>
          </a:p>
          <a:p>
            <a:pPr marL="285750" indent="-285750" algn="just">
              <a:buFont typeface="Arial" pitchFamily="34" charset="0"/>
              <a:buChar char="•"/>
            </a:pPr>
            <a:endParaRPr lang="bg-BG" dirty="0"/>
          </a:p>
        </p:txBody>
      </p:sp>
      <p:sp>
        <p:nvSpPr>
          <p:cNvPr id="7" name="Rectangle 6"/>
          <p:cNvSpPr/>
          <p:nvPr/>
        </p:nvSpPr>
        <p:spPr>
          <a:xfrm>
            <a:off x="3669965" y="624840"/>
            <a:ext cx="1822358" cy="523220"/>
          </a:xfrm>
          <a:prstGeom prst="rect">
            <a:avLst/>
          </a:prstGeom>
        </p:spPr>
        <p:txBody>
          <a:bodyPr wrap="none">
            <a:spAutoFit/>
          </a:bodyPr>
          <a:lstStyle/>
          <a:p>
            <a:pPr lvl="0"/>
            <a:r>
              <a:rPr lang="en-US" sz="2800" b="1" dirty="0" smtClean="0">
                <a:solidFill>
                  <a:prstClr val="black"/>
                </a:solidFill>
                <a:latin typeface="Times New Roman" pitchFamily="18" charset="0"/>
                <a:cs typeface="Times New Roman" pitchFamily="18" charset="0"/>
              </a:rPr>
              <a:t>Waypoints</a:t>
            </a:r>
            <a:endParaRPr lang="bg-BG" sz="2800" b="1"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5475596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24200" y="646176"/>
            <a:ext cx="2334935" cy="523220"/>
          </a:xfrm>
          <a:prstGeom prst="rect">
            <a:avLst/>
          </a:prstGeom>
        </p:spPr>
        <p:txBody>
          <a:bodyPr wrap="none">
            <a:spAutoFit/>
          </a:bodyPr>
          <a:lstStyle/>
          <a:p>
            <a:pPr lvl="0"/>
            <a:r>
              <a:rPr lang="bg-BG" sz="2800" b="1" dirty="0" smtClean="0">
                <a:solidFill>
                  <a:prstClr val="black"/>
                </a:solidFill>
                <a:latin typeface="Times New Roman" pitchFamily="18" charset="0"/>
                <a:cs typeface="Times New Roman" pitchFamily="18" charset="0"/>
              </a:rPr>
              <a:t>Патрулиране</a:t>
            </a:r>
            <a:endParaRPr lang="bg-BG" sz="2800" b="1" dirty="0">
              <a:solidFill>
                <a:prstClr val="black"/>
              </a:solidFill>
              <a:latin typeface="Times New Roman" pitchFamily="18" charset="0"/>
              <a:cs typeface="Times New Roman" pitchFamily="18"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816" y="1279525"/>
            <a:ext cx="7613650" cy="277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6477000" y="1676400"/>
            <a:ext cx="3068193" cy="369332"/>
          </a:xfrm>
          <a:prstGeom prst="rect">
            <a:avLst/>
          </a:prstGeom>
          <a:noFill/>
        </p:spPr>
        <p:txBody>
          <a:bodyPr wrap="square" rtlCol="0">
            <a:spAutoFit/>
          </a:bodyPr>
          <a:lstStyle/>
          <a:p>
            <a:pPr algn="just"/>
            <a:r>
              <a:rPr lang="bg-BG" dirty="0" smtClean="0">
                <a:solidFill>
                  <a:schemeClr val="bg1"/>
                </a:solidFill>
              </a:rPr>
              <a:t>Пешеходец</a:t>
            </a:r>
            <a:endParaRPr lang="bg-BG" dirty="0">
              <a:solidFill>
                <a:schemeClr val="bg1"/>
              </a:solidFill>
            </a:endParaRPr>
          </a:p>
        </p:txBody>
      </p:sp>
      <p:sp>
        <p:nvSpPr>
          <p:cNvPr id="5" name="Oval 4"/>
          <p:cNvSpPr/>
          <p:nvPr/>
        </p:nvSpPr>
        <p:spPr>
          <a:xfrm>
            <a:off x="2667000" y="2438400"/>
            <a:ext cx="4267200" cy="762000"/>
          </a:xfrm>
          <a:prstGeom prst="ellipse">
            <a:avLst/>
          </a:prstGeom>
          <a:no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9" name="TextBox 8"/>
          <p:cNvSpPr txBox="1"/>
          <p:nvPr/>
        </p:nvSpPr>
        <p:spPr>
          <a:xfrm>
            <a:off x="707136" y="4096433"/>
            <a:ext cx="4953000" cy="923330"/>
          </a:xfrm>
          <a:prstGeom prst="rect">
            <a:avLst/>
          </a:prstGeom>
          <a:noFill/>
        </p:spPr>
        <p:txBody>
          <a:bodyPr wrap="square" rtlCol="0">
            <a:spAutoFit/>
          </a:bodyPr>
          <a:lstStyle/>
          <a:p>
            <a:pPr algn="just"/>
            <a:r>
              <a:rPr lang="bg-BG" dirty="0" smtClean="0"/>
              <a:t>Пешеходците се отправят към случайна следваща точка, докато колите се движат по предначертан път.</a:t>
            </a:r>
            <a:endParaRPr lang="bg-BG" dirty="0"/>
          </a:p>
        </p:txBody>
      </p:sp>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1200" y="3932146"/>
            <a:ext cx="2596469" cy="2175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685800" y="5019763"/>
            <a:ext cx="4953000" cy="923330"/>
          </a:xfrm>
          <a:prstGeom prst="rect">
            <a:avLst/>
          </a:prstGeom>
          <a:noFill/>
        </p:spPr>
        <p:txBody>
          <a:bodyPr wrap="square" rtlCol="0">
            <a:spAutoFit/>
          </a:bodyPr>
          <a:lstStyle/>
          <a:p>
            <a:pPr algn="just"/>
            <a:r>
              <a:rPr lang="bg-BG" dirty="0" smtClean="0"/>
              <a:t>Когато пешеходците се доближат до зелена площ, те спират за зададено време да „разгледат“.</a:t>
            </a:r>
            <a:endParaRPr lang="bg-BG" dirty="0"/>
          </a:p>
        </p:txBody>
      </p:sp>
    </p:spTree>
    <p:extLst>
      <p:ext uri="{BB962C8B-B14F-4D97-AF65-F5344CB8AC3E}">
        <p14:creationId xmlns:p14="http://schemas.microsoft.com/office/powerpoint/2010/main" val="8762467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00200" y="646176"/>
            <a:ext cx="6121099" cy="523220"/>
          </a:xfrm>
          <a:prstGeom prst="rect">
            <a:avLst/>
          </a:prstGeom>
        </p:spPr>
        <p:txBody>
          <a:bodyPr wrap="none">
            <a:spAutoFit/>
          </a:bodyPr>
          <a:lstStyle/>
          <a:p>
            <a:pPr lvl="0"/>
            <a:r>
              <a:rPr lang="bg-BG" sz="2800" b="1" dirty="0" smtClean="0">
                <a:solidFill>
                  <a:prstClr val="black"/>
                </a:solidFill>
                <a:latin typeface="Times New Roman" pitchFamily="18" charset="0"/>
                <a:cs typeface="Times New Roman" pitchFamily="18" charset="0"/>
              </a:rPr>
              <a:t>Спазване на дистанция – пешеходец </a:t>
            </a:r>
            <a:endParaRPr lang="bg-BG" sz="2800" b="1" dirty="0">
              <a:solidFill>
                <a:prstClr val="black"/>
              </a:solidFill>
              <a:latin typeface="Times New Roman" pitchFamily="18" charset="0"/>
              <a:cs typeface="Times New Roman" pitchFamily="18" charset="0"/>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371600"/>
            <a:ext cx="3175522"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Oval 4"/>
          <p:cNvSpPr/>
          <p:nvPr/>
        </p:nvSpPr>
        <p:spPr>
          <a:xfrm>
            <a:off x="963168" y="3581400"/>
            <a:ext cx="713232"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7" name="TextBox 6"/>
          <p:cNvSpPr txBox="1"/>
          <p:nvPr/>
        </p:nvSpPr>
        <p:spPr>
          <a:xfrm>
            <a:off x="4267200" y="1380744"/>
            <a:ext cx="3886201" cy="1477328"/>
          </a:xfrm>
          <a:prstGeom prst="rect">
            <a:avLst/>
          </a:prstGeom>
          <a:noFill/>
        </p:spPr>
        <p:txBody>
          <a:bodyPr wrap="square" rtlCol="0">
            <a:spAutoFit/>
          </a:bodyPr>
          <a:lstStyle/>
          <a:p>
            <a:pPr algn="just"/>
            <a:r>
              <a:rPr lang="bg-BG" dirty="0" smtClean="0"/>
              <a:t>Нормалната дистанция, която пешеходец спазва се променя и управява от променливата „</a:t>
            </a:r>
            <a:r>
              <a:rPr lang="en-US" dirty="0" smtClean="0"/>
              <a:t>Radius” </a:t>
            </a:r>
            <a:r>
              <a:rPr lang="bg-BG" dirty="0" smtClean="0"/>
              <a:t>от </a:t>
            </a:r>
            <a:r>
              <a:rPr lang="en-US" dirty="0" smtClean="0"/>
              <a:t>NavMeshAgent </a:t>
            </a:r>
            <a:r>
              <a:rPr lang="bg-BG" dirty="0" smtClean="0"/>
              <a:t>компонента.</a:t>
            </a:r>
            <a:endParaRPr lang="bg-BG" dirty="0"/>
          </a:p>
        </p:txBody>
      </p:sp>
      <p:sp>
        <p:nvSpPr>
          <p:cNvPr id="6" name="TextBox 5"/>
          <p:cNvSpPr txBox="1"/>
          <p:nvPr/>
        </p:nvSpPr>
        <p:spPr>
          <a:xfrm>
            <a:off x="4267201" y="3625334"/>
            <a:ext cx="4191000" cy="1754326"/>
          </a:xfrm>
          <a:prstGeom prst="rect">
            <a:avLst/>
          </a:prstGeom>
          <a:noFill/>
        </p:spPr>
        <p:txBody>
          <a:bodyPr wrap="square" rtlCol="0">
            <a:spAutoFit/>
          </a:bodyPr>
          <a:lstStyle/>
          <a:p>
            <a:pPr algn="just"/>
            <a:r>
              <a:rPr lang="bg-BG" dirty="0" smtClean="0"/>
              <a:t>Мерната единциа в </a:t>
            </a:r>
            <a:r>
              <a:rPr lang="en-US" dirty="0" smtClean="0"/>
              <a:t>Unity e </a:t>
            </a:r>
            <a:r>
              <a:rPr lang="bg-BG" dirty="0" smtClean="0"/>
              <a:t>„</a:t>
            </a:r>
            <a:r>
              <a:rPr lang="en-US" dirty="0" smtClean="0"/>
              <a:t>unit”. </a:t>
            </a:r>
            <a:endParaRPr lang="bg-BG" dirty="0" smtClean="0"/>
          </a:p>
          <a:p>
            <a:pPr algn="just"/>
            <a:r>
              <a:rPr lang="bg-BG" dirty="0" smtClean="0"/>
              <a:t>Единица радиус е равна на сто юнита (1</a:t>
            </a:r>
            <a:r>
              <a:rPr lang="en-US" dirty="0" smtClean="0"/>
              <a:t>r = 100u). </a:t>
            </a:r>
            <a:r>
              <a:rPr lang="bg-BG" dirty="0" smtClean="0"/>
              <a:t>Сцената е приблизително оразмерена радиус със стойност 1 да е равен на 1 метър </a:t>
            </a:r>
            <a:r>
              <a:rPr lang="en-US" dirty="0" smtClean="0"/>
              <a:t>(</a:t>
            </a:r>
            <a:r>
              <a:rPr lang="bg-BG" dirty="0" smtClean="0"/>
              <a:t>1</a:t>
            </a:r>
            <a:r>
              <a:rPr lang="en-US" dirty="0" smtClean="0"/>
              <a:t>r ~ 1m).</a:t>
            </a:r>
            <a:endParaRPr lang="bg-BG" dirty="0" smtClean="0"/>
          </a:p>
        </p:txBody>
      </p:sp>
    </p:spTree>
    <p:extLst>
      <p:ext uri="{BB962C8B-B14F-4D97-AF65-F5344CB8AC3E}">
        <p14:creationId xmlns:p14="http://schemas.microsoft.com/office/powerpoint/2010/main" val="289022054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1492</TotalTime>
  <Words>2514</Words>
  <Application>Microsoft Office PowerPoint</Application>
  <PresentationFormat>On-screen Show (4:3)</PresentationFormat>
  <Paragraphs>155</Paragraphs>
  <Slides>22</Slides>
  <Notes>22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Aspect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ThePessimistt</dc:creator>
  <cp:lastModifiedBy>Windows User</cp:lastModifiedBy>
  <cp:revision>41</cp:revision>
  <dcterms:created xsi:type="dcterms:W3CDTF">2006-08-16T00:00:00Z</dcterms:created>
  <dcterms:modified xsi:type="dcterms:W3CDTF">2022-09-30T17:52:26Z</dcterms:modified>
</cp:coreProperties>
</file>