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30"/>
  </p:notesMasterIdLst>
  <p:sldIdLst>
    <p:sldId id="256" r:id="rId2"/>
    <p:sldId id="331" r:id="rId3"/>
    <p:sldId id="329" r:id="rId4"/>
    <p:sldId id="332" r:id="rId5"/>
    <p:sldId id="337" r:id="rId6"/>
    <p:sldId id="304" r:id="rId7"/>
    <p:sldId id="306" r:id="rId8"/>
    <p:sldId id="308" r:id="rId9"/>
    <p:sldId id="309" r:id="rId10"/>
    <p:sldId id="305" r:id="rId11"/>
    <p:sldId id="307" r:id="rId12"/>
    <p:sldId id="338" r:id="rId13"/>
    <p:sldId id="334" r:id="rId14"/>
    <p:sldId id="335" r:id="rId15"/>
    <p:sldId id="336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50" r:id="rId26"/>
    <p:sldId id="348" r:id="rId27"/>
    <p:sldId id="349" r:id="rId28"/>
    <p:sldId id="29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00E0D1"/>
    <a:srgbClr val="00C6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18" autoAdjust="0"/>
  </p:normalViewPr>
  <p:slideViewPr>
    <p:cSldViewPr snapToGrid="0">
      <p:cViewPr varScale="1">
        <p:scale>
          <a:sx n="60" d="100"/>
          <a:sy n="60" d="100"/>
        </p:scale>
        <p:origin x="88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09BD5-4D31-4BAC-AC99-A772284B651D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7727B-9A10-4E91-A5D6-14B00A69B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16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7727B-9A10-4E91-A5D6-14B00A69BC1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063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7727B-9A10-4E91-A5D6-14B00A69BC1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238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7727B-9A10-4E91-A5D6-14B00A69BC1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077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7727B-9A10-4E91-A5D6-14B00A69BC1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512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14400" y="1670945"/>
            <a:ext cx="10363200" cy="14700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5335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11424" y="3044957"/>
            <a:ext cx="10369152" cy="7920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735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9" y="4134988"/>
            <a:ext cx="12206817" cy="277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3257087" y="5283201"/>
            <a:ext cx="5719233" cy="479425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3257083" y="4677139"/>
            <a:ext cx="5689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深度学习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1》 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5074631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495" y="1263015"/>
            <a:ext cx="11423015" cy="540004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spcAft>
                <a:spcPts val="0"/>
              </a:spcAft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0000"/>
              </a:lnSpc>
              <a:spcAft>
                <a:spcPts val="0"/>
              </a:spcAft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0000"/>
              </a:lnSpc>
              <a:spcAft>
                <a:spcPts val="0"/>
              </a:spcAft>
              <a:defRPr sz="1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927652" y="188643"/>
            <a:ext cx="902516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665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76131928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矩形 31"/>
          <p:cNvSpPr>
            <a:spLocks noChangeArrowheads="1"/>
          </p:cNvSpPr>
          <p:nvPr userDrawn="1"/>
        </p:nvSpPr>
        <p:spPr bwMode="auto">
          <a:xfrm flipV="1">
            <a:off x="4" y="740701"/>
            <a:ext cx="12195175" cy="54835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117917"/>
            <a:ext cx="2063552" cy="526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14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DA080-4B4B-499A-8E1B-928896444D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深层网络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C72F61-2B4F-4972-BBB6-0A4BA07BE4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6391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83B6C884-E14C-40D1-9A6D-25A7585B54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，则复合函数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的导数为：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sz="2800" dirty="0"/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dirty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sz="2800" i="0" dirty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0" dirty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sz="2800" i="0" dirty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altLang="zh-CN" sz="2800" i="0" dirty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0" dirty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i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2800" i="0" dirty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800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3B6C884-E14C-40D1-9A6D-25A7585B54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3394E2F9-4352-4303-B9BD-F5C8360E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数学复习</a:t>
            </a:r>
            <a:r>
              <a:rPr lang="en-US" altLang="zh-CN" dirty="0"/>
              <a:t>-</a:t>
            </a:r>
            <a:r>
              <a:rPr lang="zh-CN" altLang="en-US" dirty="0"/>
              <a:t>链式求导法则</a:t>
            </a:r>
          </a:p>
        </p:txBody>
      </p:sp>
    </p:spTree>
    <p:extLst>
      <p:ext uri="{BB962C8B-B14F-4D97-AF65-F5344CB8AC3E}">
        <p14:creationId xmlns:p14="http://schemas.microsoft.com/office/powerpoint/2010/main" val="1717207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83B6C884-E14C-40D1-9A6D-25A7585B54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i="1" dirty="0">
                    <a:latin typeface="Cambria Math" panose="02040503050406030204" pitchFamily="18" charset="0"/>
                  </a:rPr>
                  <a:t>案例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0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0" dirty="0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US" altLang="zh-CN" sz="2000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/>
                  <a:t>的导数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zh-CN" altLang="en-US" sz="2800" dirty="0"/>
                </a:br>
                <a:endParaRPr lang="en-US" altLang="zh-CN" sz="280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83B6C884-E14C-40D1-9A6D-25A7585B54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3394E2F9-4352-4303-B9BD-F5C8360E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数学复习</a:t>
            </a:r>
            <a:r>
              <a:rPr lang="en-US" altLang="zh-CN" dirty="0"/>
              <a:t>-</a:t>
            </a:r>
            <a:r>
              <a:rPr lang="zh-CN" altLang="en-US" dirty="0"/>
              <a:t>链式求导法则</a:t>
            </a:r>
          </a:p>
        </p:txBody>
      </p:sp>
    </p:spTree>
    <p:extLst>
      <p:ext uri="{BB962C8B-B14F-4D97-AF65-F5344CB8AC3E}">
        <p14:creationId xmlns:p14="http://schemas.microsoft.com/office/powerpoint/2010/main" val="2086856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D91A909-2B28-450D-A122-8052D14AA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调整过程详解</a:t>
            </a:r>
            <a:endParaRPr lang="en-US" altLang="zh-CN" dirty="0"/>
          </a:p>
          <a:p>
            <a:r>
              <a:rPr lang="zh-CN" altLang="en-US" dirty="0"/>
              <a:t>数学复习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算法实现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正向传播</a:t>
            </a:r>
            <a:endParaRPr lang="en-US" altLang="zh-CN" dirty="0"/>
          </a:p>
          <a:p>
            <a:pPr lvl="1"/>
            <a:r>
              <a:rPr lang="zh-CN" altLang="en-US" dirty="0"/>
              <a:t>代价函数</a:t>
            </a:r>
            <a:endParaRPr lang="en-US" altLang="zh-CN" dirty="0"/>
          </a:p>
          <a:p>
            <a:pPr lvl="1"/>
            <a:r>
              <a:rPr lang="zh-CN" altLang="en-US" dirty="0"/>
              <a:t>反向传播</a:t>
            </a:r>
            <a:endParaRPr lang="en-US" altLang="zh-CN" dirty="0"/>
          </a:p>
          <a:p>
            <a:pPr lvl="1"/>
            <a:r>
              <a:rPr lang="zh-CN" altLang="en-US" dirty="0"/>
              <a:t>算法实现</a:t>
            </a:r>
            <a:endParaRPr lang="en-US" altLang="zh-CN" dirty="0"/>
          </a:p>
          <a:p>
            <a:r>
              <a:rPr lang="zh-CN" altLang="en-US" dirty="0"/>
              <a:t>算法总结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394E2F9-4352-4303-B9BD-F5C8360E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077844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D91A909-2B28-450D-A122-8052D14AA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394E2F9-4352-4303-B9BD-F5C8360E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调整过程详解</a:t>
            </a:r>
            <a:r>
              <a:rPr lang="en-US" altLang="zh-CN" dirty="0"/>
              <a:t>-</a:t>
            </a:r>
            <a:r>
              <a:rPr lang="zh-CN" altLang="en-US" dirty="0"/>
              <a:t>正向传播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8B6BB4-883C-4351-B417-3C2CC47E7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96" y="2338793"/>
            <a:ext cx="4820768" cy="36365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24976E2-A801-4A6D-AF1E-72118BFAA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916" y="2338793"/>
            <a:ext cx="7118824" cy="363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53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D91A909-2B28-450D-A122-8052D14AA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394E2F9-4352-4303-B9BD-F5C8360E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调整过程详解</a:t>
            </a:r>
            <a:r>
              <a:rPr lang="en-US" altLang="zh-CN" dirty="0"/>
              <a:t>-</a:t>
            </a:r>
            <a:r>
              <a:rPr lang="zh-CN" altLang="en-US" dirty="0"/>
              <a:t>目标函数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4976E2-A801-4A6D-AF1E-72118BFAA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916" y="2338793"/>
            <a:ext cx="7118824" cy="36365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21B613B-D381-495B-8396-31304048D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62" y="2563913"/>
            <a:ext cx="4572997" cy="53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28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3BDBE57-0E77-42E1-A548-C63D1950D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75"/>
          <a:stretch/>
        </p:blipFill>
        <p:spPr>
          <a:xfrm>
            <a:off x="810000" y="2338793"/>
            <a:ext cx="3982065" cy="4332929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394E2F9-4352-4303-B9BD-F5C8360E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调整过程详解</a:t>
            </a:r>
            <a:r>
              <a:rPr lang="en-US" altLang="zh-CN" dirty="0"/>
              <a:t>-</a:t>
            </a:r>
            <a:r>
              <a:rPr lang="zh-CN" altLang="en-US" dirty="0"/>
              <a:t>反向传播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4976E2-A801-4A6D-AF1E-72118BFAA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916" y="2338793"/>
            <a:ext cx="7118824" cy="363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19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FD9DA6CB-6D90-4FE8-AA15-48EB0EEED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目标：</a:t>
            </a:r>
            <a:endParaRPr lang="en-US" altLang="zh-CN" dirty="0"/>
          </a:p>
          <a:p>
            <a:pPr lvl="1"/>
            <a:r>
              <a:rPr lang="zh-CN" altLang="en-US" dirty="0"/>
              <a:t>利用梯度下降，更新神经网络的参数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394E2F9-4352-4303-B9BD-F5C8360E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调整过程详解</a:t>
            </a:r>
            <a:r>
              <a:rPr lang="en-US" altLang="zh-CN" dirty="0"/>
              <a:t>-</a:t>
            </a:r>
            <a:r>
              <a:rPr lang="zh-CN" altLang="en-US" dirty="0"/>
              <a:t>算法实现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456CA97-050E-4687-A81B-0993E75E7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234" y="93520"/>
            <a:ext cx="4198375" cy="2144658"/>
          </a:xfrm>
          <a:prstGeom prst="rect">
            <a:avLst/>
          </a:prstGeom>
        </p:spPr>
      </p:pic>
      <p:pic>
        <p:nvPicPr>
          <p:cNvPr id="13" name="内容占位符 6">
            <a:extLst>
              <a:ext uri="{FF2B5EF4-FFF2-40B4-BE49-F238E27FC236}">
                <a16:creationId xmlns:a16="http://schemas.microsoft.com/office/drawing/2014/main" id="{3DE62593-3A36-4E35-B1F7-D653009877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75"/>
          <a:stretch/>
        </p:blipFill>
        <p:spPr>
          <a:xfrm>
            <a:off x="8091043" y="2217865"/>
            <a:ext cx="4087107" cy="444722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3994208-2DF3-4773-BA6D-9F5700C2C772}"/>
                  </a:ext>
                </a:extLst>
              </p:cNvPr>
              <p:cNvSpPr txBox="1"/>
              <p:nvPr/>
            </p:nvSpPr>
            <p:spPr>
              <a:xfrm>
                <a:off x="1105098" y="4431643"/>
                <a:ext cx="3942939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ⅆ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994208-2DF3-4773-BA6D-9F5700C2C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098" y="4431643"/>
                <a:ext cx="3942939" cy="5720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93C5CDD-848F-44A2-9EEB-8D9A97E2FD4E}"/>
                  </a:ext>
                </a:extLst>
              </p:cNvPr>
              <p:cNvSpPr txBox="1"/>
              <p:nvPr/>
            </p:nvSpPr>
            <p:spPr>
              <a:xfrm>
                <a:off x="1105098" y="5328481"/>
                <a:ext cx="3947811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ⅆ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93C5CDD-848F-44A2-9EEB-8D9A97E2F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098" y="5328481"/>
                <a:ext cx="3947811" cy="5720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1DA3A30-7CD8-46AB-9E02-9D1E65037F1E}"/>
                  </a:ext>
                </a:extLst>
              </p:cNvPr>
              <p:cNvSpPr txBox="1"/>
              <p:nvPr/>
            </p:nvSpPr>
            <p:spPr>
              <a:xfrm>
                <a:off x="1105098" y="2749894"/>
                <a:ext cx="2911695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ⅆ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1DA3A30-7CD8-46AB-9E02-9D1E65037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098" y="2749894"/>
                <a:ext cx="2911695" cy="5720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A60A903-D35F-4712-B8D4-18521B104C47}"/>
                  </a:ext>
                </a:extLst>
              </p:cNvPr>
              <p:cNvSpPr txBox="1"/>
              <p:nvPr/>
            </p:nvSpPr>
            <p:spPr>
              <a:xfrm>
                <a:off x="1105098" y="3534805"/>
                <a:ext cx="2778196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ⅆ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A60A903-D35F-4712-B8D4-18521B104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098" y="3534805"/>
                <a:ext cx="2778196" cy="57201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1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FD9DA6CB-6D90-4FE8-AA15-48EB0EEED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da</a:t>
            </a:r>
            <a:r>
              <a:rPr lang="en-US" altLang="zh-CN" baseline="-25000" dirty="0"/>
              <a:t>2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394E2F9-4352-4303-B9BD-F5C8360E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调整过程详解</a:t>
            </a:r>
            <a:r>
              <a:rPr lang="en-US" altLang="zh-CN" dirty="0"/>
              <a:t>-</a:t>
            </a:r>
            <a:r>
              <a:rPr lang="zh-CN" altLang="en-US" dirty="0"/>
              <a:t>算法实现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B7A70F-C2ED-4584-AF7A-62890F30B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401" y="2217865"/>
            <a:ext cx="3602414" cy="33612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456CA97-050E-4687-A81B-0993E75E7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234" y="93520"/>
            <a:ext cx="4198375" cy="2144658"/>
          </a:xfrm>
          <a:prstGeom prst="rect">
            <a:avLst/>
          </a:prstGeom>
        </p:spPr>
      </p:pic>
      <p:pic>
        <p:nvPicPr>
          <p:cNvPr id="11" name="内容占位符 6">
            <a:extLst>
              <a:ext uri="{FF2B5EF4-FFF2-40B4-BE49-F238E27FC236}">
                <a16:creationId xmlns:a16="http://schemas.microsoft.com/office/drawing/2014/main" id="{3DE62593-3A36-4E35-B1F7-D653009877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75"/>
          <a:stretch/>
        </p:blipFill>
        <p:spPr>
          <a:xfrm>
            <a:off x="8091043" y="2217865"/>
            <a:ext cx="4087107" cy="444722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2235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FD9DA6CB-6D90-4FE8-AA15-48EB0EEED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dz</a:t>
            </a:r>
            <a:r>
              <a:rPr lang="en-US" altLang="zh-CN" baseline="-25000" dirty="0"/>
              <a:t>2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394E2F9-4352-4303-B9BD-F5C8360E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调整过程详解</a:t>
            </a:r>
            <a:r>
              <a:rPr lang="en-US" altLang="zh-CN" dirty="0"/>
              <a:t>-</a:t>
            </a:r>
            <a:r>
              <a:rPr lang="zh-CN" altLang="en-US" dirty="0"/>
              <a:t>算法实现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423222-D2DF-424B-AAC1-27491340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33" y="2096394"/>
            <a:ext cx="4772273" cy="39095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456CA97-050E-4687-A81B-0993E75E7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234" y="93520"/>
            <a:ext cx="4198375" cy="2144658"/>
          </a:xfrm>
          <a:prstGeom prst="rect">
            <a:avLst/>
          </a:prstGeom>
        </p:spPr>
      </p:pic>
      <p:pic>
        <p:nvPicPr>
          <p:cNvPr id="8" name="内容占位符 6">
            <a:extLst>
              <a:ext uri="{FF2B5EF4-FFF2-40B4-BE49-F238E27FC236}">
                <a16:creationId xmlns:a16="http://schemas.microsoft.com/office/drawing/2014/main" id="{3DE62593-3A36-4E35-B1F7-D653009877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75"/>
          <a:stretch/>
        </p:blipFill>
        <p:spPr>
          <a:xfrm>
            <a:off x="8091043" y="2217865"/>
            <a:ext cx="4087107" cy="444722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4690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FD9DA6CB-6D90-4FE8-AA15-48EB0EEED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endParaRPr lang="en-US" altLang="zh-CN" baseline="-25000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394E2F9-4352-4303-B9BD-F5C8360E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调整过程详解</a:t>
            </a:r>
            <a:r>
              <a:rPr lang="en-US" altLang="zh-CN" dirty="0"/>
              <a:t>-</a:t>
            </a:r>
            <a:r>
              <a:rPr lang="zh-CN" altLang="en-US" dirty="0"/>
              <a:t>算法实现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44BD65-B102-406A-BE5B-36D6E86A6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380174"/>
            <a:ext cx="1089608" cy="6874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EC391D9-6396-4A86-BDC2-0059720B7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53" y="3396738"/>
            <a:ext cx="2176161" cy="21929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456CA97-050E-4687-A81B-0993E75E72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234" y="93520"/>
            <a:ext cx="4198375" cy="2144658"/>
          </a:xfrm>
          <a:prstGeom prst="rect">
            <a:avLst/>
          </a:prstGeom>
        </p:spPr>
      </p:pic>
      <p:pic>
        <p:nvPicPr>
          <p:cNvPr id="9" name="内容占位符 6">
            <a:extLst>
              <a:ext uri="{FF2B5EF4-FFF2-40B4-BE49-F238E27FC236}">
                <a16:creationId xmlns:a16="http://schemas.microsoft.com/office/drawing/2014/main" id="{3DE62593-3A36-4E35-B1F7-D6530098772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75"/>
          <a:stretch/>
        </p:blipFill>
        <p:spPr>
          <a:xfrm>
            <a:off x="8091043" y="2217865"/>
            <a:ext cx="4087107" cy="444722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570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D91A909-2B28-450D-A122-8052D14AA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神经网络参数调整过程详解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数学复习</a:t>
            </a:r>
            <a:endParaRPr lang="en-US" altLang="zh-CN" dirty="0"/>
          </a:p>
          <a:p>
            <a:r>
              <a:rPr lang="zh-CN" altLang="en-US" dirty="0"/>
              <a:t>算法实现</a:t>
            </a:r>
            <a:endParaRPr lang="en-US" altLang="zh-CN" dirty="0"/>
          </a:p>
          <a:p>
            <a:r>
              <a:rPr lang="zh-CN" altLang="en-US" dirty="0"/>
              <a:t>算法总结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394E2F9-4352-4303-B9BD-F5C8360E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4065750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FD9DA6CB-6D90-4FE8-AA15-48EB0EEED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endParaRPr lang="en-US" altLang="zh-CN" baseline="-25000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394E2F9-4352-4303-B9BD-F5C8360E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调整过程详解</a:t>
            </a:r>
            <a:r>
              <a:rPr lang="en-US" altLang="zh-CN" dirty="0"/>
              <a:t>-</a:t>
            </a:r>
            <a:r>
              <a:rPr lang="zh-CN" altLang="en-US" dirty="0"/>
              <a:t>算法实现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9D280C3-1B1B-44C6-B5A1-407D4888CC45}"/>
                  </a:ext>
                </a:extLst>
              </p:cNvPr>
              <p:cNvSpPr txBox="1"/>
              <p:nvPr/>
            </p:nvSpPr>
            <p:spPr>
              <a:xfrm>
                <a:off x="1678946" y="2222287"/>
                <a:ext cx="2911695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ⅆ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9D280C3-1B1B-44C6-B5A1-407D4888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946" y="2222287"/>
                <a:ext cx="2911695" cy="572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8BD1FC8-B271-4119-9EDE-C0E5016E7A4C}"/>
                  </a:ext>
                </a:extLst>
              </p:cNvPr>
              <p:cNvSpPr txBox="1"/>
              <p:nvPr/>
            </p:nvSpPr>
            <p:spPr>
              <a:xfrm>
                <a:off x="1678946" y="3007198"/>
                <a:ext cx="2778196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ⅆ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8BD1FC8-B271-4119-9EDE-C0E5016E7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946" y="3007198"/>
                <a:ext cx="2778196" cy="572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3AA8D087-9B13-4827-ACED-2B12D697DF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6076" y="4040541"/>
            <a:ext cx="4006594" cy="191619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456CA97-050E-4687-A81B-0993E75E72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234" y="93520"/>
            <a:ext cx="4198375" cy="2144658"/>
          </a:xfrm>
          <a:prstGeom prst="rect">
            <a:avLst/>
          </a:prstGeom>
        </p:spPr>
      </p:pic>
      <p:pic>
        <p:nvPicPr>
          <p:cNvPr id="14" name="内容占位符 6">
            <a:extLst>
              <a:ext uri="{FF2B5EF4-FFF2-40B4-BE49-F238E27FC236}">
                <a16:creationId xmlns:a16="http://schemas.microsoft.com/office/drawing/2014/main" id="{3DE62593-3A36-4E35-B1F7-D6530098772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75"/>
          <a:stretch/>
        </p:blipFill>
        <p:spPr>
          <a:xfrm>
            <a:off x="8091043" y="2217865"/>
            <a:ext cx="4087107" cy="444722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5366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FD9DA6CB-6D90-4FE8-AA15-48EB0EEED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da1</a:t>
            </a:r>
            <a:endParaRPr lang="en-US" altLang="zh-CN" baseline="-25000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394E2F9-4352-4303-B9BD-F5C8360E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调整过程详解</a:t>
            </a:r>
            <a:r>
              <a:rPr lang="en-US" altLang="zh-CN" dirty="0"/>
              <a:t>-</a:t>
            </a:r>
            <a:r>
              <a:rPr lang="zh-CN" altLang="en-US" dirty="0"/>
              <a:t>算法实现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3892B3-6CC1-4B44-A712-A0D728EE3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2456123"/>
            <a:ext cx="6903200" cy="28044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456CA97-050E-4687-A81B-0993E75E7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234" y="93520"/>
            <a:ext cx="4198375" cy="2144658"/>
          </a:xfrm>
          <a:prstGeom prst="rect">
            <a:avLst/>
          </a:prstGeom>
        </p:spPr>
      </p:pic>
      <p:pic>
        <p:nvPicPr>
          <p:cNvPr id="8" name="内容占位符 6">
            <a:extLst>
              <a:ext uri="{FF2B5EF4-FFF2-40B4-BE49-F238E27FC236}">
                <a16:creationId xmlns:a16="http://schemas.microsoft.com/office/drawing/2014/main" id="{3DE62593-3A36-4E35-B1F7-D653009877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75"/>
          <a:stretch/>
        </p:blipFill>
        <p:spPr>
          <a:xfrm>
            <a:off x="8091043" y="2217865"/>
            <a:ext cx="4087107" cy="444722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835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FD9DA6CB-6D90-4FE8-AA15-48EB0EEED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da1</a:t>
            </a:r>
            <a:r>
              <a:rPr lang="zh-CN" altLang="en-US" dirty="0"/>
              <a:t>求</a:t>
            </a:r>
            <a:r>
              <a:rPr lang="en-US" altLang="zh-CN" dirty="0"/>
              <a:t>dz1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394E2F9-4352-4303-B9BD-F5C8360E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调整过程详解</a:t>
            </a:r>
            <a:r>
              <a:rPr lang="en-US" altLang="zh-CN" dirty="0"/>
              <a:t>-</a:t>
            </a:r>
            <a:r>
              <a:rPr lang="zh-CN" altLang="en-US" dirty="0"/>
              <a:t>算法实现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AA793D5-861F-454F-98F7-727437AF7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1" y="2412477"/>
            <a:ext cx="5088869" cy="33564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456CA97-050E-4687-A81B-0993E75E7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234" y="93520"/>
            <a:ext cx="4198375" cy="2144658"/>
          </a:xfrm>
          <a:prstGeom prst="rect">
            <a:avLst/>
          </a:prstGeom>
        </p:spPr>
      </p:pic>
      <p:pic>
        <p:nvPicPr>
          <p:cNvPr id="8" name="内容占位符 6">
            <a:extLst>
              <a:ext uri="{FF2B5EF4-FFF2-40B4-BE49-F238E27FC236}">
                <a16:creationId xmlns:a16="http://schemas.microsoft.com/office/drawing/2014/main" id="{3DE62593-3A36-4E35-B1F7-D653009877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75"/>
          <a:stretch/>
        </p:blipFill>
        <p:spPr>
          <a:xfrm>
            <a:off x="8091043" y="2217865"/>
            <a:ext cx="4087107" cy="444722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3865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FD9DA6CB-6D90-4FE8-AA15-48EB0EEED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dz1</a:t>
            </a:r>
            <a:r>
              <a:rPr lang="zh-CN" altLang="en-US" dirty="0"/>
              <a:t>求</a:t>
            </a:r>
            <a:r>
              <a:rPr lang="en-US" altLang="zh-CN" dirty="0"/>
              <a:t>dw1</a:t>
            </a:r>
            <a:r>
              <a:rPr lang="zh-CN" altLang="en-US" dirty="0"/>
              <a:t>，</a:t>
            </a:r>
            <a:r>
              <a:rPr lang="en-US" altLang="zh-CN" dirty="0"/>
              <a:t>db1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394E2F9-4352-4303-B9BD-F5C8360E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调整过程详解</a:t>
            </a:r>
            <a:r>
              <a:rPr lang="en-US" altLang="zh-CN" dirty="0"/>
              <a:t>-</a:t>
            </a:r>
            <a:r>
              <a:rPr lang="zh-CN" altLang="en-US" dirty="0"/>
              <a:t>算法实现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9911E2-AE8D-4AAB-9061-8468B9920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1" y="2039703"/>
            <a:ext cx="6481271" cy="41428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456CA97-050E-4687-A81B-0993E75E7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234" y="93520"/>
            <a:ext cx="4198375" cy="2144658"/>
          </a:xfrm>
          <a:prstGeom prst="rect">
            <a:avLst/>
          </a:prstGeom>
        </p:spPr>
      </p:pic>
      <p:pic>
        <p:nvPicPr>
          <p:cNvPr id="8" name="内容占位符 6">
            <a:extLst>
              <a:ext uri="{FF2B5EF4-FFF2-40B4-BE49-F238E27FC236}">
                <a16:creationId xmlns:a16="http://schemas.microsoft.com/office/drawing/2014/main" id="{3DE62593-3A36-4E35-B1F7-D653009877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75"/>
          <a:stretch/>
        </p:blipFill>
        <p:spPr>
          <a:xfrm>
            <a:off x="8091043" y="2217865"/>
            <a:ext cx="4087107" cy="444722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4641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FD9DA6CB-6D90-4FE8-AA15-48EB0EEED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结论公式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394E2F9-4352-4303-B9BD-F5C8360E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调整过程详解</a:t>
            </a:r>
            <a:r>
              <a:rPr lang="en-US" altLang="zh-CN" dirty="0"/>
              <a:t>-</a:t>
            </a:r>
            <a:r>
              <a:rPr lang="zh-CN" altLang="en-US" dirty="0"/>
              <a:t>算法实现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260AA0-2843-4F8A-87F4-0C15F7ADD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2149688"/>
            <a:ext cx="3030617" cy="38349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456CA97-050E-4687-A81B-0993E75E7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234" y="93520"/>
            <a:ext cx="4198375" cy="2144658"/>
          </a:xfrm>
          <a:prstGeom prst="rect">
            <a:avLst/>
          </a:prstGeom>
        </p:spPr>
      </p:pic>
      <p:pic>
        <p:nvPicPr>
          <p:cNvPr id="8" name="内容占位符 6">
            <a:extLst>
              <a:ext uri="{FF2B5EF4-FFF2-40B4-BE49-F238E27FC236}">
                <a16:creationId xmlns:a16="http://schemas.microsoft.com/office/drawing/2014/main" id="{3DE62593-3A36-4E35-B1F7-D653009877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75"/>
          <a:stretch/>
        </p:blipFill>
        <p:spPr>
          <a:xfrm>
            <a:off x="8091043" y="2217865"/>
            <a:ext cx="4087107" cy="444722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6620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FD9DA6CB-6D90-4FE8-AA15-48EB0EEED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结论公式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394E2F9-4352-4303-B9BD-F5C8360E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调整过程详解</a:t>
            </a:r>
            <a:r>
              <a:rPr lang="en-US" altLang="zh-CN" dirty="0"/>
              <a:t>-</a:t>
            </a:r>
            <a:r>
              <a:rPr lang="zh-CN" altLang="en-US" dirty="0"/>
              <a:t>算法实现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260AA0-2843-4F8A-87F4-0C15F7ADD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1" y="2217865"/>
            <a:ext cx="3030617" cy="383495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E14991A-788F-451B-8CE5-AA7643DB3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360" y="2217865"/>
            <a:ext cx="2768357" cy="41288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456CA97-050E-4687-A81B-0993E75E72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234" y="93520"/>
            <a:ext cx="4198375" cy="2144658"/>
          </a:xfrm>
          <a:prstGeom prst="rect">
            <a:avLst/>
          </a:prstGeom>
        </p:spPr>
      </p:pic>
      <p:pic>
        <p:nvPicPr>
          <p:cNvPr id="9" name="内容占位符 6">
            <a:extLst>
              <a:ext uri="{FF2B5EF4-FFF2-40B4-BE49-F238E27FC236}">
                <a16:creationId xmlns:a16="http://schemas.microsoft.com/office/drawing/2014/main" id="{3DE62593-3A36-4E35-B1F7-D6530098772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75"/>
          <a:stretch/>
        </p:blipFill>
        <p:spPr>
          <a:xfrm>
            <a:off x="8091043" y="2217865"/>
            <a:ext cx="4087107" cy="444722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8390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D91A909-2B28-450D-A122-8052D14AA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神经网络计算</a:t>
            </a:r>
            <a:endParaRPr lang="en-US" altLang="zh-CN" dirty="0"/>
          </a:p>
          <a:p>
            <a:r>
              <a:rPr lang="zh-CN" altLang="en-US" dirty="0"/>
              <a:t>调整过程详解</a:t>
            </a:r>
            <a:endParaRPr lang="en-US" altLang="zh-CN" dirty="0"/>
          </a:p>
          <a:p>
            <a:r>
              <a:rPr lang="zh-CN" altLang="en-US" dirty="0"/>
              <a:t>数学复习</a:t>
            </a:r>
            <a:endParaRPr lang="en-US" altLang="zh-CN" dirty="0"/>
          </a:p>
          <a:p>
            <a:r>
              <a:rPr lang="zh-CN" altLang="en-US" dirty="0"/>
              <a:t>算法实现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算法总结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394E2F9-4352-4303-B9BD-F5C8360E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447164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FD9DA6CB-6D90-4FE8-AA15-48EB0EEED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反向传播作用在深层神经网络</a:t>
            </a:r>
            <a:endParaRPr lang="en-US" altLang="zh-CN" dirty="0"/>
          </a:p>
          <a:p>
            <a:r>
              <a:rPr lang="zh-CN" altLang="en-US" dirty="0"/>
              <a:t>利用链式求导法则进行处理计算</a:t>
            </a:r>
            <a:endParaRPr lang="en-US" altLang="zh-CN" dirty="0"/>
          </a:p>
          <a:p>
            <a:r>
              <a:rPr lang="zh-CN" altLang="en-US" dirty="0"/>
              <a:t>实现梯度下降算法的过程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394E2F9-4352-4303-B9BD-F5C8360E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算法总结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36B3178-062F-49CC-A30A-D6B60A993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915" y="2839063"/>
            <a:ext cx="6331742" cy="323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66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DA080-4B4B-499A-8E1B-928896444D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For You Information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797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D91A909-2B28-450D-A122-8052D14AA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正向传播</a:t>
            </a:r>
            <a:endParaRPr lang="en-US" altLang="zh-CN" dirty="0"/>
          </a:p>
          <a:p>
            <a:pPr lvl="1"/>
            <a:r>
              <a:rPr lang="zh-CN" altLang="en-US" dirty="0"/>
              <a:t>模型利用提供的权重值计算出一个预测值</a:t>
            </a:r>
            <a:endParaRPr lang="en-US" altLang="zh-CN" dirty="0"/>
          </a:p>
          <a:p>
            <a:r>
              <a:rPr lang="zh-CN" altLang="en-US" dirty="0"/>
              <a:t>代价损失</a:t>
            </a:r>
            <a:endParaRPr lang="en-US" altLang="zh-CN" dirty="0"/>
          </a:p>
          <a:p>
            <a:pPr lvl="1"/>
            <a:r>
              <a:rPr lang="zh-CN" altLang="en-US" dirty="0"/>
              <a:t>计算实际值与预测值之间的差距，不同模型采用不同计算方式</a:t>
            </a:r>
            <a:endParaRPr lang="en-US" altLang="zh-CN" dirty="0"/>
          </a:p>
          <a:p>
            <a:r>
              <a:rPr lang="zh-CN" altLang="en-US" dirty="0"/>
              <a:t>反向传播</a:t>
            </a:r>
            <a:endParaRPr lang="en-US" altLang="zh-CN" dirty="0"/>
          </a:p>
          <a:p>
            <a:pPr lvl="1"/>
            <a:r>
              <a:rPr lang="zh-CN" altLang="en-US" dirty="0"/>
              <a:t>将计算得到的代价损失传递回模型，对</a:t>
            </a:r>
            <a:r>
              <a:rPr lang="en-US" altLang="zh-CN" i="1" dirty="0" err="1"/>
              <a:t>w,b</a:t>
            </a:r>
            <a:r>
              <a:rPr lang="zh-CN" altLang="en-US" dirty="0"/>
              <a:t>进行更新，获得更好的效果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BP</a:t>
            </a:r>
            <a:r>
              <a:rPr lang="zh-CN" altLang="en-US" dirty="0"/>
              <a:t>反向传播就是更新权重，和传统的梯度下降有什么区别吗？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394E2F9-4352-4303-B9BD-F5C8360E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调整过程详解</a:t>
            </a:r>
          </a:p>
        </p:txBody>
      </p:sp>
    </p:spTree>
    <p:extLst>
      <p:ext uri="{BB962C8B-B14F-4D97-AF65-F5344CB8AC3E}">
        <p14:creationId xmlns:p14="http://schemas.microsoft.com/office/powerpoint/2010/main" val="70969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6E8F52F7-353C-42C1-95CD-D13CC4830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参数说明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X1</a:t>
            </a:r>
            <a:r>
              <a:rPr lang="zh-CN" altLang="en-US" dirty="0"/>
              <a:t>，</a:t>
            </a:r>
            <a:r>
              <a:rPr lang="en-US" altLang="zh-CN" dirty="0"/>
              <a:t>X2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特征值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</a:t>
            </a:r>
            <a:r>
              <a:rPr lang="zh-CN" altLang="en-US" dirty="0"/>
              <a:t>：权重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</a:t>
            </a:r>
            <a:r>
              <a:rPr lang="zh-CN" altLang="en-US" dirty="0"/>
              <a:t>：截距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z</a:t>
            </a:r>
            <a:r>
              <a:rPr lang="zh-CN" altLang="en-US" dirty="0"/>
              <a:t>：没有激活后的运算值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</a:t>
            </a:r>
            <a:r>
              <a:rPr lang="zh-CN" altLang="en-US" dirty="0"/>
              <a:t>：激活后的运算值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y</a:t>
            </a:r>
            <a:r>
              <a:rPr lang="zh-CN" altLang="en-US" dirty="0"/>
              <a:t>：实际标签值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394E2F9-4352-4303-B9BD-F5C8360E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调整过程详解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0DA190D-AEA6-4995-983A-1ACD4572F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02" y="2338793"/>
            <a:ext cx="7118824" cy="363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98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D91A909-2B28-450D-A122-8052D14AA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神经网络计算</a:t>
            </a:r>
            <a:endParaRPr lang="en-US" altLang="zh-CN" dirty="0"/>
          </a:p>
          <a:p>
            <a:r>
              <a:rPr lang="zh-CN" altLang="en-US" dirty="0"/>
              <a:t>调整过程详解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数学复习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常见求导公式</a:t>
            </a:r>
          </a:p>
          <a:p>
            <a:pPr lvl="1"/>
            <a:r>
              <a:rPr lang="zh-CN" altLang="en-US" dirty="0"/>
              <a:t>偏导公式</a:t>
            </a:r>
          </a:p>
          <a:p>
            <a:pPr lvl="1"/>
            <a:r>
              <a:rPr lang="zh-CN" altLang="en-US" dirty="0"/>
              <a:t>链式求导法则</a:t>
            </a:r>
            <a:endParaRPr lang="en-US" altLang="zh-CN" dirty="0"/>
          </a:p>
          <a:p>
            <a:r>
              <a:rPr lang="zh-CN" altLang="en-US" dirty="0"/>
              <a:t>算法实现</a:t>
            </a:r>
            <a:endParaRPr lang="en-US" altLang="zh-CN" dirty="0"/>
          </a:p>
          <a:p>
            <a:r>
              <a:rPr lang="zh-CN" altLang="en-US" dirty="0"/>
              <a:t>算法总结</a:t>
            </a:r>
            <a:endParaRPr lang="en-US" altLang="zh-CN" dirty="0"/>
          </a:p>
          <a:p>
            <a:r>
              <a:rPr lang="zh-CN" altLang="en-US" dirty="0"/>
              <a:t>迁移学习</a:t>
            </a:r>
            <a:endParaRPr lang="en-US" altLang="zh-CN" dirty="0"/>
          </a:p>
          <a:p>
            <a:r>
              <a:rPr lang="zh-CN" altLang="en-US" dirty="0"/>
              <a:t>数据扩充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394E2F9-4352-4303-B9BD-F5C8360E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889878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C38643A3-912D-4F16-9613-884E5E8F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  <m:sup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	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r>
                  <a:rPr lang="en-US" altLang="zh-CN" dirty="0"/>
                  <a:t>	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dirty="0" smtClean="0">
                                    <a:latin typeface="Cambria Math" panose="02040503050406030204" pitchFamily="18" charset="0"/>
                                  </a:rPr>
                                  <m:t>ⅇ</m:t>
                                </m:r>
                              </m:e>
                              <m:sup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dirty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0" dirty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dirty="0"/>
                  <a:t>	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dirty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𝑢𝑣</m:t>
                            </m:r>
                          </m:e>
                        </m:d>
                      </m:e>
                      <m:sup>
                        <m:r>
                          <a:rPr lang="en-US" altLang="zh-CN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num>
                              <m:den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i="0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i="0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38643A3-912D-4F16-9613-884E5E8F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3394E2F9-4352-4303-B9BD-F5C8360E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数学复习</a:t>
            </a:r>
            <a:r>
              <a:rPr lang="en-US" altLang="zh-CN" dirty="0"/>
              <a:t>-</a:t>
            </a:r>
            <a:r>
              <a:rPr lang="zh-CN" altLang="en-US" dirty="0"/>
              <a:t>常见求导公式</a:t>
            </a:r>
          </a:p>
        </p:txBody>
      </p:sp>
    </p:spTree>
    <p:extLst>
      <p:ext uri="{BB962C8B-B14F-4D97-AF65-F5344CB8AC3E}">
        <p14:creationId xmlns:p14="http://schemas.microsoft.com/office/powerpoint/2010/main" val="275891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83B6C884-E14C-40D1-9A6D-25A7585B54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i="1" dirty="0">
                    <a:latin typeface="Cambria Math" panose="02040503050406030204" pitchFamily="18" charset="0"/>
                  </a:rPr>
                  <a:t>案例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sz="1800" dirty="0"/>
                  <a:t>求 </a:t>
                </a:r>
                <a14:m>
                  <m:oMath xmlns:m="http://schemas.openxmlformats.org/officeDocument/2006/math"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altLang="zh-CN" sz="18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b="1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−6</m:t>
                    </m:r>
                    <m:sSup>
                      <m:sSupPr>
                        <m:ctrlPr>
                          <a:rPr lang="en-US" altLang="zh-CN" sz="18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b="1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−7</m:t>
                    </m:r>
                  </m:oMath>
                </a14:m>
                <a:r>
                  <a:rPr lang="zh-CN" altLang="en-US" sz="1800" dirty="0"/>
                  <a:t>的导数</a:t>
                </a:r>
                <a:r>
                  <a:rPr lang="zh-CN" altLang="en-US" sz="2800" dirty="0"/>
                  <a:t> </a:t>
                </a:r>
                <a:endParaRPr lang="en-US" altLang="zh-CN" sz="2800" dirty="0"/>
              </a:p>
              <a:p>
                <a:pPr lvl="1"/>
                <a:r>
                  <a:rPr lang="zh-CN" altLang="en-US" sz="1800" dirty="0"/>
                  <a:t>求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的导数</a:t>
                </a:r>
                <a:r>
                  <a:rPr lang="zh-CN" altLang="en-US" sz="2800" dirty="0"/>
                  <a:t> 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求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0" dirty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1800" i="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i="0" dirty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zh-CN" altLang="en-US" dirty="0"/>
                  <a:t>的导数</a:t>
                </a:r>
                <a:r>
                  <a:rPr lang="zh-CN" altLang="en-US" sz="2800" dirty="0"/>
                  <a:t> </a:t>
                </a:r>
                <a:endParaRPr lang="en-US" altLang="zh-CN" sz="1800" dirty="0"/>
              </a:p>
              <a:p>
                <a:pPr lvl="1"/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zh-CN" altLang="en-US" sz="2800" dirty="0"/>
                </a:br>
                <a:endParaRPr lang="en-US" altLang="zh-CN" sz="280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83B6C884-E14C-40D1-9A6D-25A7585B54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3394E2F9-4352-4303-B9BD-F5C8360E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数学复习</a:t>
            </a:r>
            <a:r>
              <a:rPr lang="en-US" altLang="zh-CN" dirty="0"/>
              <a:t>-</a:t>
            </a:r>
            <a:r>
              <a:rPr lang="zh-CN" altLang="en-US" dirty="0"/>
              <a:t>常见求导公式</a:t>
            </a:r>
          </a:p>
        </p:txBody>
      </p:sp>
    </p:spTree>
    <p:extLst>
      <p:ext uri="{BB962C8B-B14F-4D97-AF65-F5344CB8AC3E}">
        <p14:creationId xmlns:p14="http://schemas.microsoft.com/office/powerpoint/2010/main" val="276141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83B6C884-E14C-40D1-9A6D-25A7585B54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在一个多变量的函数中，偏导数就是关于其中一个变量的导数而保持其它变量恒定不变。 </a:t>
                </a:r>
                <a:endParaRPr lang="en-US" altLang="zh-CN" dirty="0"/>
              </a:p>
              <a:p>
                <a:r>
                  <a:rPr lang="zh-CN" altLang="en-US" dirty="0"/>
                  <a:t>假定二元函数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zh-CN" altLang="en-US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/>
                  <a:t>，则对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求偏导的表示为：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对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的偏导数：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/>
                  <a:t>									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对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的偏导数：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br>
                  <a:rPr lang="zh-CN" altLang="en-US" dirty="0"/>
                </a:br>
                <a:endParaRPr lang="en-US" altLang="zh-CN" dirty="0"/>
              </a:p>
              <a:p>
                <a:pPr lvl="1"/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3B6C884-E14C-40D1-9A6D-25A7585B54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3394E2F9-4352-4303-B9BD-F5C8360E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数学复习</a:t>
            </a:r>
            <a:r>
              <a:rPr lang="en-US" altLang="zh-CN" dirty="0"/>
              <a:t>-</a:t>
            </a:r>
            <a:r>
              <a:rPr lang="zh-CN" altLang="en-US" dirty="0"/>
              <a:t>偏导公式</a:t>
            </a:r>
          </a:p>
        </p:txBody>
      </p:sp>
    </p:spTree>
    <p:extLst>
      <p:ext uri="{BB962C8B-B14F-4D97-AF65-F5344CB8AC3E}">
        <p14:creationId xmlns:p14="http://schemas.microsoft.com/office/powerpoint/2010/main" val="8545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83B6C884-E14C-40D1-9A6D-25A7585B54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zh-CN" altLang="en-US" i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0" dirty="0">
                        <a:latin typeface="Cambria Math" panose="02040503050406030204" pitchFamily="18" charset="0"/>
                      </a:rPr>
                      <m:t>+3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zh-CN" altLang="en-US" i="0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的偏导数</a:t>
                </a:r>
                <a:br>
                  <a:rPr lang="zh-CN" altLang="en-US" dirty="0"/>
                </a:br>
                <a:endParaRPr lang="en-US" altLang="zh-CN" dirty="0"/>
              </a:p>
              <a:p>
                <a:pPr lvl="1"/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83B6C884-E14C-40D1-9A6D-25A7585B54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3394E2F9-4352-4303-B9BD-F5C8360E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数学复习</a:t>
            </a:r>
            <a:r>
              <a:rPr lang="en-US" altLang="zh-CN" dirty="0"/>
              <a:t>-</a:t>
            </a:r>
            <a:r>
              <a:rPr lang="zh-CN" altLang="en-US" dirty="0"/>
              <a:t>偏导公式</a:t>
            </a:r>
          </a:p>
        </p:txBody>
      </p:sp>
    </p:spTree>
    <p:extLst>
      <p:ext uri="{BB962C8B-B14F-4D97-AF65-F5344CB8AC3E}">
        <p14:creationId xmlns:p14="http://schemas.microsoft.com/office/powerpoint/2010/main" val="4167770039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2848</TotalTime>
  <Words>715</Words>
  <Application>Microsoft Office PowerPoint</Application>
  <PresentationFormat>宽屏</PresentationFormat>
  <Paragraphs>174</Paragraphs>
  <Slides>28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等线</vt:lpstr>
      <vt:lpstr>宋体</vt:lpstr>
      <vt:lpstr>微软雅黑</vt:lpstr>
      <vt:lpstr>Arial</vt:lpstr>
      <vt:lpstr>Calibri</vt:lpstr>
      <vt:lpstr>Calibri Light</vt:lpstr>
      <vt:lpstr>Cambria Math</vt:lpstr>
      <vt:lpstr>1_自定义设计方案</vt:lpstr>
      <vt:lpstr>深层网络</vt:lpstr>
      <vt:lpstr>目录</vt:lpstr>
      <vt:lpstr>调整过程详解</vt:lpstr>
      <vt:lpstr>调整过程详解</vt:lpstr>
      <vt:lpstr>目录</vt:lpstr>
      <vt:lpstr>数学复习-常见求导公式</vt:lpstr>
      <vt:lpstr>数学复习-常见求导公式</vt:lpstr>
      <vt:lpstr>数学复习-偏导公式</vt:lpstr>
      <vt:lpstr>数学复习-偏导公式</vt:lpstr>
      <vt:lpstr>数学复习-链式求导法则</vt:lpstr>
      <vt:lpstr>数学复习-链式求导法则</vt:lpstr>
      <vt:lpstr>目录</vt:lpstr>
      <vt:lpstr>调整过程详解-正向传播</vt:lpstr>
      <vt:lpstr>调整过程详解-目标函数</vt:lpstr>
      <vt:lpstr>调整过程详解-反向传播</vt:lpstr>
      <vt:lpstr>调整过程详解-算法实现</vt:lpstr>
      <vt:lpstr>调整过程详解-算法实现</vt:lpstr>
      <vt:lpstr>调整过程详解-算法实现</vt:lpstr>
      <vt:lpstr>调整过程详解-算法实现</vt:lpstr>
      <vt:lpstr>调整过程详解-算法实现</vt:lpstr>
      <vt:lpstr>调整过程详解-算法实现</vt:lpstr>
      <vt:lpstr>调整过程详解-算法实现</vt:lpstr>
      <vt:lpstr>调整过程详解-算法实现</vt:lpstr>
      <vt:lpstr>调整过程详解-算法实现</vt:lpstr>
      <vt:lpstr>调整过程详解-算法实现</vt:lpstr>
      <vt:lpstr>目录</vt:lpstr>
      <vt:lpstr>算法总结</vt:lpstr>
      <vt:lpstr>For You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深度学习概述</dc:title>
  <dc:creator>xu ideal</dc:creator>
  <cp:lastModifiedBy>nancy</cp:lastModifiedBy>
  <cp:revision>223</cp:revision>
  <dcterms:created xsi:type="dcterms:W3CDTF">2019-06-19T07:30:18Z</dcterms:created>
  <dcterms:modified xsi:type="dcterms:W3CDTF">2021-07-01T00:52:40Z</dcterms:modified>
</cp:coreProperties>
</file>