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4" autoAdjust="0"/>
    <p:restoredTop sz="94660"/>
  </p:normalViewPr>
  <p:slideViewPr>
    <p:cSldViewPr snapToGrid="0">
      <p:cViewPr varScale="1">
        <p:scale>
          <a:sx n="55" d="100"/>
          <a:sy n="55" d="100"/>
        </p:scale>
        <p:origin x="10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DD45-1C1A-A2FA-1299-6AABCA297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8F9162-9D26-97BC-B332-11767B34D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B86BA-18FD-F8EA-41C9-0BD72237D2F0}"/>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CE2306F3-B2A7-A29D-F848-B0EC4E75F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F8BEE-387F-05D8-7BB2-6C673B8EF1F9}"/>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37215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E368-6B38-E425-A010-A8F0655E4A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B5BFF-E000-EAF9-70C9-32673A60E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D1290-948C-2A87-240A-A6AACC15DA33}"/>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01C71EA0-D194-C016-0133-434AAA5D0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E9A7D-0063-B303-B94C-C4AE89E54CA9}"/>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86691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BA3CC-39EC-8D01-7126-530FF3387D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B945-E38A-64BA-97EC-B13393450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0DB74-D1C7-5F01-DC64-8AF13BBB66C3}"/>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A086F61A-9B02-8A2F-881B-ECD790255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36B5F-C047-CD3D-9EE6-9F56462E568A}"/>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48232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B06C-A0FE-CAA2-9EC3-A2B4F7809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EE10FE-925D-1C6B-B0BA-77D83E32E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53304-38EF-3380-780A-1B866FA878B3}"/>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CB218FC2-7BF0-9EED-FECE-A23133416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E7B50-12C5-6B30-5432-A1EBE3CE7A3C}"/>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170977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2AC6-834D-3197-3D91-8459BD182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03EB5-3FF5-5611-C6B2-61FF2E354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74425-70D3-A73F-6C36-A7CACBA6C80B}"/>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49F30053-4E5C-4282-7B02-0D677E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E0107-0319-2C49-2E53-66D36195BF80}"/>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121304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FFBD-7179-A982-A472-56A867E48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8F81E-7CD0-37F9-7FB9-FD4EEAFD3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2F9687-BE04-4610-7A2C-7DD464244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6C4AA-D11D-90A3-FE22-64C8BF0781A6}"/>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6" name="Footer Placeholder 5">
            <a:extLst>
              <a:ext uri="{FF2B5EF4-FFF2-40B4-BE49-F238E27FC236}">
                <a16:creationId xmlns:a16="http://schemas.microsoft.com/office/drawing/2014/main" id="{0C72D60E-34FF-67E6-630F-ABB3C320C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2F2B8-AD41-B719-3B27-99F400B37A4F}"/>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308984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024F-6E41-A7DC-74EB-789CF97F23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3B193-C405-91F4-D0CD-56C837C8C5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1ECE6-C074-A1BC-8FA6-4538EC825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69086-25BE-C4C3-FFD2-9289A1B80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CC63A-0840-C7A2-36F2-61C43CCC0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A4813-1026-DE72-9C27-BE85FB3AAD08}"/>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8" name="Footer Placeholder 7">
            <a:extLst>
              <a:ext uri="{FF2B5EF4-FFF2-40B4-BE49-F238E27FC236}">
                <a16:creationId xmlns:a16="http://schemas.microsoft.com/office/drawing/2014/main" id="{3296A30A-A072-6FB6-277F-86E60D686A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DA5FA-E24C-00C2-4090-45B91CBFB8CE}"/>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281146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4B60-B986-65DF-1E79-E468EB71B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7C7012-41E5-7F9D-0F2A-01FB592F1B63}"/>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4" name="Footer Placeholder 3">
            <a:extLst>
              <a:ext uri="{FF2B5EF4-FFF2-40B4-BE49-F238E27FC236}">
                <a16:creationId xmlns:a16="http://schemas.microsoft.com/office/drawing/2014/main" id="{F5E814BC-42C6-3B74-24ED-7A852288B0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F76679-AFF1-1046-9EB9-5453117F3F15}"/>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78278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EE38-9A04-50A1-B2F6-70CDC4BACBB9}"/>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3" name="Footer Placeholder 2">
            <a:extLst>
              <a:ext uri="{FF2B5EF4-FFF2-40B4-BE49-F238E27FC236}">
                <a16:creationId xmlns:a16="http://schemas.microsoft.com/office/drawing/2014/main" id="{9D048A92-85CC-FF85-E32C-DF7012D3E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59E7B7-2FE0-319A-9C98-8ABF839160B7}"/>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24550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F20A-AD70-26A6-42C6-04C7CF7D3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CFC13-B5E2-95AF-6A20-53F18D09F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BDC722-45C8-26D1-7EF4-1E2C68061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FF84C-DF0F-1757-5000-0AC02F592191}"/>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6" name="Footer Placeholder 5">
            <a:extLst>
              <a:ext uri="{FF2B5EF4-FFF2-40B4-BE49-F238E27FC236}">
                <a16:creationId xmlns:a16="http://schemas.microsoft.com/office/drawing/2014/main" id="{F579A476-1D91-A476-A1D3-B147103A5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0EF2-9C0B-8C4C-3760-97FC72B92765}"/>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328915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5DC8-D656-2391-32A1-35502143A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25CBB-78B5-0507-ED08-5BF630E02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998B1-3046-FE00-3035-2344B73CF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6E2A1-B4FA-7B77-270F-C019570F7B12}"/>
              </a:ext>
            </a:extLst>
          </p:cNvPr>
          <p:cNvSpPr>
            <a:spLocks noGrp="1"/>
          </p:cNvSpPr>
          <p:nvPr>
            <p:ph type="dt" sz="half" idx="10"/>
          </p:nvPr>
        </p:nvSpPr>
        <p:spPr/>
        <p:txBody>
          <a:bodyPr/>
          <a:lstStyle/>
          <a:p>
            <a:fld id="{504C7C3C-1D11-45E3-9086-7F3E56C66A49}" type="datetimeFigureOut">
              <a:rPr lang="en-US" smtClean="0"/>
              <a:t>5/8/2022</a:t>
            </a:fld>
            <a:endParaRPr lang="en-US"/>
          </a:p>
        </p:txBody>
      </p:sp>
      <p:sp>
        <p:nvSpPr>
          <p:cNvPr id="6" name="Footer Placeholder 5">
            <a:extLst>
              <a:ext uri="{FF2B5EF4-FFF2-40B4-BE49-F238E27FC236}">
                <a16:creationId xmlns:a16="http://schemas.microsoft.com/office/drawing/2014/main" id="{061B60B8-7C74-DDA4-48B1-BD7369D38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181B9-E1DF-4FC5-3DE4-0920C389AB3D}"/>
              </a:ext>
            </a:extLst>
          </p:cNvPr>
          <p:cNvSpPr>
            <a:spLocks noGrp="1"/>
          </p:cNvSpPr>
          <p:nvPr>
            <p:ph type="sldNum" sz="quarter" idx="12"/>
          </p:nvPr>
        </p:nvSpPr>
        <p:spPr/>
        <p:txBody>
          <a:bodyPr/>
          <a:lstStyle/>
          <a:p>
            <a:fld id="{AFF73DE6-3D46-43FA-A537-6FF73B71A76D}" type="slidenum">
              <a:rPr lang="en-US" smtClean="0"/>
              <a:t>‹#›</a:t>
            </a:fld>
            <a:endParaRPr lang="en-US"/>
          </a:p>
        </p:txBody>
      </p:sp>
    </p:spTree>
    <p:extLst>
      <p:ext uri="{BB962C8B-B14F-4D97-AF65-F5344CB8AC3E}">
        <p14:creationId xmlns:p14="http://schemas.microsoft.com/office/powerpoint/2010/main" val="127097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C1019-C791-7F53-0DD9-7A8BEA0A5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AEC39-071E-104F-375F-DA537B34F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2F2D3-3C2D-06DC-2F3A-58A3C5B54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C7C3C-1D11-45E3-9086-7F3E56C66A49}" type="datetimeFigureOut">
              <a:rPr lang="en-US" smtClean="0"/>
              <a:t>5/8/2022</a:t>
            </a:fld>
            <a:endParaRPr lang="en-US"/>
          </a:p>
        </p:txBody>
      </p:sp>
      <p:sp>
        <p:nvSpPr>
          <p:cNvPr id="5" name="Footer Placeholder 4">
            <a:extLst>
              <a:ext uri="{FF2B5EF4-FFF2-40B4-BE49-F238E27FC236}">
                <a16:creationId xmlns:a16="http://schemas.microsoft.com/office/drawing/2014/main" id="{C6AE0C56-4565-2644-4034-25A8086B4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212676-44CA-F6CA-7A8B-EEC6E17EE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73DE6-3D46-43FA-A537-6FF73B71A76D}" type="slidenum">
              <a:rPr lang="en-US" smtClean="0"/>
              <a:t>‹#›</a:t>
            </a:fld>
            <a:endParaRPr lang="en-US"/>
          </a:p>
        </p:txBody>
      </p:sp>
    </p:spTree>
    <p:extLst>
      <p:ext uri="{BB962C8B-B14F-4D97-AF65-F5344CB8AC3E}">
        <p14:creationId xmlns:p14="http://schemas.microsoft.com/office/powerpoint/2010/main" val="357422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3F9B-F189-3CF0-B157-692F49F69D46}"/>
              </a:ext>
            </a:extLst>
          </p:cNvPr>
          <p:cNvSpPr>
            <a:spLocks noGrp="1"/>
          </p:cNvSpPr>
          <p:nvPr>
            <p:ph type="ctrTitle"/>
          </p:nvPr>
        </p:nvSpPr>
        <p:spPr/>
        <p:txBody>
          <a:bodyPr>
            <a:normAutofit/>
          </a:bodyPr>
          <a:lstStyle/>
          <a:p>
            <a:r>
              <a:rPr lang="en-US" sz="4000" b="1" dirty="0" err="1"/>
              <a:t>ConCare</a:t>
            </a:r>
            <a:r>
              <a:rPr lang="en-US" sz="4000" b="1" dirty="0"/>
              <a:t>: Personalized Clinical Feature Embedding via Capturing the Healthcare Context</a:t>
            </a:r>
          </a:p>
        </p:txBody>
      </p:sp>
      <p:sp>
        <p:nvSpPr>
          <p:cNvPr id="3" name="Subtitle 2">
            <a:extLst>
              <a:ext uri="{FF2B5EF4-FFF2-40B4-BE49-F238E27FC236}">
                <a16:creationId xmlns:a16="http://schemas.microsoft.com/office/drawing/2014/main" id="{3052FAA5-40E3-5B4E-689B-B31D9143AAAE}"/>
              </a:ext>
            </a:extLst>
          </p:cNvPr>
          <p:cNvSpPr>
            <a:spLocks noGrp="1"/>
          </p:cNvSpPr>
          <p:nvPr>
            <p:ph type="subTitle" idx="1"/>
          </p:nvPr>
        </p:nvSpPr>
        <p:spPr/>
        <p:txBody>
          <a:bodyPr/>
          <a:lstStyle/>
          <a:p>
            <a:r>
              <a:rPr lang="en-US" dirty="0"/>
              <a:t>By: bbath2, satta2</a:t>
            </a:r>
          </a:p>
        </p:txBody>
      </p:sp>
    </p:spTree>
    <p:extLst>
      <p:ext uri="{BB962C8B-B14F-4D97-AF65-F5344CB8AC3E}">
        <p14:creationId xmlns:p14="http://schemas.microsoft.com/office/powerpoint/2010/main" val="133537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09BF-3574-1B03-CE8A-CA282FAF7AB0}"/>
              </a:ext>
            </a:extLst>
          </p:cNvPr>
          <p:cNvSpPr>
            <a:spLocks noGrp="1"/>
          </p:cNvSpPr>
          <p:nvPr>
            <p:ph type="title"/>
          </p:nvPr>
        </p:nvSpPr>
        <p:spPr/>
        <p:txBody>
          <a:bodyPr/>
          <a:lstStyle/>
          <a:p>
            <a:r>
              <a:rPr lang="en-US" b="1" dirty="0"/>
              <a:t>General Problems</a:t>
            </a:r>
          </a:p>
        </p:txBody>
      </p:sp>
      <p:sp>
        <p:nvSpPr>
          <p:cNvPr id="3" name="Content Placeholder 2">
            <a:extLst>
              <a:ext uri="{FF2B5EF4-FFF2-40B4-BE49-F238E27FC236}">
                <a16:creationId xmlns:a16="http://schemas.microsoft.com/office/drawing/2014/main" id="{8A2A8F16-505F-A70C-45A0-110DB5D73ECD}"/>
              </a:ext>
            </a:extLst>
          </p:cNvPr>
          <p:cNvSpPr>
            <a:spLocks noGrp="1"/>
          </p:cNvSpPr>
          <p:nvPr>
            <p:ph idx="1"/>
          </p:nvPr>
        </p:nvSpPr>
        <p:spPr/>
        <p:txBody>
          <a:bodyPr>
            <a:normAutofit/>
          </a:bodyPr>
          <a:lstStyle/>
          <a:p>
            <a:r>
              <a:rPr lang="en-US" b="1" dirty="0"/>
              <a:t>Extracting personal health context </a:t>
            </a:r>
          </a:p>
          <a:p>
            <a:pPr marL="0" indent="0">
              <a:buNone/>
            </a:pPr>
            <a:r>
              <a:rPr lang="en-US" dirty="0"/>
              <a:t>EHR is extremely diverse, different values of clinical features (</a:t>
            </a:r>
            <a:r>
              <a:rPr lang="en-US" dirty="0" err="1"/>
              <a:t>eg</a:t>
            </a:r>
            <a:r>
              <a:rPr lang="en-US" dirty="0"/>
              <a:t>: blood glucose) may have different significances for different patients based on their static baseline info,  thus the static info is important health context for the patient. The issue, however, is that the dynamic clinical features of the patient can also be treated as the health context. As such, in </a:t>
            </a:r>
            <a:r>
              <a:rPr lang="en-US" dirty="0" err="1"/>
              <a:t>ConCare</a:t>
            </a:r>
            <a:r>
              <a:rPr lang="en-US" dirty="0"/>
              <a:t>, we not only look at both the static baseline and dynamic features as the health context, but we also explore any interdependencies between them.</a:t>
            </a:r>
          </a:p>
        </p:txBody>
      </p:sp>
    </p:spTree>
    <p:extLst>
      <p:ext uri="{BB962C8B-B14F-4D97-AF65-F5344CB8AC3E}">
        <p14:creationId xmlns:p14="http://schemas.microsoft.com/office/powerpoint/2010/main" val="237423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CC5B-2929-6F64-77C5-DDEBF0FE1B2E}"/>
              </a:ext>
            </a:extLst>
          </p:cNvPr>
          <p:cNvSpPr>
            <a:spLocks noGrp="1"/>
          </p:cNvSpPr>
          <p:nvPr>
            <p:ph type="title"/>
          </p:nvPr>
        </p:nvSpPr>
        <p:spPr/>
        <p:txBody>
          <a:bodyPr/>
          <a:lstStyle/>
          <a:p>
            <a:r>
              <a:rPr lang="en-US" b="1" dirty="0"/>
              <a:t>General Problems (</a:t>
            </a:r>
            <a:r>
              <a:rPr lang="en-US" b="1" dirty="0" err="1"/>
              <a:t>cont</a:t>
            </a:r>
            <a:r>
              <a:rPr lang="en-US" b="1" dirty="0"/>
              <a:t>)</a:t>
            </a:r>
          </a:p>
        </p:txBody>
      </p:sp>
      <p:sp>
        <p:nvSpPr>
          <p:cNvPr id="3" name="Content Placeholder 2">
            <a:extLst>
              <a:ext uri="{FF2B5EF4-FFF2-40B4-BE49-F238E27FC236}">
                <a16:creationId xmlns:a16="http://schemas.microsoft.com/office/drawing/2014/main" id="{9EE4BF94-D2B0-4F98-B66C-556243F74967}"/>
              </a:ext>
            </a:extLst>
          </p:cNvPr>
          <p:cNvSpPr>
            <a:spLocks noGrp="1"/>
          </p:cNvSpPr>
          <p:nvPr>
            <p:ph idx="1"/>
          </p:nvPr>
        </p:nvSpPr>
        <p:spPr/>
        <p:txBody>
          <a:bodyPr>
            <a:normAutofit/>
          </a:bodyPr>
          <a:lstStyle/>
          <a:p>
            <a:r>
              <a:rPr lang="en-US" b="1" dirty="0"/>
              <a:t>Capturing the impact of Time Interval </a:t>
            </a:r>
          </a:p>
          <a:p>
            <a:pPr marL="0" indent="0">
              <a:buNone/>
            </a:pPr>
            <a:r>
              <a:rPr lang="en-US" dirty="0"/>
              <a:t>Patients tend to go to the hospital only when they are feeling sick, and physicians only prescribe lab examinations when necessary. Therefore, medical records are produced irregularly. It is also perceived by many existing studies that more recent clinical records are more significant than older records in general when it comes to healthcare prediction. However, in certain circumstances, those historical records may contain valuable information that was not revealed in the latest examinations. </a:t>
            </a:r>
            <a:r>
              <a:rPr lang="en-US" dirty="0" err="1"/>
              <a:t>ConCare</a:t>
            </a:r>
            <a:r>
              <a:rPr lang="en-US" dirty="0"/>
              <a:t> implements a more adaptive, time-aware mechanism to flexibly learn the impact of time interval for each clinical feature. </a:t>
            </a:r>
          </a:p>
          <a:p>
            <a:endParaRPr lang="en-US" dirty="0"/>
          </a:p>
        </p:txBody>
      </p:sp>
    </p:spTree>
    <p:extLst>
      <p:ext uri="{BB962C8B-B14F-4D97-AF65-F5344CB8AC3E}">
        <p14:creationId xmlns:p14="http://schemas.microsoft.com/office/powerpoint/2010/main" val="240712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50F3-837F-5B52-B26A-A39F7BC4B17C}"/>
              </a:ext>
            </a:extLst>
          </p:cNvPr>
          <p:cNvSpPr>
            <a:spLocks noGrp="1"/>
          </p:cNvSpPr>
          <p:nvPr>
            <p:ph type="title"/>
          </p:nvPr>
        </p:nvSpPr>
        <p:spPr/>
        <p:txBody>
          <a:bodyPr/>
          <a:lstStyle/>
          <a:p>
            <a:r>
              <a:rPr lang="en-US" b="1" dirty="0"/>
              <a:t>Specific Approach</a:t>
            </a:r>
          </a:p>
        </p:txBody>
      </p:sp>
      <p:sp>
        <p:nvSpPr>
          <p:cNvPr id="3" name="Content Placeholder 2">
            <a:extLst>
              <a:ext uri="{FF2B5EF4-FFF2-40B4-BE49-F238E27FC236}">
                <a16:creationId xmlns:a16="http://schemas.microsoft.com/office/drawing/2014/main" id="{07AD5228-B9AB-EAD9-19A8-0F60E65E0C45}"/>
              </a:ext>
            </a:extLst>
          </p:cNvPr>
          <p:cNvSpPr>
            <a:spLocks noGrp="1"/>
          </p:cNvSpPr>
          <p:nvPr>
            <p:ph idx="1"/>
          </p:nvPr>
        </p:nvSpPr>
        <p:spPr/>
        <p:txBody>
          <a:bodyPr>
            <a:normAutofit fontScale="92500" lnSpcReduction="20000"/>
          </a:bodyPr>
          <a:lstStyle/>
          <a:p>
            <a:r>
              <a:rPr lang="en-US" dirty="0"/>
              <a:t>The multi-channel GRU with time-aware attention is used to separately learn the representation of each dynamic feature</a:t>
            </a:r>
          </a:p>
          <a:p>
            <a:pPr marL="0" indent="0">
              <a:buNone/>
            </a:pPr>
            <a:endParaRPr lang="en-US" dirty="0"/>
          </a:p>
          <a:p>
            <a:r>
              <a:rPr lang="en-US" dirty="0"/>
              <a:t>A feature encoder is adopted to combine all the static information and dynamic records based on self-attention</a:t>
            </a:r>
          </a:p>
          <a:p>
            <a:pPr marL="0" indent="0">
              <a:buNone/>
            </a:pPr>
            <a:endParaRPr lang="en-US" dirty="0"/>
          </a:p>
          <a:p>
            <a:r>
              <a:rPr lang="en-US" dirty="0"/>
              <a:t>A cross-head decorrelation module is used to minimize the cross-covariance of hidden activations across different heads for the self-attention</a:t>
            </a:r>
          </a:p>
          <a:p>
            <a:pPr marL="0" indent="0">
              <a:buNone/>
            </a:pPr>
            <a:endParaRPr lang="en-US" dirty="0"/>
          </a:p>
          <a:p>
            <a:r>
              <a:rPr lang="en-US" dirty="0"/>
              <a:t>The prediction is obtained from all the regenerated feature embeddings with an attention queried by static baseline information</a:t>
            </a:r>
          </a:p>
        </p:txBody>
      </p:sp>
    </p:spTree>
    <p:extLst>
      <p:ext uri="{BB962C8B-B14F-4D97-AF65-F5344CB8AC3E}">
        <p14:creationId xmlns:p14="http://schemas.microsoft.com/office/powerpoint/2010/main" val="149120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06CECB2-9C4C-08C8-D6A2-5B5A9A0E6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43" y="643467"/>
            <a:ext cx="734171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2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F0A-D8EB-31BD-EC72-6374E7077B67}"/>
              </a:ext>
            </a:extLst>
          </p:cNvPr>
          <p:cNvSpPr>
            <a:spLocks noGrp="1"/>
          </p:cNvSpPr>
          <p:nvPr>
            <p:ph type="title"/>
          </p:nvPr>
        </p:nvSpPr>
        <p:spPr/>
        <p:txBody>
          <a:bodyPr/>
          <a:lstStyle/>
          <a:p>
            <a:r>
              <a:rPr lang="en-US" b="1" dirty="0"/>
              <a:t>Reproduction Attempts</a:t>
            </a:r>
          </a:p>
        </p:txBody>
      </p:sp>
      <p:sp>
        <p:nvSpPr>
          <p:cNvPr id="3" name="Content Placeholder 2">
            <a:extLst>
              <a:ext uri="{FF2B5EF4-FFF2-40B4-BE49-F238E27FC236}">
                <a16:creationId xmlns:a16="http://schemas.microsoft.com/office/drawing/2014/main" id="{F18AC07D-92D5-4C82-F0DB-AB9128DADA81}"/>
              </a:ext>
            </a:extLst>
          </p:cNvPr>
          <p:cNvSpPr>
            <a:spLocks noGrp="1"/>
          </p:cNvSpPr>
          <p:nvPr>
            <p:ph idx="1"/>
          </p:nvPr>
        </p:nvSpPr>
        <p:spPr/>
        <p:txBody>
          <a:bodyPr/>
          <a:lstStyle/>
          <a:p>
            <a:r>
              <a:rPr lang="en-US" b="1" dirty="0"/>
              <a:t>Databases:</a:t>
            </a:r>
          </a:p>
          <a:p>
            <a:pPr lvl="1"/>
            <a:r>
              <a:rPr lang="en-US" dirty="0"/>
              <a:t>MIMIC-III</a:t>
            </a:r>
          </a:p>
          <a:p>
            <a:pPr lvl="1"/>
            <a:r>
              <a:rPr lang="en-US" dirty="0"/>
              <a:t>Real-World ESRD Dataset (never received permission)</a:t>
            </a:r>
          </a:p>
          <a:p>
            <a:pPr marL="457200" lvl="1" indent="0">
              <a:buNone/>
            </a:pPr>
            <a:endParaRPr lang="en-US" dirty="0"/>
          </a:p>
          <a:p>
            <a:r>
              <a:rPr lang="en-US" b="1" dirty="0"/>
              <a:t>Baselines:</a:t>
            </a:r>
          </a:p>
          <a:p>
            <a:pPr lvl="1"/>
            <a:r>
              <a:rPr lang="en-US" dirty="0"/>
              <a:t>GRU</a:t>
            </a:r>
          </a:p>
          <a:p>
            <a:pPr lvl="1"/>
            <a:r>
              <a:rPr lang="en-US" dirty="0"/>
              <a:t>T-LSTM</a:t>
            </a:r>
          </a:p>
          <a:p>
            <a:pPr lvl="1"/>
            <a:r>
              <a:rPr lang="en-US" dirty="0"/>
              <a:t>RETAIN</a:t>
            </a:r>
          </a:p>
          <a:p>
            <a:pPr lvl="1"/>
            <a:r>
              <a:rPr lang="en-US" dirty="0"/>
              <a:t>Unfortunately, we were unable to replicate any of the other baseline models </a:t>
            </a:r>
          </a:p>
          <a:p>
            <a:pPr lvl="1"/>
            <a:endParaRPr lang="en-US" dirty="0"/>
          </a:p>
          <a:p>
            <a:endParaRPr lang="en-US" dirty="0"/>
          </a:p>
        </p:txBody>
      </p:sp>
    </p:spTree>
    <p:extLst>
      <p:ext uri="{BB962C8B-B14F-4D97-AF65-F5344CB8AC3E}">
        <p14:creationId xmlns:p14="http://schemas.microsoft.com/office/powerpoint/2010/main" val="215162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06F4-A7ED-05E4-7E76-7C06455ADA63}"/>
              </a:ext>
            </a:extLst>
          </p:cNvPr>
          <p:cNvSpPr>
            <a:spLocks noGrp="1"/>
          </p:cNvSpPr>
          <p:nvPr>
            <p:ph type="title"/>
          </p:nvPr>
        </p:nvSpPr>
        <p:spPr>
          <a:xfrm>
            <a:off x="838200" y="424317"/>
            <a:ext cx="10515600" cy="601596"/>
          </a:xfrm>
        </p:spPr>
        <p:txBody>
          <a:bodyPr>
            <a:normAutofit fontScale="90000"/>
          </a:bodyPr>
          <a:lstStyle/>
          <a:p>
            <a:r>
              <a:rPr lang="en-US" b="1" dirty="0"/>
              <a:t>Prediction Results</a:t>
            </a:r>
          </a:p>
        </p:txBody>
      </p:sp>
      <p:graphicFrame>
        <p:nvGraphicFramePr>
          <p:cNvPr id="4" name="Table 4">
            <a:extLst>
              <a:ext uri="{FF2B5EF4-FFF2-40B4-BE49-F238E27FC236}">
                <a16:creationId xmlns:a16="http://schemas.microsoft.com/office/drawing/2014/main" id="{3F4491EC-4D02-E1BF-1224-3D11F3460CFE}"/>
              </a:ext>
            </a:extLst>
          </p:cNvPr>
          <p:cNvGraphicFramePr>
            <a:graphicFrameLocks noGrp="1"/>
          </p:cNvGraphicFramePr>
          <p:nvPr>
            <p:ph idx="1"/>
            <p:extLst>
              <p:ext uri="{D42A27DB-BD31-4B8C-83A1-F6EECF244321}">
                <p14:modId xmlns:p14="http://schemas.microsoft.com/office/powerpoint/2010/main" val="2796987403"/>
              </p:ext>
            </p:extLst>
          </p:nvPr>
        </p:nvGraphicFramePr>
        <p:xfrm>
          <a:off x="838202" y="1138123"/>
          <a:ext cx="10515596" cy="292608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1689703705"/>
                    </a:ext>
                  </a:extLst>
                </a:gridCol>
                <a:gridCol w="2628899">
                  <a:extLst>
                    <a:ext uri="{9D8B030D-6E8A-4147-A177-3AD203B41FA5}">
                      <a16:colId xmlns:a16="http://schemas.microsoft.com/office/drawing/2014/main" val="45126907"/>
                    </a:ext>
                  </a:extLst>
                </a:gridCol>
                <a:gridCol w="2628899">
                  <a:extLst>
                    <a:ext uri="{9D8B030D-6E8A-4147-A177-3AD203B41FA5}">
                      <a16:colId xmlns:a16="http://schemas.microsoft.com/office/drawing/2014/main" val="1897826903"/>
                    </a:ext>
                  </a:extLst>
                </a:gridCol>
                <a:gridCol w="2628899">
                  <a:extLst>
                    <a:ext uri="{9D8B030D-6E8A-4147-A177-3AD203B41FA5}">
                      <a16:colId xmlns:a16="http://schemas.microsoft.com/office/drawing/2014/main" val="2702493296"/>
                    </a:ext>
                  </a:extLst>
                </a:gridCol>
              </a:tblGrid>
              <a:tr h="328945">
                <a:tc>
                  <a:txBody>
                    <a:bodyPr/>
                    <a:lstStyle/>
                    <a:p>
                      <a:pPr algn="ctr"/>
                      <a:r>
                        <a:rPr lang="en-US" dirty="0"/>
                        <a:t>Method</a:t>
                      </a:r>
                    </a:p>
                  </a:txBody>
                  <a:tcPr/>
                </a:tc>
                <a:tc>
                  <a:txBody>
                    <a:bodyPr/>
                    <a:lstStyle/>
                    <a:p>
                      <a:pPr algn="ctr"/>
                      <a:r>
                        <a:rPr lang="en-US" dirty="0"/>
                        <a:t>AUROC</a:t>
                      </a:r>
                    </a:p>
                  </a:txBody>
                  <a:tcPr/>
                </a:tc>
                <a:tc>
                  <a:txBody>
                    <a:bodyPr/>
                    <a:lstStyle/>
                    <a:p>
                      <a:pPr algn="ctr"/>
                      <a:r>
                        <a:rPr lang="en-US" dirty="0"/>
                        <a:t>AUPRC</a:t>
                      </a:r>
                    </a:p>
                  </a:txBody>
                  <a:tcPr/>
                </a:tc>
                <a:tc>
                  <a:txBody>
                    <a:bodyPr/>
                    <a:lstStyle/>
                    <a:p>
                      <a:pPr algn="ctr"/>
                      <a:r>
                        <a:rPr lang="en-US" dirty="0"/>
                        <a:t>Min(Se, P+)</a:t>
                      </a:r>
                    </a:p>
                  </a:txBody>
                  <a:tcPr/>
                </a:tc>
                <a:extLst>
                  <a:ext uri="{0D108BD9-81ED-4DB2-BD59-A6C34878D82A}">
                    <a16:rowId xmlns:a16="http://schemas.microsoft.com/office/drawing/2014/main" val="4004297429"/>
                  </a:ext>
                </a:extLst>
              </a:tr>
              <a:tr h="328945">
                <a:tc>
                  <a:txBody>
                    <a:bodyPr/>
                    <a:lstStyle/>
                    <a:p>
                      <a:pPr algn="ctr"/>
                      <a:r>
                        <a:rPr lang="en-US" dirty="0"/>
                        <a:t>GRU</a:t>
                      </a:r>
                    </a:p>
                  </a:txBody>
                  <a:tcPr/>
                </a:tc>
                <a:tc>
                  <a:txBody>
                    <a:bodyPr/>
                    <a:lstStyle/>
                    <a:p>
                      <a:pPr algn="ctr"/>
                      <a:r>
                        <a:rPr lang="en-US" dirty="0"/>
                        <a:t>.8628(.011)</a:t>
                      </a:r>
                    </a:p>
                  </a:txBody>
                  <a:tcPr/>
                </a:tc>
                <a:tc>
                  <a:txBody>
                    <a:bodyPr/>
                    <a:lstStyle/>
                    <a:p>
                      <a:pPr algn="ctr"/>
                      <a:r>
                        <a:rPr lang="en-US" dirty="0"/>
                        <a:t>.4989(.022)</a:t>
                      </a:r>
                    </a:p>
                  </a:txBody>
                  <a:tcPr/>
                </a:tc>
                <a:tc>
                  <a:txBody>
                    <a:bodyPr/>
                    <a:lstStyle/>
                    <a:p>
                      <a:pPr algn="ctr"/>
                      <a:r>
                        <a:rPr lang="en-US" sz="1800" kern="1200" dirty="0">
                          <a:solidFill>
                            <a:schemeClr val="dk1"/>
                          </a:solidFill>
                          <a:effectLst/>
                          <a:latin typeface="+mn-lt"/>
                          <a:ea typeface="+mn-ea"/>
                          <a:cs typeface="+mn-cs"/>
                        </a:rPr>
                        <a:t>.5026 (.028)</a:t>
                      </a:r>
                      <a:endParaRPr lang="en-US" dirty="0"/>
                    </a:p>
                  </a:txBody>
                  <a:tcPr/>
                </a:tc>
                <a:extLst>
                  <a:ext uri="{0D108BD9-81ED-4DB2-BD59-A6C34878D82A}">
                    <a16:rowId xmlns:a16="http://schemas.microsoft.com/office/drawing/2014/main" val="292359234"/>
                  </a:ext>
                </a:extLst>
              </a:tr>
              <a:tr h="328945">
                <a:tc>
                  <a:txBody>
                    <a:bodyPr/>
                    <a:lstStyle/>
                    <a:p>
                      <a:pPr algn="ctr"/>
                      <a:r>
                        <a:rPr lang="en-US" dirty="0"/>
                        <a:t>RETAIN</a:t>
                      </a:r>
                    </a:p>
                  </a:txBody>
                  <a:tcPr/>
                </a:tc>
                <a:tc>
                  <a:txBody>
                    <a:bodyPr/>
                    <a:lstStyle/>
                    <a:p>
                      <a:pPr algn="ctr"/>
                      <a:r>
                        <a:rPr lang="en-US" dirty="0"/>
                        <a:t>.8313(0.14)</a:t>
                      </a:r>
                    </a:p>
                  </a:txBody>
                  <a:tcPr/>
                </a:tc>
                <a:tc>
                  <a:txBody>
                    <a:bodyPr/>
                    <a:lstStyle/>
                    <a:p>
                      <a:pPr algn="ctr"/>
                      <a:r>
                        <a:rPr lang="en-US" dirty="0"/>
                        <a:t>.4790(.020)</a:t>
                      </a:r>
                    </a:p>
                  </a:txBody>
                  <a:tcPr/>
                </a:tc>
                <a:tc>
                  <a:txBody>
                    <a:bodyPr/>
                    <a:lstStyle/>
                    <a:p>
                      <a:pPr algn="ctr"/>
                      <a:r>
                        <a:rPr lang="en-US" sz="1800" kern="1200" dirty="0">
                          <a:solidFill>
                            <a:schemeClr val="dk1"/>
                          </a:solidFill>
                          <a:effectLst/>
                          <a:latin typeface="+mn-lt"/>
                          <a:ea typeface="+mn-ea"/>
                          <a:cs typeface="+mn-cs"/>
                        </a:rPr>
                        <a:t>.4721 (.022)</a:t>
                      </a:r>
                      <a:endParaRPr lang="en-US" dirty="0"/>
                    </a:p>
                  </a:txBody>
                  <a:tcPr/>
                </a:tc>
                <a:extLst>
                  <a:ext uri="{0D108BD9-81ED-4DB2-BD59-A6C34878D82A}">
                    <a16:rowId xmlns:a16="http://schemas.microsoft.com/office/drawing/2014/main" val="52342078"/>
                  </a:ext>
                </a:extLst>
              </a:tr>
              <a:tr h="328945">
                <a:tc>
                  <a:txBody>
                    <a:bodyPr/>
                    <a:lstStyle/>
                    <a:p>
                      <a:pPr algn="ctr"/>
                      <a:r>
                        <a:rPr lang="en-US" dirty="0"/>
                        <a:t>MCA_RNN</a:t>
                      </a:r>
                    </a:p>
                  </a:txBody>
                  <a:tcPr/>
                </a:tc>
                <a:tc>
                  <a:txBody>
                    <a:bodyPr/>
                    <a:lstStyle/>
                    <a:p>
                      <a:pPr algn="ctr"/>
                      <a:r>
                        <a:rPr lang="en-US" dirty="0"/>
                        <a:t>.8587(.013)</a:t>
                      </a:r>
                    </a:p>
                  </a:txBody>
                  <a:tcPr/>
                </a:tc>
                <a:tc>
                  <a:txBody>
                    <a:bodyPr/>
                    <a:lstStyle/>
                    <a:p>
                      <a:pPr algn="ctr"/>
                      <a:r>
                        <a:rPr lang="en-US" dirty="0"/>
                        <a:t>.5003(.028)</a:t>
                      </a:r>
                    </a:p>
                  </a:txBody>
                  <a:tcPr/>
                </a:tc>
                <a:tc>
                  <a:txBody>
                    <a:bodyPr/>
                    <a:lstStyle/>
                    <a:p>
                      <a:pPr algn="ctr"/>
                      <a:r>
                        <a:rPr lang="en-US" sz="1800" kern="1200" dirty="0">
                          <a:solidFill>
                            <a:schemeClr val="dk1"/>
                          </a:solidFill>
                          <a:effectLst/>
                          <a:latin typeface="+mn-lt"/>
                          <a:ea typeface="+mn-ea"/>
                          <a:cs typeface="+mn-cs"/>
                        </a:rPr>
                        <a:t>.4932 (.024)</a:t>
                      </a:r>
                      <a:endParaRPr lang="en-US" dirty="0"/>
                    </a:p>
                  </a:txBody>
                  <a:tcPr/>
                </a:tc>
                <a:extLst>
                  <a:ext uri="{0D108BD9-81ED-4DB2-BD59-A6C34878D82A}">
                    <a16:rowId xmlns:a16="http://schemas.microsoft.com/office/drawing/2014/main" val="415556001"/>
                  </a:ext>
                </a:extLst>
              </a:tr>
              <a:tr h="328945">
                <a:tc>
                  <a:txBody>
                    <a:bodyPr/>
                    <a:lstStyle/>
                    <a:p>
                      <a:pPr algn="ctr"/>
                      <a:r>
                        <a:rPr lang="en-US" dirty="0"/>
                        <a:t>T-LSTM</a:t>
                      </a:r>
                    </a:p>
                  </a:txBody>
                  <a:tcPr/>
                </a:tc>
                <a:tc>
                  <a:txBody>
                    <a:bodyPr/>
                    <a:lstStyle/>
                    <a:p>
                      <a:pPr algn="ctr"/>
                      <a:r>
                        <a:rPr lang="en-US" dirty="0"/>
                        <a:t>.8617(.014)</a:t>
                      </a:r>
                    </a:p>
                  </a:txBody>
                  <a:tcPr/>
                </a:tc>
                <a:tc>
                  <a:txBody>
                    <a:bodyPr/>
                    <a:lstStyle/>
                    <a:p>
                      <a:pPr algn="ctr"/>
                      <a:r>
                        <a:rPr lang="en-US" sz="1800" kern="1200" dirty="0">
                          <a:solidFill>
                            <a:schemeClr val="dk1"/>
                          </a:solidFill>
                          <a:effectLst/>
                          <a:latin typeface="+mn-lt"/>
                          <a:ea typeface="+mn-ea"/>
                          <a:cs typeface="+mn-cs"/>
                        </a:rPr>
                        <a:t>.4964 (.022)</a:t>
                      </a:r>
                      <a:endParaRPr lang="en-US" dirty="0"/>
                    </a:p>
                  </a:txBody>
                  <a:tcPr/>
                </a:tc>
                <a:tc>
                  <a:txBody>
                    <a:bodyPr/>
                    <a:lstStyle/>
                    <a:p>
                      <a:pPr algn="ctr"/>
                      <a:r>
                        <a:rPr lang="en-US" sz="1800" kern="1200" dirty="0">
                          <a:solidFill>
                            <a:schemeClr val="dk1"/>
                          </a:solidFill>
                          <a:effectLst/>
                          <a:latin typeface="+mn-lt"/>
                          <a:ea typeface="+mn-ea"/>
                          <a:cs typeface="+mn-cs"/>
                        </a:rPr>
                        <a:t>.4977 (.029)</a:t>
                      </a:r>
                      <a:endParaRPr lang="en-US" dirty="0"/>
                    </a:p>
                  </a:txBody>
                  <a:tcPr/>
                </a:tc>
                <a:extLst>
                  <a:ext uri="{0D108BD9-81ED-4DB2-BD59-A6C34878D82A}">
                    <a16:rowId xmlns:a16="http://schemas.microsoft.com/office/drawing/2014/main" val="703759184"/>
                  </a:ext>
                </a:extLst>
              </a:tr>
              <a:tr h="328945">
                <a:tc>
                  <a:txBody>
                    <a:bodyPr/>
                    <a:lstStyle/>
                    <a:p>
                      <a:pPr algn="ctr"/>
                      <a:r>
                        <a:rPr lang="en-US" dirty="0"/>
                        <a:t>Transformer</a:t>
                      </a:r>
                    </a:p>
                  </a:txBody>
                  <a:tcPr/>
                </a:tc>
                <a:tc>
                  <a:txBody>
                    <a:bodyPr/>
                    <a:lstStyle/>
                    <a:p>
                      <a:pPr algn="ctr"/>
                      <a:r>
                        <a:rPr lang="en-US" dirty="0"/>
                        <a:t>.8535(.014)</a:t>
                      </a:r>
                    </a:p>
                  </a:txBody>
                  <a:tcPr/>
                </a:tc>
                <a:tc>
                  <a:txBody>
                    <a:bodyPr/>
                    <a:lstStyle/>
                    <a:p>
                      <a:pPr algn="ctr"/>
                      <a:r>
                        <a:rPr lang="en-US" sz="1800" kern="1200" dirty="0">
                          <a:solidFill>
                            <a:schemeClr val="dk1"/>
                          </a:solidFill>
                          <a:effectLst/>
                          <a:latin typeface="+mn-lt"/>
                          <a:ea typeface="+mn-ea"/>
                          <a:cs typeface="+mn-cs"/>
                        </a:rPr>
                        <a:t>.4917 (.022)</a:t>
                      </a:r>
                      <a:endParaRPr lang="en-US" dirty="0"/>
                    </a:p>
                  </a:txBody>
                  <a:tcPr/>
                </a:tc>
                <a:tc>
                  <a:txBody>
                    <a:bodyPr/>
                    <a:lstStyle/>
                    <a:p>
                      <a:pPr algn="ctr"/>
                      <a:r>
                        <a:rPr lang="en-US" sz="1800" kern="1200" dirty="0">
                          <a:solidFill>
                            <a:schemeClr val="dk1"/>
                          </a:solidFill>
                          <a:effectLst/>
                          <a:latin typeface="+mn-lt"/>
                          <a:ea typeface="+mn-ea"/>
                          <a:cs typeface="+mn-cs"/>
                        </a:rPr>
                        <a:t>.5000 (.019)</a:t>
                      </a:r>
                      <a:endParaRPr lang="en-US" dirty="0"/>
                    </a:p>
                  </a:txBody>
                  <a:tcPr/>
                </a:tc>
                <a:extLst>
                  <a:ext uri="{0D108BD9-81ED-4DB2-BD59-A6C34878D82A}">
                    <a16:rowId xmlns:a16="http://schemas.microsoft.com/office/drawing/2014/main" val="1162880433"/>
                  </a:ext>
                </a:extLst>
              </a:tr>
              <a:tr h="328945">
                <a:tc>
                  <a:txBody>
                    <a:bodyPr/>
                    <a:lstStyle/>
                    <a:p>
                      <a:pPr algn="ctr"/>
                      <a:r>
                        <a:rPr lang="en-US" dirty="0" err="1"/>
                        <a:t>SAnD</a:t>
                      </a:r>
                      <a:endParaRPr lang="en-US" dirty="0"/>
                    </a:p>
                  </a:txBody>
                  <a:tcPr/>
                </a:tc>
                <a:tc>
                  <a:txBody>
                    <a:bodyPr/>
                    <a:lstStyle/>
                    <a:p>
                      <a:pPr algn="ctr"/>
                      <a:r>
                        <a:rPr lang="en-US" dirty="0"/>
                        <a:t>.8382(.007)</a:t>
                      </a:r>
                    </a:p>
                  </a:txBody>
                  <a:tcPr/>
                </a:tc>
                <a:tc>
                  <a:txBody>
                    <a:bodyPr/>
                    <a:lstStyle/>
                    <a:p>
                      <a:pPr algn="ctr"/>
                      <a:r>
                        <a:rPr lang="en-US" sz="1800" kern="1200" dirty="0">
                          <a:solidFill>
                            <a:schemeClr val="dk1"/>
                          </a:solidFill>
                          <a:effectLst/>
                          <a:latin typeface="+mn-lt"/>
                          <a:ea typeface="+mn-ea"/>
                          <a:cs typeface="+mn-cs"/>
                        </a:rPr>
                        <a:t>.4545 (.018)</a:t>
                      </a:r>
                      <a:endParaRPr lang="en-US" dirty="0"/>
                    </a:p>
                  </a:txBody>
                  <a:tcPr/>
                </a:tc>
                <a:tc>
                  <a:txBody>
                    <a:bodyPr/>
                    <a:lstStyle/>
                    <a:p>
                      <a:pPr algn="ctr"/>
                      <a:r>
                        <a:rPr lang="en-US" sz="1800" kern="1200" dirty="0">
                          <a:solidFill>
                            <a:schemeClr val="dk1"/>
                          </a:solidFill>
                          <a:effectLst/>
                          <a:latin typeface="+mn-lt"/>
                          <a:ea typeface="+mn-ea"/>
                          <a:cs typeface="+mn-cs"/>
                        </a:rPr>
                        <a:t>.4885 (.017)</a:t>
                      </a:r>
                      <a:endParaRPr lang="en-US" dirty="0"/>
                    </a:p>
                  </a:txBody>
                  <a:tcPr/>
                </a:tc>
                <a:extLst>
                  <a:ext uri="{0D108BD9-81ED-4DB2-BD59-A6C34878D82A}">
                    <a16:rowId xmlns:a16="http://schemas.microsoft.com/office/drawing/2014/main" val="2340244371"/>
                  </a:ext>
                </a:extLst>
              </a:tr>
              <a:tr h="328945">
                <a:tc>
                  <a:txBody>
                    <a:bodyPr/>
                    <a:lstStyle/>
                    <a:p>
                      <a:pPr algn="ctr"/>
                      <a:r>
                        <a:rPr lang="en-US" dirty="0" err="1"/>
                        <a:t>ConCare</a:t>
                      </a:r>
                      <a:endParaRPr lang="en-US" dirty="0"/>
                    </a:p>
                  </a:txBody>
                  <a:tcPr/>
                </a:tc>
                <a:tc>
                  <a:txBody>
                    <a:bodyPr/>
                    <a:lstStyle/>
                    <a:p>
                      <a:pPr algn="ctr"/>
                      <a:r>
                        <a:rPr lang="en-US" b="1" dirty="0"/>
                        <a:t>.8702(.008)</a:t>
                      </a:r>
                    </a:p>
                  </a:txBody>
                  <a:tcPr/>
                </a:tc>
                <a:tc>
                  <a:txBody>
                    <a:bodyPr/>
                    <a:lstStyle/>
                    <a:p>
                      <a:pPr algn="ctr"/>
                      <a:r>
                        <a:rPr lang="en-US" sz="1800" b="1" kern="1200" dirty="0">
                          <a:solidFill>
                            <a:schemeClr val="dk1"/>
                          </a:solidFill>
                          <a:effectLst/>
                          <a:latin typeface="+mn-lt"/>
                          <a:ea typeface="+mn-ea"/>
                          <a:cs typeface="+mn-cs"/>
                        </a:rPr>
                        <a:t>.5317 (.027)</a:t>
                      </a:r>
                      <a:endParaRPr lang="en-US" b="1" dirty="0"/>
                    </a:p>
                  </a:txBody>
                  <a:tcPr/>
                </a:tc>
                <a:tc>
                  <a:txBody>
                    <a:bodyPr/>
                    <a:lstStyle/>
                    <a:p>
                      <a:pPr algn="ctr"/>
                      <a:r>
                        <a:rPr lang="en-US" sz="1800" b="1" kern="1200" dirty="0">
                          <a:solidFill>
                            <a:schemeClr val="dk1"/>
                          </a:solidFill>
                          <a:effectLst/>
                          <a:latin typeface="+mn-lt"/>
                          <a:ea typeface="+mn-ea"/>
                          <a:cs typeface="+mn-cs"/>
                        </a:rPr>
                        <a:t>.5082 (.021)</a:t>
                      </a:r>
                      <a:endParaRPr lang="en-US" b="1" dirty="0"/>
                    </a:p>
                  </a:txBody>
                  <a:tcPr/>
                </a:tc>
                <a:extLst>
                  <a:ext uri="{0D108BD9-81ED-4DB2-BD59-A6C34878D82A}">
                    <a16:rowId xmlns:a16="http://schemas.microsoft.com/office/drawing/2014/main" val="145970101"/>
                  </a:ext>
                </a:extLst>
              </a:tr>
            </a:tbl>
          </a:graphicData>
        </a:graphic>
      </p:graphicFrame>
      <p:graphicFrame>
        <p:nvGraphicFramePr>
          <p:cNvPr id="7" name="Table 7">
            <a:extLst>
              <a:ext uri="{FF2B5EF4-FFF2-40B4-BE49-F238E27FC236}">
                <a16:creationId xmlns:a16="http://schemas.microsoft.com/office/drawing/2014/main" id="{038B0A0E-9AE5-CFEA-DA14-A3D9F5E20EA4}"/>
              </a:ext>
            </a:extLst>
          </p:cNvPr>
          <p:cNvGraphicFramePr>
            <a:graphicFrameLocks noGrp="1"/>
          </p:cNvGraphicFramePr>
          <p:nvPr>
            <p:extLst>
              <p:ext uri="{D42A27DB-BD31-4B8C-83A1-F6EECF244321}">
                <p14:modId xmlns:p14="http://schemas.microsoft.com/office/powerpoint/2010/main" val="3101305227"/>
              </p:ext>
            </p:extLst>
          </p:nvPr>
        </p:nvGraphicFramePr>
        <p:xfrm>
          <a:off x="838202" y="4176413"/>
          <a:ext cx="10515596" cy="25603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930987535"/>
                    </a:ext>
                  </a:extLst>
                </a:gridCol>
                <a:gridCol w="2628899">
                  <a:extLst>
                    <a:ext uri="{9D8B030D-6E8A-4147-A177-3AD203B41FA5}">
                      <a16:colId xmlns:a16="http://schemas.microsoft.com/office/drawing/2014/main" val="871818906"/>
                    </a:ext>
                  </a:extLst>
                </a:gridCol>
                <a:gridCol w="2628899">
                  <a:extLst>
                    <a:ext uri="{9D8B030D-6E8A-4147-A177-3AD203B41FA5}">
                      <a16:colId xmlns:a16="http://schemas.microsoft.com/office/drawing/2014/main" val="121812289"/>
                    </a:ext>
                  </a:extLst>
                </a:gridCol>
                <a:gridCol w="2628899">
                  <a:extLst>
                    <a:ext uri="{9D8B030D-6E8A-4147-A177-3AD203B41FA5}">
                      <a16:colId xmlns:a16="http://schemas.microsoft.com/office/drawing/2014/main" val="2866840182"/>
                    </a:ext>
                  </a:extLst>
                </a:gridCol>
              </a:tblGrid>
              <a:tr h="330134">
                <a:tc>
                  <a:txBody>
                    <a:bodyPr/>
                    <a:lstStyle/>
                    <a:p>
                      <a:pPr algn="ctr"/>
                      <a:r>
                        <a:rPr lang="en-US" dirty="0"/>
                        <a:t>Method</a:t>
                      </a:r>
                    </a:p>
                  </a:txBody>
                  <a:tcPr/>
                </a:tc>
                <a:tc>
                  <a:txBody>
                    <a:bodyPr/>
                    <a:lstStyle/>
                    <a:p>
                      <a:pPr algn="ctr"/>
                      <a:r>
                        <a:rPr lang="en-US" dirty="0"/>
                        <a:t>AUROC</a:t>
                      </a:r>
                    </a:p>
                  </a:txBody>
                  <a:tcPr/>
                </a:tc>
                <a:tc>
                  <a:txBody>
                    <a:bodyPr/>
                    <a:lstStyle/>
                    <a:p>
                      <a:pPr algn="ctr"/>
                      <a:r>
                        <a:rPr lang="en-US" dirty="0"/>
                        <a:t>AUPRC</a:t>
                      </a:r>
                    </a:p>
                  </a:txBody>
                  <a:tcPr/>
                </a:tc>
                <a:tc>
                  <a:txBody>
                    <a:bodyPr/>
                    <a:lstStyle/>
                    <a:p>
                      <a:pPr algn="ctr"/>
                      <a:r>
                        <a:rPr lang="en-US" dirty="0"/>
                        <a:t>Min(Se, P+)</a:t>
                      </a:r>
                    </a:p>
                  </a:txBody>
                  <a:tcPr/>
                </a:tc>
                <a:extLst>
                  <a:ext uri="{0D108BD9-81ED-4DB2-BD59-A6C34878D82A}">
                    <a16:rowId xmlns:a16="http://schemas.microsoft.com/office/drawing/2014/main" val="3916755579"/>
                  </a:ext>
                </a:extLst>
              </a:tr>
              <a:tr h="330134">
                <a:tc>
                  <a:txBody>
                    <a:bodyPr/>
                    <a:lstStyle/>
                    <a:p>
                      <a:pPr algn="ctr"/>
                      <a:r>
                        <a:rPr lang="en-US" dirty="0"/>
                        <a:t>GRU</a:t>
                      </a:r>
                    </a:p>
                  </a:txBody>
                  <a:tcPr/>
                </a:tc>
                <a:tc>
                  <a:txBody>
                    <a:bodyPr/>
                    <a:lstStyle/>
                    <a:p>
                      <a:pPr algn="ctr"/>
                      <a:r>
                        <a:rPr lang="en-US" dirty="0"/>
                        <a:t>0.8568</a:t>
                      </a:r>
                    </a:p>
                  </a:txBody>
                  <a:tcPr/>
                </a:tc>
                <a:tc>
                  <a:txBody>
                    <a:bodyPr/>
                    <a:lstStyle/>
                    <a:p>
                      <a:pPr algn="ctr"/>
                      <a:r>
                        <a:rPr lang="en-US" dirty="0"/>
                        <a:t>0.5493</a:t>
                      </a:r>
                    </a:p>
                  </a:txBody>
                  <a:tcPr/>
                </a:tc>
                <a:tc>
                  <a:txBody>
                    <a:bodyPr/>
                    <a:lstStyle/>
                    <a:p>
                      <a:pPr algn="ctr"/>
                      <a:r>
                        <a:rPr lang="en-US" dirty="0"/>
                        <a:t>0.5092</a:t>
                      </a:r>
                    </a:p>
                  </a:txBody>
                  <a:tcPr/>
                </a:tc>
                <a:extLst>
                  <a:ext uri="{0D108BD9-81ED-4DB2-BD59-A6C34878D82A}">
                    <a16:rowId xmlns:a16="http://schemas.microsoft.com/office/drawing/2014/main" val="3678755628"/>
                  </a:ext>
                </a:extLst>
              </a:tr>
              <a:tr h="330134">
                <a:tc>
                  <a:txBody>
                    <a:bodyPr/>
                    <a:lstStyle/>
                    <a:p>
                      <a:pPr algn="ctr"/>
                      <a:r>
                        <a:rPr lang="en-US" dirty="0"/>
                        <a:t>T-LSTM</a:t>
                      </a:r>
                    </a:p>
                  </a:txBody>
                  <a:tcPr/>
                </a:tc>
                <a:tc>
                  <a:txBody>
                    <a:bodyPr/>
                    <a:lstStyle/>
                    <a:p>
                      <a:pPr algn="ctr"/>
                      <a:r>
                        <a:rPr lang="en-US" dirty="0"/>
                        <a:t>0.8625</a:t>
                      </a:r>
                    </a:p>
                  </a:txBody>
                  <a:tcPr/>
                </a:tc>
                <a:tc>
                  <a:txBody>
                    <a:bodyPr/>
                    <a:lstStyle/>
                    <a:p>
                      <a:pPr algn="ctr"/>
                      <a:r>
                        <a:rPr lang="en-US" dirty="0"/>
                        <a:t>0.5599</a:t>
                      </a:r>
                    </a:p>
                  </a:txBody>
                  <a:tcPr/>
                </a:tc>
                <a:tc>
                  <a:txBody>
                    <a:bodyPr/>
                    <a:lstStyle/>
                    <a:p>
                      <a:pPr algn="ctr"/>
                      <a:r>
                        <a:rPr lang="en-US" dirty="0"/>
                        <a:t>0.5</a:t>
                      </a:r>
                    </a:p>
                  </a:txBody>
                  <a:tcPr/>
                </a:tc>
                <a:extLst>
                  <a:ext uri="{0D108BD9-81ED-4DB2-BD59-A6C34878D82A}">
                    <a16:rowId xmlns:a16="http://schemas.microsoft.com/office/drawing/2014/main" val="937388511"/>
                  </a:ext>
                </a:extLst>
              </a:tr>
              <a:tr h="330134">
                <a:tc>
                  <a:txBody>
                    <a:bodyPr/>
                    <a:lstStyle/>
                    <a:p>
                      <a:pPr algn="ctr"/>
                      <a:r>
                        <a:rPr lang="en-US" dirty="0"/>
                        <a:t>RETAIN</a:t>
                      </a:r>
                    </a:p>
                  </a:txBody>
                  <a:tcPr/>
                </a:tc>
                <a:tc>
                  <a:txBody>
                    <a:bodyPr/>
                    <a:lstStyle/>
                    <a:p>
                      <a:pPr algn="ctr"/>
                      <a:r>
                        <a:rPr lang="en-US" dirty="0"/>
                        <a:t>0.8479</a:t>
                      </a:r>
                    </a:p>
                  </a:txBody>
                  <a:tcPr/>
                </a:tc>
                <a:tc>
                  <a:txBody>
                    <a:bodyPr/>
                    <a:lstStyle/>
                    <a:p>
                      <a:pPr algn="ctr"/>
                      <a:r>
                        <a:rPr lang="en-US" dirty="0"/>
                        <a:t>0.5077</a:t>
                      </a:r>
                    </a:p>
                  </a:txBody>
                  <a:tcPr/>
                </a:tc>
                <a:tc>
                  <a:txBody>
                    <a:bodyPr/>
                    <a:lstStyle/>
                    <a:p>
                      <a:pPr algn="ctr"/>
                      <a:r>
                        <a:rPr lang="en-US" dirty="0"/>
                        <a:t>0.5092</a:t>
                      </a:r>
                    </a:p>
                  </a:txBody>
                  <a:tcPr/>
                </a:tc>
                <a:extLst>
                  <a:ext uri="{0D108BD9-81ED-4DB2-BD59-A6C34878D82A}">
                    <a16:rowId xmlns:a16="http://schemas.microsoft.com/office/drawing/2014/main" val="2760310516"/>
                  </a:ext>
                </a:extLst>
              </a:tr>
              <a:tr h="330134">
                <a:tc>
                  <a:txBody>
                    <a:bodyPr/>
                    <a:lstStyle/>
                    <a:p>
                      <a:pPr algn="ctr"/>
                      <a:r>
                        <a:rPr lang="en-US" dirty="0"/>
                        <a:t>Regression</a:t>
                      </a:r>
                    </a:p>
                  </a:txBody>
                  <a:tcPr/>
                </a:tc>
                <a:tc>
                  <a:txBody>
                    <a:bodyPr/>
                    <a:lstStyle/>
                    <a:p>
                      <a:pPr algn="ctr"/>
                      <a:r>
                        <a:rPr lang="en-US" dirty="0"/>
                        <a:t>0.8485</a:t>
                      </a:r>
                    </a:p>
                  </a:txBody>
                  <a:tcPr/>
                </a:tc>
                <a:tc>
                  <a:txBody>
                    <a:bodyPr/>
                    <a:lstStyle/>
                    <a:p>
                      <a:pPr algn="ctr"/>
                      <a:r>
                        <a:rPr lang="en-US" dirty="0"/>
                        <a:t>0.4744</a:t>
                      </a:r>
                    </a:p>
                  </a:txBody>
                  <a:tcPr/>
                </a:tc>
                <a:tc>
                  <a:txBody>
                    <a:bodyPr/>
                    <a:lstStyle/>
                    <a:p>
                      <a:pPr algn="ctr"/>
                      <a:r>
                        <a:rPr lang="en-US" dirty="0"/>
                        <a:t>0.4601</a:t>
                      </a:r>
                    </a:p>
                  </a:txBody>
                  <a:tcPr/>
                </a:tc>
                <a:extLst>
                  <a:ext uri="{0D108BD9-81ED-4DB2-BD59-A6C34878D82A}">
                    <a16:rowId xmlns:a16="http://schemas.microsoft.com/office/drawing/2014/main" val="3828523250"/>
                  </a:ext>
                </a:extLst>
              </a:tr>
              <a:tr h="330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ConCare</a:t>
                      </a:r>
                      <a:r>
                        <a:rPr lang="en-US" dirty="0"/>
                        <a:t> (28 Epochs)</a:t>
                      </a:r>
                    </a:p>
                  </a:txBody>
                  <a:tcPr/>
                </a:tc>
                <a:tc>
                  <a:txBody>
                    <a:bodyPr/>
                    <a:lstStyle/>
                    <a:p>
                      <a:pPr algn="ctr"/>
                      <a:r>
                        <a:rPr lang="en-US" dirty="0"/>
                        <a:t>0.8566</a:t>
                      </a:r>
                    </a:p>
                  </a:txBody>
                  <a:tcPr/>
                </a:tc>
                <a:tc>
                  <a:txBody>
                    <a:bodyPr/>
                    <a:lstStyle/>
                    <a:p>
                      <a:pPr algn="ctr"/>
                      <a:r>
                        <a:rPr lang="en-US" dirty="0"/>
                        <a:t>0.4985</a:t>
                      </a:r>
                    </a:p>
                  </a:txBody>
                  <a:tcPr/>
                </a:tc>
                <a:tc>
                  <a:txBody>
                    <a:bodyPr/>
                    <a:lstStyle/>
                    <a:p>
                      <a:pPr algn="ctr"/>
                      <a:r>
                        <a:rPr lang="en-US" dirty="0"/>
                        <a:t>0.5183</a:t>
                      </a:r>
                    </a:p>
                  </a:txBody>
                  <a:tcPr/>
                </a:tc>
                <a:extLst>
                  <a:ext uri="{0D108BD9-81ED-4DB2-BD59-A6C34878D82A}">
                    <a16:rowId xmlns:a16="http://schemas.microsoft.com/office/drawing/2014/main" val="1714057778"/>
                  </a:ext>
                </a:extLst>
              </a:tr>
              <a:tr h="330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ConCare</a:t>
                      </a:r>
                      <a:r>
                        <a:rPr lang="en-US" dirty="0"/>
                        <a:t> (100 Epochs)</a:t>
                      </a:r>
                    </a:p>
                  </a:txBody>
                  <a:tcPr/>
                </a:tc>
                <a:tc>
                  <a:txBody>
                    <a:bodyPr/>
                    <a:lstStyle/>
                    <a:p>
                      <a:pPr algn="ctr"/>
                      <a:r>
                        <a:rPr lang="en-US" b="1" dirty="0"/>
                        <a:t>0.8669</a:t>
                      </a:r>
                    </a:p>
                  </a:txBody>
                  <a:tcPr/>
                </a:tc>
                <a:tc>
                  <a:txBody>
                    <a:bodyPr/>
                    <a:lstStyle/>
                    <a:p>
                      <a:pPr algn="ctr"/>
                      <a:r>
                        <a:rPr lang="en-US" b="1" dirty="0"/>
                        <a:t>0.5736</a:t>
                      </a:r>
                    </a:p>
                  </a:txBody>
                  <a:tcPr/>
                </a:tc>
                <a:tc>
                  <a:txBody>
                    <a:bodyPr/>
                    <a:lstStyle/>
                    <a:p>
                      <a:pPr algn="ctr"/>
                      <a:r>
                        <a:rPr lang="en-US" b="1" dirty="0"/>
                        <a:t>0.5481</a:t>
                      </a:r>
                    </a:p>
                  </a:txBody>
                  <a:tcPr/>
                </a:tc>
                <a:extLst>
                  <a:ext uri="{0D108BD9-81ED-4DB2-BD59-A6C34878D82A}">
                    <a16:rowId xmlns:a16="http://schemas.microsoft.com/office/drawing/2014/main" val="1410852253"/>
                  </a:ext>
                </a:extLst>
              </a:tr>
            </a:tbl>
          </a:graphicData>
        </a:graphic>
      </p:graphicFrame>
    </p:spTree>
    <p:extLst>
      <p:ext uri="{BB962C8B-B14F-4D97-AF65-F5344CB8AC3E}">
        <p14:creationId xmlns:p14="http://schemas.microsoft.com/office/powerpoint/2010/main" val="179620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500</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ConCare: Personalized Clinical Feature Embedding via Capturing the Healthcare Context</vt:lpstr>
      <vt:lpstr>General Problems</vt:lpstr>
      <vt:lpstr>General Problems (cont)</vt:lpstr>
      <vt:lpstr>Specific Approach</vt:lpstr>
      <vt:lpstr>PowerPoint Presentation</vt:lpstr>
      <vt:lpstr>Reproduction Attempts</vt:lpstr>
      <vt:lpstr>Prediction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ConCare: Personalized Clinical Feature Embedding via Capturing the Healthcare Context</dc:title>
  <dc:creator>Zoheb</dc:creator>
  <cp:lastModifiedBy>Zoheb</cp:lastModifiedBy>
  <cp:revision>17</cp:revision>
  <dcterms:created xsi:type="dcterms:W3CDTF">2022-05-04T04:18:01Z</dcterms:created>
  <dcterms:modified xsi:type="dcterms:W3CDTF">2022-05-08T17:40:14Z</dcterms:modified>
</cp:coreProperties>
</file>