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537" r:id="rId2"/>
    <p:sldId id="619" r:id="rId3"/>
    <p:sldId id="621" r:id="rId4"/>
    <p:sldId id="620" r:id="rId5"/>
    <p:sldId id="617" r:id="rId6"/>
    <p:sldId id="618" r:id="rId7"/>
    <p:sldId id="616" r:id="rId8"/>
    <p:sldId id="538" r:id="rId9"/>
    <p:sldId id="539" r:id="rId10"/>
    <p:sldId id="540" r:id="rId11"/>
    <p:sldId id="541" r:id="rId12"/>
    <p:sldId id="543" r:id="rId13"/>
    <p:sldId id="544" r:id="rId14"/>
    <p:sldId id="545" r:id="rId15"/>
    <p:sldId id="436" r:id="rId16"/>
    <p:sldId id="437" r:id="rId17"/>
    <p:sldId id="438" r:id="rId18"/>
    <p:sldId id="439" r:id="rId19"/>
    <p:sldId id="440" r:id="rId20"/>
    <p:sldId id="622" r:id="rId21"/>
    <p:sldId id="442" r:id="rId22"/>
    <p:sldId id="441" r:id="rId23"/>
    <p:sldId id="443" r:id="rId24"/>
    <p:sldId id="445" r:id="rId25"/>
    <p:sldId id="444" r:id="rId26"/>
    <p:sldId id="446" r:id="rId27"/>
    <p:sldId id="623" r:id="rId28"/>
    <p:sldId id="447" r:id="rId29"/>
    <p:sldId id="448" r:id="rId30"/>
    <p:sldId id="449" r:id="rId31"/>
    <p:sldId id="535" r:id="rId32"/>
    <p:sldId id="536" r:id="rId33"/>
    <p:sldId id="546" r:id="rId34"/>
    <p:sldId id="547" r:id="rId35"/>
    <p:sldId id="548" r:id="rId36"/>
    <p:sldId id="549" r:id="rId37"/>
    <p:sldId id="550" r:id="rId38"/>
    <p:sldId id="551" r:id="rId39"/>
    <p:sldId id="450" r:id="rId40"/>
    <p:sldId id="451" r:id="rId41"/>
    <p:sldId id="452" r:id="rId42"/>
    <p:sldId id="469" r:id="rId43"/>
    <p:sldId id="470" r:id="rId44"/>
    <p:sldId id="453" r:id="rId45"/>
    <p:sldId id="464" r:id="rId46"/>
    <p:sldId id="465" r:id="rId47"/>
    <p:sldId id="466" r:id="rId48"/>
    <p:sldId id="471" r:id="rId49"/>
    <p:sldId id="624" r:id="rId50"/>
    <p:sldId id="467" r:id="rId51"/>
    <p:sldId id="468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8" r:id="rId89"/>
    <p:sldId id="509" r:id="rId90"/>
    <p:sldId id="510" r:id="rId91"/>
    <p:sldId id="511" r:id="rId92"/>
    <p:sldId id="625" r:id="rId93"/>
    <p:sldId id="512" r:id="rId94"/>
    <p:sldId id="513" r:id="rId95"/>
    <p:sldId id="514" r:id="rId96"/>
    <p:sldId id="515" r:id="rId97"/>
    <p:sldId id="517" r:id="rId98"/>
    <p:sldId id="516" r:id="rId99"/>
    <p:sldId id="518" r:id="rId100"/>
    <p:sldId id="519" r:id="rId101"/>
    <p:sldId id="542" r:id="rId102"/>
    <p:sldId id="520" r:id="rId103"/>
    <p:sldId id="521" r:id="rId104"/>
    <p:sldId id="522" r:id="rId105"/>
    <p:sldId id="523" r:id="rId106"/>
    <p:sldId id="524" r:id="rId107"/>
    <p:sldId id="525" r:id="rId108"/>
    <p:sldId id="526" r:id="rId109"/>
    <p:sldId id="527" r:id="rId110"/>
    <p:sldId id="528" r:id="rId111"/>
    <p:sldId id="552" r:id="rId112"/>
    <p:sldId id="553" r:id="rId113"/>
    <p:sldId id="554" r:id="rId114"/>
    <p:sldId id="529" r:id="rId115"/>
    <p:sldId id="530" r:id="rId116"/>
    <p:sldId id="531" r:id="rId117"/>
    <p:sldId id="555" r:id="rId118"/>
    <p:sldId id="532" r:id="rId119"/>
    <p:sldId id="533" r:id="rId120"/>
    <p:sldId id="556" r:id="rId121"/>
    <p:sldId id="534" r:id="rId122"/>
    <p:sldId id="557" r:id="rId123"/>
    <p:sldId id="558" r:id="rId124"/>
    <p:sldId id="559" r:id="rId125"/>
    <p:sldId id="560" r:id="rId126"/>
    <p:sldId id="562" r:id="rId127"/>
    <p:sldId id="563" r:id="rId128"/>
    <p:sldId id="564" r:id="rId129"/>
    <p:sldId id="561" r:id="rId130"/>
    <p:sldId id="565" r:id="rId131"/>
    <p:sldId id="566" r:id="rId132"/>
    <p:sldId id="568" r:id="rId133"/>
    <p:sldId id="567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81" r:id="rId142"/>
    <p:sldId id="582" r:id="rId143"/>
    <p:sldId id="583" r:id="rId144"/>
    <p:sldId id="584" r:id="rId145"/>
    <p:sldId id="585" r:id="rId146"/>
    <p:sldId id="586" r:id="rId147"/>
    <p:sldId id="587" r:id="rId148"/>
    <p:sldId id="588" r:id="rId149"/>
    <p:sldId id="589" r:id="rId150"/>
    <p:sldId id="590" r:id="rId151"/>
    <p:sldId id="591" r:id="rId152"/>
    <p:sldId id="592" r:id="rId153"/>
    <p:sldId id="593" r:id="rId154"/>
    <p:sldId id="594" r:id="rId155"/>
    <p:sldId id="595" r:id="rId156"/>
    <p:sldId id="596" r:id="rId157"/>
    <p:sldId id="597" r:id="rId158"/>
    <p:sldId id="598" r:id="rId159"/>
    <p:sldId id="599" r:id="rId160"/>
    <p:sldId id="600" r:id="rId161"/>
    <p:sldId id="601" r:id="rId162"/>
    <p:sldId id="602" r:id="rId163"/>
    <p:sldId id="603" r:id="rId164"/>
    <p:sldId id="604" r:id="rId165"/>
    <p:sldId id="605" r:id="rId166"/>
    <p:sldId id="606" r:id="rId167"/>
    <p:sldId id="607" r:id="rId168"/>
    <p:sldId id="608" r:id="rId169"/>
    <p:sldId id="609" r:id="rId170"/>
    <p:sldId id="610" r:id="rId171"/>
    <p:sldId id="611" r:id="rId172"/>
    <p:sldId id="612" r:id="rId173"/>
    <p:sldId id="613" r:id="rId174"/>
    <p:sldId id="614" r:id="rId175"/>
    <p:sldId id="615" r:id="rId1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7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663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3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위한 </a:t>
            </a:r>
            <a:r>
              <a:rPr lang="ko-KR" altLang="en-US" dirty="0" err="1" smtClean="0"/>
              <a:t>스파크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위키북스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https://wikidocs.net/26630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5856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8463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8521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5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3119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550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0410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13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336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5679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179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970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050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1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7860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6681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140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6487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6103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import org.apache.spark.ml.{Pipeline, </a:t>
            </a:r>
            <a:r>
              <a:rPr lang="en-US" altLang="ko-KR" dirty="0" err="1" smtClean="0"/>
              <a:t>PipelineModel</a:t>
            </a:r>
            <a:r>
              <a:rPr lang="en-US" altLang="ko-KR" dirty="0" smtClean="0"/>
              <a:t>}import </a:t>
            </a:r>
            <a:r>
              <a:rPr lang="en-US" altLang="ko-KR" dirty="0" err="1" smtClean="0"/>
              <a:t>org.apache.spark.ml.classification</a:t>
            </a:r>
            <a:r>
              <a:rPr lang="en-US" altLang="ko-KR" dirty="0" smtClean="0"/>
              <a:t>.{</a:t>
            </a:r>
            <a:r>
              <a:rPr lang="en-US" altLang="ko-KR" dirty="0" err="1" smtClean="0"/>
              <a:t>LogisticRegression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LogisticRegressionModel</a:t>
            </a:r>
            <a:r>
              <a:rPr lang="en-US" altLang="ko-KR" dirty="0" smtClean="0"/>
              <a:t>}import </a:t>
            </a:r>
            <a:r>
              <a:rPr lang="en-US" altLang="ko-KR" dirty="0" err="1" smtClean="0"/>
              <a:t>org.apache.spark.ml.feature.VectorAssemblerimport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org.apache.spark.sql.SparkSessionobject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PipelineSample</a:t>
            </a:r>
            <a:r>
              <a:rPr lang="en-US" altLang="ko-KR" dirty="0" smtClean="0"/>
              <a:t> {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main(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 Array[String]) {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spark = </a:t>
            </a:r>
            <a:r>
              <a:rPr lang="en-US" altLang="ko-KR" dirty="0" err="1" smtClean="0"/>
              <a:t>SparkSession</a:t>
            </a:r>
            <a:r>
              <a:rPr lang="en-US" altLang="ko-KR" dirty="0" smtClean="0"/>
              <a:t>      .builder()      .</a:t>
            </a:r>
            <a:r>
              <a:rPr lang="en-US" altLang="ko-KR" dirty="0" err="1" smtClean="0"/>
              <a:t>appName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PipelineSample</a:t>
            </a:r>
            <a:r>
              <a:rPr lang="en-US" altLang="ko-KR" dirty="0" smtClean="0"/>
              <a:t>")      .master("local[*]")      .</a:t>
            </a:r>
            <a:r>
              <a:rPr lang="en-US" altLang="ko-KR" dirty="0" err="1" smtClean="0"/>
              <a:t>getOrCreate</a:t>
            </a:r>
            <a:r>
              <a:rPr lang="en-US" altLang="ko-KR" dirty="0" smtClean="0"/>
              <a:t>()    // </a:t>
            </a:r>
            <a:r>
              <a:rPr lang="ko-KR" altLang="en-US" dirty="0" smtClean="0"/>
              <a:t>훈련용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몸무게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)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training = </a:t>
            </a:r>
            <a:r>
              <a:rPr lang="en-US" altLang="ko-KR" dirty="0" err="1" smtClean="0"/>
              <a:t>spark.createDataFrame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      (161.0, 69.87, 29, 1.0),      (176.78, 74.35, 34, 1.0),      (159.23, 58.32, 29, 0.0))).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("height", "weight", "age", "gender")    </a:t>
            </a:r>
            <a:r>
              <a:rPr lang="en-US" altLang="ko-KR" dirty="0" err="1" smtClean="0"/>
              <a:t>training.cache</a:t>
            </a:r>
            <a:r>
              <a:rPr lang="en-US" altLang="ko-KR" dirty="0" smtClean="0"/>
              <a:t>()    // </a:t>
            </a:r>
            <a:r>
              <a:rPr lang="ko-KR" altLang="en-US" dirty="0" smtClean="0"/>
              <a:t>테스트용 데이터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test = </a:t>
            </a:r>
            <a:r>
              <a:rPr lang="en-US" altLang="ko-KR" dirty="0" err="1" smtClean="0"/>
              <a:t>spark.createDataFrame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      (169.4, 75.3, 42),      (185.1, 85.0, 37),      (161.6, 61.2, 28))).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("height", "weight", "age")    </a:t>
            </a:r>
            <a:r>
              <a:rPr lang="en-US" altLang="ko-KR" dirty="0" err="1" smtClean="0"/>
              <a:t>training.show</a:t>
            </a:r>
            <a:r>
              <a:rPr lang="en-US" altLang="ko-KR" dirty="0" smtClean="0"/>
              <a:t>(false)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assembler = new </a:t>
            </a:r>
            <a:r>
              <a:rPr lang="en-US" altLang="ko-KR" dirty="0" err="1" smtClean="0"/>
              <a:t>VectorAssembler</a:t>
            </a:r>
            <a:r>
              <a:rPr lang="en-US" altLang="ko-KR" dirty="0" smtClean="0"/>
              <a:t>()      .</a:t>
            </a:r>
            <a:r>
              <a:rPr lang="en-US" altLang="ko-KR" dirty="0" err="1" smtClean="0"/>
              <a:t>setInputCols</a:t>
            </a:r>
            <a:r>
              <a:rPr lang="en-US" altLang="ko-KR" dirty="0" smtClean="0"/>
              <a:t>(Array("height", "weight", "age"))      .</a:t>
            </a:r>
            <a:r>
              <a:rPr lang="en-US" altLang="ko-KR" dirty="0" err="1" smtClean="0"/>
              <a:t>setOutputCol</a:t>
            </a:r>
            <a:r>
              <a:rPr lang="en-US" altLang="ko-KR" dirty="0" smtClean="0"/>
              <a:t>("features")    // training </a:t>
            </a:r>
            <a:r>
              <a:rPr lang="ko-KR" altLang="en-US" dirty="0" smtClean="0"/>
              <a:t>데이터에 </a:t>
            </a:r>
            <a:r>
              <a:rPr lang="en-US" altLang="ko-KR" dirty="0" smtClean="0"/>
              <a:t>features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assembled_training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assembler.transform</a:t>
            </a:r>
            <a:r>
              <a:rPr lang="en-US" altLang="ko-KR" dirty="0" smtClean="0"/>
              <a:t>(training)    </a:t>
            </a:r>
            <a:r>
              <a:rPr lang="en-US" altLang="ko-KR" dirty="0" err="1" smtClean="0"/>
              <a:t>assembled_training.show</a:t>
            </a:r>
            <a:r>
              <a:rPr lang="en-US" altLang="ko-KR" dirty="0" smtClean="0"/>
              <a:t>(false)    // </a:t>
            </a:r>
            <a:r>
              <a:rPr lang="ko-KR" altLang="en-US" dirty="0" smtClean="0"/>
              <a:t>모델 생성 알고리즘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평가자</a:t>
            </a:r>
            <a:r>
              <a:rPr lang="en-US" altLang="ko-KR" dirty="0" smtClean="0"/>
              <a:t>)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LogisticRegression</a:t>
            </a:r>
            <a:r>
              <a:rPr lang="en-US" altLang="ko-KR" dirty="0" smtClean="0"/>
              <a:t>()      .</a:t>
            </a:r>
            <a:r>
              <a:rPr lang="en-US" altLang="ko-KR" dirty="0" err="1" smtClean="0"/>
              <a:t>setMaxIter</a:t>
            </a:r>
            <a:r>
              <a:rPr lang="en-US" altLang="ko-KR" dirty="0" smtClean="0"/>
              <a:t>(10)      .</a:t>
            </a:r>
            <a:r>
              <a:rPr lang="en-US" altLang="ko-KR" dirty="0" err="1" smtClean="0"/>
              <a:t>setRegParam</a:t>
            </a:r>
            <a:r>
              <a:rPr lang="en-US" altLang="ko-KR" dirty="0" smtClean="0"/>
              <a:t>(0.01)      .</a:t>
            </a:r>
            <a:r>
              <a:rPr lang="en-US" altLang="ko-KR" dirty="0" err="1" smtClean="0"/>
              <a:t>setLabelCol</a:t>
            </a:r>
            <a:r>
              <a:rPr lang="en-US" altLang="ko-KR" dirty="0" smtClean="0"/>
              <a:t>("gender")    // </a:t>
            </a:r>
            <a:r>
              <a:rPr lang="ko-KR" altLang="en-US" dirty="0" smtClean="0"/>
              <a:t>모델 생성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model = </a:t>
            </a:r>
            <a:r>
              <a:rPr lang="en-US" altLang="ko-KR" dirty="0" err="1" smtClean="0"/>
              <a:t>lr.fit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assembled_training</a:t>
            </a:r>
            <a:r>
              <a:rPr lang="en-US" altLang="ko-KR" dirty="0" smtClean="0"/>
              <a:t>)    //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생성    </a:t>
            </a:r>
            <a:r>
              <a:rPr lang="en-US" altLang="ko-KR" dirty="0" err="1" smtClean="0"/>
              <a:t>model.transform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assembled_training</a:t>
            </a:r>
            <a:r>
              <a:rPr lang="en-US" altLang="ko-KR" dirty="0" smtClean="0"/>
              <a:t>).show()    // </a:t>
            </a:r>
            <a:r>
              <a:rPr lang="ko-KR" altLang="en-US" dirty="0" smtClean="0"/>
              <a:t>파이프라인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pipeline = new Pipeline().</a:t>
            </a:r>
            <a:r>
              <a:rPr lang="en-US" altLang="ko-KR" dirty="0" err="1" smtClean="0"/>
              <a:t>setStages</a:t>
            </a:r>
            <a:r>
              <a:rPr lang="en-US" altLang="ko-KR" dirty="0" smtClean="0"/>
              <a:t>(Array(assembler, 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))    // </a:t>
            </a:r>
            <a:r>
              <a:rPr lang="ko-KR" altLang="en-US" dirty="0" smtClean="0"/>
              <a:t>파이프라인 모델 생성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pipelineModel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pipeline.fit</a:t>
            </a:r>
            <a:r>
              <a:rPr lang="en-US" altLang="ko-KR" dirty="0" smtClean="0"/>
              <a:t>(training)    // </a:t>
            </a:r>
            <a:r>
              <a:rPr lang="ko-KR" altLang="en-US" dirty="0" smtClean="0"/>
              <a:t>파이프라인 모델을 이용한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생성    </a:t>
            </a:r>
            <a:r>
              <a:rPr lang="en-US" altLang="ko-KR" dirty="0" err="1" smtClean="0"/>
              <a:t>pipelineModel.transform</a:t>
            </a:r>
            <a:r>
              <a:rPr lang="en-US" altLang="ko-KR" dirty="0" smtClean="0"/>
              <a:t>(training).show()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path1 = "/Users/</a:t>
            </a:r>
            <a:r>
              <a:rPr lang="en-US" altLang="ko-KR" dirty="0" err="1" smtClean="0"/>
              <a:t>beginspark</a:t>
            </a:r>
            <a:r>
              <a:rPr lang="en-US" altLang="ko-KR" dirty="0" smtClean="0"/>
              <a:t>/Temp/regression-model"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path2 = "/Users/</a:t>
            </a:r>
            <a:r>
              <a:rPr lang="en-US" altLang="ko-KR" dirty="0" err="1" smtClean="0"/>
              <a:t>beginspark</a:t>
            </a:r>
            <a:r>
              <a:rPr lang="en-US" altLang="ko-KR" dirty="0" smtClean="0"/>
              <a:t>/Temp/</a:t>
            </a:r>
            <a:r>
              <a:rPr lang="en-US" altLang="ko-KR" dirty="0" err="1" smtClean="0"/>
              <a:t>pipelinemodel</a:t>
            </a:r>
            <a:r>
              <a:rPr lang="en-US" altLang="ko-KR" dirty="0" smtClean="0"/>
              <a:t>"    // </a:t>
            </a:r>
            <a:r>
              <a:rPr lang="ko-KR" altLang="en-US" dirty="0" smtClean="0"/>
              <a:t>모델 저장    </a:t>
            </a:r>
            <a:r>
              <a:rPr lang="en-US" altLang="ko-KR" dirty="0" err="1" smtClean="0"/>
              <a:t>model.write.overwrite</a:t>
            </a:r>
            <a:r>
              <a:rPr lang="en-US" altLang="ko-KR" dirty="0" smtClean="0"/>
              <a:t>().save(path1)    </a:t>
            </a:r>
            <a:r>
              <a:rPr lang="en-US" altLang="ko-KR" dirty="0" err="1" smtClean="0"/>
              <a:t>pipelineModel.write.overwrite</a:t>
            </a:r>
            <a:r>
              <a:rPr lang="en-US" altLang="ko-KR" dirty="0" smtClean="0"/>
              <a:t>().save(path2)    // </a:t>
            </a:r>
            <a:r>
              <a:rPr lang="ko-KR" altLang="en-US" dirty="0" smtClean="0"/>
              <a:t>저장된 모델 불러오기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loadedModel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LogisticRegressionModel.load</a:t>
            </a:r>
            <a:r>
              <a:rPr lang="en-US" altLang="ko-KR" dirty="0" smtClean="0"/>
              <a:t>(path1)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loadedPipelineModel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PipelineModel.load</a:t>
            </a:r>
            <a:r>
              <a:rPr lang="en-US" altLang="ko-KR" dirty="0" smtClean="0"/>
              <a:t>(path2)    </a:t>
            </a:r>
            <a:r>
              <a:rPr lang="en-US" altLang="ko-KR" dirty="0" err="1" smtClean="0"/>
              <a:t>spark.stop</a:t>
            </a:r>
            <a:r>
              <a:rPr lang="en-US" altLang="ko-KR" dirty="0" smtClean="0"/>
              <a:t>  }}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627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RDD</a:t>
            </a:r>
            <a:r>
              <a:rPr lang="ko-KR" altLang="en-US" sz="1200" dirty="0" smtClean="0">
                <a:solidFill>
                  <a:schemeClr val="tx1"/>
                </a:solidFill>
              </a:rPr>
              <a:t>에 포함된 모든 요소의 합계를 구하는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sum()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메서드나</a:t>
            </a:r>
            <a:r>
              <a:rPr lang="ko-KR" altLang="en-US" sz="1200" dirty="0" smtClean="0">
                <a:solidFill>
                  <a:schemeClr val="tx1"/>
                </a:solidFill>
              </a:rPr>
              <a:t> 표준 편차를 구하는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stddev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RDD</a:t>
            </a:r>
            <a:r>
              <a:rPr lang="ko-KR" altLang="en-US" sz="1200" dirty="0" smtClean="0">
                <a:solidFill>
                  <a:schemeClr val="tx1"/>
                </a:solidFill>
              </a:rPr>
              <a:t>를 구성하는 요소들이 모두 숫자 타입일 경우에만  사용할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groupByKey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메서드는</a:t>
            </a:r>
            <a:r>
              <a:rPr lang="ko-KR" altLang="en-US" sz="1200" dirty="0" smtClean="0">
                <a:solidFill>
                  <a:schemeClr val="tx1"/>
                </a:solidFill>
              </a:rPr>
              <a:t> 키</a:t>
            </a:r>
            <a:r>
              <a:rPr lang="en-US" altLang="ko-KR" sz="1200" dirty="0" smtClean="0">
                <a:solidFill>
                  <a:schemeClr val="tx1"/>
                </a:solidFill>
              </a:rPr>
              <a:t>(key)</a:t>
            </a:r>
            <a:r>
              <a:rPr lang="ko-KR" altLang="en-US" sz="1200" dirty="0" smtClean="0">
                <a:solidFill>
                  <a:schemeClr val="tx1"/>
                </a:solidFill>
              </a:rPr>
              <a:t>와 값</a:t>
            </a:r>
            <a:r>
              <a:rPr lang="en-US" altLang="ko-KR" sz="1200" dirty="0" smtClean="0">
                <a:solidFill>
                  <a:schemeClr val="tx1"/>
                </a:solidFill>
              </a:rPr>
              <a:t>(value) </a:t>
            </a:r>
            <a:r>
              <a:rPr lang="ko-KR" altLang="en-US" sz="1200" dirty="0" smtClean="0">
                <a:solidFill>
                  <a:schemeClr val="tx1"/>
                </a:solidFill>
              </a:rPr>
              <a:t>쌍으로만 구성된 </a:t>
            </a:r>
            <a:r>
              <a:rPr lang="en-US" altLang="ko-KR" sz="1200" dirty="0" smtClean="0">
                <a:solidFill>
                  <a:schemeClr val="tx1"/>
                </a:solidFill>
              </a:rPr>
              <a:t>RDD</a:t>
            </a:r>
            <a:r>
              <a:rPr lang="ko-KR" altLang="en-US" sz="1200" dirty="0" smtClean="0">
                <a:solidFill>
                  <a:schemeClr val="tx1"/>
                </a:solidFill>
              </a:rPr>
              <a:t>에만 사용할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1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55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package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lab.scala.example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org.joda.time</a:t>
            </a:r>
            <a:r>
              <a:rPr lang="en-US" altLang="ko-KR" sz="1200" dirty="0" smtClean="0">
                <a:solidFill>
                  <a:schemeClr val="tx1"/>
                </a:solidFill>
              </a:rPr>
              <a:t>.{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DateTimeConstants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org.joda.time.format.DateTimeFormat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org.apache.spark</a:t>
            </a:r>
            <a:r>
              <a:rPr lang="en-US" altLang="ko-KR" sz="1200" dirty="0" smtClean="0">
                <a:solidFill>
                  <a:schemeClr val="tx1"/>
                </a:solidFill>
              </a:rPr>
              <a:t>.{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SparkConf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SparkContext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SundayCount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200" dirty="0" smtClean="0">
                <a:solidFill>
                  <a:schemeClr val="tx1"/>
                </a:solidFill>
              </a:rPr>
              <a:t> main(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200" dirty="0" smtClean="0">
                <a:solidFill>
                  <a:schemeClr val="tx1"/>
                </a:solidFill>
              </a:rPr>
              <a:t>: Array[String]){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if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args.length</a:t>
            </a:r>
            <a:r>
              <a:rPr lang="en-US" altLang="ko-KR" sz="1200" dirty="0" smtClean="0">
                <a:solidFill>
                  <a:schemeClr val="tx1"/>
                </a:solidFill>
              </a:rPr>
              <a:t> &lt; 1)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throw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IllegalArgumentException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 ("</a:t>
            </a:r>
            <a:r>
              <a:rPr lang="ko-KR" altLang="en-US" sz="1200" dirty="0" smtClean="0">
                <a:solidFill>
                  <a:schemeClr val="tx1"/>
                </a:solidFill>
              </a:rPr>
              <a:t>명령 인수에 날짜가 기록된 파일의 경로를 지정해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filePath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200" dirty="0" smtClean="0">
                <a:solidFill>
                  <a:schemeClr val="tx1"/>
                </a:solidFill>
              </a:rPr>
              <a:t>(0)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SparkContext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try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textRDD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sc.textFile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filePath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textRDD.map</a:t>
            </a:r>
            <a:r>
              <a:rPr lang="en-US" altLang="ko-KR" sz="1200" dirty="0" smtClean="0">
                <a:solidFill>
                  <a:schemeClr val="tx1"/>
                </a:solidFill>
              </a:rPr>
              <a:t> {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dateStr</a:t>
            </a:r>
            <a:r>
              <a:rPr lang="en-US" altLang="ko-KR" sz="1200" dirty="0" smtClean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pattern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DateTimeFormat.forPattern</a:t>
            </a:r>
            <a:r>
              <a:rPr lang="en-US" altLang="ko-KR" sz="1200" dirty="0" smtClean="0">
                <a:solidFill>
                  <a:schemeClr val="tx1"/>
                </a:solidFill>
              </a:rPr>
              <a:t>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yyyyMMdd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DateTime.parse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dateStr</a:t>
            </a:r>
            <a:r>
              <a:rPr lang="en-US" altLang="ko-KR" sz="1200" dirty="0" smtClean="0">
                <a:solidFill>
                  <a:schemeClr val="tx1"/>
                </a:solidFill>
              </a:rPr>
              <a:t>, pattern)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dateTimeRDD.filter</a:t>
            </a:r>
            <a:r>
              <a:rPr lang="en-US" altLang="ko-KR" sz="1200" dirty="0" smtClean="0">
                <a:solidFill>
                  <a:schemeClr val="tx1"/>
                </a:solidFill>
              </a:rPr>
              <a:t> {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</a:t>
            </a:r>
            <a:r>
              <a:rPr lang="en-US" altLang="ko-KR" sz="1200" dirty="0" smtClean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dateTime.getDayOfWeek</a:t>
            </a:r>
            <a:r>
              <a:rPr lang="en-US" altLang="ko-KR" sz="1200" dirty="0" smtClean="0">
                <a:solidFill>
                  <a:schemeClr val="tx1"/>
                </a:solidFill>
              </a:rPr>
              <a:t> ==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DateTimeConstants.SUNDAY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numOfSunday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sundayRDD.count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(s"</a:t>
            </a:r>
            <a:r>
              <a:rPr lang="ko-KR" altLang="en-US" sz="1200" dirty="0" smtClean="0">
                <a:solidFill>
                  <a:schemeClr val="tx1"/>
                </a:solidFill>
              </a:rPr>
              <a:t>주어진 데이터에는 일요일 </a:t>
            </a:r>
            <a:r>
              <a:rPr lang="en-US" altLang="ko-KR" sz="1200" dirty="0" smtClean="0">
                <a:solidFill>
                  <a:schemeClr val="tx1"/>
                </a:solidFill>
              </a:rPr>
              <a:t>${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numOfSunday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</a:rPr>
              <a:t>개 들어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}finally{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sc.stop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package lab.spark.scala;</a:t>
            </a:r>
          </a:p>
          <a:p>
            <a:endParaRPr lang="en-US" altLang="ko-KR" smtClean="0"/>
          </a:p>
          <a:p>
            <a:r>
              <a:rPr lang="en-US" altLang="ko-KR" smtClean="0"/>
              <a:t>import org.apache.spark.rdd.RDD</a:t>
            </a:r>
          </a:p>
          <a:p>
            <a:r>
              <a:rPr lang="en-US" altLang="ko-KR" smtClean="0"/>
              <a:t>import org.apache.spark.{SparkContext, SparkConf }</a:t>
            </a:r>
          </a:p>
          <a:p>
            <a:endParaRPr lang="en-US" altLang="ko-KR" smtClean="0"/>
          </a:p>
          <a:p>
            <a:r>
              <a:rPr lang="en-US" altLang="ko-KR" smtClean="0"/>
              <a:t>object WordCount {</a:t>
            </a:r>
          </a:p>
          <a:p>
            <a:r>
              <a:rPr lang="en-US" altLang="ko-KR" smtClean="0"/>
              <a:t>  def main(args: Array[String]): Unit = {</a:t>
            </a:r>
          </a:p>
          <a:p>
            <a:r>
              <a:rPr lang="en-US" altLang="ko-KR" smtClean="0"/>
              <a:t>    require(args.length==3, "Usage: WordCount &lt;Master&gt; &lt;Input&gt; &lt;Output&gt;")</a:t>
            </a:r>
          </a:p>
          <a:p>
            <a:r>
              <a:rPr lang="en-US" altLang="ko-KR" smtClean="0"/>
              <a:t>    val sc = getSparkContext("WordCount", args(0))</a:t>
            </a:r>
          </a:p>
          <a:p>
            <a:r>
              <a:rPr lang="en-US" altLang="ko-KR" smtClean="0"/>
              <a:t>    val inputRDD = getInputRDD(sc, args(1))</a:t>
            </a:r>
          </a:p>
          <a:p>
            <a:r>
              <a:rPr lang="en-US" altLang="ko-KR" smtClean="0"/>
              <a:t>    val resultRDD = process(inputRDD)</a:t>
            </a:r>
          </a:p>
          <a:p>
            <a:r>
              <a:rPr lang="en-US" altLang="ko-KR" smtClean="0"/>
              <a:t>    hadleResult(resultRDD, args(2))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getSparkContext(appName: String, master: String) = {</a:t>
            </a:r>
          </a:p>
          <a:p>
            <a:r>
              <a:rPr lang="en-US" altLang="ko-KR" smtClean="0"/>
              <a:t>  val conf = new SparkConf().setAppName(appName).setMaster(master)</a:t>
            </a:r>
          </a:p>
          <a:p>
            <a:r>
              <a:rPr lang="en-US" altLang="ko-KR" smtClean="0"/>
              <a:t>  new SparkContext(conf)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getInputRDD(sc: SparkContext, input: String) = {</a:t>
            </a:r>
          </a:p>
          <a:p>
            <a:r>
              <a:rPr lang="en-US" altLang="ko-KR" smtClean="0"/>
              <a:t>  sc.textFile(input)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process(inputRDD: RDD[String]) = {</a:t>
            </a:r>
          </a:p>
          <a:p>
            <a:r>
              <a:rPr lang="en-US" altLang="ko-KR" smtClean="0"/>
              <a:t>   val words = inputRDD.flatMap(str =&gt; str.split(" "))</a:t>
            </a:r>
          </a:p>
          <a:p>
            <a:r>
              <a:rPr lang="en-US" altLang="ko-KR" smtClean="0"/>
              <a:t>   val wcPair = words.map((_, 1))</a:t>
            </a:r>
          </a:p>
          <a:p>
            <a:r>
              <a:rPr lang="en-US" altLang="ko-KR" smtClean="0"/>
              <a:t>   wcPair.reduceByKey(_ +_)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handleResult(resultRDD: RDD[(String, Int)], output: String) {</a:t>
            </a:r>
          </a:p>
          <a:p>
            <a:r>
              <a:rPr lang="en-US" altLang="ko-KR" smtClean="0"/>
              <a:t>   resultRDD.saveTextFile(output);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package lab.spark.scala;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import org.apache.spark.{SparkContext, SparkConf }</a:t>
            </a:r>
          </a:p>
          <a:p>
            <a:r>
              <a:rPr lang="en-US" altLang="ko-KR" smtClean="0"/>
              <a:t>import java.util.Arrays</a:t>
            </a:r>
          </a:p>
          <a:p>
            <a:r>
              <a:rPr lang="en-US" altLang="ko-KR" smtClean="0"/>
              <a:t>import org.scalatest.FlatSpec</a:t>
            </a:r>
          </a:p>
          <a:p>
            <a:r>
              <a:rPr lang="en-US" altLang="ko-KR" smtClean="0"/>
              <a:t>import scala.collection.mutable.ListBuffer</a:t>
            </a:r>
          </a:p>
          <a:p>
            <a:r>
              <a:rPr lang="en-US" altLang="ko-KR" smtClean="0"/>
              <a:t>import org.junit.Test</a:t>
            </a:r>
          </a:p>
          <a:p>
            <a:endParaRPr lang="en-US" altLang="ko-KR" smtClean="0"/>
          </a:p>
          <a:p>
            <a:r>
              <a:rPr lang="en-US" altLang="ko-KR" smtClean="0"/>
              <a:t>class WordCountSpec{</a:t>
            </a:r>
          </a:p>
          <a:p>
            <a:r>
              <a:rPr lang="en-US" altLang="ko-KR" smtClean="0"/>
              <a:t>  </a:t>
            </a:r>
          </a:p>
          <a:p>
            <a:r>
              <a:rPr lang="en-US" altLang="ko-KR" smtClean="0"/>
              <a:t>  @Test</a:t>
            </a:r>
          </a:p>
          <a:p>
            <a:r>
              <a:rPr lang="en-US" altLang="ko-KR" smtClean="0"/>
              <a:t>  def test(){</a:t>
            </a:r>
          </a:p>
          <a:p>
            <a:r>
              <a:rPr lang="en-US" altLang="ko-KR" smtClean="0"/>
              <a:t>     val conf = new SparkConf()</a:t>
            </a:r>
          </a:p>
          <a:p>
            <a:r>
              <a:rPr lang="en-US" altLang="ko-KR" smtClean="0"/>
              <a:t>     conf.setMaster("local[*]").setAppName("WordCountEst")</a:t>
            </a:r>
          </a:p>
          <a:p>
            <a:r>
              <a:rPr lang="en-US" altLang="ko-KR" smtClean="0"/>
              <a:t>     conf.set("spark.local.ip", "127.0.0.1")</a:t>
            </a:r>
          </a:p>
          <a:p>
            <a:r>
              <a:rPr lang="en-US" altLang="ko-KR" smtClean="0"/>
              <a:t>     conf.set("spark.driver.host", "127.0.0.1")</a:t>
            </a:r>
          </a:p>
          <a:p>
            <a:endParaRPr lang="en-US" altLang="ko-KR" smtClean="0"/>
          </a:p>
          <a:p>
            <a:r>
              <a:rPr lang="en-US" altLang="ko-KR" smtClean="0"/>
              <a:t>     val sc = new SparkContext(conf)</a:t>
            </a:r>
          </a:p>
          <a:p>
            <a:r>
              <a:rPr lang="en-US" altLang="ko-KR" smtClean="0"/>
              <a:t>     val input = new ListBuffer[String]</a:t>
            </a:r>
          </a:p>
          <a:p>
            <a:r>
              <a:rPr lang="en-US" altLang="ko-KR" smtClean="0"/>
              <a:t>     input += "Apache Spark is a fast and general engine for large-scala data processing"</a:t>
            </a:r>
          </a:p>
          <a:p>
            <a:r>
              <a:rPr lang="en-US" altLang="ko-KR" smtClean="0"/>
              <a:t>     input += "Spark runs on both Windows and UNIX-like systems"</a:t>
            </a:r>
          </a:p>
          <a:p>
            <a:r>
              <a:rPr lang="en-US" altLang="ko-KR" smtClean="0"/>
              <a:t>input.toList</a:t>
            </a:r>
          </a:p>
          <a:p>
            <a:endParaRPr lang="en-US" altLang="ko-KR" smtClean="0"/>
          </a:p>
          <a:p>
            <a:r>
              <a:rPr lang="en-US" altLang="ko-KR" smtClean="0"/>
              <a:t>     val inputRDD = sc.parallelize(input)</a:t>
            </a:r>
          </a:p>
          <a:p>
            <a:r>
              <a:rPr lang="en-US" altLang="ko-KR" smtClean="0"/>
              <a:t>     val resultRDD = WordCount.process(inputRDD)</a:t>
            </a:r>
          </a:p>
          <a:p>
            <a:r>
              <a:rPr lang="en-US" altLang="ko-KR" smtClean="0"/>
              <a:t>     val resultMap = resultRDD.collectAsMap</a:t>
            </a:r>
          </a:p>
          <a:p>
            <a:endParaRPr lang="en-US" altLang="ko-KR" smtClean="0"/>
          </a:p>
          <a:p>
            <a:r>
              <a:rPr lang="en-US" altLang="ko-KR" smtClean="0"/>
              <a:t>     assert(resultMap("Spark") == 2) </a:t>
            </a:r>
          </a:p>
          <a:p>
            <a:r>
              <a:rPr lang="en-US" altLang="ko-KR" smtClean="0"/>
              <a:t>     assert(resultMap("and") == 2 )</a:t>
            </a:r>
          </a:p>
          <a:p>
            <a:r>
              <a:rPr lang="en-US" altLang="ko-KR" smtClean="0"/>
              <a:t>     assert(resultMap("runs") == 1 )</a:t>
            </a:r>
          </a:p>
          <a:p>
            <a:r>
              <a:rPr lang="en-US" altLang="ko-KR" smtClean="0"/>
              <a:t>     </a:t>
            </a:r>
          </a:p>
          <a:p>
            <a:r>
              <a:rPr lang="en-US" altLang="ko-KR" smtClean="0"/>
              <a:t>     println(resultMap)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    sc.stop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63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01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300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162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8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6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76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69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24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502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93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extends AccumulatorV2[Record, Long] {  private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_record = Record(0)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isZero</a:t>
            </a:r>
            <a:r>
              <a:rPr lang="en-US" altLang="ko-KR" dirty="0" smtClean="0"/>
              <a:t>: Boolean =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== 0 &amp;&amp;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 == 1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copy(): AccumulatorV2[Record, Long] = {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._record = Record(_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)   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reset(): Unit = {   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= 0L   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 = 1L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add(other: Record): Unit = {    _</a:t>
            </a:r>
            <a:r>
              <a:rPr lang="en-US" altLang="ko-KR" dirty="0" err="1" smtClean="0"/>
              <a:t>record.add</a:t>
            </a:r>
            <a:r>
              <a:rPr lang="en-US" altLang="ko-KR" dirty="0" smtClean="0"/>
              <a:t>(other)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merge(other: AccumulatorV2[Record, Long]): Unit = other match {    case o: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=&gt; _</a:t>
            </a:r>
            <a:r>
              <a:rPr lang="en-US" altLang="ko-KR" dirty="0" err="1" smtClean="0"/>
              <a:t>record.add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o._record</a:t>
            </a:r>
            <a:r>
              <a:rPr lang="en-US" altLang="ko-KR" dirty="0" smtClean="0"/>
              <a:t>);    case _                    =&gt; throw new </a:t>
            </a:r>
            <a:r>
              <a:rPr lang="en-US" altLang="ko-KR" dirty="0" err="1" smtClean="0"/>
              <a:t>RuntimeException</a:t>
            </a:r>
            <a:r>
              <a:rPr lang="en-US" altLang="ko-KR" dirty="0" smtClean="0"/>
              <a:t>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value: Long = {   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 }}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source = "file:///usr/local/spark/README.md"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spark.read.text</a:t>
            </a:r>
            <a:r>
              <a:rPr lang="en-US" altLang="ko-KR" dirty="0" smtClean="0"/>
              <a:t>(source)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org.apache.spark.sql.functions</a:t>
            </a:r>
            <a:r>
              <a:rPr lang="en-US" altLang="ko-KR" dirty="0" smtClean="0"/>
              <a:t>._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wordDF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df.select</a:t>
            </a:r>
            <a:r>
              <a:rPr lang="en-US" altLang="ko-KR" dirty="0" smtClean="0"/>
              <a:t>(explode(split(col("value"), " ")).as("word"))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wordDF.groupBy</a:t>
            </a:r>
            <a:r>
              <a:rPr lang="en-US" altLang="ko-KR" dirty="0" smtClean="0"/>
              <a:t>("word").count </a:t>
            </a:r>
          </a:p>
          <a:p>
            <a:r>
              <a:rPr lang="en-US" altLang="ko-KR" dirty="0" err="1" smtClean="0"/>
              <a:t>result.show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source = "file:///usr/local/spark/README.md"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spark.read.text</a:t>
            </a:r>
            <a:r>
              <a:rPr lang="en-US" altLang="ko-KR" dirty="0" smtClean="0"/>
              <a:t>(source)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spark.implicits</a:t>
            </a:r>
            <a:r>
              <a:rPr lang="en-US" altLang="ko-KR" dirty="0" smtClean="0"/>
              <a:t>._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ds = df.as[(String)]   //</a:t>
            </a:r>
            <a:r>
              <a:rPr lang="ko-KR" altLang="en-US" dirty="0" smtClean="0"/>
              <a:t>데이터프레임을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변환</a:t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wordDF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ds.flatMap</a:t>
            </a:r>
            <a:r>
              <a:rPr lang="en-US" altLang="ko-KR" dirty="0" smtClean="0"/>
              <a:t>(_.split(" "))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wordDF.groupByKey</a:t>
            </a:r>
            <a:r>
              <a:rPr lang="en-US" altLang="ko-KR" dirty="0" smtClean="0"/>
              <a:t>(v =&gt; v).count</a:t>
            </a:r>
          </a:p>
          <a:p>
            <a:r>
              <a:rPr lang="en-US" altLang="ko-KR" dirty="0" err="1" smtClean="0"/>
              <a:t>result.show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spark.implicits</a:t>
            </a:r>
            <a:r>
              <a:rPr lang="en-US" altLang="ko-KR" dirty="0" smtClean="0"/>
              <a:t>._</a:t>
            </a:r>
          </a:p>
          <a:p>
            <a:r>
              <a:rPr lang="en-US" altLang="ko-KR" dirty="0" smtClean="0"/>
              <a:t>case class Person(name: String, age: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job: String) 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row1 = Person("</a:t>
            </a:r>
            <a:r>
              <a:rPr lang="en-US" altLang="ko-KR" dirty="0" err="1" smtClean="0"/>
              <a:t>hayoon</a:t>
            </a:r>
            <a:r>
              <a:rPr lang="en-US" altLang="ko-KR" dirty="0" smtClean="0"/>
              <a:t>", 7,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row2 = Person("</a:t>
            </a:r>
            <a:r>
              <a:rPr lang="en-US" altLang="ko-KR" dirty="0" err="1" smtClean="0"/>
              <a:t>sunwoo</a:t>
            </a:r>
            <a:r>
              <a:rPr lang="en-US" altLang="ko-KR" dirty="0" smtClean="0"/>
              <a:t>", 13,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row3 = Person("</a:t>
            </a:r>
            <a:r>
              <a:rPr lang="en-US" altLang="ko-KR" dirty="0" err="1" smtClean="0"/>
              <a:t>hajoo</a:t>
            </a:r>
            <a:r>
              <a:rPr lang="en-US" altLang="ko-KR" dirty="0" smtClean="0"/>
              <a:t>", 5, "kindergartener")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row4 = Person("</a:t>
            </a:r>
            <a:r>
              <a:rPr lang="en-US" altLang="ko-KR" dirty="0" err="1" smtClean="0"/>
              <a:t>jinwoo</a:t>
            </a:r>
            <a:r>
              <a:rPr lang="en-US" altLang="ko-KR" dirty="0" smtClean="0"/>
              <a:t>", 13,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data = List(row1, row2, row3, row4)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sampleDf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spark.createDataFrame</a:t>
            </a:r>
            <a:r>
              <a:rPr lang="en-US" altLang="ko-KR" dirty="0" smtClean="0"/>
              <a:t>(data)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d1 = ("store2", "note", 20, 2000)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d2 = ("store2", "bag", 10, 5000)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d3 = ("store1", "note", 15, 1000)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d4 = ("store1", "pen", 20, 5000)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sampleDF2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(d1, d2, d3, d4).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("store", "product", "amount", "price")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 class Word(word: String, count: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(Word("w1", 1), Word("w2", 1)).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    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(Word("w1", 2), Word("w3", 1)).</a:t>
            </a:r>
            <a:r>
              <a:rPr lang="en-US" altLang="ko-KR" smtClean="0"/>
              <a:t>toDF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&#49436;&#48260;ip:4040/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02323"/>
            <a:ext cx="33242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90246" y="5977989"/>
            <a:ext cx="973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인메모리</a:t>
            </a:r>
            <a:r>
              <a:rPr lang="ko-KR" altLang="en-US" b="1" dirty="0"/>
              <a:t> 기반의 대용량 데이터 고속 처리 엔진으로 범용 분산 클러스터 컴퓨팅 프레임워크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4" y="2032453"/>
            <a:ext cx="6890606" cy="360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애플리케이션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드라이버와 </a:t>
            </a:r>
            <a:r>
              <a:rPr lang="ko-KR" altLang="en-US" dirty="0" err="1"/>
              <a:t>익스큐터</a:t>
            </a:r>
            <a:r>
              <a:rPr lang="ko-KR" altLang="en-US" dirty="0"/>
              <a:t> 프로세스로 실행되는 프로그램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클러스터 매니저가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애플리케이션의 리소스를 효율적으로 </a:t>
            </a:r>
            <a:r>
              <a:rPr lang="ko-KR" altLang="en-US" dirty="0" smtClean="0"/>
              <a:t>배분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드라이버</a:t>
            </a:r>
            <a:r>
              <a:rPr lang="en-US" altLang="ko-KR" b="1" dirty="0"/>
              <a:t>(Driver</a:t>
            </a:r>
            <a:r>
              <a:rPr lang="en-US" altLang="ko-KR" b="1" dirty="0" smtClean="0"/>
              <a:t>) 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애플리케이션을 실행하는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main </a:t>
            </a:r>
            <a:r>
              <a:rPr lang="ko-KR" altLang="en-US" dirty="0"/>
              <a:t>함수를 실행하고</a:t>
            </a:r>
            <a:r>
              <a:rPr lang="en-US" altLang="ko-KR" dirty="0"/>
              <a:t>,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en-US" altLang="ko-KR" dirty="0"/>
              <a:t>(</a:t>
            </a:r>
            <a:r>
              <a:rPr lang="en-US" altLang="ko-KR" dirty="0" err="1"/>
              <a:t>SparkContext</a:t>
            </a:r>
            <a:r>
              <a:rPr lang="en-US" altLang="ko-KR" dirty="0"/>
              <a:t>) 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애플리케이션의 라이프 사이클을 관리하고</a:t>
            </a:r>
            <a:r>
              <a:rPr lang="en-US" altLang="ko-KR" dirty="0"/>
              <a:t>, </a:t>
            </a:r>
            <a:r>
              <a:rPr lang="ko-KR" altLang="en-US" dirty="0"/>
              <a:t>사용자로 부터 입력을 받아서 애플리케이션에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/>
              <a:t>처리 결과를 사용자에게 </a:t>
            </a:r>
            <a:r>
              <a:rPr lang="ko-KR" altLang="en-US" dirty="0" smtClean="0"/>
              <a:t>알려준다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실행 </a:t>
            </a:r>
            <a:r>
              <a:rPr lang="ko-KR" altLang="en-US" dirty="0"/>
              <a:t>시점에 </a:t>
            </a:r>
            <a:r>
              <a:rPr lang="ko-KR" altLang="en-US" dirty="0" err="1" smtClean="0"/>
              <a:t>디플로이</a:t>
            </a:r>
            <a:r>
              <a:rPr lang="en-US" altLang="ko-KR" dirty="0" smtClean="0"/>
              <a:t>(Deploy)</a:t>
            </a:r>
            <a:r>
              <a:rPr lang="ko-KR" altLang="en-US" dirty="0" smtClean="0"/>
              <a:t> </a:t>
            </a:r>
            <a:r>
              <a:rPr lang="ko-KR" altLang="en-US" dirty="0"/>
              <a:t>모드를 클라이언트 모드와 클러스터 모드로 설정할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클라이언트 </a:t>
            </a:r>
            <a:r>
              <a:rPr lang="ko-KR" altLang="en-US" dirty="0"/>
              <a:t>모드는 클러스터 외부에서 드라이버를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클러스터 </a:t>
            </a:r>
            <a:r>
              <a:rPr lang="ko-KR" altLang="en-US" dirty="0"/>
              <a:t>모드는 클러스터 내에서 드라이버를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 err="1"/>
              <a:t>익스큐터</a:t>
            </a:r>
            <a:r>
              <a:rPr lang="en-US" altLang="ko-KR" b="1" dirty="0"/>
              <a:t>(Executor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/>
              <a:t>태스크 실행을 담당하는 에이전트로 실제 작업을 진행하는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YARN</a:t>
            </a:r>
            <a:r>
              <a:rPr lang="ko-KR" altLang="en-US" dirty="0"/>
              <a:t>의 컨테이너 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err="1" smtClean="0"/>
              <a:t>익스큐터는</a:t>
            </a:r>
            <a:r>
              <a:rPr lang="ko-KR" altLang="en-US" dirty="0" smtClean="0"/>
              <a:t> </a:t>
            </a:r>
            <a:r>
              <a:rPr lang="ko-KR" altLang="en-US" dirty="0"/>
              <a:t>태스크 단위로 작업을 실행하고 결과를 드라이버에 </a:t>
            </a:r>
            <a:r>
              <a:rPr lang="ko-KR" altLang="en-US" dirty="0" smtClean="0"/>
              <a:t>알려</a:t>
            </a:r>
            <a:r>
              <a:rPr lang="ko-KR" altLang="en-US" dirty="0"/>
              <a:t>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err="1" smtClean="0"/>
              <a:t>익스큐터가</a:t>
            </a:r>
            <a:r>
              <a:rPr lang="ko-KR" altLang="en-US" dirty="0" smtClean="0"/>
              <a:t> </a:t>
            </a:r>
            <a:r>
              <a:rPr lang="ko-KR" altLang="en-US" dirty="0"/>
              <a:t>동작 중 오류가 발생하면 다시 </a:t>
            </a:r>
            <a:r>
              <a:rPr lang="ko-KR" altLang="en-US" dirty="0" err="1"/>
              <a:t>재작업을</a:t>
            </a:r>
            <a:r>
              <a:rPr lang="ko-KR" altLang="en-US" dirty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74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클러스터에서  쇼핑몰 방문자의 방문 로그를 분석하는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어플리케이션 구동 과정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코드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드라이버 프로그램이 포함돼 있어야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코드 </a:t>
            </a:r>
            <a:r>
              <a:rPr lang="ko-KR" altLang="en-US" dirty="0" err="1" smtClean="0"/>
              <a:t>빌드하고</a:t>
            </a:r>
            <a:r>
              <a:rPr lang="ko-KR" altLang="en-US" dirty="0" smtClean="0"/>
              <a:t> 애플리케이션 패키지 생성 </a:t>
            </a:r>
            <a:r>
              <a:rPr lang="en-US" altLang="ko-KR" dirty="0" smtClean="0"/>
              <a:t>– jar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패키지 파일을 </a:t>
            </a:r>
            <a:r>
              <a:rPr lang="ko-KR" altLang="en-US" dirty="0" err="1" smtClean="0"/>
              <a:t>스파크에서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spark-submit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이용해 클러스터에서 배포하고 실행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애플리케이션의 드라이버 프로그램이 실행되면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컨텍스트가</a:t>
            </a:r>
            <a:r>
              <a:rPr lang="ko-KR" altLang="en-US" dirty="0" smtClean="0"/>
              <a:t> 생성되면서 클러스터 매니저와 연동되어 각 클러스터 서버에 작업을 처리하기 위한 프로세스를 생성합니다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워커노드에서</a:t>
            </a:r>
            <a:r>
              <a:rPr lang="ko-KR" altLang="en-US" dirty="0" smtClean="0"/>
              <a:t> 생성된 프로세스를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Executor</a:t>
            </a:r>
            <a:r>
              <a:rPr lang="ko-KR" altLang="en-US" dirty="0" smtClean="0"/>
              <a:t>가 생성되면 드라이버 프로그램은 작성된 프로그램에 의해 </a:t>
            </a:r>
            <a:r>
              <a:rPr lang="ko-KR" altLang="en-US" dirty="0" err="1" smtClean="0"/>
              <a:t>트랜스포메이션과</a:t>
            </a:r>
            <a:r>
              <a:rPr lang="ko-KR" altLang="en-US" dirty="0" smtClean="0"/>
              <a:t> 액션 연산을 수해합니다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연산이 호출될 때는 실제 작업을 수행하지 않고 액션 연산이 호출될 때만 실제 작업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수행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Job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실행될때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단계로 나누어 실행됩니다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셔플이</a:t>
            </a:r>
            <a:r>
              <a:rPr lang="ko-KR" altLang="en-US" dirty="0" smtClean="0"/>
              <a:t> 발생하면 네트워크를 통해 대량의 데이터를 정렬하고 전송하는 등의 부하가 발생하므로 데이터를 이동하지 않은 상태에서 처리할 수 있는 연산을 최대한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묶어 처리하는 것을 권장합니다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는 다시 여러 개의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로 나눠진 후 분산 처리를 위해 여러 </a:t>
            </a:r>
            <a:r>
              <a:rPr lang="en-US" altLang="ko-KR" dirty="0" err="1" smtClean="0"/>
              <a:t>Excutor</a:t>
            </a:r>
            <a:r>
              <a:rPr lang="ko-KR" altLang="en-US" dirty="0" smtClean="0"/>
              <a:t>에 할당되며</a:t>
            </a:r>
            <a:r>
              <a:rPr lang="en-US" altLang="ko-KR" dirty="0" smtClean="0"/>
              <a:t>,  Task</a:t>
            </a:r>
            <a:r>
              <a:rPr lang="ko-KR" altLang="en-US" dirty="0" smtClean="0"/>
              <a:t>가 실제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에 전달되는 작업 단위가 됩니다</a:t>
            </a:r>
            <a:r>
              <a:rPr lang="en-US" altLang="ko-KR" dirty="0" smtClean="0"/>
              <a:t>. – Executor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처리된 데이터를 나중에 빠르게 재사용할 수 있게 메모리에 저장해 두는 역할을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동일한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에서 작업을 처리함과 동시에 저장도 함께 하기 때문에 반복적인 작업을 수행할 때 데이터에 대한 접근 속도가 빨라서 전체적으로 높은 작업 호출을 기대할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5759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23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는 데이터 값 자체는 표현이 가능하지만 데이터에 대한 메타데이터 스키마를 표현할 방법이 따로 없다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RDD</a:t>
            </a:r>
            <a:r>
              <a:rPr lang="ko-KR" altLang="en-US" dirty="0" smtClean="0">
                <a:solidFill>
                  <a:srgbClr val="C00000"/>
                </a:solidFill>
              </a:rPr>
              <a:t>의 메타 데이터 스키마를 표현할 수 있도록 데이터 모델과 </a:t>
            </a:r>
            <a:r>
              <a:rPr lang="en-US" altLang="ko-KR" dirty="0" smtClean="0">
                <a:solidFill>
                  <a:srgbClr val="C00000"/>
                </a:solidFill>
              </a:rPr>
              <a:t>API</a:t>
            </a:r>
            <a:r>
              <a:rPr lang="ko-KR" altLang="en-US" dirty="0" smtClean="0">
                <a:solidFill>
                  <a:srgbClr val="C00000"/>
                </a:solidFill>
              </a:rPr>
              <a:t>를 제공하는 </a:t>
            </a:r>
            <a:r>
              <a:rPr lang="ko-KR" altLang="en-US" dirty="0" err="1" smtClean="0">
                <a:solidFill>
                  <a:srgbClr val="C00000"/>
                </a:solidFill>
              </a:rPr>
              <a:t>스파크</a:t>
            </a:r>
            <a:r>
              <a:rPr lang="ko-KR" altLang="en-US" dirty="0" smtClean="0">
                <a:solidFill>
                  <a:srgbClr val="C00000"/>
                </a:solidFill>
              </a:rPr>
              <a:t> 모듈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작성할 때 </a:t>
            </a:r>
            <a:r>
              <a:rPr lang="en-US" altLang="ko-KR" dirty="0" smtClean="0"/>
              <a:t>ANSI-SQL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Hive-QL </a:t>
            </a:r>
            <a:r>
              <a:rPr lang="ko-KR" altLang="en-US" dirty="0" smtClean="0"/>
              <a:t>문법을 사용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Spark 2.0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SQL:2003 </a:t>
            </a:r>
            <a:r>
              <a:rPr lang="ko-KR" altLang="en-US" dirty="0" smtClean="0"/>
              <a:t>표준 지원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Spark 2.0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데이터셋이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메인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지정되면서 데이터 프레임은 사라지고 </a:t>
            </a:r>
            <a:r>
              <a:rPr lang="ko-KR" altLang="en-US" dirty="0" err="1" smtClean="0">
                <a:solidFill>
                  <a:srgbClr val="C00000"/>
                </a:solidFill>
              </a:rPr>
              <a:t>데이터셋으로</a:t>
            </a:r>
            <a:r>
              <a:rPr lang="ko-KR" altLang="en-US" dirty="0" smtClean="0">
                <a:solidFill>
                  <a:srgbClr val="C00000"/>
                </a:solidFill>
              </a:rPr>
              <a:t> 통합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데이터셋은</a:t>
            </a:r>
            <a:r>
              <a:rPr lang="ko-KR" altLang="en-US" dirty="0" smtClean="0"/>
              <a:t> 스키마를 기반으로 한 데이터 처리와 내부적인 성능 최적화를 함께 제공 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9967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데이터 셋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DataSet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Spark 1.6 </a:t>
            </a:r>
            <a:r>
              <a:rPr lang="ko-KR" altLang="en-US" dirty="0" smtClean="0"/>
              <a:t>버전에서 처음 소개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모델이자 </a:t>
            </a:r>
            <a:r>
              <a:rPr lang="en-US" altLang="ko-KR" dirty="0" smtClean="0"/>
              <a:t>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와 마찬가지로 분산 오브젝트 컬렉션에 대한 프로그래밍 모델이며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트랜스포메이션과</a:t>
            </a:r>
            <a:r>
              <a:rPr lang="ko-KR" altLang="en-US" dirty="0" smtClean="0"/>
              <a:t> 액션 연산을 포함하고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C00000"/>
                </a:solidFill>
              </a:rPr>
              <a:t>데이터 </a:t>
            </a:r>
            <a:r>
              <a:rPr lang="ko-KR" altLang="en-US" dirty="0" smtClean="0">
                <a:solidFill>
                  <a:srgbClr val="C00000"/>
                </a:solidFill>
              </a:rPr>
              <a:t>프레임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DataFrame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프레임은 </a:t>
            </a:r>
            <a:r>
              <a:rPr lang="en-US" altLang="ko-KR" dirty="0" err="1" smtClean="0"/>
              <a:t>org.apache.spark.sql.Row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요소로 구성된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</a:t>
            </a:r>
            <a:r>
              <a:rPr lang="ko-KR" altLang="en-US" dirty="0" smtClean="0"/>
              <a:t>의 데이터프레임이나 데이터베이스의 테이블과 비슷한 행과 열의 구조를 가짐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데이터프레임에 포함된 데이터는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사용하거나 데이터프레임이 제공하는 프로그래밍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 처리 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언어에 중립적인 별도의 성능 최적화 엔진을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와 같이 분산 데이터를 저장하고 처리하기 위한 것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값뿐만 아니라 데이터에 대한 스키마 정보까지 함께 다룰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999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Spark SQL </a:t>
            </a:r>
            <a:r>
              <a:rPr lang="ko-KR" altLang="en-US" dirty="0" smtClean="0"/>
              <a:t>프로그래밍 구성 요소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SparkSession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생성하거나 사용자 정의함수</a:t>
            </a:r>
            <a:r>
              <a:rPr lang="en-US" altLang="ko-KR" dirty="0" smtClean="0"/>
              <a:t>(UDF)</a:t>
            </a:r>
            <a:r>
              <a:rPr lang="ko-KR" altLang="en-US" dirty="0" smtClean="0"/>
              <a:t>를 등록하기 위한 목적으로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DataSet</a:t>
            </a:r>
            <a:r>
              <a:rPr lang="en-US" altLang="ko-KR" dirty="0" smtClean="0"/>
              <a:t> : RDD</a:t>
            </a:r>
            <a:r>
              <a:rPr lang="ko-KR" altLang="en-US" dirty="0" smtClean="0"/>
              <a:t>와 같은 타입 기반 </a:t>
            </a:r>
            <a:r>
              <a:rPr lang="ko-KR" altLang="en-US" dirty="0" err="1" smtClean="0"/>
              <a:t>연삼으로부터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연산까지 다양한 데이터 처리 연산을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DataFrame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데이터베이스의 </a:t>
            </a:r>
            <a:r>
              <a:rPr lang="ko-KR" altLang="en-US" dirty="0" err="1" smtClean="0"/>
              <a:t>데이블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데이터프레임과 유사한 방법으로 데이터를 다룰 수 있는 다양한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DataFrameReader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SparkSession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적븐할</a:t>
            </a:r>
            <a:r>
              <a:rPr lang="ko-KR" altLang="en-US" dirty="0" smtClean="0"/>
              <a:t> 수 있으며</a:t>
            </a:r>
            <a:r>
              <a:rPr lang="en-US" altLang="ko-KR" dirty="0" smtClean="0"/>
              <a:t>, “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”, “parquet”</a:t>
            </a:r>
            <a:r>
              <a:rPr lang="ko-KR" altLang="en-US" dirty="0" smtClean="0"/>
              <a:t>등 다양한 유형의 데이터소스로부터 데이터프레임을 생성하는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/>
              <a:t>DataFrameWriter</a:t>
            </a:r>
            <a:r>
              <a:rPr lang="en-US" altLang="ko-KR" dirty="0" smtClean="0"/>
              <a:t> : Dataset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write()</a:t>
            </a:r>
            <a:r>
              <a:rPr lang="ko-KR" altLang="en-US" dirty="0" smtClean="0"/>
              <a:t>를 통해 접근할 수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저장된 데이터를 파일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 등 다양한 저장소에 저장할 때 사용할 수 있는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Row, Column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데이터프레임을 구성하는 요소인 </a:t>
            </a:r>
            <a:r>
              <a:rPr lang="ko-KR" altLang="en-US" dirty="0" err="1" smtClean="0"/>
              <a:t>로우와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표현하는 모델이자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데이터프레임에 포함된 데이터를 처리할 때 사용하는 대부분의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functions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더블어</a:t>
            </a:r>
            <a:r>
              <a:rPr lang="ko-KR" altLang="en-US" dirty="0" smtClean="0"/>
              <a:t> 데이터프레임을 이용해 데이터를 처리할 때 사용할 수 있는 각종 함수를 제공하는 오브젝트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다양한 집계함수와 통계 함수를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StructType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StructField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대한 스키마 정보를 나타내는 </a:t>
            </a:r>
            <a:r>
              <a:rPr lang="en-US" altLang="ko-KR" dirty="0" smtClean="0"/>
              <a:t>API,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데이터프레임의 레코드에 대한 구조 정보를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내부에 여러 개의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를 갖는 형태로 정의됩니다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에 또 다른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이 포함되는 중첩 구조의 표현이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타입 추론이 어려운 경우 직접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를 이용해 타입을 지정해야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GroupedData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GroupedDataSet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등에 의해 </a:t>
            </a:r>
            <a:r>
              <a:rPr lang="ko-KR" altLang="en-US" dirty="0" err="1" smtClean="0"/>
              <a:t>그루핑</a:t>
            </a:r>
            <a:r>
              <a:rPr lang="ko-KR" altLang="en-US" dirty="0" smtClean="0"/>
              <a:t> 연산을 수행할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집계와 관련된 다양한 연산을 제공합니다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437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Spark SQL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ko-KR" altLang="en-US" dirty="0" smtClean="0"/>
              <a:t>작성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스파크세션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스파크세션으로부터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데이터프레임을 이용해 데이터 처리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처리된 결과 데이터를 외부 저장소에 저장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스파크세션</a:t>
            </a:r>
            <a:r>
              <a:rPr lang="ko-KR" altLang="en-US" dirty="0" smtClean="0"/>
              <a:t>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4680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SparkSession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제공하는 </a:t>
            </a:r>
            <a:r>
              <a:rPr lang="en-US" altLang="ko-KR" dirty="0" smtClean="0"/>
              <a:t>builder()</a:t>
            </a:r>
            <a:r>
              <a:rPr lang="ko-KR" altLang="en-US" dirty="0" smtClean="0"/>
              <a:t>를 이용해 생성할 수 있습니다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15542" y="1688120"/>
            <a:ext cx="9553882" cy="1629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org.apache.spark.sql.SparkSession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spark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.builder()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appName</a:t>
            </a:r>
            <a:r>
              <a:rPr lang="en-US" altLang="ko-KR" sz="1600" dirty="0" smtClean="0">
                <a:solidFill>
                  <a:schemeClr val="tx1"/>
                </a:solidFill>
              </a:rPr>
              <a:t>(“Sample”)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mster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(“local[*]”)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getOrCreate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284" y="3443022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스파크세션으로부터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 생성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15542" y="3974115"/>
            <a:ext cx="9553882" cy="726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"file://&lt;</a:t>
            </a:r>
            <a:r>
              <a:rPr lang="en-US" altLang="ko-KR" sz="1600" dirty="0" err="1">
                <a:solidFill>
                  <a:schemeClr val="tx1"/>
                </a:solidFill>
              </a:rPr>
              <a:t>spark_home_dir</a:t>
            </a:r>
            <a:r>
              <a:rPr lang="en-US" altLang="ko-KR" sz="1600" dirty="0">
                <a:solidFill>
                  <a:schemeClr val="tx1"/>
                </a:solidFill>
              </a:rPr>
              <a:t>&gt;README.md"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015" y="4849792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생성된 데이터프레임 또는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이용해 데이터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6147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프레임을 사용해 단어를 분리하고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개수를 세는 코드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40404" y="1418490"/>
            <a:ext cx="9553882" cy="1547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"file:///usr/local/spark/README.md"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org.apache.spark.sql.functions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(explode(split(col("value"), " ")).as("word"))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wordDF.groupBy</a:t>
            </a:r>
            <a:r>
              <a:rPr lang="en-US" altLang="ko-KR" sz="1600" dirty="0">
                <a:solidFill>
                  <a:schemeClr val="tx1"/>
                </a:solidFill>
              </a:rPr>
              <a:t>("word").</a:t>
            </a:r>
            <a:r>
              <a:rPr lang="en-US" altLang="ko-KR" sz="1600" dirty="0" smtClean="0">
                <a:solidFill>
                  <a:schemeClr val="tx1"/>
                </a:solidFill>
              </a:rPr>
              <a:t>count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result.show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84" y="3056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셋이 제공하는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연산을 이용한  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개수를 세는 코드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40404" y="3425822"/>
            <a:ext cx="9553882" cy="209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"file:///usr/local/spark/README.md"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 = df.as[(String)]   //</a:t>
            </a:r>
            <a:r>
              <a:rPr lang="ko-KR" altLang="en-US" sz="1600" dirty="0">
                <a:solidFill>
                  <a:schemeClr val="tx1"/>
                </a:solidFill>
              </a:rPr>
              <a:t>데이터프레임을 </a:t>
            </a:r>
            <a:r>
              <a:rPr lang="ko-KR" altLang="en-US" sz="1600" dirty="0" err="1">
                <a:solidFill>
                  <a:schemeClr val="tx1"/>
                </a:solidFill>
              </a:rPr>
              <a:t>데이터셋으로</a:t>
            </a:r>
            <a:r>
              <a:rPr lang="ko-KR" altLang="en-US" sz="1600" dirty="0">
                <a:solidFill>
                  <a:schemeClr val="tx1"/>
                </a:solidFill>
              </a:rPr>
              <a:t> 변환</a:t>
            </a:r>
            <a:br>
              <a:rPr lang="ko-KR" altLang="en-US" sz="1600" dirty="0">
                <a:solidFill>
                  <a:schemeClr val="tx1"/>
                </a:solidFill>
              </a:rPr>
            </a:b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ds.flatMap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wordDF.groupByKey</a:t>
            </a:r>
            <a:r>
              <a:rPr lang="en-US" altLang="ko-KR" sz="1600" dirty="0">
                <a:solidFill>
                  <a:schemeClr val="tx1"/>
                </a:solidFill>
              </a:rPr>
              <a:t>(v =&gt; v).count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284" y="5705905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처리된 결과 데이터를 외부 저장소에 저장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840404" y="6201500"/>
            <a:ext cx="9553882" cy="36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result.write.text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ko-KR" altLang="en-US" sz="1600" dirty="0">
                <a:solidFill>
                  <a:schemeClr val="tx1"/>
                </a:solidFill>
              </a:rPr>
              <a:t>저장경로</a:t>
            </a:r>
            <a:r>
              <a:rPr lang="en-US" altLang="ko-KR" sz="1600" dirty="0">
                <a:solidFill>
                  <a:schemeClr val="tx1"/>
                </a:solidFill>
              </a:rPr>
              <a:t>&gt;")</a:t>
            </a:r>
          </a:p>
        </p:txBody>
      </p:sp>
    </p:spTree>
    <p:extLst>
      <p:ext uri="{BB962C8B-B14F-4D97-AF65-F5344CB8AC3E}">
        <p14:creationId xmlns:p14="http://schemas.microsoft.com/office/powerpoint/2010/main" val="35301014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 세션을 이용해서 파일이나 데이터베이스와 같은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외부와 데이터소스에 저장된 데이터를 이용해 생성할 수 도 있고 이미 생성돼 있는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나 데이터프레임에 변환 연산을 적용해 새로운 데이터프레임을  생성할 수 있습니다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read()</a:t>
            </a:r>
            <a:r>
              <a:rPr lang="ko-KR" altLang="en-US" dirty="0" smtClean="0"/>
              <a:t>는 다양한 유형의 데이터소스로부터 데이터프레임을 생성할 수 있는 </a:t>
            </a:r>
            <a:r>
              <a:rPr lang="en-US" altLang="ko-KR" dirty="0" err="1" smtClean="0"/>
              <a:t>DataFrameReader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format()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소스의 유형을 지정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option()</a:t>
            </a:r>
            <a:r>
              <a:rPr lang="ko-KR" altLang="en-US" dirty="0" smtClean="0"/>
              <a:t>로 데이터소스 처리에 필요한 옵션을 지정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Load()</a:t>
            </a:r>
            <a:r>
              <a:rPr lang="ko-KR" altLang="en-US" dirty="0" smtClean="0"/>
              <a:t>로 대상 파일을 읽고 데이터프레임을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5224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DataFrameReader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f</a:t>
            </a:r>
            <a:r>
              <a:rPr lang="en-US" altLang="ko-KR" dirty="0" smtClean="0"/>
              <a:t>ormat() : </a:t>
            </a:r>
            <a:r>
              <a:rPr lang="ko-KR" altLang="en-US" dirty="0" err="1" smtClean="0"/>
              <a:t>읽어들이고자</a:t>
            </a:r>
            <a:r>
              <a:rPr lang="ko-KR" altLang="en-US" dirty="0" smtClean="0"/>
              <a:t> 하는 데이터소스의 유형을 문자열로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option/options() : </a:t>
            </a:r>
            <a:r>
              <a:rPr lang="ko-KR" altLang="en-US" dirty="0" smtClean="0"/>
              <a:t>데이터소스에 사용할 설정 정보를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load() : </a:t>
            </a:r>
            <a:r>
              <a:rPr lang="ko-KR" altLang="en-US" dirty="0" smtClean="0"/>
              <a:t>데이터소스로부터 실제 데이터를 읽어서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jdbc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유형의 데이터소스를 위한 간편 </a:t>
            </a:r>
            <a:r>
              <a:rPr lang="ko-KR" altLang="en-US" dirty="0" err="1" smtClean="0"/>
              <a:t>메서드로서</a:t>
            </a:r>
            <a:r>
              <a:rPr lang="ko-KR" altLang="en-US" dirty="0" smtClean="0"/>
              <a:t> 데이터베이스 연결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정보를 매개변수로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() : JSON </a:t>
            </a:r>
            <a:r>
              <a:rPr lang="ko-KR" altLang="en-US" dirty="0" smtClean="0"/>
              <a:t>형식을 따르는 문자열로 구성된 파일이나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로부터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orc</a:t>
            </a:r>
            <a:r>
              <a:rPr lang="en-US" altLang="ko-KR" dirty="0" smtClean="0"/>
              <a:t>() : ORC </a:t>
            </a:r>
            <a:r>
              <a:rPr lang="ko-KR" altLang="en-US" dirty="0" smtClean="0"/>
              <a:t>형식으로 작성된 데이터를 다룰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parquet() : </a:t>
            </a:r>
            <a:r>
              <a:rPr lang="ko-KR" altLang="en-US" dirty="0" err="1" smtClean="0"/>
              <a:t>파케이</a:t>
            </a:r>
            <a:r>
              <a:rPr lang="ko-KR" altLang="en-US" dirty="0" smtClean="0"/>
              <a:t> 형식으로 작성된 파일을 읽어서 데이터프레임을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schema() :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데이터에 대한 스키마를 개발자가 직접 지정할 수 있는 방법을 제공합니다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table() :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테이블과 연동할 수 있는 방법을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text() : </a:t>
            </a:r>
            <a:r>
              <a:rPr lang="ko-KR" altLang="en-US" dirty="0" smtClean="0"/>
              <a:t>일반 텍스트 형식으로 작성된 파일을 읽어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csv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부터</a:t>
            </a:r>
            <a:r>
              <a:rPr lang="en-US" altLang="ko-KR" dirty="0"/>
              <a:t> </a:t>
            </a:r>
            <a:r>
              <a:rPr lang="ko-KR" altLang="en-US" dirty="0" smtClean="0"/>
              <a:t>제공되는 기능</a:t>
            </a:r>
            <a:r>
              <a:rPr lang="en-US" altLang="ko-KR" dirty="0" smtClean="0"/>
              <a:t>. CSV </a:t>
            </a:r>
            <a:r>
              <a:rPr lang="ko-KR" altLang="en-US" dirty="0" smtClean="0"/>
              <a:t>파일을 읽어 데이터 프레임을 생성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포맷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값 처리 등 다양한 옵션을 설정할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2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en-US" altLang="ko-KR" b="1" dirty="0" smtClean="0">
                <a:solidFill>
                  <a:srgbClr val="0070C0"/>
                </a:solidFill>
              </a:rPr>
              <a:t> Job</a:t>
            </a:r>
            <a:r>
              <a:rPr lang="ko-KR" altLang="en-US" b="1" dirty="0" smtClean="0">
                <a:solidFill>
                  <a:srgbClr val="0070C0"/>
                </a:solidFill>
              </a:rPr>
              <a:t>의 구성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애플리케이션의 작업은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(Job),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(Stage),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 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84" y="1747105"/>
            <a:ext cx="5638049" cy="275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1999" y="4736123"/>
            <a:ext cx="10937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잡</a:t>
            </a:r>
            <a:r>
              <a:rPr lang="en-US" altLang="ko-KR" sz="1600" b="1" dirty="0"/>
              <a:t>(Job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스파크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애플리케이션으로 제출된 </a:t>
            </a:r>
            <a:r>
              <a:rPr lang="ko-KR" altLang="en-US" sz="1600" dirty="0" smtClean="0"/>
              <a:t>작업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스테이지</a:t>
            </a:r>
            <a:r>
              <a:rPr lang="en-US" altLang="ko-KR" sz="1600" b="1" dirty="0"/>
              <a:t>(Stage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잡을 </a:t>
            </a:r>
            <a:r>
              <a:rPr lang="ko-KR" altLang="en-US" sz="1600" dirty="0"/>
              <a:t>작업의 단위에 따라 구분한 </a:t>
            </a:r>
            <a:r>
              <a:rPr lang="ko-KR" altLang="en-US" sz="1600" dirty="0" smtClean="0"/>
              <a:t>것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태스크</a:t>
            </a:r>
            <a:r>
              <a:rPr lang="en-US" altLang="ko-KR" sz="1600" b="1" dirty="0"/>
              <a:t>(Task</a:t>
            </a:r>
            <a:r>
              <a:rPr lang="en-US" altLang="ko-KR" sz="1600" dirty="0" smtClean="0"/>
              <a:t>) : </a:t>
            </a:r>
            <a:r>
              <a:rPr lang="ko-KR" altLang="en-US" sz="1600" dirty="0" err="1" smtClean="0"/>
              <a:t>익스큐터에서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실행되는 실제 </a:t>
            </a:r>
            <a:r>
              <a:rPr lang="ko-KR" altLang="en-US" sz="1600" dirty="0" smtClean="0"/>
              <a:t>작업으로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데이터를 읽거나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필터링</a:t>
            </a:r>
            <a:r>
              <a:rPr lang="ko-KR" altLang="en-US" sz="1600" dirty="0"/>
              <a:t> 하는 실제 작업을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82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리플렉션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활용해 데이터의 스키마 정보를 자동으로 추론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스키마 정의를 위한 별도의 추가 코드가 필요 없기 때문에 간결한 코드를 작성할 수 있다는 장점이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개발자가 직접 스키마 정보를 코드로 작성해서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스키마 추론을 위한 부가적인 연산을 줄이고 스키마 정보를 원하는 대로 </a:t>
            </a:r>
            <a:r>
              <a:rPr lang="ko-KR" altLang="en-US" dirty="0" err="1" smtClean="0"/>
              <a:t>커스터마이징해서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 내부의 데이터는 동일한 수의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정보를 포함하고 있는 </a:t>
            </a:r>
            <a:r>
              <a:rPr lang="ko-KR" altLang="en-US" dirty="0" err="1" smtClean="0"/>
              <a:t>로우의</a:t>
            </a:r>
            <a:r>
              <a:rPr lang="ko-KR" altLang="en-US" dirty="0" smtClean="0"/>
              <a:t> 집합이 됩니다</a:t>
            </a:r>
            <a:r>
              <a:rPr lang="en-US" altLang="ko-KR" dirty="0" smtClean="0"/>
              <a:t>. RDD</a:t>
            </a:r>
            <a:r>
              <a:rPr lang="ko-KR" altLang="en-US" dirty="0" smtClean="0"/>
              <a:t>를 비롯해 </a:t>
            </a:r>
            <a:r>
              <a:rPr lang="ko-KR" altLang="en-US" dirty="0" err="1" smtClean="0"/>
              <a:t>로우와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형태로 만들 수 있는 컬렉션 객체만 있다면 이를 이용해 새로운 데이터프레임을 생성할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데이터프레임의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는 데이터프레임의 내용을 출력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15542" y="3484767"/>
            <a:ext cx="9553882" cy="1916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일반 리스트를 이용해 데이터 </a:t>
            </a:r>
            <a:r>
              <a:rPr lang="ko-KR" altLang="en-US" sz="1600" smtClean="0">
                <a:solidFill>
                  <a:schemeClr val="tx1"/>
                </a:solidFill>
              </a:rPr>
              <a:t>프레임 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case class Person(name: String, age: Int, job: String)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 dirty="0">
                <a:solidFill>
                  <a:schemeClr val="tx1"/>
                </a:solidFill>
              </a:rPr>
              <a:t>row1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hayoon</a:t>
            </a:r>
            <a:r>
              <a:rPr lang="en-US" altLang="ko-KR" sz="1600" dirty="0">
                <a:solidFill>
                  <a:schemeClr val="tx1"/>
                </a:solidFill>
              </a:rPr>
              <a:t>", 7,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row2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sunwoo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row3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hajoo</a:t>
            </a:r>
            <a:r>
              <a:rPr lang="en-US" altLang="ko-KR" sz="1600" dirty="0">
                <a:solidFill>
                  <a:schemeClr val="tx1"/>
                </a:solidFill>
              </a:rPr>
              <a:t>", 5, "kindergartener")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row4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jinwoo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 = List(row1, row2, row3, row4)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sampleDf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9554" y="5573539"/>
            <a:ext cx="9553882" cy="1043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//RDD</a:t>
            </a:r>
            <a:r>
              <a:rPr lang="ko-KR" altLang="en-US" sz="1600" dirty="0" smtClean="0">
                <a:solidFill>
                  <a:schemeClr val="tx1"/>
                </a:solidFill>
              </a:rPr>
              <a:t>로부터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df6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df7 = </a:t>
            </a:r>
            <a:r>
              <a:rPr lang="en-US" altLang="ko-KR" sz="1600" dirty="0" err="1">
                <a:solidFill>
                  <a:schemeClr val="tx1"/>
                </a:solidFill>
              </a:rPr>
              <a:t>rdd.toDF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18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1"/>
            <a:ext cx="9553882" cy="2542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//RDD</a:t>
            </a:r>
            <a:r>
              <a:rPr lang="ko-KR" altLang="en-US" sz="1600" dirty="0" smtClean="0">
                <a:solidFill>
                  <a:schemeClr val="tx1"/>
                </a:solidFill>
              </a:rPr>
              <a:t>로부터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d1 = ("store2",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>
                <a:solidFill>
                  <a:schemeClr val="tx1"/>
                </a:solidFill>
              </a:rPr>
              <a:t>d2 = ("store2", "bag", 10, 5000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d3 = ("store1", "note", 15, 1000)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d4 = ("store1", "pen", 20, 5000)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sampleDF2 = Seq(d1, d2, d3, d4).toDF("store", "product", "amount", "price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case class Word(word: String, count: Int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ldf = Seq(Word("w1", 1), Word("w2", 1)).toDF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>
                <a:solidFill>
                  <a:schemeClr val="tx1"/>
                </a:solidFill>
              </a:rPr>
              <a:t>rdf = Seq(Word("w1", 2), Word("w3", 1)).toDF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480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2"/>
            <a:ext cx="9553882" cy="4937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sparkHomeDir = </a:t>
            </a:r>
            <a:r>
              <a:rPr lang="en-US" altLang="ko-KR" sz="1600" smtClean="0">
                <a:solidFill>
                  <a:schemeClr val="tx1"/>
                </a:solidFill>
              </a:rPr>
              <a:t>"/data/spark/"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1. </a:t>
            </a:r>
            <a:r>
              <a:rPr lang="ko-KR" altLang="en-US" sz="1600">
                <a:solidFill>
                  <a:schemeClr val="tx1"/>
                </a:solidFill>
              </a:rPr>
              <a:t>파일로 부터 생성  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df1 = spark.read.json(sparkHomeDir + "/examples/src/main/resources/people.json")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spark.read.parquet(sparkHomeDir + "/examples/src/main/resources/users.parquet")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df3 = spark.read.text(sparkHomeDir + "/examples/src/main/resources/people.txt")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2. </a:t>
            </a:r>
            <a:r>
              <a:rPr lang="ko-KR" altLang="en-US" sz="1600">
                <a:solidFill>
                  <a:schemeClr val="tx1"/>
                </a:solidFill>
              </a:rPr>
              <a:t>컬렉션으로부터 생성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row1 = Person("hayoon", 7,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row2 = Person("sunwoo",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row3 = Person("hajoo", 5, "kindergartener")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row4 = Person("jinwoo",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data = List(row1, row2, row3, row4)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df4 = spark.createDataFrame(data)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//df4.show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df5 = </a:t>
            </a:r>
            <a:r>
              <a:rPr lang="en-US" altLang="ko-KR" sz="1600" smtClean="0">
                <a:solidFill>
                  <a:schemeClr val="tx1"/>
                </a:solidFill>
              </a:rPr>
              <a:t>data.toDF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403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1"/>
            <a:ext cx="9553882" cy="3938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 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3. RDD</a:t>
            </a:r>
            <a:r>
              <a:rPr lang="ko-KR" altLang="en-US" sz="1600">
                <a:solidFill>
                  <a:schemeClr val="tx1"/>
                </a:solidFill>
              </a:rPr>
              <a:t>로부터 생성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val rdd = sc.parallelize(data)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df6 = spark.createDataFrame(rdd)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df7 = </a:t>
            </a:r>
            <a:r>
              <a:rPr lang="en-US" altLang="ko-KR" sz="1600" smtClean="0">
                <a:solidFill>
                  <a:schemeClr val="tx1"/>
                </a:solidFill>
              </a:rPr>
              <a:t>rdd.toDF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// 4. </a:t>
            </a:r>
            <a:r>
              <a:rPr lang="ko-KR" altLang="en-US" sz="1600">
                <a:solidFill>
                  <a:schemeClr val="tx1"/>
                </a:solidFill>
              </a:rPr>
              <a:t>스키마 지정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sf1 = StructField("name", StringType,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sf2 = StructField("age", IntegerType,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sf3 = StructField("job", StringType,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schema = StructType(List(sf1, sf2, sf3))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rows = sc.parallelize(List(Row("hayoon", 7, "student"), Row("sunwoo", 13, "student"),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Row("hajoo", 5, "kindergartener"), Row("jinwoo", 13, "student")))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df8 = spark.createDataFrame(rows, schema)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16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데이터프레이의</a:t>
            </a:r>
            <a:r>
              <a:rPr lang="ko-KR" altLang="en-US" dirty="0" smtClean="0"/>
              <a:t> 스키마 정보는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나타내는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나타내는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으로 정의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StructField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이름과 타입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하용 여부를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StructType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사용할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의 목록을 지정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86588" y="2206951"/>
            <a:ext cx="9553882" cy="2130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명시적 타입 지정을 통한 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sf1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("name", </a:t>
            </a:r>
            <a:r>
              <a:rPr lang="en-US" altLang="ko-KR" sz="1600" dirty="0" err="1">
                <a:solidFill>
                  <a:schemeClr val="tx1"/>
                </a:solidFill>
              </a:rPr>
              <a:t>StringType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sf2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("age", </a:t>
            </a:r>
            <a:r>
              <a:rPr lang="en-US" altLang="ko-KR" sz="1600" dirty="0" err="1">
                <a:solidFill>
                  <a:schemeClr val="tx1"/>
                </a:solidFill>
              </a:rPr>
              <a:t>IntegerType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sf3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("job", </a:t>
            </a:r>
            <a:r>
              <a:rPr lang="en-US" altLang="ko-KR" sz="1600" dirty="0" err="1">
                <a:solidFill>
                  <a:schemeClr val="tx1"/>
                </a:solidFill>
              </a:rPr>
              <a:t>StringType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schema = </a:t>
            </a:r>
            <a:r>
              <a:rPr lang="en-US" altLang="ko-KR" sz="1600" dirty="0" err="1">
                <a:solidFill>
                  <a:schemeClr val="tx1"/>
                </a:solidFill>
              </a:rPr>
              <a:t>StructType</a:t>
            </a:r>
            <a:r>
              <a:rPr lang="en-US" altLang="ko-KR" sz="1600" dirty="0">
                <a:solidFill>
                  <a:schemeClr val="tx1"/>
                </a:solidFill>
              </a:rPr>
              <a:t>(List(sf1, sf2, sf3))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rows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(List(Row("</a:t>
            </a:r>
            <a:r>
              <a:rPr lang="en-US" altLang="ko-KR" sz="1600" dirty="0" err="1">
                <a:solidFill>
                  <a:schemeClr val="tx1"/>
                </a:solidFill>
              </a:rPr>
              <a:t>hayoon</a:t>
            </a:r>
            <a:r>
              <a:rPr lang="en-US" altLang="ko-KR" sz="1600" dirty="0">
                <a:solidFill>
                  <a:schemeClr val="tx1"/>
                </a:solidFill>
              </a:rPr>
              <a:t>", 7, "student"), Row("</a:t>
            </a:r>
            <a:r>
              <a:rPr lang="en-US" altLang="ko-KR" sz="1600" dirty="0" err="1">
                <a:solidFill>
                  <a:schemeClr val="tx1"/>
                </a:solidFill>
              </a:rPr>
              <a:t>sunwoo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"student"),      Row("</a:t>
            </a:r>
            <a:r>
              <a:rPr lang="en-US" altLang="ko-KR" sz="1600" dirty="0" err="1">
                <a:solidFill>
                  <a:schemeClr val="tx1"/>
                </a:solidFill>
              </a:rPr>
              <a:t>hajoo</a:t>
            </a:r>
            <a:r>
              <a:rPr lang="en-US" altLang="ko-KR" sz="1600" dirty="0">
                <a:solidFill>
                  <a:schemeClr val="tx1"/>
                </a:solidFill>
              </a:rPr>
              <a:t>", 5, "kindergartener"), Row("</a:t>
            </a:r>
            <a:r>
              <a:rPr lang="en-US" altLang="ko-KR" sz="1600" dirty="0" err="1">
                <a:solidFill>
                  <a:schemeClr val="tx1"/>
                </a:solidFill>
              </a:rPr>
              <a:t>jinwoo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df8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(rows, schema)</a:t>
            </a:r>
          </a:p>
        </p:txBody>
      </p:sp>
    </p:spTree>
    <p:extLst>
      <p:ext uri="{BB962C8B-B14F-4D97-AF65-F5344CB8AC3E}">
        <p14:creationId xmlns:p14="http://schemas.microsoft.com/office/powerpoint/2010/main" val="2926602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지원하는 주요 데이터 타입 목록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08136"/>
              </p:ext>
            </p:extLst>
          </p:nvPr>
        </p:nvGraphicFramePr>
        <p:xfrm>
          <a:off x="867508" y="1465385"/>
          <a:ext cx="10421814" cy="5181600"/>
        </p:xfrm>
        <a:graphic>
          <a:graphicData uri="http://schemas.openxmlformats.org/drawingml/2006/table">
            <a:tbl>
              <a:tblPr/>
              <a:tblGrid>
                <a:gridCol w="1606061"/>
                <a:gridCol w="2919046"/>
                <a:gridCol w="5896707"/>
              </a:tblGrid>
              <a:tr h="24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스칼라 타입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ByteType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Byte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ByteType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ShortType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ShortType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IntegerType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IntegerType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LongType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LongType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FloatType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FloatType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DoubleType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Double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DoubleType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DecimalType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java.math.BigDecimal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DecimalType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StringType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StringType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BinaryType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Array[Byte]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BinaryType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Boolean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TimestampType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java.sql.Timestamp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TimestampType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DateType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java.sql.Date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DateType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ArrayType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scala.collection.Seq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ArrayType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elementType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[</a:t>
                      </a:r>
                      <a:r>
                        <a:rPr lang="en-US" altLang="ko-KR" sz="1400" baseline="0" dirty="0" err="1" smtClean="0"/>
                        <a:t>containsNull</a:t>
                      </a:r>
                      <a:r>
                        <a:rPr lang="en-US" altLang="ko-KR" sz="1400" baseline="0" dirty="0" smtClean="0"/>
                        <a:t>])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MapType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scala.collection.Map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MapType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keyType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valueType</a:t>
                      </a:r>
                      <a:r>
                        <a:rPr lang="en-US" altLang="ko-KR" sz="1400" dirty="0" smtClean="0"/>
                        <a:t>, [</a:t>
                      </a:r>
                      <a:r>
                        <a:rPr lang="en-US" altLang="ko-KR" sz="1400" dirty="0" err="1" smtClean="0"/>
                        <a:t>valueContainsNull</a:t>
                      </a:r>
                      <a:r>
                        <a:rPr lang="en-US" altLang="ko-KR" sz="1400" dirty="0" smtClean="0"/>
                        <a:t>])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StructType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org.apache.spark.sql.Row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StructType</a:t>
                      </a:r>
                      <a:r>
                        <a:rPr lang="en-US" altLang="ko-KR" sz="1400" dirty="0" smtClean="0"/>
                        <a:t>(fields)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StructField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StructField</a:t>
                      </a:r>
                      <a:r>
                        <a:rPr lang="ko-KR" altLang="en-US" sz="1400" dirty="0" smtClean="0"/>
                        <a:t>에 포함된 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StructField</a:t>
                      </a:r>
                      <a:r>
                        <a:rPr lang="en-US" altLang="ko-KR" sz="1400" dirty="0" smtClean="0"/>
                        <a:t>(name, </a:t>
                      </a:r>
                      <a:r>
                        <a:rPr lang="en-US" altLang="ko-KR" sz="1400" dirty="0" err="1" smtClean="0"/>
                        <a:t>dataType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nullable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569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주요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연산은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구성요소가 </a:t>
            </a:r>
            <a:r>
              <a:rPr lang="en-US" altLang="ko-KR" dirty="0" err="1" smtClean="0"/>
              <a:t>org.apache.spark.sql.Row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타입인 데이터프레임임인 경우에만 사용 가능하고 타입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연산은 데이터프레임이 아닌 </a:t>
            </a:r>
            <a:r>
              <a:rPr lang="ko-KR" altLang="en-US" dirty="0" err="1" smtClean="0"/>
              <a:t>데이터셋인</a:t>
            </a:r>
            <a:r>
              <a:rPr lang="ko-KR" altLang="en-US" dirty="0" smtClean="0"/>
              <a:t> 경우에만 사용이 가능하며 그 밖의 나머지 기본 연산과 액션 연산은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구성요소 타입과 무관하게 항상 사용 가능합니다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show() :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저장된 데이터를 화면에 출력해서 보여줍니다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head(), first()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첫 번째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타입의 객체로 반환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take()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첫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count() :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로우의</a:t>
            </a:r>
            <a:r>
              <a:rPr lang="ko-KR" altLang="en-US" dirty="0" smtClean="0"/>
              <a:t> 개수를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collect()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collectAsList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데이터셋에</a:t>
            </a:r>
            <a:r>
              <a:rPr lang="ko-KR" altLang="en-US" dirty="0"/>
              <a:t> </a:t>
            </a:r>
            <a:r>
              <a:rPr lang="ko-KR" altLang="en-US" dirty="0" err="1" smtClean="0"/>
              <a:t>포함된모든</a:t>
            </a:r>
            <a:r>
              <a:rPr lang="ko-KR" altLang="en-US" dirty="0" smtClean="0"/>
              <a:t> 데이터를 로컬 컬렉션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데이터프레임에 속하는 모든 데이터가 드라이버 프로그램의 메모리에 적재되므로 메모리 부족 에러가 발생하지 않도록 주의해야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describe() :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대해 기초 </a:t>
            </a:r>
            <a:r>
              <a:rPr lang="ko-KR" altLang="en-US" dirty="0" err="1" smtClean="0"/>
              <a:t>통계값인</a:t>
            </a:r>
            <a:r>
              <a:rPr lang="ko-KR" altLang="en-US" dirty="0" smtClean="0"/>
              <a:t> 총 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최댓값을 포함하는 데이터프레임을 생성합니다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6067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기본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9" y="1548293"/>
            <a:ext cx="7021152" cy="400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df.show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df.head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df.first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df.take(2)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df.count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df.collect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df.collectAsList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df.describe("age").show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df.persist(StorageLevel.MEMORY_AND_DISK_2)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df.printSchema()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df.columns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df.dtypes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df.schema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df.createOrReplaceTempView("users")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 from users where age &gt; 20").show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 from users where age &gt; 20").explain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4709" y="1084110"/>
            <a:ext cx="5241819" cy="1864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case class Person(name: String, age: Int, job: String)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row1 = Person("hayoon", 7,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row2 = Person("sunwoo", 13,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row3 = Person("hajoo", 5, "kindergartener")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row4 = Person("jinwoo", 13,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data = List(row1, row2, row3, row4)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</a:t>
            </a:r>
            <a:r>
              <a:rPr lang="en-US" altLang="ko-KR" sz="1600" smtClean="0">
                <a:solidFill>
                  <a:schemeClr val="tx1"/>
                </a:solidFill>
              </a:rPr>
              <a:t>df </a:t>
            </a:r>
            <a:r>
              <a:rPr lang="en-US" altLang="ko-KR" sz="1600">
                <a:solidFill>
                  <a:schemeClr val="tx1"/>
                </a:solidFill>
              </a:rPr>
              <a:t>= spark.createDataFrame(data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46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cache() :  </a:t>
            </a:r>
            <a:r>
              <a:rPr lang="ko-KR" altLang="en-US" dirty="0" smtClean="0"/>
              <a:t>작업 중인 데이터를 메모리에 저장합니다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경우 스키마 정보를 활용해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단위로 데이터를 다룰 수 있으므로 최적화된 방식으로 메모리에 저장할 수 있습니다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persist() : </a:t>
            </a:r>
            <a:r>
              <a:rPr lang="ko-KR" altLang="en-US" dirty="0" smtClean="0"/>
              <a:t>데이터 저장 방법과 관련된 옵션</a:t>
            </a:r>
            <a:r>
              <a:rPr lang="en-US" altLang="ko-KR" dirty="0" smtClean="0"/>
              <a:t>(Storage Level)</a:t>
            </a:r>
            <a:r>
              <a:rPr lang="ko-KR" altLang="en-US" dirty="0" smtClean="0"/>
              <a:t>을 선택할 수 있습니다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DISK, MEMORY, DISK_ONLY, DISK_ONLY_2, MEMORY_AND_DISK_SER_E, OFF_HEAD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ONLY</a:t>
            </a:r>
            <a:r>
              <a:rPr lang="ko-KR" altLang="en-US" dirty="0" smtClean="0"/>
              <a:t>는 오직 한 가지 방법으로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AND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숫자는 복제 개수를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SER</a:t>
            </a:r>
            <a:r>
              <a:rPr lang="ko-KR" altLang="en-US" dirty="0" smtClean="0"/>
              <a:t>은 객체를 저장할 때 직렬화된 상태로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OFF_HEAP</a:t>
            </a:r>
            <a:r>
              <a:rPr lang="ko-KR" altLang="en-US" dirty="0" smtClean="0"/>
              <a:t>은 객체를 저장할 대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메모리 영역이 아닌 외부 공간을 사용하는 </a:t>
            </a:r>
            <a:r>
              <a:rPr lang="en-US" altLang="ko-KR" dirty="0" smtClean="0"/>
              <a:t>OFF_HEAP </a:t>
            </a:r>
            <a:r>
              <a:rPr lang="ko-KR" altLang="en-US" dirty="0" smtClean="0"/>
              <a:t>방식으로 저장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NONE</a:t>
            </a:r>
            <a:r>
              <a:rPr lang="ko-KR" altLang="en-US" dirty="0" smtClean="0"/>
              <a:t>은 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OFF_HEAP </a:t>
            </a:r>
            <a:r>
              <a:rPr lang="ko-KR" altLang="en-US" dirty="0" smtClean="0"/>
              <a:t>등 어떤 저장 옵션도 사용하지 않는다는 의미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캐시를 적용하지 않는 것과 같습니다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printSchema</a:t>
            </a:r>
            <a:r>
              <a:rPr lang="en-US" altLang="ko-KR" dirty="0" smtClean="0"/>
              <a:t>(), columns,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, schema : </a:t>
            </a:r>
            <a:r>
              <a:rPr lang="ko-KR" altLang="en-US" dirty="0" smtClean="0"/>
              <a:t>스키마 정보를 조회할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createOrReplaceTempView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데이터프레임을 테이블처럼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사용해서 처리할 수 있게 등록해줍니다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생성된 테이블은 </a:t>
            </a:r>
            <a:r>
              <a:rPr lang="ko-KR" altLang="en-US" dirty="0" err="1" smtClean="0"/>
              <a:t>스파크세션이</a:t>
            </a:r>
            <a:r>
              <a:rPr lang="ko-KR" altLang="en-US" dirty="0" smtClean="0"/>
              <a:t> 유지되는 동안만 유효하고 해당 세션이 종료되면 사라집니다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explain() : </a:t>
            </a:r>
            <a:r>
              <a:rPr lang="ko-KR" altLang="en-US" dirty="0" smtClean="0"/>
              <a:t>데이터프레임 처리와 관련된 실행 계획 정보를 출력합니다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68339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데이터의 실제 타입을 사용하지 않는 변환 연산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“where”</a:t>
            </a:r>
            <a:r>
              <a:rPr lang="ko-KR" altLang="en-US" dirty="0" smtClean="0"/>
              <a:t>절에 대응하는 </a:t>
            </a:r>
            <a:r>
              <a:rPr lang="en-US" altLang="ko-KR" dirty="0" smtClean="0"/>
              <a:t>where()</a:t>
            </a:r>
            <a:r>
              <a:rPr lang="ko-KR" altLang="en-US" dirty="0" smtClean="0"/>
              <a:t>를 제공 </a:t>
            </a:r>
            <a:r>
              <a:rPr lang="en-US" altLang="ko-KR" dirty="0" smtClean="0"/>
              <a:t>, col()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!==,  ===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a</a:t>
            </a:r>
            <a:r>
              <a:rPr lang="en-US" altLang="ko-KR" dirty="0" smtClean="0"/>
              <a:t>lias(), as()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isin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값이 인자로 지정된 값에 포함돼 있는지 여부를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when()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값에 대한 </a:t>
            </a:r>
            <a:r>
              <a:rPr lang="en-US" altLang="ko-KR" dirty="0" smtClean="0"/>
              <a:t>if ~else </a:t>
            </a:r>
            <a:r>
              <a:rPr lang="ko-KR" altLang="en-US" dirty="0" smtClean="0"/>
              <a:t>와 같은 분기 처리 연산을 수행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696" y="5603632"/>
            <a:ext cx="9553882" cy="879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(0, 5)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col = when(ds("id") %2 === 0, "even").otherwise("odd").as("type")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ds.select</a:t>
            </a:r>
            <a:r>
              <a:rPr lang="en-US" altLang="ko-KR" sz="1600" dirty="0">
                <a:solidFill>
                  <a:schemeClr val="tx1"/>
                </a:solidFill>
              </a:rPr>
              <a:t>(ds("id"), col).show()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9696" y="4513384"/>
            <a:ext cx="9553882" cy="703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nums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spark.sparkContext.broadcast</a:t>
            </a:r>
            <a:r>
              <a:rPr lang="en-US" altLang="ko-KR" sz="1600" dirty="0">
                <a:solidFill>
                  <a:schemeClr val="tx1"/>
                </a:solidFill>
              </a:rPr>
              <a:t>(List(1, 3, 5, 7, 9))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(0, 10).where($"id".</a:t>
            </a:r>
            <a:r>
              <a:rPr lang="en-US" altLang="ko-KR" sz="1600" dirty="0" err="1">
                <a:solidFill>
                  <a:schemeClr val="tx1"/>
                </a:solidFill>
              </a:rPr>
              <a:t>isin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nums.value</a:t>
            </a:r>
            <a:r>
              <a:rPr lang="en-US" altLang="ko-KR" sz="1600" dirty="0">
                <a:solidFill>
                  <a:schemeClr val="tx1"/>
                </a:solidFill>
              </a:rPr>
              <a:t>: _*)).show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39696" y="3153509"/>
            <a:ext cx="9553882" cy="1019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df.createOrReplaceTempView</a:t>
            </a:r>
            <a:r>
              <a:rPr lang="en-US" altLang="ko-KR" sz="1600" dirty="0">
                <a:solidFill>
                  <a:schemeClr val="tx1"/>
                </a:solidFill>
              </a:rPr>
              <a:t>("person")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spark.sql</a:t>
            </a:r>
            <a:r>
              <a:rPr lang="en-US" altLang="ko-KR" sz="1600" dirty="0">
                <a:solidFill>
                  <a:schemeClr val="tx1"/>
                </a:solidFill>
              </a:rPr>
              <a:t>(" select * from person where age &gt; 10 ").show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df.where</a:t>
            </a:r>
            <a:r>
              <a:rPr lang="en-US" altLang="ko-KR" sz="1600" dirty="0">
                <a:solidFill>
                  <a:schemeClr val="tx1"/>
                </a:solidFill>
              </a:rPr>
              <a:t>(col("age") &gt; 10).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(('age + 1).as("age")).show()</a:t>
            </a:r>
          </a:p>
        </p:txBody>
      </p:sp>
    </p:spTree>
    <p:extLst>
      <p:ext uri="{BB962C8B-B14F-4D97-AF65-F5344CB8AC3E}">
        <p14:creationId xmlns:p14="http://schemas.microsoft.com/office/powerpoint/2010/main" val="3104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031" y="1008185"/>
            <a:ext cx="1123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스파크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애플리케이션 구현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방법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에서 발표한 </a:t>
            </a:r>
            <a:r>
              <a:rPr lang="en-US" altLang="ko-KR" dirty="0"/>
              <a:t>RDD</a:t>
            </a:r>
            <a:r>
              <a:rPr lang="ko-KR" altLang="en-US" dirty="0"/>
              <a:t>를 이용하는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비구조적 </a:t>
            </a:r>
            <a:r>
              <a:rPr lang="en-US" altLang="ko-KR" dirty="0" smtClean="0"/>
              <a:t>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/>
              <a:t>v2</a:t>
            </a:r>
            <a:r>
              <a:rPr lang="ko-KR" altLang="en-US" dirty="0"/>
              <a:t>에서 </a:t>
            </a:r>
            <a:r>
              <a:rPr lang="en-US" altLang="ko-KR" dirty="0"/>
              <a:t>RDD</a:t>
            </a:r>
            <a:r>
              <a:rPr lang="ko-KR" altLang="en-US" dirty="0"/>
              <a:t>의 </a:t>
            </a:r>
            <a:r>
              <a:rPr lang="ko-KR" altLang="en-US" dirty="0" smtClean="0"/>
              <a:t>단점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개선하여 발표한 </a:t>
            </a:r>
            <a:r>
              <a:rPr lang="ko-KR" altLang="en-US" dirty="0" err="1"/>
              <a:t>데이타셋</a:t>
            </a:r>
            <a:r>
              <a:rPr lang="en-US" altLang="ko-KR" dirty="0"/>
              <a:t>(Dataset)</a:t>
            </a:r>
            <a:r>
              <a:rPr lang="ko-KR" altLang="en-US" dirty="0"/>
              <a:t>과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구조적 </a:t>
            </a:r>
            <a:r>
              <a:rPr lang="en-US" altLang="ko-KR" dirty="0" smtClean="0"/>
              <a:t>API) 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30" y="2142531"/>
            <a:ext cx="9120107" cy="404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4118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9" y="1548293"/>
            <a:ext cx="7021152" cy="2797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age &gt; 10</a:t>
            </a:r>
            <a:r>
              <a:rPr lang="ko-KR" altLang="en-US" sz="1600">
                <a:solidFill>
                  <a:schemeClr val="tx1"/>
                </a:solidFill>
              </a:rPr>
              <a:t>인 데이터만 조회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df.createOrReplaceTempView("person")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 select * from person where age &gt; 10 ").show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Column</a:t>
            </a:r>
            <a:r>
              <a:rPr lang="ko-KR" altLang="en-US" sz="1600">
                <a:solidFill>
                  <a:schemeClr val="tx1"/>
                </a:solidFill>
              </a:rPr>
              <a:t>을 생성하는 다양한 방법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df.where(col("age")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df.where(df("age")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df.where('age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df.where($"age" &gt; 10).show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821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ax()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mean()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collect_list</a:t>
            </a:r>
            <a:r>
              <a:rPr lang="en-US" altLang="ko-KR" dirty="0" smtClean="0"/>
              <a:t>(), </a:t>
            </a:r>
            <a:r>
              <a:rPr lang="en-US" altLang="ko-KR" err="1" smtClean="0"/>
              <a:t>collect_set</a:t>
            </a:r>
            <a:r>
              <a:rPr lang="en-US" altLang="ko-KR" smtClean="0"/>
              <a:t>() : </a:t>
            </a:r>
            <a:r>
              <a:rPr lang="ko-KR" altLang="en-US" smtClean="0"/>
              <a:t>특정 컬럼 값을 모아서 하나의 리스트 또는 세트</a:t>
            </a:r>
            <a:r>
              <a:rPr lang="en-US" altLang="ko-KR" smtClean="0"/>
              <a:t>(Set)</a:t>
            </a:r>
            <a:r>
              <a:rPr lang="ko-KR" altLang="en-US" smtClean="0"/>
              <a:t>로 된 컬럼을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u</a:t>
            </a:r>
            <a:r>
              <a:rPr lang="en-US" altLang="ko-KR" smtClean="0"/>
              <a:t>nion() : </a:t>
            </a:r>
            <a:r>
              <a:rPr lang="ko-KR" altLang="en-US" smtClean="0"/>
              <a:t>두 개의 동일한 데이터 프레임을 병합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count() : </a:t>
            </a:r>
            <a:r>
              <a:rPr lang="ko-KR" altLang="en-US" smtClean="0"/>
              <a:t>특정 컬럼에 속한 데이터의 개수를 계산</a:t>
            </a:r>
            <a:r>
              <a:rPr lang="en-US" altLang="ko-KR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countDistinct</a:t>
            </a:r>
            <a:r>
              <a:rPr lang="en-US" altLang="ko-KR"/>
              <a:t>() : </a:t>
            </a:r>
            <a:r>
              <a:rPr lang="ko-KR" altLang="en-US"/>
              <a:t>특정 컬럼에 속한 </a:t>
            </a:r>
            <a:r>
              <a:rPr lang="en-US" altLang="ko-KR" smtClean="0"/>
              <a:t> </a:t>
            </a:r>
            <a:r>
              <a:rPr lang="ko-KR" altLang="en-US" smtClean="0"/>
              <a:t>중복을 </a:t>
            </a:r>
            <a:r>
              <a:rPr lang="ko-KR" altLang="en-US"/>
              <a:t>제외한  데이터의 개수 계산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sum() : </a:t>
            </a:r>
            <a:r>
              <a:rPr lang="ko-KR" altLang="en-US" smtClean="0"/>
              <a:t>집계 함수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grouping(), </a:t>
            </a:r>
            <a:r>
              <a:rPr lang="en-US" altLang="ko-KR" err="1" smtClean="0"/>
              <a:t>grouping_id</a:t>
            </a:r>
            <a:r>
              <a:rPr lang="en-US" altLang="ko-KR" smtClean="0"/>
              <a:t>() : cube()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수행 결과값에 적용된 그룹화 수준을 파악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array_contains</a:t>
            </a:r>
            <a:r>
              <a:rPr lang="en-US" altLang="ko-KR" smtClean="0"/>
              <a:t>() : </a:t>
            </a:r>
            <a:r>
              <a:rPr lang="ko-KR" altLang="en-US" smtClean="0"/>
              <a:t>배열 타입의 값을 가진 컬럼에 사용</a:t>
            </a:r>
            <a:r>
              <a:rPr lang="en-US" altLang="ko-KR" smtClean="0"/>
              <a:t>, </a:t>
            </a:r>
            <a:r>
              <a:rPr lang="ko-KR" altLang="en-US" smtClean="0"/>
              <a:t>배열 요소에 특정 값의 존재 여부를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/>
              <a:t>s</a:t>
            </a:r>
            <a:r>
              <a:rPr lang="en-US" altLang="ko-KR" smtClean="0"/>
              <a:t>ize() : </a:t>
            </a:r>
            <a:r>
              <a:rPr lang="ko-KR" altLang="en-US" smtClean="0"/>
              <a:t>배열이 크기를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sort_array</a:t>
            </a:r>
            <a:r>
              <a:rPr lang="en-US" altLang="ko-KR" smtClean="0"/>
              <a:t>() : </a:t>
            </a:r>
            <a:r>
              <a:rPr lang="ko-KR" altLang="en-US" smtClean="0"/>
              <a:t>배열의 값을 정렬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xplode() : </a:t>
            </a:r>
            <a:r>
              <a:rPr lang="ko-KR" altLang="en-US" dirty="0" smtClean="0"/>
              <a:t>하나의 배열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포함된 요소를 여러 개의 행으로 변환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p</a:t>
            </a:r>
            <a:r>
              <a:rPr lang="en-US" altLang="ko-KR" dirty="0" err="1" smtClean="0"/>
              <a:t>osexplode</a:t>
            </a:r>
            <a:r>
              <a:rPr lang="en-US" altLang="ko-KR" dirty="0" smtClean="0"/>
              <a:t>()  : </a:t>
            </a:r>
            <a:r>
              <a:rPr lang="ko-KR" altLang="en-US" dirty="0" smtClean="0"/>
              <a:t>새로운 행을 만들 때 위치 정보를 함께 포함시켜준다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current_date</a:t>
            </a:r>
            <a:r>
              <a:rPr lang="en-US" altLang="ko-KR" smtClean="0"/>
              <a:t>() : </a:t>
            </a:r>
            <a:r>
              <a:rPr lang="ko-KR" altLang="en-US" smtClean="0"/>
              <a:t>현재 시간 값을 가진 날짜 타입</a:t>
            </a:r>
            <a:r>
              <a:rPr lang="en-US" altLang="ko-KR" smtClean="0"/>
              <a:t>(DateType) </a:t>
            </a:r>
            <a:r>
              <a:rPr lang="ko-KR" altLang="en-US" smtClean="0"/>
              <a:t>컬럼 값을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unix_timestamp</a:t>
            </a:r>
            <a:r>
              <a:rPr lang="en-US" altLang="ko-KR" dirty="0" smtClean="0"/>
              <a:t>(), </a:t>
            </a:r>
            <a:r>
              <a:rPr lang="en-US" altLang="ko-KR" err="1" smtClean="0"/>
              <a:t>to_date</a:t>
            </a:r>
            <a:r>
              <a:rPr lang="en-US" altLang="ko-KR" smtClean="0"/>
              <a:t>() : </a:t>
            </a:r>
            <a:r>
              <a:rPr lang="ko-KR" altLang="en-US" smtClean="0"/>
              <a:t>문자열을 이용해 날짜 타입 컬럼을 만듬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add_months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date_add</a:t>
            </a:r>
            <a:r>
              <a:rPr lang="en-US" altLang="ko-KR" dirty="0" smtClean="0"/>
              <a:t>(), </a:t>
            </a:r>
            <a:r>
              <a:rPr lang="en-US" altLang="ko-KR" err="1" smtClean="0"/>
              <a:t>last_day</a:t>
            </a:r>
            <a:r>
              <a:rPr lang="en-US" altLang="ko-KR" smtClean="0"/>
              <a:t>() : </a:t>
            </a:r>
            <a:r>
              <a:rPr lang="ko-KR" altLang="en-US" smtClean="0"/>
              <a:t>날짜 타입 연산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w</a:t>
            </a:r>
            <a:r>
              <a:rPr lang="en-US" altLang="ko-KR" smtClean="0"/>
              <a:t>indow() :  DateType </a:t>
            </a:r>
            <a:r>
              <a:rPr lang="ko-KR" altLang="en-US" smtClean="0"/>
              <a:t>컬럼을 대상으로 적용</a:t>
            </a:r>
            <a:r>
              <a:rPr lang="en-US" altLang="ko-KR" smtClean="0"/>
              <a:t>, </a:t>
            </a:r>
            <a:r>
              <a:rPr lang="ko-KR" altLang="en-US" smtClean="0"/>
              <a:t>일정 크기의 시간 윈도우를 생성해서 각종 집계 연산에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6585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org.apache.spark.sql.functions._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df.select(max</a:t>
            </a:r>
            <a:r>
              <a:rPr lang="en-US" altLang="ko-KR" sz="1600">
                <a:solidFill>
                  <a:schemeClr val="tx1"/>
                </a:solidFill>
              </a:rPr>
              <a:t>('ag'), mean('age)).show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doubledDf1 = df.union(df)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doubleDf1.select(collect_list("name")).show(false)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doubleDf1.select(collect_set("name")).show(false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doubleDf1.select(count("name"), countDistinct("name")).show(false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df.select(sum("price")).show(false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df.cube(</a:t>
            </a:r>
            <a:r>
              <a:rPr lang="en-US" altLang="ko-KR" sz="1600" smtClean="0">
                <a:solidFill>
                  <a:schemeClr val="tx1"/>
                </a:solidFill>
              </a:rPr>
              <a:t>'store</a:t>
            </a:r>
            <a:r>
              <a:rPr lang="en-US" altLang="ko-KR" sz="1600">
                <a:solidFill>
                  <a:schemeClr val="tx1"/>
                </a:solidFill>
              </a:rPr>
              <a:t>,'product).agg(sum("amount"), grouping("stroe")).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df.cube('store,'product).agg(sum("amount"), grouping_id("stroe", "product")).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df2 = Seq(Array(9, 1, 5, 3, 9)).toDF("array")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df.select('array, array_contains('array, 2), size('array)).show(false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df2.select('array, sort_array('array)).show(false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df2.select( explode('array)).show(false)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df2.select( posexplode('array)).show(false)</a:t>
            </a:r>
          </a:p>
        </p:txBody>
      </p:sp>
    </p:spTree>
    <p:extLst>
      <p:ext uri="{BB962C8B-B14F-4D97-AF65-F5344CB8AC3E}">
        <p14:creationId xmlns:p14="http://schemas.microsoft.com/office/powerpoint/2010/main" val="31382451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date1 = "2017-12-25 12:00:05"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date2 = "2017-12-25"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df = Seq((date1, date2)).toDF("d1", "d2")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current_date, unix_timestamp, to_date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d3 = current_date().as("d3")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d4 = unix_timestamp(df("d1")).as("d4")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d5 = to_date(df("d2")).as("d5")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d6 = to_date(d4.cast("timestamp")).as("d6")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df.select('d1, 'd2, d3, d4, d5, d6).show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add_months, date_add, last_day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d7 = add_months(d6, 2).as("d7")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d8 = date_add(d6, 2).as("d8")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d9 = last_day(d6).as("d9")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df.select('d1, 'd2, d7, d8, d9).</a:t>
            </a:r>
            <a:r>
              <a:rPr lang="en-US" altLang="ko-KR" sz="1600" smtClean="0">
                <a:solidFill>
                  <a:schemeClr val="tx1"/>
                </a:solidFill>
              </a:rPr>
              <a:t>show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344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window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p1 = ("2017-12-25 12:01:00",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p2 = ("2017-12-25 12:01:10", "pencil", 3500)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p3 = ("2017-12-25 12:03:20", "pencil", 23000)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p4 = ("2017-12-25 12:05:00", "note", 1500)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p5 = ("2017-12-25 12:05:07", "note",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p6 = ("2017-12-25 12:06:25",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p7 = ("2017-12-25 12:08:00", "pencil", 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p8 = ("2017-12-25 12:09:45", "note", 30000)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dd = Seq(p1, p2, p3, p4, p5, p6, p7, p8).toDF("date", "product", 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dd.groupBy(window(unix_timestamp('date).cast("timestamp"), "5 minutes"), 'product).agg(sum('amount)).show(false)</a:t>
            </a:r>
          </a:p>
        </p:txBody>
      </p:sp>
    </p:spTree>
    <p:extLst>
      <p:ext uri="{BB962C8B-B14F-4D97-AF65-F5344CB8AC3E}">
        <p14:creationId xmlns:p14="http://schemas.microsoft.com/office/powerpoint/2010/main" val="155292107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round() : </a:t>
            </a:r>
            <a:r>
              <a:rPr lang="ko-KR" altLang="en-US" smtClean="0"/>
              <a:t>반올림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sqrt()  : </a:t>
            </a:r>
            <a:r>
              <a:rPr lang="ko-KR" altLang="en-US" smtClean="0"/>
              <a:t>제곱</a:t>
            </a:r>
            <a:r>
              <a:rPr lang="ko-KR" altLang="en-US"/>
              <a:t>근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a</a:t>
            </a:r>
            <a:r>
              <a:rPr lang="en-US" altLang="ko-KR" smtClean="0"/>
              <a:t>rray() :  </a:t>
            </a:r>
            <a:r>
              <a:rPr lang="ko-KR" altLang="en-US" smtClean="0"/>
              <a:t>여러 컬럼의 값을 하나의 배열로 만듭니다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desc() :</a:t>
            </a:r>
            <a:r>
              <a:rPr lang="ko-KR" altLang="en-US"/>
              <a:t> </a:t>
            </a:r>
            <a:r>
              <a:rPr lang="en-US" altLang="ko-KR" smtClean="0"/>
              <a:t>sort()</a:t>
            </a:r>
            <a:r>
              <a:rPr lang="ko-KR" altLang="en-US" smtClean="0"/>
              <a:t>와 함께 사용 정렬 방법 지정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a</a:t>
            </a:r>
            <a:r>
              <a:rPr lang="en-US" altLang="ko-KR" smtClean="0"/>
              <a:t>sc()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sort()</a:t>
            </a:r>
            <a:r>
              <a:rPr lang="ko-KR" altLang="en-US"/>
              <a:t>와 함께 사용 정렬 방법 지정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d</a:t>
            </a:r>
            <a:r>
              <a:rPr lang="en-US" altLang="ko-KR" smtClean="0"/>
              <a:t>esc_nulls_first, desc_nulls_last, asc_nulls_first, asc_nulls_last : </a:t>
            </a:r>
            <a:r>
              <a:rPr lang="ko-KR" altLang="en-US" smtClean="0"/>
              <a:t>정렬하고자 하는 컬럼에 </a:t>
            </a:r>
            <a:r>
              <a:rPr lang="en-US" altLang="ko-KR" smtClean="0"/>
              <a:t>null</a:t>
            </a:r>
            <a:r>
              <a:rPr lang="ko-KR" altLang="en-US" smtClean="0"/>
              <a:t>값이 포함돼 있는 경우 사용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s</a:t>
            </a:r>
            <a:r>
              <a:rPr lang="en-US" altLang="ko-KR" smtClean="0"/>
              <a:t>plit() : </a:t>
            </a:r>
            <a:r>
              <a:rPr lang="ko-KR" altLang="en-US" smtClean="0"/>
              <a:t>문장을 공백 문자로 분리해서 새로운 배열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l</a:t>
            </a:r>
            <a:r>
              <a:rPr lang="en-US" altLang="ko-KR" smtClean="0"/>
              <a:t>ength()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r</a:t>
            </a:r>
            <a:r>
              <a:rPr lang="en-US" altLang="ko-KR" smtClean="0"/>
              <a:t>ownum() : </a:t>
            </a:r>
            <a:r>
              <a:rPr lang="ko-KR" altLang="en-US" smtClean="0"/>
              <a:t>전체 데이터를 몇 개의 윈도우로 구분하고 윈도우 내에서 사용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r</a:t>
            </a:r>
            <a:r>
              <a:rPr lang="en-US" altLang="ko-KR" smtClean="0"/>
              <a:t>ank() : </a:t>
            </a:r>
            <a:r>
              <a:rPr lang="ko-KR" altLang="en-US"/>
              <a:t>전체 데이터를 몇 개의 윈도우로 구분하고 윈도우 내에서 </a:t>
            </a:r>
            <a:r>
              <a:rPr lang="ko-KR" altLang="en-US" smtClean="0"/>
              <a:t>순위를 계산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u</a:t>
            </a:r>
            <a:r>
              <a:rPr lang="en-US" altLang="ko-KR" smtClean="0"/>
              <a:t>df() : </a:t>
            </a:r>
            <a:r>
              <a:rPr lang="ko-KR" altLang="en-US" smtClean="0"/>
              <a:t>사용자 함수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3960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4861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Seq(1.512, 2.234, 3.42).toDF("value").select(round('value, 1)).show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Seq(25, 9, 10).toDF("value").select(sqrt('value)).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df = Seq(("v1", "v2", "v3")).toDF("c1", "c2", "c3")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array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df.select($"c1", $"c2", $"c3", array("c1", "c2", "c3").as("newCol")).show(false)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desc, asc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personDf.show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personDf.sort(desc("age"), asc("name")).show(false)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desc_nulls_first, desc_nulls_last, asc_nulls_first, asc_nulls_last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Seq(("r11", "r12", "r13"), ("r21", "r22", null), ("r31", "r32", "r33")).toDF("c1", "c2", "c3")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df2.sort(asc_nulls_first("c3")).</a:t>
            </a:r>
            <a:r>
              <a:rPr lang="en-US" altLang="ko-KR" sz="1600" smtClean="0">
                <a:solidFill>
                  <a:schemeClr val="tx1"/>
                </a:solidFill>
              </a:rPr>
              <a:t>show      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14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// split, length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Seq(("Splits str around pattern")).toDF("value").select('value, split('value, " "), length('value)).show(false)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rownum, rank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p1 = ("2017-12-25 12:01:00",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p2 = ("2017-12-25 12:01:10", "pencil", 3500)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p3 = ("2017-12-25 12:03:20", "pencil", 23000)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p4 = ("2017-12-25 12:05:00", "note", 1500)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p5 = ("2017-12-25 12:05:07", "note",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p6 = ("2017-12-25 12:06:25",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p7 = ("2017-12-25 12:08:00", "pencil", 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p8 = ("2017-12-25 12:09:45", "note", 30000)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dd = Seq(p1, p2, p3, p4, p5, p6, p7, p8).toDF("date", "product", 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w1 = Window.partitionBy("product").orderBy("amount")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w2 = Window.orderBy("amount")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dd.select('product, 'amount, row_number().over(w1).as("rownum"), rank().over(w2).as("rank")).show</a:t>
            </a:r>
          </a:p>
        </p:txBody>
      </p:sp>
    </p:spTree>
    <p:extLst>
      <p:ext uri="{BB962C8B-B14F-4D97-AF65-F5344CB8AC3E}">
        <p14:creationId xmlns:p14="http://schemas.microsoft.com/office/powerpoint/2010/main" val="23870144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451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functions</a:t>
            </a:r>
            <a:r>
              <a:rPr lang="ko-KR" altLang="en-US" sz="1600">
                <a:solidFill>
                  <a:schemeClr val="tx1"/>
                </a:solidFill>
              </a:rPr>
              <a:t>를 이용한 등록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fn1 = udf((job: String) =&gt; job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"student" =&gt; true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_ =&gt; false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df.select('name, 'age, 'job, fn1('job)).show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SparkSession</a:t>
            </a:r>
            <a:r>
              <a:rPr lang="ko-KR" altLang="en-US" sz="1600">
                <a:solidFill>
                  <a:schemeClr val="tx1"/>
                </a:solidFill>
              </a:rPr>
              <a:t>을 이용한 등록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spark.udf.register("fn2", (job: String) =&gt; job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"student" =&gt; true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_ =&gt; false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df.createOrReplaceTempView("persons")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age, job, fn2(job) from persons").show</a:t>
            </a:r>
          </a:p>
        </p:txBody>
      </p:sp>
    </p:spTree>
    <p:extLst>
      <p:ext uri="{BB962C8B-B14F-4D97-AF65-F5344CB8AC3E}">
        <p14:creationId xmlns:p14="http://schemas.microsoft.com/office/powerpoint/2010/main" val="24321957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데이터프레임이 제공하는 데이터 처리 관련연산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select() : </a:t>
            </a:r>
            <a:r>
              <a:rPr lang="ko-KR" altLang="en-US" smtClean="0"/>
              <a:t>데이터프레임으로부터 특정 컬럼만 포함된 새로운 데이터 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drop()  : </a:t>
            </a:r>
            <a:r>
              <a:rPr lang="ko-KR" altLang="en-US" smtClean="0"/>
              <a:t>데이터프레임에서 특정 컬럼을 제외한 데이터 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where() :  </a:t>
            </a:r>
            <a:r>
              <a:rPr lang="ko-KR" altLang="en-US" smtClean="0"/>
              <a:t>특정 조건을 만족하는 레코드만 선택</a:t>
            </a:r>
            <a:r>
              <a:rPr lang="en-US" altLang="ko-KR" smtClean="0"/>
              <a:t>, </a:t>
            </a:r>
            <a:r>
              <a:rPr lang="ko-KR" altLang="en-US" smtClean="0"/>
              <a:t>내부적으로 </a:t>
            </a:r>
            <a:r>
              <a:rPr lang="en-US" altLang="ko-KR" smtClean="0"/>
              <a:t>filter()</a:t>
            </a:r>
            <a:r>
              <a:rPr lang="ko-KR" altLang="en-US" smtClean="0"/>
              <a:t>를 다시 호출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agg() :</a:t>
            </a:r>
            <a:r>
              <a:rPr lang="ko-KR" altLang="en-US"/>
              <a:t> </a:t>
            </a:r>
            <a:r>
              <a:rPr lang="ko-KR" altLang="en-US" smtClean="0"/>
              <a:t>특정 컬럼에 대해 </a:t>
            </a:r>
            <a:r>
              <a:rPr lang="en-US" altLang="ko-KR" smtClean="0"/>
              <a:t>sum(), max()</a:t>
            </a:r>
            <a:r>
              <a:rPr lang="ko-KR" altLang="en-US" smtClean="0"/>
              <a:t>와 같은 집합 연산 수행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col()</a:t>
            </a:r>
            <a:r>
              <a:rPr lang="en-US" altLang="ko-KR"/>
              <a:t> , apply() : </a:t>
            </a:r>
            <a:r>
              <a:rPr lang="ko-KR" altLang="en-US" smtClean="0"/>
              <a:t>데이터프레임의 컬럼 객체를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groupBy() : org.apache.spark.sql.GroupedData </a:t>
            </a:r>
            <a:r>
              <a:rPr lang="ko-KR" altLang="en-US" smtClean="0"/>
              <a:t>타입의 객체 반환 </a:t>
            </a:r>
            <a:r>
              <a:rPr lang="en-US" altLang="ko-KR" smtClean="0"/>
              <a:t>count(), sum(), pivot()</a:t>
            </a:r>
            <a:r>
              <a:rPr lang="ko-KR" altLang="en-US" smtClean="0"/>
              <a:t>등의 집합 연산 수행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cube() : </a:t>
            </a:r>
            <a:r>
              <a:rPr lang="ko-KR" altLang="en-US" smtClean="0"/>
              <a:t>인자로 지정한 컬럼으로 구성된 큐브를 생성하는 연산</a:t>
            </a:r>
            <a:r>
              <a:rPr lang="en-US" altLang="ko-KR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distinct() : </a:t>
            </a:r>
            <a:r>
              <a:rPr lang="ko-KR" altLang="en-US" smtClean="0"/>
              <a:t>로우를 기준으로 중복된 값을 제외한 결과를 반환</a:t>
            </a:r>
            <a:r>
              <a:rPr lang="en-US" altLang="ko-KR" smtClean="0"/>
              <a:t>, </a:t>
            </a:r>
            <a:r>
              <a:rPr lang="ko-KR" altLang="en-US" smtClean="0"/>
              <a:t>모든 컬럼 값이 같을 때만 중복이라고 판단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dropDuplicates() : </a:t>
            </a:r>
            <a:r>
              <a:rPr lang="ko-KR" altLang="en-US"/>
              <a:t>로우를 기준으로 중복된 값을 제외한 결과를 </a:t>
            </a:r>
            <a:r>
              <a:rPr lang="ko-KR" altLang="en-US" smtClean="0"/>
              <a:t>반환</a:t>
            </a:r>
            <a:r>
              <a:rPr lang="en-US" altLang="ko-KR" smtClean="0"/>
              <a:t>, </a:t>
            </a:r>
            <a:r>
              <a:rPr lang="ko-KR" altLang="en-US" smtClean="0"/>
              <a:t>중복을 제거하고자 하는 컬럼을 따로 지정할 수 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intersect() : </a:t>
            </a:r>
            <a:r>
              <a:rPr lang="ko-KR" altLang="en-US" smtClean="0"/>
              <a:t>두 개의 데이터프레임에 모두 속하는 로우로만 구성된 데이터프레임을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e</a:t>
            </a:r>
            <a:r>
              <a:rPr lang="en-US" altLang="ko-KR" smtClean="0"/>
              <a:t>xcept() : </a:t>
            </a:r>
            <a:r>
              <a:rPr lang="ko-KR" altLang="en-US" smtClean="0"/>
              <a:t>두 개의 데이터프레임이 있을 때 하나의 데이터프레임에서 나머지 다른 하나에 속하지 않는 원소만으로 구성된 새로운 데이터 프레임을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j</a:t>
            </a:r>
            <a:r>
              <a:rPr lang="en-US" altLang="ko-KR" smtClean="0"/>
              <a:t>oin() : </a:t>
            </a:r>
            <a:r>
              <a:rPr lang="ko-KR" altLang="en-US" smtClean="0"/>
              <a:t>데이터 프레임은 </a:t>
            </a:r>
            <a:r>
              <a:rPr lang="en-US" altLang="ko-KR" smtClean="0"/>
              <a:t>inner, outer, left_outer, right_outer, leftsemi </a:t>
            </a:r>
            <a:r>
              <a:rPr lang="ko-KR" altLang="en-US" smtClean="0"/>
              <a:t>조인 등 다양한 유형의 조인 방식 지원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crossjoin() :  </a:t>
            </a:r>
            <a:r>
              <a:rPr lang="ko-KR" altLang="en-US" smtClean="0"/>
              <a:t>스파크 </a:t>
            </a:r>
            <a:r>
              <a:rPr lang="en-US" altLang="ko-KR" smtClean="0"/>
              <a:t>2.1.0</a:t>
            </a:r>
            <a:r>
              <a:rPr lang="ko-KR" altLang="en-US" smtClean="0"/>
              <a:t>부터</a:t>
            </a:r>
            <a:r>
              <a:rPr lang="en-US" altLang="ko-KR" smtClean="0"/>
              <a:t> </a:t>
            </a:r>
            <a:r>
              <a:rPr lang="ko-KR" altLang="en-US" smtClean="0"/>
              <a:t>개발자의 실수를 방지하기 위해 조인 조건을 지정하지 않을 경우 오류가 발생하도록 제한하고 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46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914400"/>
            <a:ext cx="1123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RDD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2014</a:t>
            </a:r>
            <a:r>
              <a:rPr lang="ko-KR" altLang="en-US" dirty="0"/>
              <a:t>년 정식 출시된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은 </a:t>
            </a:r>
            <a:r>
              <a:rPr lang="en-US" altLang="ko-KR" dirty="0"/>
              <a:t>RDD API </a:t>
            </a:r>
            <a:r>
              <a:rPr lang="ko-KR" altLang="en-US" dirty="0"/>
              <a:t>를 이용하여 데이터를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인메모리</a:t>
            </a:r>
            <a:r>
              <a:rPr lang="ko-KR" altLang="en-US" dirty="0" smtClean="0"/>
              <a:t> </a:t>
            </a:r>
            <a:r>
              <a:rPr lang="ko-KR" altLang="en-US" dirty="0"/>
              <a:t>데이터 처리를 </a:t>
            </a:r>
            <a:r>
              <a:rPr lang="ko-KR" altLang="en-US" dirty="0" smtClean="0"/>
              <a:t>통하여 처리 </a:t>
            </a:r>
            <a:r>
              <a:rPr lang="ko-KR" altLang="en-US" dirty="0"/>
              <a:t>속도를 높일 수 있었지만</a:t>
            </a:r>
            <a:r>
              <a:rPr lang="en-US" altLang="ko-KR" dirty="0"/>
              <a:t>, </a:t>
            </a:r>
            <a:r>
              <a:rPr lang="ko-KR" altLang="en-US" dirty="0"/>
              <a:t>테이블 조인 효율화 같은 처리를 사용자가 직접 제어해야 했기 때문에 최적화에 </a:t>
            </a:r>
            <a:r>
              <a:rPr lang="ko-KR" altLang="en-US" dirty="0" smtClean="0"/>
              <a:t>어려움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3900" y="2337468"/>
            <a:ext cx="10070592" cy="783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Array(1, 2, 3, 4,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distData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distData.map</a:t>
            </a:r>
            <a:r>
              <a:rPr lang="en-US" altLang="ko-KR" sz="1600" dirty="0">
                <a:solidFill>
                  <a:schemeClr val="tx1"/>
                </a:solidFill>
              </a:rPr>
              <a:t>(x =&gt; if(x &gt;= 3) x else 0).reduce((x, y) =&gt; x + y)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523" y="3352800"/>
            <a:ext cx="1123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DataFrame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/>
              <a:t>1.3</a:t>
            </a:r>
            <a:r>
              <a:rPr lang="ko-KR" altLang="en-US" dirty="0"/>
              <a:t>에서 처리 속도 증가를 위한 프로젝트 텅스텐의 일부로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데이터를 </a:t>
            </a:r>
            <a:r>
              <a:rPr lang="ko-KR" altLang="en-US" dirty="0"/>
              <a:t>스키마 형태로 추상화 하고</a:t>
            </a:r>
            <a:r>
              <a:rPr lang="en-US" altLang="ko-KR" dirty="0"/>
              <a:t>, </a:t>
            </a:r>
            <a:r>
              <a:rPr lang="ko-KR" altLang="en-US" dirty="0" err="1"/>
              <a:t>카탈리스트</a:t>
            </a:r>
            <a:r>
              <a:rPr lang="ko-KR" altLang="en-US" dirty="0"/>
              <a:t> </a:t>
            </a:r>
            <a:r>
              <a:rPr lang="ko-KR" altLang="en-US" dirty="0" err="1"/>
              <a:t>옵티마이저가</a:t>
            </a:r>
            <a:r>
              <a:rPr lang="ko-KR" altLang="en-US" dirty="0"/>
              <a:t> 쿼리를 효율화 하여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3900" y="4440473"/>
            <a:ext cx="10070592" cy="980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spark.read.json</a:t>
            </a:r>
            <a:r>
              <a:rPr lang="en-US" altLang="ko-KR" sz="1600" dirty="0">
                <a:solidFill>
                  <a:schemeClr val="tx1"/>
                </a:solidFill>
              </a:rPr>
              <a:t>("examples/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/main/resources/</a:t>
            </a:r>
            <a:r>
              <a:rPr lang="en-US" altLang="ko-KR" sz="1600" dirty="0" err="1">
                <a:solidFill>
                  <a:schemeClr val="tx1"/>
                </a:solidFill>
              </a:rPr>
              <a:t>people.json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($"name", $"age").filter($"age" &gt; 20).show()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df.groupBy</a:t>
            </a:r>
            <a:r>
              <a:rPr lang="en-US" altLang="ko-KR" sz="1600" dirty="0">
                <a:solidFill>
                  <a:schemeClr val="tx1"/>
                </a:solidFill>
              </a:rPr>
              <a:t>("age").count().show()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683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</a:t>
            </a:r>
            <a:r>
              <a:rPr lang="ko-KR" altLang="en-US" smtClean="0"/>
              <a:t>관련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438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Seq(("r1", 1), ("r2", 2), ("r3", 3)).toDF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df.foreach { row =&gt;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row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case Row(col1, col2) =&gt; println(s"col1:${col1}, col2:${col2}")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df.agg(max("amount"), min("price")).show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df.agg(Map("amount" -&gt; "max", "price" -&gt; "min")).show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df.select(df("product")).show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df.alias("aa").select("aa.product").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df.groupBy("store", "product").agg("price" -&gt; "sum").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df.cube</a:t>
            </a:r>
            <a:r>
              <a:rPr lang="en-US" altLang="ko-KR" sz="1600">
                <a:solidFill>
                  <a:schemeClr val="tx1"/>
                </a:solidFill>
              </a:rPr>
              <a:t>("store", "product").agg("price" -&gt; "sum").show</a:t>
            </a:r>
          </a:p>
        </p:txBody>
      </p:sp>
    </p:spTree>
    <p:extLst>
      <p:ext uri="{BB962C8B-B14F-4D97-AF65-F5344CB8AC3E}">
        <p14:creationId xmlns:p14="http://schemas.microsoft.com/office/powerpoint/2010/main" val="6207086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4390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d1 = ("store1",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d2 = ("store1", "bag", 10, 5000)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d3 = ("store1",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Seq(d1, d2, d3).toDF("store", "product", "amount", "price")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df.distinct.show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df.dropDuplicates("store").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df.drop('store).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a = spark.range(1, 5).toDF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b = spark.range(2, 6).toDF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c = a.intersect(b)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c.show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df1 = List(1, 2, 3, 4, 5).toDF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List(2, 4).toDF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df1.except(df2).</a:t>
            </a:r>
            <a:r>
              <a:rPr lang="en-US" altLang="ko-KR" sz="1600" smtClean="0">
                <a:solidFill>
                  <a:schemeClr val="tx1"/>
                </a:solidFill>
              </a:rPr>
              <a:t>show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617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데이터프레임이 제공하는 데이터 처리 관련연산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na() : DataFrameNaFunctions </a:t>
            </a:r>
            <a:r>
              <a:rPr lang="ko-KR" altLang="en-US" smtClean="0"/>
              <a:t>클래스는 일부 컬럼에 </a:t>
            </a:r>
            <a:r>
              <a:rPr lang="en-US" altLang="ko-KR" smtClean="0"/>
              <a:t>NaN </a:t>
            </a:r>
            <a:r>
              <a:rPr lang="ko-KR" altLang="en-US" smtClean="0"/>
              <a:t>또는 </a:t>
            </a:r>
            <a:r>
              <a:rPr lang="en-US" altLang="ko-KR" smtClean="0"/>
              <a:t>null</a:t>
            </a:r>
            <a:r>
              <a:rPr lang="ko-KR" altLang="en-US"/>
              <a:t> </a:t>
            </a:r>
            <a:r>
              <a:rPr lang="ko-KR" altLang="en-US" smtClean="0"/>
              <a:t>값이 포함되는 경우 값을 처리하는 클래스로서 해당 값을 포함한 로우를 결과에서 제외하거나 해당 컬럼의 값을 다른 값으로 치환하는 등의 처리를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orderBy() : </a:t>
            </a:r>
            <a:r>
              <a:rPr lang="ko-KR" altLang="en-US" smtClean="0"/>
              <a:t>정렬에 사용될 컬럼 정보를 순서대로 전달합니다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rullup()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stat() : </a:t>
            </a:r>
            <a:r>
              <a:rPr lang="ko-KR" altLang="en-US" smtClean="0"/>
              <a:t>특정 컬럼값에 대해 자주 사용되는 통계수치를 제공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c</a:t>
            </a:r>
            <a:r>
              <a:rPr lang="en-US" altLang="ko-KR" smtClean="0"/>
              <a:t>orr() : </a:t>
            </a:r>
            <a:r>
              <a:rPr lang="ko-KR" altLang="en-US" smtClean="0"/>
              <a:t>두 컬럼 상관계수를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c</a:t>
            </a:r>
            <a:r>
              <a:rPr lang="en-US" altLang="ko-KR" smtClean="0"/>
              <a:t>ov() :  </a:t>
            </a:r>
            <a:r>
              <a:rPr lang="ko-KR" altLang="en-US" smtClean="0"/>
              <a:t>공분산을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crosstab(), freqItems(), sampleBy()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withColumn(), </a:t>
            </a:r>
            <a:r>
              <a:rPr lang="en-US" altLang="ko-KR"/>
              <a:t>withColumnRenamed()</a:t>
            </a:r>
            <a:r>
              <a:rPr lang="en-US" altLang="ko-KR" smtClean="0"/>
              <a:t> : </a:t>
            </a:r>
            <a:r>
              <a:rPr lang="ko-KR" altLang="en-US" smtClean="0"/>
              <a:t>데이터프레임에 새로운 컬럼을 추가하거나 기존 컬럼의 이름을 변경하는 메서드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write() : </a:t>
            </a:r>
            <a:r>
              <a:rPr lang="ko-KR" altLang="en-US" smtClean="0"/>
              <a:t>데이터프레임의 데이터를 로컬 파일시스템이나 </a:t>
            </a:r>
            <a:r>
              <a:rPr lang="en-US" altLang="ko-KR" smtClean="0"/>
              <a:t>HDFS, </a:t>
            </a:r>
            <a:r>
              <a:rPr lang="ko-KR" altLang="en-US" smtClean="0"/>
              <a:t>데이터베이스와 같은 외부 저장소에 저장하기 위해 </a:t>
            </a:r>
            <a:r>
              <a:rPr lang="en-US" altLang="ko-KR" smtClean="0"/>
              <a:t>DataFrameWriter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s</a:t>
            </a:r>
            <a:r>
              <a:rPr lang="en-US" altLang="ko-KR" smtClean="0"/>
              <a:t>ave() :  </a:t>
            </a:r>
            <a:r>
              <a:rPr lang="ko-KR" altLang="en-US" smtClean="0"/>
              <a:t>데이터 저장 경로 설정 및 저장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format() : </a:t>
            </a:r>
            <a:r>
              <a:rPr lang="ko-KR" altLang="en-US" smtClean="0"/>
              <a:t>데이터 포맷을 문자열로 지정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partitionBy() : </a:t>
            </a:r>
            <a:r>
              <a:rPr lang="ko-KR" altLang="en-US" smtClean="0"/>
              <a:t>특정 컬럼 값을 기준으로 파티션을 설정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options() : </a:t>
            </a:r>
            <a:r>
              <a:rPr lang="ko-KR" altLang="en-US" smtClean="0"/>
              <a:t>데이터소스의 종류에 따라 필요한 추가 정보를 </a:t>
            </a:r>
            <a:r>
              <a:rPr lang="en-US" altLang="ko-KR" smtClean="0"/>
              <a:t>options()</a:t>
            </a:r>
            <a:r>
              <a:rPr lang="ko-KR" altLang="en-US" smtClean="0"/>
              <a:t>를 사용해 전달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append()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overwrite()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errorIfExists()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0318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477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joinTypes = "inner,outer,leftouter,rightouter,leftsemi".split(",")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joinTypes.foreach((joinType: String)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println(s"============= ${joinType} ===============")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ldf.join(rdf, Seq("word"), joinType).show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result = ldf.join(rdf, Seq("word"), "outer").toDF("word", "c1", "c2")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result.na.drop(2, Seq("c1", "c2")).show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result.na.fill(Map("c1" -&gt; 0)).show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result.na.replace("word", Map("w1" -&gt; "word1", "w2" -&gt; "word2")).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 = List((3, "z"), (10, "a"), (5, "c")).toDF("idx", "name")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df.orderBy("name", "idx").show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df.orderBy("idx", "name").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df.rollup("store", "product").agg("price" -&gt; "sum").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6480023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519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df = List(("a", 6), ("b", 4), ("c", 12), ("d", 6)).toDF("word", "count")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df.stat.crosstab("word", "count").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df1 = List(("prod1", "100"), ("prod2", "200")).toDF("pname", "price")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df1.withColumn("dcprice", 'price * 0.9)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df3 = df2.withColumnRenamed("dcprice", "newprice")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df1.show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df3.show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sparkHomeDir = "/Users/beginspark/Apps/spark"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spark.read.json(sparkHomeDir + "/examples/src/main/resources/people.json")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df.write.save("/Users/beginspark/Temp/default/"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df.write.format("json").save("/Users/beginspark/Temp/json/"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df.write.format("json").partitionBy("age").save("/Users/beginspark/Temp/parti/"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df.write.mode(SaveMode.Overwrite).saveAsTable("ohMyTable")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* from ohMyTable").show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bucketBy</a:t>
            </a:r>
            <a:r>
              <a:rPr lang="ko-KR" altLang="en-US" sz="1600">
                <a:solidFill>
                  <a:schemeClr val="tx1"/>
                </a:solidFill>
              </a:rPr>
              <a:t>의 경우 테이블로 저장해야 햠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df.write.format("json").bucketBy(20, "age").mode(SaveMode.Overwrite).saveAsTable("ohMyBuckedTable")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* from ohMyBuckedTable").show</a:t>
            </a:r>
          </a:p>
        </p:txBody>
      </p:sp>
    </p:spTree>
    <p:extLst>
      <p:ext uri="{BB962C8B-B14F-4D97-AF65-F5344CB8AC3E}">
        <p14:creationId xmlns:p14="http://schemas.microsoft.com/office/powerpoint/2010/main" val="377491000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데이터프레임은 </a:t>
            </a:r>
            <a:r>
              <a:rPr lang="en-US" altLang="ko-KR" smtClean="0"/>
              <a:t>Dataset[Row] </a:t>
            </a:r>
            <a:r>
              <a:rPr lang="ko-KR" altLang="en-US" smtClean="0"/>
              <a:t>타입의 데이터셋을 가리키는 별칭일 뿐 스파크</a:t>
            </a:r>
            <a:r>
              <a:rPr lang="en-US" altLang="ko-KR" smtClean="0"/>
              <a:t>SQL</a:t>
            </a:r>
            <a:r>
              <a:rPr lang="ko-KR" altLang="en-US" smtClean="0"/>
              <a:t>에서 제공하는 데이터 추상화 모델은 데이터셋 하나뿐임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</a:t>
            </a:r>
            <a:r>
              <a:rPr lang="ko-KR" altLang="en-US" smtClean="0"/>
              <a:t>는 내부 데이터의 타입을 명확하게 정의해서 사용ㄷ하도록 강제돼 있는 데 반해 데이터프레임의 경우 내부 데이터가 </a:t>
            </a:r>
            <a:r>
              <a:rPr lang="en-US" altLang="ko-KR" smtClean="0"/>
              <a:t>Row</a:t>
            </a:r>
            <a:r>
              <a:rPr lang="ko-KR" altLang="en-US" smtClean="0"/>
              <a:t>의 집합이라는 것만 보장돼 있을 뿐 실제 데이터 타입에 대한 정보는 외부에 노출돼 있지 않다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/>
              <a:t>데이터셋 </a:t>
            </a:r>
            <a:r>
              <a:rPr lang="ko-KR" altLang="en-US" smtClean="0"/>
              <a:t>모델 </a:t>
            </a:r>
            <a:r>
              <a:rPr lang="en-US" altLang="ko-KR" smtClean="0"/>
              <a:t>: </a:t>
            </a:r>
            <a:r>
              <a:rPr lang="ko-KR" altLang="en-US" smtClean="0"/>
              <a:t>스키마 정보를 활용한 성능 최적화까지 제공할 수 있는 새로운 모델</a:t>
            </a:r>
            <a:r>
              <a:rPr lang="en-US" altLang="ko-KR" smtClean="0"/>
              <a:t>, </a:t>
            </a:r>
            <a:r>
              <a:rPr lang="ko-KR" altLang="en-US" smtClean="0"/>
              <a:t>즉 </a:t>
            </a:r>
            <a:r>
              <a:rPr lang="en-US" altLang="ko-KR" smtClean="0"/>
              <a:t>RDD</a:t>
            </a:r>
            <a:r>
              <a:rPr lang="ko-KR" altLang="en-US" smtClean="0"/>
              <a:t>와 데이터프레임이 가진 정보를 모두 포용할 수 있는 모델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777" y="3289955"/>
            <a:ext cx="10322351" cy="3289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sparkHomeDir = </a:t>
            </a:r>
            <a:r>
              <a:rPr lang="en-US" altLang="ko-KR" sz="1600" smtClean="0">
                <a:solidFill>
                  <a:schemeClr val="tx1"/>
                </a:solidFill>
              </a:rPr>
              <a:t>"/data/spark/"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파일로 부터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ds1 = spark.read.textFile(sparkHomeDir + "/examples/src/main/resources/people.txt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자바 객체를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row1 = Person("hayoon", 7,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row2 = Person("sunwoo",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row3 = Person("hajoo", 5, "kindergartener")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row4 = Person("jinwoo",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data = List(row1, row2, row3, row4)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ds2 = spark.createDataset(data)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스칼라의 경우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toDS() </a:t>
            </a:r>
            <a:r>
              <a:rPr lang="ko-KR" altLang="en-US" sz="1600">
                <a:solidFill>
                  <a:schemeClr val="tx1"/>
                </a:solidFill>
              </a:rPr>
              <a:t>메서드를 사용할 수 있음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ds2_1 = data.toDS</a:t>
            </a:r>
            <a:r>
              <a:rPr lang="en-US" altLang="ko-KR" sz="1600" smtClean="0">
                <a:solidFill>
                  <a:schemeClr val="tx1"/>
                </a:solidFill>
              </a:rPr>
              <a:t>()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34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1385740"/>
            <a:ext cx="10322351" cy="5194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Encoder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e1 = Encoders.BOOLEAN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e2 = Encoders.LONG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e3 = Encoders.scalaBoolean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e5 = Encoders.scalaLong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e6 = Encoders.javaSerialization[Person]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e7 = Encoders.kryo[Person]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e8 = Encoders.tuple(Encoders.STRING, Encoders.INT)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RDD</a:t>
            </a:r>
            <a:r>
              <a:rPr lang="ko-KR" altLang="en-US" sz="1600">
                <a:solidFill>
                  <a:schemeClr val="tx1"/>
                </a:solidFill>
              </a:rPr>
              <a:t>를 이용해 생성 </a:t>
            </a:r>
            <a:r>
              <a:rPr lang="en-US" altLang="ko-KR" sz="1600">
                <a:solidFill>
                  <a:schemeClr val="tx1"/>
                </a:solidFill>
              </a:rPr>
              <a:t>(createDataset </a:t>
            </a:r>
            <a:r>
              <a:rPr lang="ko-KR" altLang="en-US" sz="1600">
                <a:solidFill>
                  <a:schemeClr val="tx1"/>
                </a:solidFill>
              </a:rPr>
              <a:t>또는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 </a:t>
            </a:r>
            <a:r>
              <a:rPr lang="ko-KR" altLang="en-US" sz="1600">
                <a:solidFill>
                  <a:schemeClr val="tx1"/>
                </a:solidFill>
              </a:rPr>
              <a:t>메서드 사용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sc.parallelize(List(1, 2, 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ds3 = spark.createDataset(rdd)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ds4 = rdd.toDS()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ds5 = List(1, 2, 3).toDF.as[Int]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생성하기 위해서는 </a:t>
            </a:r>
            <a:r>
              <a:rPr lang="en-US" altLang="ko-KR" sz="1600">
                <a:solidFill>
                  <a:schemeClr val="tx1"/>
                </a:solidFill>
              </a:rPr>
              <a:t>scala.Product </a:t>
            </a:r>
            <a:r>
              <a:rPr lang="ko-KR" altLang="en-US" sz="1600">
                <a:solidFill>
                  <a:schemeClr val="tx1"/>
                </a:solidFill>
              </a:rPr>
              <a:t>하위타입의 요소로 구성된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가 필요하므로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// rdd.map(Tuple(_))</a:t>
            </a:r>
            <a:r>
              <a:rPr lang="ko-KR" altLang="en-US" sz="1600">
                <a:solidFill>
                  <a:schemeClr val="tx1"/>
                </a:solidFill>
              </a:rPr>
              <a:t>을 통해 </a:t>
            </a:r>
            <a:r>
              <a:rPr lang="en-US" altLang="ko-KR" sz="1600">
                <a:solidFill>
                  <a:schemeClr val="tx1"/>
                </a:solidFill>
              </a:rPr>
              <a:t>Tuple </a:t>
            </a:r>
            <a:r>
              <a:rPr lang="ko-KR" altLang="en-US" sz="1600">
                <a:solidFill>
                  <a:schemeClr val="tx1"/>
                </a:solidFill>
              </a:rPr>
              <a:t>타입으로 변환 후 </a:t>
            </a:r>
            <a:r>
              <a:rPr lang="en-US" altLang="ko-KR" sz="1600">
                <a:solidFill>
                  <a:schemeClr val="tx1"/>
                </a:solidFill>
              </a:rPr>
              <a:t>createDataFrame </a:t>
            </a:r>
            <a:r>
              <a:rPr lang="ko-KR" altLang="en-US" sz="1600">
                <a:solidFill>
                  <a:schemeClr val="tx1"/>
                </a:solidFill>
              </a:rPr>
              <a:t>메서드를 사용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ds6 = spark.createDataFrame(rdd.map(Tuple1(_))).as[Int</a:t>
            </a:r>
            <a:r>
              <a:rPr lang="en-US" altLang="ko-KR" sz="1600" smtClean="0">
                <a:solidFill>
                  <a:schemeClr val="tx1"/>
                </a:solidFill>
              </a:rPr>
              <a:t>]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6894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스파크의 경우 문자열</a:t>
            </a:r>
            <a:r>
              <a:rPr lang="en-US" altLang="ko-KR" smtClean="0"/>
              <a:t>(String)</a:t>
            </a:r>
            <a:r>
              <a:rPr lang="ko-KR" altLang="en-US" smtClean="0"/>
              <a:t>이나 정수</a:t>
            </a:r>
            <a:r>
              <a:rPr lang="en-US" altLang="ko-KR" smtClean="0"/>
              <a:t>(Int) </a:t>
            </a:r>
            <a:r>
              <a:rPr lang="ko-KR" altLang="en-US" smtClean="0"/>
              <a:t>등 기본 타입에 대한 인코더 정보를 암문적 변환 방식을 이용해서 제공하기 때문에 </a:t>
            </a:r>
            <a:r>
              <a:rPr lang="en-US" altLang="ko-KR" smtClean="0"/>
              <a:t>implicits </a:t>
            </a:r>
            <a:r>
              <a:rPr lang="ko-KR" altLang="en-US"/>
              <a:t> </a:t>
            </a:r>
            <a:r>
              <a:rPr lang="ko-KR" altLang="en-US" smtClean="0"/>
              <a:t>객체를 임포트하면 기본 데이터 타입에 대해서는 별도의 인코더를 지정하지 않고도 사용할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기본 타입이 아니거나 자바 언어를 사용하는 경우 </a:t>
            </a:r>
            <a:r>
              <a:rPr lang="en-US" altLang="ko-KR" smtClean="0"/>
              <a:t>org.apache.spark.Encoders </a:t>
            </a:r>
            <a:r>
              <a:rPr lang="ko-KR" altLang="en-US" smtClean="0"/>
              <a:t>객체가 제공하는 인코드 생성 메서드를 이용해 직접 인코드를  생성 및 지정해야 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2790334"/>
            <a:ext cx="10322351" cy="378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Encoder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e1 = Encoders.BOOLEAN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e2 = Encoders.LONG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e3 = Encoders.scalaBoolean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e5 = Encoders.scalaLong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e6 = Encoders.javaSerialization[Person]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e7 = Encoders.kryo[Person]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e8 = Encoders.tuple(Encoders.STRING, Encoders.INT)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RDD</a:t>
            </a:r>
            <a:r>
              <a:rPr lang="ko-KR" altLang="en-US" sz="1600">
                <a:solidFill>
                  <a:schemeClr val="tx1"/>
                </a:solidFill>
              </a:rPr>
              <a:t>를 이용해 생성 </a:t>
            </a:r>
            <a:r>
              <a:rPr lang="en-US" altLang="ko-KR" sz="1600">
                <a:solidFill>
                  <a:schemeClr val="tx1"/>
                </a:solidFill>
              </a:rPr>
              <a:t>(createDataset </a:t>
            </a:r>
            <a:r>
              <a:rPr lang="ko-KR" altLang="en-US" sz="1600">
                <a:solidFill>
                  <a:schemeClr val="tx1"/>
                </a:solidFill>
              </a:rPr>
              <a:t>또는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 </a:t>
            </a:r>
            <a:r>
              <a:rPr lang="ko-KR" altLang="en-US" sz="1600">
                <a:solidFill>
                  <a:schemeClr val="tx1"/>
                </a:solidFill>
              </a:rPr>
              <a:t>메서드 사용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sc.parallelize(List(1, 2, 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ds3 = spark.createDataset(rdd)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ds4 = rdd.toDS</a:t>
            </a:r>
            <a:r>
              <a:rPr lang="en-US" altLang="ko-KR" sz="1600" smtClean="0">
                <a:solidFill>
                  <a:schemeClr val="tx1"/>
                </a:solidFill>
              </a:rPr>
              <a:t>()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178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1442302"/>
            <a:ext cx="10322351" cy="51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ds5 = List(1, 2, 3).toDF.as[Int]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생성하기 위해서는 </a:t>
            </a:r>
            <a:r>
              <a:rPr lang="en-US" altLang="ko-KR" sz="1600">
                <a:solidFill>
                  <a:schemeClr val="tx1"/>
                </a:solidFill>
              </a:rPr>
              <a:t>scala.Product </a:t>
            </a:r>
            <a:r>
              <a:rPr lang="ko-KR" altLang="en-US" sz="1600">
                <a:solidFill>
                  <a:schemeClr val="tx1"/>
                </a:solidFill>
              </a:rPr>
              <a:t>하위타입의 요소로 구성된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가 필요하므로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// rdd.map(Tuple(_))</a:t>
            </a:r>
            <a:r>
              <a:rPr lang="ko-KR" altLang="en-US" sz="1600">
                <a:solidFill>
                  <a:schemeClr val="tx1"/>
                </a:solidFill>
              </a:rPr>
              <a:t>을 통해 </a:t>
            </a:r>
            <a:r>
              <a:rPr lang="en-US" altLang="ko-KR" sz="1600">
                <a:solidFill>
                  <a:schemeClr val="tx1"/>
                </a:solidFill>
              </a:rPr>
              <a:t>Tuple </a:t>
            </a:r>
            <a:r>
              <a:rPr lang="ko-KR" altLang="en-US" sz="1600">
                <a:solidFill>
                  <a:schemeClr val="tx1"/>
                </a:solidFill>
              </a:rPr>
              <a:t>타입으로 변환 후 </a:t>
            </a:r>
            <a:r>
              <a:rPr lang="en-US" altLang="ko-KR" sz="1600">
                <a:solidFill>
                  <a:schemeClr val="tx1"/>
                </a:solidFill>
              </a:rPr>
              <a:t>createDataFrame </a:t>
            </a:r>
            <a:r>
              <a:rPr lang="ko-KR" altLang="en-US" sz="1600">
                <a:solidFill>
                  <a:schemeClr val="tx1"/>
                </a:solidFill>
              </a:rPr>
              <a:t>메서드를 사용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ds6 = spark.createDataFrame(rdd.map(Tuple1(_))).as[Int]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val </a:t>
            </a:r>
            <a:r>
              <a:rPr lang="en-US" altLang="ko-KR" sz="1600">
                <a:solidFill>
                  <a:schemeClr val="tx1"/>
                </a:solidFill>
              </a:rPr>
              <a:t>ds7 = spark.range(0, 10, 3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r>
              <a:rPr lang="en-US" altLang="ko-KR" sz="1600">
                <a:solidFill>
                  <a:schemeClr val="tx1"/>
                </a:solidFill>
              </a:rPr>
              <a:t>// range()</a:t>
            </a:r>
            <a:r>
              <a:rPr lang="ko-KR" altLang="en-US" sz="1600">
                <a:solidFill>
                  <a:schemeClr val="tx1"/>
                </a:solidFill>
              </a:rPr>
              <a:t>로 생성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ds1.show   </a:t>
            </a:r>
            <a:r>
              <a:rPr lang="en-US" altLang="ko-KR" sz="1600">
                <a:solidFill>
                  <a:schemeClr val="tx1"/>
                </a:solidFill>
              </a:rPr>
              <a:t> // </a:t>
            </a:r>
            <a:r>
              <a:rPr lang="ko-KR" altLang="en-US" sz="1600">
                <a:solidFill>
                  <a:schemeClr val="tx1"/>
                </a:solidFill>
              </a:rPr>
              <a:t>결과 확인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ds2.show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ds2_1.show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ds3.show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ds4.show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ds5.show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ds6.show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참고</a:t>
            </a:r>
            <a:r>
              <a:rPr lang="en-US" altLang="ko-KR" sz="1600">
                <a:solidFill>
                  <a:schemeClr val="tx1"/>
                </a:solidFill>
              </a:rPr>
              <a:t>(Dataset</a:t>
            </a:r>
            <a:r>
              <a:rPr lang="ko-KR" altLang="en-US" sz="1600">
                <a:solidFill>
                  <a:schemeClr val="tx1"/>
                </a:solidFill>
              </a:rPr>
              <a:t>을 데이터프레임 및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로 변환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ds7.toDF()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ds7.rdd</a:t>
            </a:r>
          </a:p>
        </p:txBody>
      </p:sp>
    </p:spTree>
    <p:extLst>
      <p:ext uri="{BB962C8B-B14F-4D97-AF65-F5344CB8AC3E}">
        <p14:creationId xmlns:p14="http://schemas.microsoft.com/office/powerpoint/2010/main" val="25541345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elect()  : </a:t>
            </a:r>
            <a:r>
              <a:rPr lang="ko-KR" altLang="en-US" dirty="0" err="1" smtClean="0"/>
              <a:t>컬럼명을</a:t>
            </a:r>
            <a:r>
              <a:rPr lang="ko-KR" altLang="en-US" dirty="0" smtClean="0"/>
              <a:t> 가리키는 문자열이나 </a:t>
            </a:r>
            <a:r>
              <a:rPr lang="en-US" altLang="ko-KR" dirty="0" err="1" smtClean="0"/>
              <a:t>org.apache.spark.sql.Column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인자로 사용해 데이터를 조회하는 방법을 사용 합니다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타입 기반 방식은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으로는 사용할 수 없고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타입 정보까지 </a:t>
            </a:r>
            <a:r>
              <a:rPr lang="ko-KR" altLang="en-US" dirty="0" err="1" smtClean="0"/>
              <a:t>함게</a:t>
            </a:r>
            <a:r>
              <a:rPr lang="ko-KR" altLang="en-US" dirty="0" smtClean="0"/>
              <a:t> 포함하고 있는 </a:t>
            </a:r>
            <a:r>
              <a:rPr lang="en-US" altLang="ko-KR" dirty="0" err="1" smtClean="0"/>
              <a:t>org.pache.spark.sql.TypedColumn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사용해야 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as()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en-US" altLang="ko-KR" dirty="0" err="1" smtClean="0"/>
              <a:t>TypedColumn</a:t>
            </a:r>
            <a:r>
              <a:rPr lang="ko-KR" altLang="en-US" dirty="0" smtClean="0"/>
              <a:t>을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</a:t>
            </a:r>
            <a:r>
              <a:rPr lang="en-US" altLang="ko-KR" dirty="0" smtClean="0"/>
              <a:t>() :  </a:t>
            </a:r>
            <a:r>
              <a:rPr lang="ko-KR" altLang="en-US" dirty="0" smtClean="0"/>
              <a:t>별칭 부여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</a:t>
            </a:r>
            <a:r>
              <a:rPr lang="en-US" altLang="ko-KR" dirty="0" smtClean="0"/>
              <a:t>istinct() :  </a:t>
            </a:r>
            <a:r>
              <a:rPr lang="ko-KR" altLang="en-US" dirty="0" smtClean="0"/>
              <a:t>중복을 제외한 요소만으로 구성된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dropDuplicates</a:t>
            </a:r>
            <a:r>
              <a:rPr lang="en-US" altLang="ko-KR" dirty="0" smtClean="0"/>
              <a:t> () : </a:t>
            </a:r>
            <a:r>
              <a:rPr lang="ko-KR" altLang="en-US" dirty="0" smtClean="0"/>
              <a:t>중복 여부를 판단할 때 사용할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지정해 줄 수 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87775" y="3704897"/>
            <a:ext cx="10322351" cy="2869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ds.select</a:t>
            </a:r>
            <a:r>
              <a:rPr lang="en-US" altLang="ko-KR" sz="1600" dirty="0">
                <a:solidFill>
                  <a:schemeClr val="tx1"/>
                </a:solidFill>
              </a:rPr>
              <a:t>(ds("name").as[String], ds("age").as[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d1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(5, 15).as("First")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d2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(10, 20).as("Second")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d1.join(d2, </a:t>
            </a:r>
            <a:r>
              <a:rPr lang="en-US" altLang="ko-KR" sz="1600" dirty="0" err="1">
                <a:solidFill>
                  <a:schemeClr val="tx1"/>
                </a:solidFill>
              </a:rPr>
              <a:t>expr</a:t>
            </a:r>
            <a:r>
              <a:rPr lang="en-US" altLang="ko-KR" sz="1600" dirty="0">
                <a:solidFill>
                  <a:schemeClr val="tx1"/>
                </a:solidFill>
              </a:rPr>
              <a:t>("First.id = Second.id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List(1</a:t>
            </a:r>
            <a:r>
              <a:rPr lang="en-US" altLang="ko-KR" sz="1600" dirty="0">
                <a:solidFill>
                  <a:schemeClr val="tx1"/>
                </a:solidFill>
              </a:rPr>
              <a:t>, 3, 3, 5, 5, 7).</a:t>
            </a:r>
            <a:r>
              <a:rPr lang="en-US" altLang="ko-KR" sz="1600" dirty="0" err="1">
                <a:solidFill>
                  <a:schemeClr val="tx1"/>
                </a:solidFill>
              </a:rPr>
              <a:t>toDS.distinct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ds.show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중복을 제외한 후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ds.dropDuplicates</a:t>
            </a:r>
            <a:r>
              <a:rPr lang="en-US" altLang="ko-KR" sz="1600" dirty="0">
                <a:solidFill>
                  <a:schemeClr val="tx1"/>
                </a:solidFill>
              </a:rPr>
              <a:t>("age").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4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914400"/>
            <a:ext cx="11230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데이타셋은</a:t>
            </a:r>
            <a:r>
              <a:rPr lang="ko-KR" altLang="en-US" dirty="0"/>
              <a:t>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1.6</a:t>
            </a:r>
            <a:r>
              <a:rPr lang="ko-KR" altLang="en-US" dirty="0"/>
              <a:t>에서 추가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dirty="0"/>
              <a:t>타입체크</a:t>
            </a:r>
            <a:r>
              <a:rPr lang="en-US" altLang="ko-KR" dirty="0"/>
              <a:t>, </a:t>
            </a:r>
            <a:r>
              <a:rPr lang="ko-KR" altLang="en-US" dirty="0"/>
              <a:t>데이터 직렬화를 위한 인코더</a:t>
            </a:r>
            <a:r>
              <a:rPr lang="en-US" altLang="ko-KR" dirty="0"/>
              <a:t>, </a:t>
            </a:r>
            <a:r>
              <a:rPr lang="ko-KR" altLang="en-US" dirty="0" err="1"/>
              <a:t>카탈리스트</a:t>
            </a:r>
            <a:r>
              <a:rPr lang="ko-KR" altLang="en-US" dirty="0"/>
              <a:t> </a:t>
            </a:r>
            <a:r>
              <a:rPr lang="ko-KR" altLang="en-US" dirty="0" err="1"/>
              <a:t>옵티마이저를</a:t>
            </a:r>
            <a:r>
              <a:rPr lang="ko-KR" altLang="en-US" dirty="0"/>
              <a:t> 지원하여 데이터 처리 속도를 더욱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에서 데이터프레임과 </a:t>
            </a:r>
            <a:r>
              <a:rPr lang="ko-KR" altLang="en-US" dirty="0" err="1"/>
              <a:t>데이터셋이</a:t>
            </a:r>
            <a:r>
              <a:rPr lang="ko-KR" altLang="en-US" dirty="0"/>
              <a:t> </a:t>
            </a:r>
            <a:r>
              <a:rPr lang="ko-KR" altLang="en-US" dirty="0" smtClean="0"/>
              <a:t>통합 </a:t>
            </a:r>
            <a:r>
              <a:rPr lang="en-US" altLang="ko-KR" dirty="0"/>
              <a:t>(</a:t>
            </a:r>
            <a:r>
              <a:rPr lang="ko-KR" altLang="en-US" dirty="0" smtClean="0"/>
              <a:t>스칼라 </a:t>
            </a:r>
            <a:r>
              <a:rPr lang="en-US" altLang="ko-KR" dirty="0"/>
              <a:t>API</a:t>
            </a:r>
            <a:r>
              <a:rPr lang="ko-KR" altLang="en-US" dirty="0"/>
              <a:t>에서 </a:t>
            </a:r>
            <a:r>
              <a:rPr lang="en-US" altLang="ko-KR" dirty="0"/>
              <a:t>Dataset[Row]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을 의미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3657" y="2668726"/>
            <a:ext cx="10070592" cy="933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path = "examples/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/main/resources/</a:t>
            </a:r>
            <a:r>
              <a:rPr lang="en-US" altLang="ko-KR" sz="1600" dirty="0" err="1">
                <a:solidFill>
                  <a:schemeClr val="tx1"/>
                </a:solidFill>
              </a:rPr>
              <a:t>people.json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peopleDS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spark.read.json</a:t>
            </a:r>
            <a:r>
              <a:rPr lang="en-US" altLang="ko-KR" sz="1600" dirty="0">
                <a:solidFill>
                  <a:schemeClr val="tx1"/>
                </a:solidFill>
              </a:rPr>
              <a:t>(path).as[Person]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peopleDS.show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8" y="3610708"/>
            <a:ext cx="6255728" cy="317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9220" y="4167300"/>
            <a:ext cx="4278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스파크</a:t>
            </a:r>
            <a:r>
              <a:rPr lang="ko-KR" altLang="en-US" sz="1600" dirty="0"/>
              <a:t> 애플리케이션을 개발 할 때 </a:t>
            </a:r>
            <a:r>
              <a:rPr lang="en-US" altLang="ko-KR" sz="1600" dirty="0"/>
              <a:t>RDD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스파크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컨텍스트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SparkContext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데이터셋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데이터프레임은 </a:t>
            </a:r>
            <a:r>
              <a:rPr lang="ko-KR" altLang="en-US" sz="1600" dirty="0" err="1"/>
              <a:t>스파크</a:t>
            </a:r>
            <a:r>
              <a:rPr lang="ko-KR" altLang="en-US" sz="1600" dirty="0"/>
              <a:t> 세션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SparkSession</a:t>
            </a:r>
            <a:r>
              <a:rPr lang="en-US" altLang="ko-KR" sz="1600" dirty="0"/>
              <a:t>) </a:t>
            </a:r>
            <a:r>
              <a:rPr lang="ko-KR" altLang="en-US" sz="1600" dirty="0"/>
              <a:t>객체를 이용합니다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스파크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세션에서는 </a:t>
            </a:r>
            <a:r>
              <a:rPr lang="en-US" altLang="ko-KR" sz="1600" dirty="0"/>
              <a:t>SQL</a:t>
            </a:r>
            <a:r>
              <a:rPr lang="ko-KR" altLang="en-US" sz="1600" dirty="0"/>
              <a:t>을 이용하여 데이터를 처리할 수도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22132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filter()  : </a:t>
            </a:r>
            <a:r>
              <a:rPr lang="ko-KR" altLang="en-US" dirty="0" smtClean="0"/>
              <a:t>인자로 전달한 함수를 적용한 후 그 결과가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요소만으로 구성된 새로운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map(),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 ():  </a:t>
            </a:r>
            <a:r>
              <a:rPr lang="ko-KR" altLang="en-US" dirty="0" smtClean="0"/>
              <a:t>데이터프레임 내부의 데이터 타입과 무관하게 항상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타입의 객체로 변환해서 다뤄야 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데이터셋에서는</a:t>
            </a:r>
            <a:r>
              <a:rPr lang="ko-KR" altLang="en-US" dirty="0" smtClean="0"/>
              <a:t> 원래의 데이터 타입을 그대로 사용할 수 있다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groupByKey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요소들을 일정한 기준에 따라 여러 개의 그룹으로 나누고 이 그룹들로 구성된 새로운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KeyValueGroupedDataset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agg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집계연산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타입은 반드시 </a:t>
            </a:r>
            <a:r>
              <a:rPr lang="en-US" altLang="ko-KR" dirty="0" err="1" smtClean="0"/>
              <a:t>org.apache.spark.sql.TypedColumn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mapValues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reduceGroups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같은 키 값을 가진 값들을 대상으로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연산과 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연산을 수행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87775" y="3524099"/>
            <a:ext cx="10322351" cy="3050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ds.filter</a:t>
            </a:r>
            <a:r>
              <a:rPr lang="en-US" altLang="ko-KR" sz="1600" dirty="0">
                <a:solidFill>
                  <a:schemeClr val="tx1"/>
                </a:solidFill>
              </a:rPr>
              <a:t>(_.age &lt; 10).show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sentence = "Spark SQL, </a:t>
            </a:r>
            <a:r>
              <a:rPr lang="en-US" altLang="ko-KR" sz="1600" dirty="0" err="1">
                <a:solidFill>
                  <a:schemeClr val="tx1"/>
                </a:solidFill>
              </a:rPr>
              <a:t>DataFrames</a:t>
            </a:r>
            <a:r>
              <a:rPr lang="en-US" altLang="ko-KR" sz="1600" dirty="0">
                <a:solidFill>
                  <a:schemeClr val="tx1"/>
                </a:solidFill>
              </a:rPr>
              <a:t> and Datasets Guide)"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List(sentence</a:t>
            </a:r>
            <a:r>
              <a:rPr lang="en-US" altLang="ko-KR" sz="1600" dirty="0">
                <a:solidFill>
                  <a:schemeClr val="tx1"/>
                </a:solidFill>
              </a:rPr>
              <a:t>).</a:t>
            </a:r>
            <a:r>
              <a:rPr lang="en-US" altLang="ko-KR" sz="1600" dirty="0" err="1">
                <a:solidFill>
                  <a:schemeClr val="tx1"/>
                </a:solidFill>
              </a:rPr>
              <a:t>toDS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(_.age).count().show(false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ds.show</a:t>
            </a: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(_.job).</a:t>
            </a:r>
            <a:r>
              <a:rPr lang="en-US" altLang="ko-KR" sz="1600" dirty="0" err="1">
                <a:solidFill>
                  <a:schemeClr val="tx1"/>
                </a:solidFill>
              </a:rPr>
              <a:t>agg</a:t>
            </a:r>
            <a:r>
              <a:rPr lang="en-US" altLang="ko-KR" sz="1600" dirty="0">
                <a:solidFill>
                  <a:schemeClr val="tx1"/>
                </a:solidFill>
              </a:rPr>
              <a:t>(max("age").as[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], </a:t>
            </a:r>
            <a:r>
              <a:rPr lang="en-US" altLang="ko-KR" sz="1600" dirty="0" err="1">
                <a:solidFill>
                  <a:schemeClr val="tx1"/>
                </a:solidFill>
              </a:rPr>
              <a:t>countDistinct</a:t>
            </a:r>
            <a:r>
              <a:rPr lang="en-US" altLang="ko-KR" sz="1600" dirty="0">
                <a:solidFill>
                  <a:schemeClr val="tx1"/>
                </a:solidFill>
              </a:rPr>
              <a:t>("age").as[Long]).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r1 = </a:t>
            </a:r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(_.job).</a:t>
            </a:r>
            <a:r>
              <a:rPr lang="en-US" altLang="ko-KR" sz="1600" dirty="0" err="1">
                <a:solidFill>
                  <a:schemeClr val="tx1"/>
                </a:solidFill>
              </a:rPr>
              <a:t>mapValues</a:t>
            </a:r>
            <a:r>
              <a:rPr lang="en-US" altLang="ko-KR" sz="1600" dirty="0">
                <a:solidFill>
                  <a:schemeClr val="tx1"/>
                </a:solidFill>
              </a:rPr>
              <a:t>(p =&gt; p.name + "(" + </a:t>
            </a:r>
            <a:r>
              <a:rPr lang="en-US" altLang="ko-KR" sz="1600" dirty="0" err="1">
                <a:solidFill>
                  <a:schemeClr val="tx1"/>
                </a:solidFill>
              </a:rPr>
              <a:t>p.age</a:t>
            </a:r>
            <a:r>
              <a:rPr lang="en-US" altLang="ko-KR" sz="1600" dirty="0">
                <a:solidFill>
                  <a:schemeClr val="tx1"/>
                </a:solidFill>
              </a:rPr>
              <a:t> + ") 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r2 = r1.reduceGroups((s1, s2) =&gt; s1 + s2)    r2.show(false)</a:t>
            </a:r>
          </a:p>
        </p:txBody>
      </p:sp>
    </p:spTree>
    <p:extLst>
      <p:ext uri="{BB962C8B-B14F-4D97-AF65-F5344CB8AC3E}">
        <p14:creationId xmlns:p14="http://schemas.microsoft.com/office/powerpoint/2010/main" val="37945163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단순히 주어진 데이터를 읽고 처리하는 것뿐만 아니라 시간의 흐름에 따라 꾸준히 변화하는 데이터를 다루기 </a:t>
            </a:r>
            <a:r>
              <a:rPr lang="ko-KR" altLang="en-US" smtClean="0"/>
              <a:t>위한 것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온라인 쇼핑몰이나 웹사이트에 대한 악의적인 접근 시도를 판단하기 위한 데이터라든가 시민들에게 환경 오염이나 교통 흐름 정보를 알려주기 위한 목적으로 취합한 데이터는 시간이 지난 후에 처리하면 그 가치가 크게 떨어지므로 최대한 빠른 시간 안에 데이터를 분석하고 그 결과를 산출할 수 있어야 합니다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변화하는 데이터를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배치 처리보다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짧은 주기에 맞춰 빠르고 안정적으로 처리하는 데 필요한 기능을 제공하는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시시각각으로 변하는 날씨 데이터라든가 웹 서버의 접속 로그와 같은 것들이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데이터로 취급될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짧은 주기의 배치 처리를 통해 이전 배치와 다름 배치 사이의 데이터 크기를 최소화하는 방법으로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데이터를 다루며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배치 작업 사이에 새로 생성된 데이터가 하나의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취급되어 처리됩니다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스트리밍은</a:t>
            </a:r>
            <a:r>
              <a:rPr lang="ko-KR" altLang="en-US" dirty="0" smtClean="0"/>
              <a:t> 일정한 주기마다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읽어와서 그 이전에 생성했던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처리 결과와 혼합해서 필요한 처리를 수행하는 행위를 애플리케이션이 종료될 때까지 무한히 반복하는 형태로 동작한다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70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StreamingContext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SparkConf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SparkContext</a:t>
            </a:r>
            <a:r>
              <a:rPr lang="ko-KR" altLang="en-US" dirty="0" smtClean="0"/>
              <a:t>를 이용해서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주기로 배치 처리를 수행할지에 대한 정보를 함께 제공해야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775" y="1999038"/>
            <a:ext cx="10322351" cy="4349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</a:t>
            </a:r>
            <a:r>
              <a:rPr lang="en-US" altLang="ko-KR" sz="1600" dirty="0">
                <a:solidFill>
                  <a:schemeClr val="tx1"/>
                </a:solidFill>
              </a:rPr>
              <a:t>.{Seconds,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scala.collection.mutable.Queue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setMaster</a:t>
            </a:r>
            <a:r>
              <a:rPr lang="en-US" altLang="ko-KR" sz="1600" dirty="0">
                <a:solidFill>
                  <a:schemeClr val="tx1"/>
                </a:solidFill>
              </a:rPr>
              <a:t>("local</a:t>
            </a:r>
            <a:r>
              <a:rPr lang="en-US" altLang="ko-KR" sz="1600" dirty="0" smtClean="0">
                <a:solidFill>
                  <a:schemeClr val="tx1"/>
                </a:solidFill>
              </a:rPr>
              <a:t>[*]").</a:t>
            </a:r>
            <a:r>
              <a:rPr lang="en-US" altLang="ko-KR" sz="1600" dirty="0" err="1">
                <a:solidFill>
                  <a:schemeClr val="tx1"/>
                </a:solidFill>
              </a:rPr>
              <a:t>setAppName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err="1">
                <a:solidFill>
                  <a:schemeClr val="tx1"/>
                </a:solidFill>
              </a:rPr>
              <a:t>SteamingSample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</a:t>
            </a:r>
            <a:r>
              <a:rPr lang="en-US" altLang="ko-KR" sz="1600" smtClean="0">
                <a:solidFill>
                  <a:schemeClr val="tx1"/>
                </a:solidFill>
              </a:rPr>
              <a:t>onf.</a:t>
            </a:r>
            <a:r>
              <a:rPr lang="da-DK" altLang="ko-KR" sz="1600">
                <a:solidFill>
                  <a:schemeClr val="tx1"/>
                </a:solidFill>
              </a:rPr>
              <a:t> set("spark.local.ip", "127.0.0.1").set("spark.driver.host", "127.0.0.1")</a:t>
            </a:r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val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ssc</a:t>
            </a:r>
            <a:r>
              <a:rPr lang="en-US" altLang="ko-KR" sz="1600" dirty="0">
                <a:solidFill>
                  <a:srgbClr val="C00000"/>
                </a:solidFill>
              </a:rPr>
              <a:t> = new </a:t>
            </a:r>
            <a:r>
              <a:rPr lang="en-US" altLang="ko-KR" sz="1600" dirty="0" err="1">
                <a:solidFill>
                  <a:srgbClr val="C00000"/>
                </a:solidFill>
              </a:rPr>
              <a:t>StreamingContext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sc</a:t>
            </a:r>
            <a:r>
              <a:rPr lang="en-US" altLang="ko-KR" sz="1600" dirty="0">
                <a:solidFill>
                  <a:srgbClr val="C00000"/>
                </a:solidFill>
              </a:rPr>
              <a:t>, Seconds(3))    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(List("Spark Streaming Sample 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(List("Spark </a:t>
            </a:r>
            <a:r>
              <a:rPr lang="en-US" altLang="ko-KR" sz="1600" dirty="0" err="1">
                <a:solidFill>
                  <a:schemeClr val="tx1"/>
                </a:solidFill>
              </a:rPr>
              <a:t>Quque</a:t>
            </a:r>
            <a:r>
              <a:rPr lang="en-US" altLang="ko-KR" sz="1600" dirty="0">
                <a:solidFill>
                  <a:schemeClr val="tx1"/>
                </a:solidFill>
              </a:rPr>
              <a:t> Spark API"))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inputQueue</a:t>
            </a:r>
            <a:r>
              <a:rPr lang="en-US" altLang="ko-KR" sz="1600" dirty="0">
                <a:solidFill>
                  <a:schemeClr val="tx1"/>
                </a:solidFill>
              </a:rPr>
              <a:t> = Queue(rdd1, rdd2)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lines = </a:t>
            </a:r>
            <a:r>
              <a:rPr lang="en-US" altLang="ko-KR" sz="1600" dirty="0" err="1">
                <a:solidFill>
                  <a:schemeClr val="tx1"/>
                </a:solidFill>
              </a:rPr>
              <a:t>ssc.queueStream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inputQueue</a:t>
            </a:r>
            <a:r>
              <a:rPr lang="en-US" altLang="ko-KR" sz="1600" dirty="0">
                <a:solidFill>
                  <a:schemeClr val="tx1"/>
                </a:solidFill>
              </a:rPr>
              <a:t>,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words = </a:t>
            </a:r>
            <a:r>
              <a:rPr lang="en-US" altLang="ko-KR" sz="1600" dirty="0" err="1">
                <a:solidFill>
                  <a:schemeClr val="tx1"/>
                </a:solidFill>
              </a:rPr>
              <a:t>lines.flatMap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words.countByValue</a:t>
            </a:r>
            <a:r>
              <a:rPr lang="en-US" altLang="ko-KR" sz="1600" dirty="0">
                <a:solidFill>
                  <a:schemeClr val="tx1"/>
                </a:solidFill>
              </a:rPr>
              <a:t>().print()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ssc.start</a:t>
            </a:r>
            <a:r>
              <a:rPr lang="en-US" altLang="ko-KR" sz="1600" dirty="0">
                <a:solidFill>
                  <a:schemeClr val="tx1"/>
                </a:solidFill>
              </a:rPr>
              <a:t>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ssc.awaitTermination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StreamingContext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명시적인 </a:t>
            </a:r>
            <a:r>
              <a:rPr lang="ko-KR" altLang="en-US" dirty="0" smtClean="0">
                <a:solidFill>
                  <a:srgbClr val="C00000"/>
                </a:solidFill>
              </a:rPr>
              <a:t>시작</a:t>
            </a:r>
            <a:r>
              <a:rPr lang="en-US" altLang="ko-KR" dirty="0" smtClean="0">
                <a:solidFill>
                  <a:srgbClr val="C00000"/>
                </a:solidFill>
              </a:rPr>
              <a:t>(start)</a:t>
            </a:r>
            <a:r>
              <a:rPr lang="ko-KR" altLang="en-US" dirty="0" smtClean="0">
                <a:solidFill>
                  <a:srgbClr val="C00000"/>
                </a:solidFill>
              </a:rPr>
              <a:t>과 종료</a:t>
            </a:r>
            <a:r>
              <a:rPr lang="en-US" altLang="ko-KR" dirty="0" smtClean="0">
                <a:solidFill>
                  <a:srgbClr val="C00000"/>
                </a:solidFill>
              </a:rPr>
              <a:t>(stop), </a:t>
            </a:r>
            <a:r>
              <a:rPr lang="ko-KR" altLang="en-US" dirty="0" smtClean="0">
                <a:solidFill>
                  <a:srgbClr val="C00000"/>
                </a:solidFill>
              </a:rPr>
              <a:t>대기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awaitTermination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애플리케이션의 특성상 명시적인 종료 메시지나 에러가 없다면 애플리케이션이 임의로 종료되지 않아야 하므로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호출한 다음 </a:t>
            </a:r>
            <a:r>
              <a:rPr lang="en-US" altLang="ko-KR" dirty="0" err="1" smtClean="0"/>
              <a:t>awaitTermination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 애플리케이션이 종료되지 않게 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단 한번 시작되고 종료됩니다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다시 </a:t>
            </a:r>
            <a:r>
              <a:rPr lang="ko-KR" altLang="en-US" dirty="0" err="1" smtClean="0"/>
              <a:t>재시작할</a:t>
            </a:r>
            <a:r>
              <a:rPr lang="ko-KR" altLang="en-US" dirty="0" smtClean="0"/>
              <a:t> 수 없습니다</a:t>
            </a:r>
            <a:r>
              <a:rPr lang="en-US" altLang="ko-KR" dirty="0" smtClean="0"/>
              <a:t>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한번 시작되고 나면 더 이상 새로운 연산을 정의하거나 추가할 수 없습니다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JVM</a:t>
            </a:r>
            <a:r>
              <a:rPr lang="ko-KR" altLang="en-US" dirty="0" smtClean="0"/>
              <a:t>당 오직 하나의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동시에 활성화될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stop()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호출하면 연관된 </a:t>
            </a:r>
            <a:r>
              <a:rPr lang="en-US" altLang="ko-KR" dirty="0" err="1" smtClean="0"/>
              <a:t>SparkContext</a:t>
            </a:r>
            <a:r>
              <a:rPr lang="ko-KR" altLang="en-US" dirty="0" smtClean="0"/>
              <a:t>도 함께 중지됩니다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종료하고 싶다면 </a:t>
            </a:r>
            <a:r>
              <a:rPr lang="en-US" altLang="ko-KR" dirty="0" smtClean="0"/>
              <a:t>stop()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stopSparkContext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지정하면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번에 하나의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동작한다는 가정하에 하나의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컨텍스트로부터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생성할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93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Dstream</a:t>
            </a:r>
            <a:r>
              <a:rPr lang="en-US" altLang="ko-KR" dirty="0" smtClean="0"/>
              <a:t>(Discretized Stream)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고정되지 않고 끊임없이 생성되는 연속된 데이터를 나타내기 위한 추상 모델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데이터스트림을</a:t>
            </a:r>
            <a:r>
              <a:rPr lang="ko-KR" altLang="en-US" dirty="0" smtClean="0"/>
              <a:t> 처리해서 일정 시간마다 데이터를 모아서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만드는데 이러한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구성된 시퀀스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데이터를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시점으로부터 배치 간격에 해당 하는 시간 동안 새로 생성된 데이터를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새로운 </a:t>
            </a:r>
            <a:r>
              <a:rPr lang="en-US" altLang="ko-KR" dirty="0" smtClean="0"/>
              <a:t>RDD</a:t>
            </a:r>
            <a:r>
              <a:rPr lang="ko-KR" altLang="en-US" smtClean="0"/>
              <a:t>를 생성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69" y="2500538"/>
            <a:ext cx="6807091" cy="40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기본 </a:t>
            </a:r>
            <a:r>
              <a:rPr lang="ko-KR" altLang="en-US" dirty="0" smtClean="0"/>
              <a:t>데이터 소스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라이브러리의 도움 없이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단독으로 지원 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RDD </a:t>
            </a:r>
            <a:r>
              <a:rPr lang="ko-KR" altLang="en-US" dirty="0" smtClean="0"/>
              <a:t>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어드밴스드</a:t>
            </a:r>
            <a:r>
              <a:rPr lang="ko-KR" altLang="en-US" dirty="0" smtClean="0"/>
              <a:t> 데이터 소스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카프카</a:t>
            </a:r>
            <a:r>
              <a:rPr lang="en-US" altLang="ko-KR" dirty="0" smtClean="0"/>
              <a:t>(Kafka), </a:t>
            </a:r>
            <a:r>
              <a:rPr lang="ko-KR" altLang="en-US" dirty="0" err="1" smtClean="0"/>
              <a:t>플럼</a:t>
            </a:r>
            <a:r>
              <a:rPr lang="en-US" altLang="ko-KR" dirty="0" smtClean="0"/>
              <a:t>(Flume), </a:t>
            </a:r>
            <a:r>
              <a:rPr lang="ko-KR" altLang="en-US" dirty="0" err="1" smtClean="0"/>
              <a:t>키니시스</a:t>
            </a:r>
            <a:r>
              <a:rPr lang="en-US" altLang="ko-KR" dirty="0" smtClean="0"/>
              <a:t>(Kinesis), </a:t>
            </a:r>
            <a:r>
              <a:rPr lang="ko-KR" altLang="en-US" dirty="0" err="1" smtClean="0"/>
              <a:t>트위터</a:t>
            </a:r>
            <a:r>
              <a:rPr lang="en-US" altLang="ko-KR" dirty="0" smtClean="0"/>
              <a:t>(Twitter)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스파크가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추상 클래스를 상속받아 사용자 정의 데이터 소스를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2367944" y="2916041"/>
            <a:ext cx="7249077" cy="3649651"/>
            <a:chOff x="2367944" y="2916041"/>
            <a:chExt cx="7249077" cy="36496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944" y="2916041"/>
              <a:ext cx="7249077" cy="3649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687" y="5427376"/>
              <a:ext cx="1162334" cy="928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89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소켓을 이용해 데이터를 수신하는 경우 서버의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포트 번호를 지정해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스트리밍의</a:t>
            </a:r>
            <a:r>
              <a:rPr lang="ko-KR" altLang="en-US" dirty="0" smtClean="0"/>
              <a:t> 데이터 소스로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socketTextStream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소켓을 통해 문자열 데이터를 수신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socketStream</a:t>
            </a:r>
            <a:r>
              <a:rPr lang="en-US" altLang="ko-KR" dirty="0" smtClean="0"/>
              <a:t>() – </a:t>
            </a:r>
            <a:r>
              <a:rPr lang="ko-KR" altLang="en-US"/>
              <a:t>소켓을 통해 문자열이 </a:t>
            </a:r>
            <a:r>
              <a:rPr lang="ko-KR" altLang="en-US" dirty="0" smtClean="0"/>
              <a:t>아닌 데이터를 </a:t>
            </a:r>
            <a:r>
              <a:rPr lang="ko-KR" altLang="en-US" smtClean="0"/>
              <a:t>수신 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29817" y="2653770"/>
            <a:ext cx="10322351" cy="4114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org.apache.spark.SparkConf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org.apache.spark.streaming.{Seconds, StreamingContext}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object </a:t>
            </a:r>
            <a:r>
              <a:rPr lang="en-US" altLang="ko-KR" sz="1600">
                <a:solidFill>
                  <a:schemeClr val="tx1"/>
                </a:solidFill>
              </a:rPr>
              <a:t>SocketSample </a:t>
            </a:r>
            <a:r>
              <a:rPr lang="en-US" altLang="ko-KR" sz="1600" smtClean="0">
                <a:solidFill>
                  <a:schemeClr val="tx1"/>
                </a:solidFill>
              </a:rPr>
              <a:t>{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def main(args: Array[String]): Unit = {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conf = new SparkConf().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setMaster("local[3]")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.setAppName("SocketSample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ssc = new StreamingContext(conf, Seconds(3))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 = ssc.socketTextStream("localhost", 9000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ds.print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ssc.start()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ssc.awaitTermination()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 소스로 파일을 사용할 경우 </a:t>
            </a:r>
            <a:r>
              <a:rPr lang="en-US" altLang="ko-KR" smtClean="0"/>
              <a:t>fileStream()</a:t>
            </a:r>
            <a:r>
              <a:rPr lang="ko-KR" altLang="en-US" smtClean="0"/>
              <a:t>를 사용합니다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모든 파일시스템 유형을 지원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textFileStream</a:t>
            </a:r>
            <a:r>
              <a:rPr lang="en-US" altLang="ko-KR" dirty="0" smtClean="0"/>
              <a:t>() </a:t>
            </a:r>
            <a:r>
              <a:rPr lang="en-US" altLang="ko-KR" smtClean="0"/>
              <a:t>– </a:t>
            </a:r>
            <a:r>
              <a:rPr lang="ko-KR" altLang="en-US" smtClean="0"/>
              <a:t>데이터 형식이 문자열일 경우 사용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파일의 변경 내용을 추적하는 것은 아니며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동일한 디렉토리에 있는 파일은 모두 같은 형식을 가져야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스트리밍 컨텍스트가 생성 중이거나 이동 중인 파일에 접근하면 안 됩니다</a:t>
            </a:r>
            <a:r>
              <a:rPr lang="en-US" altLang="ko-KR" smtClean="0"/>
              <a:t>. </a:t>
            </a:r>
            <a:r>
              <a:rPr lang="ko-KR" altLang="en-US" smtClean="0"/>
              <a:t>파일은 항상 </a:t>
            </a:r>
            <a:r>
              <a:rPr lang="en-US" altLang="ko-KR" smtClean="0"/>
              <a:t>atomic </a:t>
            </a:r>
            <a:r>
              <a:rPr lang="ko-KR" altLang="en-US" smtClean="0"/>
              <a:t>방식으로 생성되고 이동해야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한번 생성된 파일은 변경돼서는 안됩니다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18404" y="3762618"/>
            <a:ext cx="10322351" cy="2218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, Seconds(10))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lines = </a:t>
            </a:r>
            <a:r>
              <a:rPr lang="en-US" altLang="ko-KR" sz="1600" dirty="0" err="1">
                <a:solidFill>
                  <a:schemeClr val="tx1"/>
                </a:solidFill>
              </a:rPr>
              <a:t>ssc.textFileStream</a:t>
            </a:r>
            <a:r>
              <a:rPr lang="en-US" altLang="ko-KR" sz="1600" dirty="0">
                <a:solidFill>
                  <a:schemeClr val="tx1"/>
                </a:solidFill>
              </a:rPr>
              <a:t>("/data/</a:t>
            </a:r>
            <a:r>
              <a:rPr lang="en-US" altLang="ko-KR" sz="1600" dirty="0" err="1">
                <a:solidFill>
                  <a:schemeClr val="tx1"/>
                </a:solidFill>
              </a:rPr>
              <a:t>sample_dir</a:t>
            </a:r>
            <a:r>
              <a:rPr lang="en-US" altLang="ko-KR" sz="1600" dirty="0">
                <a:solidFill>
                  <a:schemeClr val="tx1"/>
                </a:solidFill>
              </a:rPr>
              <a:t>/")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words = </a:t>
            </a:r>
            <a:r>
              <a:rPr lang="en-US" altLang="ko-KR" sz="1600" dirty="0" err="1">
                <a:solidFill>
                  <a:schemeClr val="tx1"/>
                </a:solidFill>
              </a:rPr>
              <a:t>lines.flatMap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pairs = </a:t>
            </a:r>
            <a:r>
              <a:rPr lang="en-US" altLang="ko-KR" sz="1600" dirty="0" err="1">
                <a:solidFill>
                  <a:schemeClr val="tx1"/>
                </a:solidFill>
              </a:rPr>
              <a:t>words.map</a:t>
            </a:r>
            <a:r>
              <a:rPr lang="en-US" altLang="ko-KR" sz="1600" dirty="0">
                <a:solidFill>
                  <a:schemeClr val="tx1"/>
                </a:solidFill>
              </a:rPr>
              <a:t>((_, 1))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wordCounts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pairs.reduceByKey</a:t>
            </a:r>
            <a:r>
              <a:rPr lang="en-US" altLang="ko-KR" sz="1600" dirty="0">
                <a:solidFill>
                  <a:schemeClr val="tx1"/>
                </a:solidFill>
              </a:rPr>
              <a:t>(_ + _)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wordCounts.print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ssc.start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ssc.awaitTermination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86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Dstream</a:t>
            </a:r>
            <a:r>
              <a:rPr lang="ko-KR" altLang="en-US" dirty="0" smtClean="0"/>
              <a:t>을 만들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케이스를 작성하거나 </a:t>
            </a:r>
            <a:r>
              <a:rPr lang="en-US" altLang="ko-KR" dirty="0" err="1" smtClean="0"/>
              <a:t>Dstream</a:t>
            </a:r>
            <a:r>
              <a:rPr lang="ko-KR" altLang="en-US" dirty="0" smtClean="0"/>
              <a:t>이 제공하는 다양한 연산을 테스트하고 학습하는 용도로 많이 사용하는 방법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테스트에 사용할 데이터로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만들고 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들로 구성된 </a:t>
            </a:r>
            <a:r>
              <a:rPr lang="en-US" altLang="ko-KR" dirty="0" err="1" smtClean="0"/>
              <a:t>scala.collection.mutable.Queue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스트트리밍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queueStream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의 매개변수로 지정해 </a:t>
            </a:r>
            <a:r>
              <a:rPr lang="en-US" altLang="ko-KR" dirty="0" err="1" smtClean="0"/>
              <a:t>Dstream</a:t>
            </a:r>
            <a:r>
              <a:rPr lang="ko-KR" altLang="en-US" dirty="0" smtClean="0"/>
              <a:t>을 생성합니다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98286" y="3100552"/>
            <a:ext cx="10322351" cy="1692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scala.collection.mutable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ssc.sparkContext.parallelize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ssc.sparkContext.parallelize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(List("c", "d", "e"))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queue = </a:t>
            </a:r>
            <a:r>
              <a:rPr lang="en-US" altLang="ko-KR" sz="1600" dirty="0" err="1">
                <a:solidFill>
                  <a:schemeClr val="tx1"/>
                </a:solidFill>
              </a:rPr>
              <a:t>mutable.Queue</a:t>
            </a:r>
            <a:r>
              <a:rPr lang="en-US" altLang="ko-KR" sz="1600" dirty="0">
                <a:solidFill>
                  <a:schemeClr val="tx1"/>
                </a:solidFill>
              </a:rPr>
              <a:t>(rdd1, 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 = </a:t>
            </a:r>
            <a:r>
              <a:rPr lang="en-US" altLang="ko-KR" sz="1600" dirty="0" err="1">
                <a:solidFill>
                  <a:schemeClr val="tx1"/>
                </a:solidFill>
              </a:rPr>
              <a:t>sc.queueStream</a:t>
            </a:r>
            <a:r>
              <a:rPr lang="en-US" altLang="ko-KR" sz="1600" dirty="0">
                <a:solidFill>
                  <a:schemeClr val="tx1"/>
                </a:solidFill>
              </a:rPr>
              <a:t>(queue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</a:rPr>
              <a:t>분산 데이터 모델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대량의 데이터를 요소로 가지는 분산 컬렉션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다수의 서버에 걸쳐 분산 방식으로 저장된 데이터 요소들의 집합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</a:rPr>
              <a:t>병렬처리가 가능</a:t>
            </a:r>
            <a:r>
              <a:rPr lang="ko-KR" altLang="en-US" dirty="0" smtClean="0"/>
              <a:t>하고 장애가 발생할 경우에도 </a:t>
            </a:r>
            <a:r>
              <a:rPr lang="ko-KR" altLang="en-US" dirty="0" smtClean="0">
                <a:solidFill>
                  <a:srgbClr val="C00000"/>
                </a:solidFill>
              </a:rPr>
              <a:t>스스로 복구될 수 있는 내성</a:t>
            </a:r>
            <a:r>
              <a:rPr lang="en-US" altLang="ko-KR" dirty="0" smtClean="0">
                <a:solidFill>
                  <a:srgbClr val="C00000"/>
                </a:solidFill>
              </a:rPr>
              <a:t>(tolerance)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내부에는 단위 데이터를 포함하고 있고 저장할 때는 여러 서버에 나누어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처리할 때는 각 서버에 저장된 데이터를 동시에 병렬로 처리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데이터를 여러 서버에 나누어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처리하는 과정에서 일부 서버 혹은 데이터에 분제가 발생하더라도 스스로 에러를 복구할 수 있는 능력</a:t>
            </a:r>
            <a:r>
              <a:rPr lang="en-US" altLang="ko-KR" dirty="0"/>
              <a:t> (</a:t>
            </a:r>
            <a:r>
              <a:rPr lang="en-US" altLang="ko-KR" dirty="0" smtClean="0"/>
              <a:t>tolerance)</a:t>
            </a:r>
            <a:r>
              <a:rPr lang="ko-KR" altLang="en-US" dirty="0" smtClean="0"/>
              <a:t>을 가지고 있는 데이터 모델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</a:rPr>
              <a:t>파티션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속한 요소들로서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스파크는</a:t>
            </a:r>
            <a:r>
              <a:rPr lang="ko-KR" altLang="en-US" dirty="0" smtClean="0"/>
              <a:t> 작업을 수행할 때 파티션 단위로 나눠서 병렬로 처리를 수행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파티션은 작업이 진행되는 과정에서 재구성되거나 네트워크를 통해 다른 서버로 이동하는 </a:t>
            </a:r>
            <a:r>
              <a:rPr lang="ko-KR" altLang="en-US" dirty="0" err="1" smtClean="0"/>
              <a:t>셔플링이</a:t>
            </a:r>
            <a:r>
              <a:rPr lang="ko-KR" altLang="en-US" dirty="0" smtClean="0"/>
              <a:t> 발생할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셔플링이</a:t>
            </a:r>
            <a:r>
              <a:rPr lang="ko-KR" altLang="en-US" dirty="0" smtClean="0"/>
              <a:t> 발생할 수 있는 주요 연산마다 파티션의 개수를 직접 지정할 수 있는 옵션을 제공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작업 도중 일부 파티션에 장애가 발생해서 데이터가 유실될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스파크는</a:t>
            </a:r>
            <a:r>
              <a:rPr lang="ko-KR" altLang="en-US" dirty="0" smtClean="0"/>
              <a:t> 손상된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원래 상태로 다시 복원하기 위해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생성 과정을 기록해 뒀다가 다시 복구해 주는 기능을 가지고 있음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/>
              <a:t>는</a:t>
            </a:r>
            <a:r>
              <a:rPr lang="ko-KR" altLang="en-US" dirty="0" smtClean="0"/>
              <a:t> 생성하는 데 사용했던 작업 내용을 기억하므로 문제가 발생한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생성했던 작업만 다시 수행해서 복구를 수행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복구를 수행하기 위해서는 한번 생성된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불변 분산 컬렉션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RDD(Resilient Distributed Dataset)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92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카프카</a:t>
            </a:r>
            <a:r>
              <a:rPr lang="en-US" altLang="ko-KR" smtClean="0"/>
              <a:t>(Kafka)</a:t>
            </a:r>
            <a:r>
              <a:rPr lang="ko-KR" altLang="en-US" smtClean="0"/>
              <a:t>는 높은 성능과 안정성을 보장하는 분산 메시징 시스템입니다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카프카 시스템은 데이터를 제공하는 프로듀서</a:t>
            </a:r>
            <a:r>
              <a:rPr lang="en-US" altLang="ko-KR" smtClean="0"/>
              <a:t>(Producer)</a:t>
            </a:r>
            <a:r>
              <a:rPr lang="ko-KR" altLang="en-US" smtClean="0"/>
              <a:t>와 데이터를 사용하는 컨슈머</a:t>
            </a:r>
            <a:r>
              <a:rPr lang="en-US" altLang="ko-KR" smtClean="0"/>
              <a:t>(Consumer), </a:t>
            </a:r>
            <a:r>
              <a:rPr lang="ko-KR" altLang="en-US" smtClean="0"/>
              <a:t>데이터 저장과 관리를 담당하는 브로커</a:t>
            </a:r>
            <a:r>
              <a:rPr lang="en-US" altLang="ko-KR" smtClean="0"/>
              <a:t>(Broker)</a:t>
            </a:r>
            <a:r>
              <a:rPr lang="ko-KR" altLang="en-US" smtClean="0"/>
              <a:t>로 구성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카프카 서버에 데이터를 저아하는 클라이언트</a:t>
            </a:r>
            <a:r>
              <a:rPr lang="en-US" altLang="ko-KR" smtClean="0"/>
              <a:t>(Producer)</a:t>
            </a:r>
            <a:r>
              <a:rPr lang="ko-KR" altLang="en-US" smtClean="0"/>
              <a:t>와 읽기 연산을 수행하는 클라이언트</a:t>
            </a:r>
            <a:r>
              <a:rPr lang="en-US" altLang="ko-KR" smtClean="0"/>
              <a:t>(consumer)</a:t>
            </a:r>
            <a:r>
              <a:rPr lang="ko-KR" altLang="en-US" smtClean="0"/>
              <a:t>로 구성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브로커</a:t>
            </a:r>
            <a:r>
              <a:rPr lang="en-US" altLang="ko-KR"/>
              <a:t>(Broker</a:t>
            </a:r>
            <a:r>
              <a:rPr lang="en-US" altLang="ko-KR" smtClean="0"/>
              <a:t>) </a:t>
            </a:r>
            <a:r>
              <a:rPr lang="ko-KR" altLang="en-US" smtClean="0"/>
              <a:t>서버는 토픽이라는 개념을 이용해 토픽 단위로 데이터를 분류해서 저장하며 컨슈머 역시 동일한 토픽 단위로 데이터를 읽어갈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브로커</a:t>
            </a:r>
            <a:r>
              <a:rPr lang="en-US" altLang="ko-KR"/>
              <a:t>(Broker</a:t>
            </a:r>
            <a:r>
              <a:rPr lang="en-US" altLang="ko-KR" smtClean="0"/>
              <a:t>) </a:t>
            </a:r>
            <a:r>
              <a:rPr lang="ko-KR" altLang="en-US" smtClean="0"/>
              <a:t>서버가 데이터를 저장할 때는 토픽 단위로 분리한 데이터를 다시 여러 개의 파티션으로 분리해서 저장하는데 카프카의 브로커 서버가 서버의 대수와 무관하게 무조건 클러스터를 구성하도록 돼 있기 때문에 각 파티션은 클러스터에 분산되어 저장됩니다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각 파티션은 클러스터를 구성하고 있는 여러 브로커 서버에 나누어 저장되고 복제 정책에 따라 하나의 파티션이 다수의 서버에 복제됩니다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클러스터 간 데이터를 복제하기 위해 주키퍼 서버를 사용하므로 카프카를 사용할 때 반드시 주키퍼 서버도 함께 구성해야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 스트리밍에서는 카프카와 연동할 수 있는 두가지 </a:t>
            </a:r>
            <a:r>
              <a:rPr lang="en-US" altLang="ko-KR" smtClean="0"/>
              <a:t>API</a:t>
            </a:r>
            <a:r>
              <a:rPr lang="ko-KR" altLang="en-US" smtClean="0"/>
              <a:t>를 제공</a:t>
            </a:r>
            <a:endParaRPr lang="en-US" altLang="ko-KR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데이터를 수신을 위한 리시버를 사용하는 방법 </a:t>
            </a:r>
            <a:r>
              <a:rPr lang="en-US" altLang="ko-KR" smtClean="0"/>
              <a:t>– KafkaUtils.createStream()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카프카에 특화된 </a:t>
            </a:r>
            <a:r>
              <a:rPr lang="en-US" altLang="ko-KR" smtClean="0"/>
              <a:t>API – </a:t>
            </a:r>
            <a:r>
              <a:rPr lang="ko-KR" altLang="en-US" smtClean="0"/>
              <a:t>카프카로부터 수신하는 데이터는 애플리케이션 장애가 발생하더라도 정확히 한번 처리되는 것을 보장 </a:t>
            </a:r>
            <a:r>
              <a:rPr lang="en-US" altLang="ko-KR"/>
              <a:t>, </a:t>
            </a:r>
            <a:r>
              <a:rPr lang="en-US" altLang="ko-KR" smtClean="0"/>
              <a:t>KafkaUtils.createDirectStream</a:t>
            </a:r>
            <a:r>
              <a:rPr lang="en-US" altLang="ko-KR"/>
              <a:t>() </a:t>
            </a:r>
            <a:r>
              <a:rPr lang="ko-KR" altLang="en-US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5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데이터 읽기 </a:t>
            </a:r>
            <a:r>
              <a:rPr lang="en-US" altLang="ko-KR" smtClean="0"/>
              <a:t>- </a:t>
            </a:r>
            <a:r>
              <a:rPr lang="ko-KR" altLang="en-US" smtClean="0"/>
              <a:t>카프카</a:t>
            </a:r>
            <a:r>
              <a:rPr lang="en-US" altLang="ko-KR" smtClean="0"/>
              <a:t>(Kafka)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701159" y="1268777"/>
            <a:ext cx="9059917" cy="582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kafka.serializer.StringDecoder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</a:t>
            </a:r>
            <a:r>
              <a:rPr lang="en-US" altLang="ko-KR" sz="1600" dirty="0">
                <a:solidFill>
                  <a:schemeClr val="tx1"/>
                </a:solidFill>
              </a:rPr>
              <a:t>.{Seconds,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KafkaSample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</a:t>
            </a:r>
            <a:r>
              <a:rPr lang="en-US" altLang="ko-KR" sz="1600" dirty="0" smtClean="0">
                <a:solidFill>
                  <a:schemeClr val="tx1"/>
                </a:solidFill>
              </a:rPr>
              <a:t>{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org.apache.spark.streaming.kafka</a:t>
            </a:r>
            <a:r>
              <a:rPr lang="en-US" altLang="ko-KR" sz="1600" dirty="0" smtClean="0">
                <a:solidFill>
                  <a:schemeClr val="tx1"/>
                </a:solidFill>
              </a:rPr>
              <a:t>._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.</a:t>
            </a:r>
            <a:r>
              <a:rPr lang="en-US" altLang="ko-KR" sz="1600" dirty="0" err="1">
                <a:solidFill>
                  <a:schemeClr val="tx1"/>
                </a:solidFill>
              </a:rPr>
              <a:t>setMaster</a:t>
            </a:r>
            <a:r>
              <a:rPr lang="en-US" altLang="ko-KR" sz="1600" dirty="0">
                <a:solidFill>
                  <a:schemeClr val="tx1"/>
                </a:solidFill>
              </a:rPr>
              <a:t>("local[*]")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.</a:t>
            </a:r>
            <a:r>
              <a:rPr lang="en-US" altLang="ko-KR" sz="1600" dirty="0" err="1">
                <a:solidFill>
                  <a:schemeClr val="tx1"/>
                </a:solidFill>
              </a:rPr>
              <a:t>setAppName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KafkaSample</a:t>
            </a:r>
            <a:r>
              <a:rPr lang="en-US" altLang="ko-KR" sz="1600" dirty="0" smtClean="0">
                <a:solidFill>
                  <a:schemeClr val="tx1"/>
                </a:solidFill>
              </a:rPr>
              <a:t>")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, Seconds(3</a:t>
            </a:r>
            <a:r>
              <a:rPr lang="en-US" altLang="ko-KR" sz="1600" dirty="0" smtClean="0">
                <a:solidFill>
                  <a:schemeClr val="tx1"/>
                </a:solidFill>
              </a:rPr>
              <a:t>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zkQuorum</a:t>
            </a:r>
            <a:r>
              <a:rPr lang="en-US" altLang="ko-KR" sz="1600" dirty="0">
                <a:solidFill>
                  <a:schemeClr val="tx1"/>
                </a:solidFill>
              </a:rPr>
              <a:t> = "localhost:2181"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groupId</a:t>
            </a:r>
            <a:r>
              <a:rPr lang="en-US" altLang="ko-KR" sz="1600" dirty="0">
                <a:solidFill>
                  <a:schemeClr val="tx1"/>
                </a:solidFill>
              </a:rPr>
              <a:t> = "test-consumer-group1"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topics = Map("test" -&gt; 3</a:t>
            </a:r>
            <a:r>
              <a:rPr lang="en-US" altLang="ko-KR" sz="1600" dirty="0" smtClean="0">
                <a:solidFill>
                  <a:schemeClr val="tx1"/>
                </a:solidFill>
              </a:rPr>
              <a:t>)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ds1 = </a:t>
            </a:r>
            <a:r>
              <a:rPr lang="en-US" altLang="ko-KR" sz="1600" dirty="0" err="1">
                <a:solidFill>
                  <a:schemeClr val="tx1"/>
                </a:solidFill>
              </a:rPr>
              <a:t>KafkaUtils.createStream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zkQuorum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groupId</a:t>
            </a:r>
            <a:r>
              <a:rPr lang="en-US" altLang="ko-KR" sz="1600" dirty="0">
                <a:solidFill>
                  <a:schemeClr val="tx1"/>
                </a:solidFill>
              </a:rPr>
              <a:t>, topics)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ds2 = </a:t>
            </a:r>
            <a:r>
              <a:rPr lang="en-US" altLang="ko-KR" sz="1600" dirty="0" err="1">
                <a:solidFill>
                  <a:schemeClr val="tx1"/>
                </a:solidFill>
              </a:rPr>
              <a:t>KafkaUtils.createDirectStream</a:t>
            </a:r>
            <a:r>
              <a:rPr lang="en-US" altLang="ko-KR" sz="1600" dirty="0">
                <a:solidFill>
                  <a:schemeClr val="tx1"/>
                </a:solidFill>
              </a:rPr>
              <a:t>[String, String, </a:t>
            </a:r>
            <a:r>
              <a:rPr lang="en-US" altLang="ko-KR" sz="1600" dirty="0" err="1">
                <a:solidFill>
                  <a:schemeClr val="tx1"/>
                </a:solidFill>
              </a:rPr>
              <a:t>StringDecoder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StringDecoder</a:t>
            </a:r>
            <a:r>
              <a:rPr lang="en-US" altLang="ko-KR" sz="1600" dirty="0">
                <a:solidFill>
                  <a:schemeClr val="tx1"/>
                </a:solidFill>
              </a:rPr>
              <a:t>](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Map("</a:t>
            </a:r>
            <a:r>
              <a:rPr lang="en-US" altLang="ko-KR" sz="1600" dirty="0" err="1">
                <a:solidFill>
                  <a:schemeClr val="tx1"/>
                </a:solidFill>
              </a:rPr>
              <a:t>metadata.broker.list</a:t>
            </a:r>
            <a:r>
              <a:rPr lang="en-US" altLang="ko-KR" sz="1600" dirty="0">
                <a:solidFill>
                  <a:schemeClr val="tx1"/>
                </a:solidFill>
              </a:rPr>
              <a:t>" -&gt; "localhost:9092"),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Set("test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ds1.print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ds2.print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ssc.start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ssc.awaitTermination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34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데이터 기본</a:t>
            </a:r>
            <a:r>
              <a:rPr lang="en-US" altLang="ko-KR" smtClean="0"/>
              <a:t> </a:t>
            </a:r>
            <a:r>
              <a:rPr lang="ko-KR" altLang="en-US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p</a:t>
            </a:r>
            <a:r>
              <a:rPr lang="en-US" altLang="ko-KR" smtClean="0"/>
              <a:t>rint() – DStream</a:t>
            </a:r>
            <a:r>
              <a:rPr lang="ko-KR" altLang="en-US" smtClean="0"/>
              <a:t>에 포함된 </a:t>
            </a:r>
            <a:r>
              <a:rPr lang="en-US" altLang="ko-KR" smtClean="0"/>
              <a:t>RDD</a:t>
            </a:r>
            <a:r>
              <a:rPr lang="ko-KR" altLang="en-US" smtClean="0"/>
              <a:t>의 내용을 콘솔에 출력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map(func) </a:t>
            </a:r>
            <a:r>
              <a:rPr lang="en-US" altLang="ko-KR"/>
              <a:t>- </a:t>
            </a:r>
            <a:r>
              <a:rPr lang="en-US" altLang="ko-KR" smtClean="0"/>
              <a:t>DStream</a:t>
            </a:r>
            <a:r>
              <a:rPr lang="ko-KR" altLang="en-US"/>
              <a:t>에 포함된 </a:t>
            </a:r>
            <a:r>
              <a:rPr lang="en-US" altLang="ko-KR"/>
              <a:t>RDD</a:t>
            </a:r>
            <a:r>
              <a:rPr lang="ko-KR" altLang="en-US"/>
              <a:t>의 </a:t>
            </a:r>
            <a:r>
              <a:rPr lang="ko-KR" altLang="en-US" smtClean="0"/>
              <a:t>각 원소에 </a:t>
            </a:r>
            <a:r>
              <a:rPr lang="en-US" altLang="ko-KR" smtClean="0"/>
              <a:t>func </a:t>
            </a:r>
            <a:r>
              <a:rPr lang="ko-KR" altLang="en-US" smtClean="0"/>
              <a:t>함수를 적용한 결과값으로 구성된 새로운 </a:t>
            </a:r>
            <a:r>
              <a:rPr lang="en-US" altLang="ko-KR" smtClean="0"/>
              <a:t>DStream</a:t>
            </a:r>
            <a:r>
              <a:rPr lang="ko-KR" altLang="en-US" smtClean="0"/>
              <a:t>을 반환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flatMap(func) </a:t>
            </a:r>
            <a:r>
              <a:rPr lang="en-US" altLang="ko-KR"/>
              <a:t>- </a:t>
            </a:r>
            <a:r>
              <a:rPr lang="en-US" altLang="ko-KR" smtClean="0"/>
              <a:t>DStream</a:t>
            </a:r>
            <a:r>
              <a:rPr lang="ko-KR" altLang="en-US"/>
              <a:t>에 포함된 </a:t>
            </a:r>
            <a:r>
              <a:rPr lang="en-US" altLang="ko-KR"/>
              <a:t>RDD</a:t>
            </a:r>
            <a:r>
              <a:rPr lang="ko-KR" altLang="en-US"/>
              <a:t>의 각 원소에 </a:t>
            </a:r>
            <a:r>
              <a:rPr lang="en-US" altLang="ko-KR"/>
              <a:t>func </a:t>
            </a:r>
            <a:r>
              <a:rPr lang="ko-KR" altLang="en-US"/>
              <a:t>함수를 적용한 결과값으로 구성된 새로운 </a:t>
            </a:r>
            <a:r>
              <a:rPr lang="en-US" altLang="ko-KR"/>
              <a:t>DStream</a:t>
            </a:r>
            <a:r>
              <a:rPr lang="ko-KR" altLang="en-US"/>
              <a:t>을 </a:t>
            </a:r>
            <a:r>
              <a:rPr lang="ko-KR" altLang="en-US" smtClean="0"/>
              <a:t>반환</a:t>
            </a:r>
            <a:r>
              <a:rPr lang="en-US" altLang="ko-KR" smtClean="0"/>
              <a:t>, </a:t>
            </a:r>
            <a:r>
              <a:rPr lang="ko-KR" altLang="en-US" smtClean="0"/>
              <a:t>하나의 입력이 </a:t>
            </a:r>
            <a:r>
              <a:rPr lang="en-US" altLang="ko-KR" smtClean="0"/>
              <a:t>0~N</a:t>
            </a:r>
            <a:r>
              <a:rPr lang="ko-KR" altLang="en-US" smtClean="0"/>
              <a:t>개의 출력으로 변환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count(), countByValue() - </a:t>
            </a:r>
            <a:r>
              <a:rPr lang="en-US" altLang="ko-KR"/>
              <a:t>DStream</a:t>
            </a:r>
            <a:r>
              <a:rPr lang="ko-KR" altLang="en-US"/>
              <a:t>에 포함된 </a:t>
            </a:r>
            <a:r>
              <a:rPr lang="ko-KR" altLang="en-US" smtClean="0"/>
              <a:t>요소의 개수를 </a:t>
            </a:r>
            <a:r>
              <a:rPr lang="en-US" altLang="ko-KR"/>
              <a:t>DStream </a:t>
            </a:r>
            <a:r>
              <a:rPr lang="ko-KR" altLang="en-US" smtClean="0"/>
              <a:t>으로 반환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r</a:t>
            </a:r>
            <a:r>
              <a:rPr lang="en-US" altLang="ko-KR" smtClean="0"/>
              <a:t>educe(func), reduceByKey(func) - </a:t>
            </a:r>
            <a:r>
              <a:rPr lang="en-US" altLang="ko-KR"/>
              <a:t>DStream</a:t>
            </a:r>
            <a:r>
              <a:rPr lang="ko-KR" altLang="en-US"/>
              <a:t>에 포함된 </a:t>
            </a:r>
            <a:r>
              <a:rPr lang="en-US" altLang="ko-KR" smtClean="0"/>
              <a:t>RDD</a:t>
            </a:r>
            <a:r>
              <a:rPr lang="ko-KR" altLang="en-US"/>
              <a:t> </a:t>
            </a:r>
            <a:r>
              <a:rPr lang="ko-KR" altLang="en-US" smtClean="0"/>
              <a:t>값을 집게해서 최종적으로 하나의 값으로 </a:t>
            </a:r>
            <a:r>
              <a:rPr lang="en-US" altLang="ko-KR"/>
              <a:t>DStream </a:t>
            </a:r>
            <a:r>
              <a:rPr lang="ko-KR" altLang="en-US"/>
              <a:t>으로 반환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Filter(func) - </a:t>
            </a:r>
            <a:r>
              <a:rPr lang="en-US" altLang="ko-KR"/>
              <a:t>DStream</a:t>
            </a:r>
            <a:r>
              <a:rPr lang="ko-KR" altLang="en-US"/>
              <a:t>에 포함된 </a:t>
            </a:r>
            <a:r>
              <a:rPr lang="ko-KR" altLang="en-US" smtClean="0"/>
              <a:t>요소에 </a:t>
            </a:r>
            <a:r>
              <a:rPr lang="en-US" altLang="ko-KR"/>
              <a:t>func </a:t>
            </a:r>
            <a:r>
              <a:rPr lang="ko-KR" altLang="en-US"/>
              <a:t>함수를 적용한 </a:t>
            </a:r>
            <a:r>
              <a:rPr lang="ko-KR" altLang="en-US" smtClean="0"/>
              <a:t>결과가 </a:t>
            </a:r>
            <a:r>
              <a:rPr lang="en-US" altLang="ko-KR" smtClean="0"/>
              <a:t>true</a:t>
            </a:r>
            <a:r>
              <a:rPr lang="ko-KR" altLang="en-US" smtClean="0"/>
              <a:t>인 요소만 포함한 새로운 </a:t>
            </a:r>
            <a:r>
              <a:rPr lang="en-US" altLang="ko-KR"/>
              <a:t>DStream </a:t>
            </a:r>
            <a:r>
              <a:rPr lang="ko-KR" altLang="en-US"/>
              <a:t>으로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u</a:t>
            </a:r>
            <a:r>
              <a:rPr lang="en-US" altLang="ko-KR" smtClean="0"/>
              <a:t>nion()  - </a:t>
            </a:r>
            <a:r>
              <a:rPr lang="ko-KR" altLang="en-US" smtClean="0"/>
              <a:t>두개의 </a:t>
            </a:r>
            <a:r>
              <a:rPr lang="en-US" altLang="ko-KR" smtClean="0"/>
              <a:t>DStream</a:t>
            </a:r>
            <a:r>
              <a:rPr lang="ko-KR" altLang="en-US" smtClean="0"/>
              <a:t>의 요소를 모두 포함한 </a:t>
            </a:r>
            <a:r>
              <a:rPr lang="ko-KR" altLang="en-US"/>
              <a:t>새로운 </a:t>
            </a:r>
            <a:r>
              <a:rPr lang="en-US" altLang="ko-KR"/>
              <a:t>DStream 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join() – </a:t>
            </a:r>
            <a:r>
              <a:rPr lang="ko-KR" altLang="en-US" smtClean="0"/>
              <a:t>키와 값 쌍으로 구성된 두 개의 </a:t>
            </a:r>
            <a:r>
              <a:rPr lang="en-US" altLang="ko-KR" smtClean="0"/>
              <a:t>DStream</a:t>
            </a:r>
            <a:r>
              <a:rPr lang="ko-KR" altLang="en-US" smtClean="0"/>
              <a:t>을 키를 이용해 조인</a:t>
            </a:r>
            <a:r>
              <a:rPr lang="en-US" altLang="ko-KR" smtClean="0"/>
              <a:t>, leftOuterJoin(), rightOuterJoin(), fullOuterJoin()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3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데이터 고급</a:t>
            </a:r>
            <a:r>
              <a:rPr lang="en-US" altLang="ko-KR" smtClean="0"/>
              <a:t> </a:t>
            </a:r>
            <a:r>
              <a:rPr lang="ko-KR" altLang="en-US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transform(func) – DStream</a:t>
            </a:r>
            <a:r>
              <a:rPr lang="ko-KR" altLang="en-US" smtClean="0"/>
              <a:t>에 내부의 </a:t>
            </a:r>
            <a:r>
              <a:rPr lang="en-US" altLang="ko-KR" smtClean="0"/>
              <a:t>RDD</a:t>
            </a:r>
            <a:r>
              <a:rPr lang="ko-KR" altLang="en-US" smtClean="0"/>
              <a:t>에 </a:t>
            </a:r>
            <a:r>
              <a:rPr lang="en-US" altLang="ko-KR" smtClean="0"/>
              <a:t>func </a:t>
            </a:r>
            <a:r>
              <a:rPr lang="ko-KR" altLang="en-US" smtClean="0"/>
              <a:t>함수를 적용하고 그 결과로 새로운 </a:t>
            </a:r>
            <a:r>
              <a:rPr lang="en-US" altLang="ko-KR" smtClean="0"/>
              <a:t>DStream</a:t>
            </a:r>
            <a:r>
              <a:rPr lang="ko-KR" altLang="en-US" smtClean="0"/>
              <a:t>을 반환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updateStateByKey() – </a:t>
            </a:r>
            <a:r>
              <a:rPr lang="ko-KR" altLang="en-US" smtClean="0"/>
              <a:t>배치가 실행될 때마다 새로 생성된 데이터와 이전 배치의 최종 상태값을 함께 전달해주기 때문에 각</a:t>
            </a:r>
            <a:r>
              <a:rPr lang="en-US" altLang="ko-KR" smtClean="0"/>
              <a:t> </a:t>
            </a:r>
            <a:r>
              <a:rPr lang="ko-KR" altLang="en-US" smtClean="0"/>
              <a:t>키별 최신 값</a:t>
            </a:r>
            <a:r>
              <a:rPr lang="en-US" altLang="ko-KR" smtClean="0"/>
              <a:t>, </a:t>
            </a:r>
            <a:r>
              <a:rPr lang="ko-KR" altLang="en-US" smtClean="0"/>
              <a:t>즉 상태</a:t>
            </a:r>
            <a:r>
              <a:rPr lang="en-US" altLang="ko-KR" smtClean="0"/>
              <a:t>(state)</a:t>
            </a:r>
            <a:r>
              <a:rPr lang="ko-KR" altLang="en-US" smtClean="0"/>
              <a:t>를 유지하고 갱싱할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ckeckpoint() – </a:t>
            </a:r>
            <a:r>
              <a:rPr lang="ko-KR" altLang="en-US" smtClean="0"/>
              <a:t>현재의 작업 상태를 </a:t>
            </a:r>
            <a:r>
              <a:rPr lang="en-US" altLang="ko-KR" smtClean="0"/>
              <a:t>HDFS</a:t>
            </a:r>
            <a:r>
              <a:rPr lang="ko-KR" altLang="en-US" smtClean="0"/>
              <a:t>와 같은 영속성을 가진 저장소에 저장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9100" y="2942897"/>
            <a:ext cx="10322351" cy="2707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ssc = new StreamingContext(conf, Seconds(3))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t1 = ssc.sparkContext.parallelize(List("a", "b", "c"))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t2 = ssc.sparkContext.parallelize(List("b", "c"))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t3 = ssc.sparkContext.parallelize(List("a", "a", "a"))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q6 = mutable.Queue(t1, t2, t3)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ds6 - ssc.queueStream(q6,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ssc.checkpoint(".")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updateFunc = (newValues: Seq[Long], currentValue: Option[Long]) =&gt; Option(currentValue, getOrElse(0L) + newValues.sum)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ds6.map((_, 1)).updateStateByKey(updateFunc).print</a:t>
            </a:r>
          </a:p>
        </p:txBody>
      </p:sp>
    </p:spTree>
    <p:extLst>
      <p:ext uri="{BB962C8B-B14F-4D97-AF65-F5344CB8AC3E}">
        <p14:creationId xmlns:p14="http://schemas.microsoft.com/office/powerpoint/2010/main" val="32776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윈도우</a:t>
            </a:r>
            <a:r>
              <a:rPr lang="en-US" altLang="ko-KR" smtClean="0"/>
              <a:t> </a:t>
            </a:r>
            <a:r>
              <a:rPr lang="ko-KR" altLang="en-US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StreamingContext</a:t>
            </a:r>
            <a:r>
              <a:rPr lang="ko-KR" altLang="en-US" smtClean="0"/>
              <a:t>는 정해진 주기마다 새로 생성된 데이터를 읽어서 </a:t>
            </a:r>
            <a:r>
              <a:rPr lang="en-US" altLang="ko-KR" smtClean="0"/>
              <a:t>RDD</a:t>
            </a:r>
            <a:r>
              <a:rPr lang="ko-KR" altLang="en-US" smtClean="0"/>
              <a:t>를 생성하며</a:t>
            </a:r>
            <a:r>
              <a:rPr lang="en-US" altLang="ko-KR" smtClean="0"/>
              <a:t>, </a:t>
            </a:r>
            <a:r>
              <a:rPr lang="ko-KR" altLang="en-US" smtClean="0"/>
              <a:t>생성된 </a:t>
            </a:r>
            <a:r>
              <a:rPr lang="en-US" altLang="ko-KR" smtClean="0"/>
              <a:t>RDD</a:t>
            </a:r>
            <a:r>
              <a:rPr lang="ko-KR" altLang="en-US" smtClean="0"/>
              <a:t>는 </a:t>
            </a:r>
            <a:r>
              <a:rPr lang="en-US" altLang="ko-KR" smtClean="0"/>
              <a:t>DStream</a:t>
            </a:r>
            <a:r>
              <a:rPr lang="ko-KR" altLang="en-US" smtClean="0"/>
              <a:t>이 제공하는 </a:t>
            </a:r>
            <a:r>
              <a:rPr lang="en-US" altLang="ko-KR" smtClean="0"/>
              <a:t>API</a:t>
            </a:r>
            <a:r>
              <a:rPr lang="ko-KR" altLang="en-US" smtClean="0"/>
              <a:t>를 이용해 처리할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스트리밍 데이터의 가장 마지막에 수행된 배치의 결과 뿐 아니라 이전에 수행된 배치의 결과까지 함께 사용해야 하는 경우</a:t>
            </a:r>
            <a:r>
              <a:rPr lang="en-US" altLang="ko-KR" smtClean="0"/>
              <a:t>, </a:t>
            </a:r>
            <a:r>
              <a:rPr lang="ko-KR" altLang="en-US" smtClean="0"/>
              <a:t>윈도우 연산을 활용할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윈도우 연산은 마지막 배치가 수행됐을 때 읽어온 데이터뿐 아니라 그 이전에 수행된 배치의 입력 데이터까지 한꺼번에 처리할 수 있도록 지원하는 연산입니다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윈도우 연산은 수행하기 위해서는 얼마만큼의 간격으로 윈도우 연산을 수행할 것인지와 한번 수행할 때 얼마만큼의 과거 배치 수행 결과를 가져올 것인지에 대한 정보를 지정해야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spark</a:t>
            </a:r>
            <a:r>
              <a:rPr lang="ko-KR" altLang="en-US"/>
              <a:t>의 </a:t>
            </a:r>
            <a:r>
              <a:rPr lang="en-US" altLang="ko-KR"/>
              <a:t>window </a:t>
            </a:r>
            <a:r>
              <a:rPr lang="ko-KR" altLang="en-US"/>
              <a:t>연산은 여러 배치 들의 결과를 합쳐서 </a:t>
            </a:r>
            <a:r>
              <a:rPr lang="en-US" altLang="ko-KR"/>
              <a:t>StreamingContext</a:t>
            </a:r>
            <a:r>
              <a:rPr lang="ko-KR" altLang="en-US"/>
              <a:t>의 배치 간격보다 훨씬 긴 시간 간격에 대한 결과를 계산한다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4079259"/>
            <a:ext cx="6125397" cy="23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윈도우</a:t>
            </a:r>
            <a:r>
              <a:rPr lang="en-US" altLang="ko-KR" smtClean="0"/>
              <a:t> </a:t>
            </a:r>
            <a:r>
              <a:rPr lang="ko-KR" altLang="en-US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window(windowLength, slideInterval) - slideInterval</a:t>
            </a:r>
            <a:r>
              <a:rPr lang="ko-KR" altLang="en-US" smtClean="0"/>
              <a:t>에 지정한 시간마다 </a:t>
            </a:r>
            <a:r>
              <a:rPr lang="en-US" altLang="ko-KR" smtClean="0"/>
              <a:t>windowLength</a:t>
            </a:r>
            <a:r>
              <a:rPr lang="ko-KR" altLang="en-US" smtClean="0"/>
              <a:t>에 지정한 크기만큼의 시간 동안 발생된 데이터를 포함한 </a:t>
            </a:r>
            <a:r>
              <a:rPr lang="en-US" altLang="ko-KR" smtClean="0"/>
              <a:t>DStream</a:t>
            </a:r>
            <a:r>
              <a:rPr lang="ko-KR" altLang="en-US" smtClean="0"/>
              <a:t>을 생성합니다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countByWindow(windowLength, slideInterval) – </a:t>
            </a:r>
            <a:r>
              <a:rPr lang="ko-KR" altLang="en-US" smtClean="0"/>
              <a:t>윈도우에 포함된 요소의 개수를 포함한 </a:t>
            </a:r>
            <a:r>
              <a:rPr lang="en-US" altLang="ko-KR" smtClean="0"/>
              <a:t>DStream</a:t>
            </a:r>
            <a:r>
              <a:rPr lang="ko-KR" altLang="en-US" smtClean="0"/>
              <a:t>을 생성합니다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reduceByWindow(func</a:t>
            </a:r>
            <a:r>
              <a:rPr lang="en-US" altLang="ko-KR"/>
              <a:t>, windowLength, slideInterval) - </a:t>
            </a:r>
            <a:r>
              <a:rPr lang="ko-KR" altLang="en-US"/>
              <a:t>윈도우에 포함된 요소에 </a:t>
            </a:r>
            <a:r>
              <a:rPr lang="en-US" altLang="ko-KR"/>
              <a:t>reduce() </a:t>
            </a:r>
            <a:r>
              <a:rPr lang="ko-KR" altLang="en-US"/>
              <a:t>함수를 적용한 결과로 구성된 </a:t>
            </a:r>
            <a:r>
              <a:rPr lang="en-US" altLang="ko-KR"/>
              <a:t>DStream</a:t>
            </a:r>
            <a:r>
              <a:rPr lang="ko-KR" altLang="en-US"/>
              <a:t>을 생성합니다</a:t>
            </a:r>
            <a:r>
              <a:rPr lang="en-US" altLang="ko-KR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4203" y="2930770"/>
            <a:ext cx="10322351" cy="3724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org.apache.spark.streaming.StreamingContext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org.apache.spark.streaming.Seconds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scala.collection.mutable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SparkConf</a:t>
            </a:r>
            <a:r>
              <a:rPr lang="en-US" altLang="ko-KR" sz="1600" dirty="0" smtClean="0">
                <a:solidFill>
                  <a:schemeClr val="tx1"/>
                </a:solidFill>
              </a:rPr>
              <a:t>().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setMaster</a:t>
            </a:r>
            <a:r>
              <a:rPr lang="en-US" altLang="ko-KR" sz="1600" dirty="0" smtClean="0">
                <a:solidFill>
                  <a:schemeClr val="tx1"/>
                </a:solidFill>
              </a:rPr>
              <a:t>("local[*]").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setAppName</a:t>
            </a:r>
            <a:r>
              <a:rPr lang="en-US" altLang="ko-KR" sz="1600" dirty="0" smtClean="0">
                <a:solidFill>
                  <a:schemeClr val="tx1"/>
                </a:solidFill>
              </a:rPr>
              <a:t>("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WindowSample</a:t>
            </a:r>
            <a:r>
              <a:rPr lang="en-US" altLang="ko-KR" sz="16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ssc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StreamingContext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</a:t>
            </a:r>
            <a:r>
              <a:rPr lang="en-US" altLang="ko-KR" sz="1600" dirty="0" smtClean="0">
                <a:solidFill>
                  <a:schemeClr val="tx1"/>
                </a:solidFill>
              </a:rPr>
              <a:t>, Seconds(1))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ssc.checkpoint</a:t>
            </a:r>
            <a:r>
              <a:rPr lang="en-US" altLang="ko-KR" sz="1600" dirty="0" smtClean="0">
                <a:solidFill>
                  <a:schemeClr val="tx1"/>
                </a:solidFill>
              </a:rPr>
              <a:t>(".")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input = for (i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mutable.Queue</a:t>
            </a:r>
            <a:r>
              <a:rPr lang="en-US" altLang="ko-KR" sz="1600" dirty="0" smtClean="0">
                <a:solidFill>
                  <a:schemeClr val="tx1"/>
                </a:solidFill>
              </a:rPr>
              <a:t>(1 to 100: _*)) yield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(i :: Nil)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ds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ssc.queueStream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(input)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ds.window</a:t>
            </a:r>
            <a:r>
              <a:rPr lang="en-US" altLang="ko-KR" sz="1600" dirty="0" smtClean="0">
                <a:solidFill>
                  <a:schemeClr val="tx1"/>
                </a:solidFill>
              </a:rPr>
              <a:t>(Second(3), Seconds(2)).print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ds.countByWindow</a:t>
            </a:r>
            <a:r>
              <a:rPr lang="en-US" altLang="ko-KR" sz="1600" dirty="0" smtClean="0">
                <a:solidFill>
                  <a:schemeClr val="tx1"/>
                </a:solidFill>
              </a:rPr>
              <a:t>(Second(3), Second(2)).print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ds.reduceByWindow</a:t>
            </a:r>
            <a:r>
              <a:rPr lang="en-US" altLang="ko-KR" sz="1600" dirty="0" smtClean="0">
                <a:solidFill>
                  <a:schemeClr val="tx1"/>
                </a:solidFill>
              </a:rPr>
              <a:t>( (a, b) =&gt;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Math.max</a:t>
            </a:r>
            <a:r>
              <a:rPr lang="en-US" altLang="ko-KR" sz="1600" dirty="0" smtClean="0">
                <a:solidFill>
                  <a:schemeClr val="tx1"/>
                </a:solidFill>
              </a:rPr>
              <a:t>(a, b), Seconds(3), Second(2)).print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윈도우</a:t>
            </a:r>
            <a:r>
              <a:rPr lang="en-US" altLang="ko-KR" smtClean="0"/>
              <a:t> </a:t>
            </a:r>
            <a:r>
              <a:rPr lang="ko-KR" altLang="en-US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reduceByKeyAndWindow(func</a:t>
            </a:r>
            <a:r>
              <a:rPr lang="en-US" altLang="ko-KR"/>
              <a:t>, </a:t>
            </a:r>
            <a:r>
              <a:rPr lang="en-US" altLang="ko-KR" smtClean="0"/>
              <a:t>invFunc, windowLength</a:t>
            </a:r>
            <a:r>
              <a:rPr lang="en-US" altLang="ko-KR"/>
              <a:t>, </a:t>
            </a:r>
            <a:r>
              <a:rPr lang="en-US" altLang="ko-KR" smtClean="0"/>
              <a:t>slideInterval, [numTasks]) </a:t>
            </a:r>
            <a:r>
              <a:rPr lang="en-US" altLang="ko-KR"/>
              <a:t>- DStream </a:t>
            </a:r>
            <a:r>
              <a:rPr lang="ko-KR" altLang="en-US" smtClean="0"/>
              <a:t>의 요소가 키와 값의 쌍으로 구성된 튜플 타입일 경우  </a:t>
            </a:r>
            <a:r>
              <a:rPr lang="en-US" altLang="ko-KR" smtClean="0"/>
              <a:t>PairDStreamFunctions</a:t>
            </a:r>
            <a:r>
              <a:rPr lang="ko-KR" altLang="en-US" smtClean="0"/>
              <a:t>가 제공하는 </a:t>
            </a:r>
            <a:r>
              <a:rPr lang="en-US" altLang="ko-KR"/>
              <a:t>reduceByKeyAndWindow</a:t>
            </a:r>
            <a:r>
              <a:rPr lang="en-US" altLang="ko-KR" smtClean="0"/>
              <a:t>()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사용해 지정한 윈도우에 동일 키를 가진 데이터들을 대상으로 </a:t>
            </a:r>
            <a:r>
              <a:rPr lang="en-US" altLang="ko-KR" smtClean="0"/>
              <a:t>reduce() </a:t>
            </a:r>
            <a:r>
              <a:rPr lang="ko-KR" altLang="en-US" smtClean="0"/>
              <a:t>연산을 수행할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countByKeyAndWindow(windowLength</a:t>
            </a:r>
            <a:r>
              <a:rPr lang="en-US" altLang="ko-KR"/>
              <a:t>, slideInterval, [numTasks]) - DStream </a:t>
            </a:r>
            <a:r>
              <a:rPr lang="ko-KR" altLang="en-US"/>
              <a:t>의 요소가 키와 값의 쌍으로 구성된 튜플 타입일 경우  </a:t>
            </a:r>
            <a:r>
              <a:rPr lang="en-US" altLang="ko-KR"/>
              <a:t>PairDStreamFunctions</a:t>
            </a:r>
            <a:r>
              <a:rPr lang="ko-KR" altLang="en-US"/>
              <a:t>가 제공하는 </a:t>
            </a:r>
            <a:r>
              <a:rPr lang="en-US" altLang="ko-KR"/>
              <a:t>reduceByKeyAndWindow()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지정한 윈도우에 동일 키를 가진 데이터들을 대상으로 </a:t>
            </a:r>
            <a:r>
              <a:rPr lang="en-US" altLang="ko-KR"/>
              <a:t>reduce() </a:t>
            </a:r>
            <a:r>
              <a:rPr lang="ko-KR" altLang="en-US"/>
              <a:t>연산을 수행할 수 있습니다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35223" y="3923850"/>
            <a:ext cx="10322351" cy="1005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ds.map</a:t>
            </a:r>
            <a:r>
              <a:rPr lang="en-US" altLang="ko-KR" sz="1600" dirty="0">
                <a:solidFill>
                  <a:schemeClr val="tx1"/>
                </a:solidFill>
              </a:rPr>
              <a:t>( v =&gt; (v%2, 1)).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reduceByKeyAndWindow</a:t>
            </a:r>
            <a:r>
              <a:rPr lang="en-US" altLang="ko-KR" sz="1600" dirty="0" smtClean="0">
                <a:solidFill>
                  <a:schemeClr val="tx1"/>
                </a:solidFill>
              </a:rPr>
              <a:t>((</a:t>
            </a:r>
            <a:r>
              <a:rPr lang="en-US" altLang="ko-KR" sz="1600" dirty="0">
                <a:solidFill>
                  <a:schemeClr val="tx1"/>
                </a:solidFill>
              </a:rPr>
              <a:t>a: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b: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=&gt; </a:t>
            </a:r>
            <a:r>
              <a:rPr lang="en-US" altLang="ko-KR" sz="1600" dirty="0" err="1">
                <a:solidFill>
                  <a:schemeClr val="tx1"/>
                </a:solidFill>
              </a:rPr>
              <a:t>a+b</a:t>
            </a:r>
            <a:r>
              <a:rPr lang="en-US" altLang="ko-KR" sz="1600" dirty="0">
                <a:solidFill>
                  <a:schemeClr val="tx1"/>
                </a:solidFill>
              </a:rPr>
              <a:t>, Seconds(4), Seconds(2)).</a:t>
            </a:r>
            <a:r>
              <a:rPr lang="en-US" altLang="ko-KR" sz="1600" dirty="0" smtClean="0">
                <a:solidFill>
                  <a:schemeClr val="tx1"/>
                </a:solidFill>
              </a:rPr>
              <a:t>print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ds.countByValueAndWindow</a:t>
            </a:r>
            <a:r>
              <a:rPr lang="en-US" altLang="ko-KR" sz="1600" dirty="0">
                <a:solidFill>
                  <a:schemeClr val="tx1"/>
                </a:solidFill>
              </a:rPr>
              <a:t>(Seconds(3), Seconds(2)).print</a:t>
            </a:r>
          </a:p>
        </p:txBody>
      </p:sp>
    </p:spTree>
    <p:extLst>
      <p:ext uri="{BB962C8B-B14F-4D97-AF65-F5344CB8AC3E}">
        <p14:creationId xmlns:p14="http://schemas.microsoft.com/office/powerpoint/2010/main" val="34108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데이터 저장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saveAsTextFiles(), saveAsObjectFiles(), saveAsHadoopFiles</a:t>
            </a:r>
            <a:r>
              <a:rPr lang="en-US" altLang="ko-KR" smtClean="0"/>
              <a:t>() - </a:t>
            </a:r>
            <a:r>
              <a:rPr lang="ko-KR" altLang="en-US" smtClean="0"/>
              <a:t> </a:t>
            </a:r>
            <a:r>
              <a:rPr lang="en-US" altLang="ko-KR"/>
              <a:t>DStream</a:t>
            </a:r>
            <a:r>
              <a:rPr lang="ko-KR" altLang="en-US"/>
              <a:t>의 데이터를 텍스트</a:t>
            </a:r>
            <a:r>
              <a:rPr lang="en-US" altLang="ko-KR"/>
              <a:t>, </a:t>
            </a:r>
            <a:r>
              <a:rPr lang="ko-KR" altLang="en-US"/>
              <a:t>객체 또는 하둡 파일로 저장합니다</a:t>
            </a:r>
            <a:r>
              <a:rPr lang="en-US" altLang="ko-KR" smtClean="0"/>
              <a:t>. &lt;</a:t>
            </a:r>
            <a:r>
              <a:rPr lang="ko-KR" altLang="en-US" smtClean="0"/>
              <a:t>저장할 위치</a:t>
            </a:r>
            <a:r>
              <a:rPr lang="en-US" altLang="ko-KR" smtClean="0"/>
              <a:t>&gt;/</a:t>
            </a:r>
            <a:r>
              <a:rPr lang="ko-KR" altLang="en-US" smtClean="0"/>
              <a:t>접두어</a:t>
            </a:r>
            <a:r>
              <a:rPr lang="en-US" altLang="ko-KR" smtClean="0"/>
              <a:t>(prefix), </a:t>
            </a:r>
            <a:r>
              <a:rPr lang="ko-KR" altLang="en-US" smtClean="0"/>
              <a:t>접미어</a:t>
            </a:r>
            <a:r>
              <a:rPr lang="en-US" altLang="ko-KR" smtClean="0"/>
              <a:t>(suffix) </a:t>
            </a:r>
            <a:r>
              <a:rPr lang="ko-KR" altLang="en-US" smtClean="0"/>
              <a:t>를 인수로 지정합니다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foreachRDD() - DStream</a:t>
            </a:r>
            <a:r>
              <a:rPr lang="ko-KR" altLang="en-US"/>
              <a:t>에 포함된 각 </a:t>
            </a:r>
            <a:r>
              <a:rPr lang="en-US" altLang="ko-KR"/>
              <a:t>RDD</a:t>
            </a:r>
            <a:r>
              <a:rPr lang="ko-KR" altLang="en-US"/>
              <a:t>별로 원하는 연산을 수행</a:t>
            </a:r>
            <a:r>
              <a:rPr lang="en-US" altLang="ko-KR"/>
              <a:t>, </a:t>
            </a:r>
            <a:r>
              <a:rPr lang="ko-KR" altLang="en-US"/>
              <a:t>내부에서는 </a:t>
            </a:r>
            <a:r>
              <a:rPr lang="en-US" altLang="ko-KR"/>
              <a:t>rdd</a:t>
            </a:r>
            <a:r>
              <a:rPr lang="ko-KR" altLang="en-US"/>
              <a:t>를 외부 저장소에 저장하거나 외부 변수 또는 객체의 상태를 변경하는 등의 작업을 수행합니다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35223" y="2653770"/>
            <a:ext cx="10322351" cy="3683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conf = new SparkConf().setMaster("local[3]").setAppName("DataFrameSample")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ssc = new StreamingContext(sc, Seconds(1))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sc = ssc.sparkContext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rdd1 = sc.parallelize(Person("P1", 20) :: Nil)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rdd2 = sc.parallelize(Person("P2", 10) :: Nil)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queue = mutable.Queue(rdd1, rdd2)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ds = ssc.queueStream(queue)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ds.foreachRDD(rdd = 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val spark = SparkSession.builder.config(sc.getConf).getOrCreate()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val df = spark.createDataFrame(rdd)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df.select("name", "age").show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})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mtClean="0"/>
              <a:t>Checkpoint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Checkpointing</a:t>
            </a:r>
            <a:r>
              <a:rPr lang="ko-KR" altLang="en-US"/>
              <a:t>이란 여러 대의 서버로 운영되는 분산 클러스터링 환경처럼 오류가 발생할 가능성이 높은 환경에서 장시간 수행되는 시스템들이 시스템의 상태를 수시로 안정성이 높은 저장소에 저장해 뒀다가 장애가 발생할 경우 이 데이터를 이용해 시스템의 최종 상태를 복구하는 일종의 장애 </a:t>
            </a:r>
            <a:r>
              <a:rPr lang="ko-KR" altLang="en-US" smtClean="0"/>
              <a:t>대응방법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 스트리밍의 </a:t>
            </a:r>
            <a:r>
              <a:rPr lang="en-US" altLang="ko-KR"/>
              <a:t>Checkpointing</a:t>
            </a:r>
            <a:r>
              <a:rPr lang="ko-KR" altLang="en-US"/>
              <a:t>은 잡이 실행되는 동안 생성된 중간 결과물을 대상으로 하는 데이터 </a:t>
            </a:r>
            <a:r>
              <a:rPr lang="ko-KR" altLang="en-US" smtClean="0"/>
              <a:t>체크포인팅</a:t>
            </a:r>
            <a:r>
              <a:rPr lang="en-US" altLang="ko-KR" smtClean="0"/>
              <a:t>(Data </a:t>
            </a:r>
            <a:r>
              <a:rPr lang="en-US" altLang="ko-KR"/>
              <a:t>Checkpointing </a:t>
            </a:r>
            <a:r>
              <a:rPr lang="en-US" altLang="ko-KR" smtClean="0"/>
              <a:t>)</a:t>
            </a:r>
            <a:r>
              <a:rPr lang="ko-KR" altLang="en-US" smtClean="0"/>
              <a:t>과 </a:t>
            </a:r>
            <a:r>
              <a:rPr lang="ko-KR" altLang="en-US"/>
              <a:t>잡을 수행하는데 사용한 각종 설정 정보를 대상으로 하는 메타데이터 </a:t>
            </a:r>
            <a:r>
              <a:rPr lang="ko-KR" altLang="en-US" smtClean="0"/>
              <a:t>체크포인팅</a:t>
            </a:r>
            <a:r>
              <a:rPr lang="en-US" altLang="ko-KR" smtClean="0"/>
              <a:t>(Metadata </a:t>
            </a:r>
            <a:r>
              <a:rPr lang="en-US" altLang="ko-KR"/>
              <a:t>Checkpointing </a:t>
            </a:r>
            <a:r>
              <a:rPr lang="en-US" altLang="ko-KR" smtClean="0"/>
              <a:t>)</a:t>
            </a:r>
            <a:r>
              <a:rPr lang="ko-KR" altLang="en-US" smtClean="0"/>
              <a:t>으로 </a:t>
            </a:r>
            <a:r>
              <a:rPr lang="ko-KR" altLang="en-US"/>
              <a:t>나눌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메타데이터 체크포인팅</a:t>
            </a:r>
            <a:r>
              <a:rPr lang="en-US" altLang="ko-KR"/>
              <a:t>(Metadata Checkpointing </a:t>
            </a:r>
            <a:r>
              <a:rPr lang="en-US" altLang="ko-KR" smtClean="0"/>
              <a:t>)</a:t>
            </a:r>
            <a:r>
              <a:rPr lang="ko-KR" altLang="en-US" smtClean="0"/>
              <a:t>은</a:t>
            </a:r>
            <a:r>
              <a:rPr lang="en-US" altLang="ko-KR" smtClean="0"/>
              <a:t> </a:t>
            </a:r>
            <a:r>
              <a:rPr lang="ko-KR" altLang="en-US" smtClean="0"/>
              <a:t>드라이버 프로그램을 복구하는 용도로 사용되며</a:t>
            </a:r>
            <a:r>
              <a:rPr lang="en-US" altLang="ko-KR" smtClean="0"/>
              <a:t>, </a:t>
            </a:r>
            <a:r>
              <a:rPr lang="ko-KR" altLang="en-US" smtClean="0"/>
              <a:t>스트리밍컨텍스트를 생성할 때 사용했던 설정 정보와 </a:t>
            </a:r>
            <a:r>
              <a:rPr lang="en-US" altLang="ko-KR" smtClean="0"/>
              <a:t>Dstream</a:t>
            </a:r>
            <a:r>
              <a:rPr lang="ko-KR" altLang="en-US" smtClean="0"/>
              <a:t>에 적용된 연산들에 대한 히스토리</a:t>
            </a:r>
            <a:r>
              <a:rPr lang="en-US" altLang="ko-KR" smtClean="0"/>
              <a:t>, </a:t>
            </a:r>
            <a:r>
              <a:rPr lang="ko-KR" altLang="en-US" smtClean="0"/>
              <a:t>장애로 인해 처리되지 못한 채 남아있는 배치 작업에 대한 내용들을 포함하고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데이터 체크포인팅</a:t>
            </a:r>
            <a:r>
              <a:rPr lang="en-US" altLang="ko-KR"/>
              <a:t>(Data Checkpointing </a:t>
            </a:r>
            <a:r>
              <a:rPr lang="en-US" altLang="ko-KR" smtClean="0"/>
              <a:t>)</a:t>
            </a:r>
            <a:r>
              <a:rPr lang="ko-KR" altLang="en-US" smtClean="0"/>
              <a:t>은 최종 상태의 데이터를 빠르게 복구하기 위한 용도로 사용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데이터를 저장할 때는 스트리밍 컨텍스트가 제공하는 </a:t>
            </a:r>
            <a:r>
              <a:rPr lang="en-US" altLang="ko-KR" smtClean="0"/>
              <a:t>checkpoint() </a:t>
            </a:r>
            <a:r>
              <a:rPr lang="ko-KR" altLang="en-US" smtClean="0"/>
              <a:t>메서드에 저장할 디렉토리 경로를 인자로 전달하고 실행합니다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getOrCreate()</a:t>
            </a:r>
            <a:r>
              <a:rPr lang="ko-KR" altLang="en-US" smtClean="0"/>
              <a:t>는 스트리밍 컨텍스트를 생성할 때 체크포인팅 디렉토리가 존재하는지 여부를 확인해 존재할 경우 체크포인팅 정보로 컨텍스트를 생성하고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새로운 스트리밍 컨텍스트를 생성하는 방식으로 동작합니다</a:t>
            </a:r>
            <a:r>
              <a:rPr lang="en-US" altLang="ko-KR" smtClean="0"/>
              <a:t>.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08796" y="5521423"/>
            <a:ext cx="10322351" cy="341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scc = StreamingContext.getOrCreate("</a:t>
            </a:r>
            <a:r>
              <a:rPr lang="ko-KR" altLang="en-US" sz="1600">
                <a:solidFill>
                  <a:schemeClr val="tx1"/>
                </a:solidFill>
              </a:rPr>
              <a:t>체크포인팅 디렉토리</a:t>
            </a:r>
            <a:r>
              <a:rPr lang="en-US" altLang="ko-KR" sz="1600">
                <a:solidFill>
                  <a:schemeClr val="tx1"/>
                </a:solidFill>
              </a:rPr>
              <a:t>", </a:t>
            </a:r>
            <a:r>
              <a:rPr lang="ko-KR" altLang="en-US" sz="1600">
                <a:solidFill>
                  <a:schemeClr val="tx1"/>
                </a:solidFill>
              </a:rPr>
              <a:t>스트리밍컨텍스트 생성 함수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8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mtClean="0"/>
              <a:t>Checkpoint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Checkpoint 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예상치 못한 장애로부터 애플리케이션을 보호해준다는 장점이 있지만</a:t>
            </a:r>
            <a:r>
              <a:rPr lang="en-US" altLang="ko-KR"/>
              <a:t> </a:t>
            </a:r>
            <a:r>
              <a:rPr lang="ko-KR" altLang="en-US" smtClean="0"/>
              <a:t>애플리케이션의 상태 정보를 매번 외부 저장소에 보관해야 하기 때문에 그만큼의 시간 자원을 소모하므로 시스템의 응답 속도와 안정성에 대한 요구 수준을 고려해 신중히 적용하는 것이 좋습니다</a:t>
            </a:r>
            <a:r>
              <a:rPr lang="en-US" altLang="ko-KR" smtClean="0"/>
              <a:t>.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한번 생성하면 변경되지 않는 </a:t>
            </a:r>
            <a:r>
              <a:rPr lang="ko-KR" altLang="en-US" dirty="0" smtClean="0">
                <a:solidFill>
                  <a:srgbClr val="C00000"/>
                </a:solidFill>
              </a:rPr>
              <a:t>읽기 전용 모델</a:t>
            </a:r>
            <a:r>
              <a:rPr lang="ko-KR" altLang="en-US" dirty="0" smtClean="0"/>
              <a:t>로 만든 후 </a:t>
            </a:r>
            <a:r>
              <a:rPr lang="en-US" altLang="ko-KR" dirty="0" smtClean="0">
                <a:solidFill>
                  <a:srgbClr val="C00000"/>
                </a:solidFill>
              </a:rPr>
              <a:t>RDD </a:t>
            </a:r>
            <a:r>
              <a:rPr lang="ko-KR" altLang="en-US" dirty="0" smtClean="0">
                <a:solidFill>
                  <a:srgbClr val="C00000"/>
                </a:solidFill>
              </a:rPr>
              <a:t>생성과 관련된 내용만 기억</a:t>
            </a:r>
            <a:r>
              <a:rPr lang="ko-KR" altLang="en-US" dirty="0" smtClean="0"/>
              <a:t>하고 있다가 장애가 발생하면 이전에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만들 때 수행했던 작업을 똑같이 실행해 데이터를 복구하는 방식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리니지</a:t>
            </a:r>
            <a:r>
              <a:rPr lang="en-US" altLang="ko-KR" dirty="0" smtClean="0"/>
              <a:t>(lineage) - </a:t>
            </a:r>
            <a:r>
              <a:rPr lang="ko-KR" altLang="en-US" dirty="0" err="1"/>
              <a:t>스파크에서</a:t>
            </a:r>
            <a:r>
              <a:rPr lang="ko-KR" altLang="en-US" dirty="0"/>
              <a:t> </a:t>
            </a:r>
            <a:r>
              <a:rPr lang="en-US" altLang="ko-KR" dirty="0"/>
              <a:t>RDD </a:t>
            </a:r>
            <a:r>
              <a:rPr lang="ko-KR" altLang="en-US" dirty="0"/>
              <a:t>생성 작업을 기록해 두는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30352" y="2200808"/>
            <a:ext cx="11283696" cy="1297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스파크의</a:t>
            </a:r>
            <a:r>
              <a:rPr lang="ko-KR" altLang="en-US" sz="1600" dirty="0" smtClean="0">
                <a:solidFill>
                  <a:schemeClr val="tx1"/>
                </a:solidFill>
              </a:rPr>
              <a:t> 추상적인 데이터 모델이면서 동시에 프로그래밍 </a:t>
            </a:r>
            <a:r>
              <a:rPr lang="en-US" altLang="ko-KR" sz="1600" dirty="0" smtClean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map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flatMap</a:t>
            </a:r>
            <a:r>
              <a:rPr lang="ko-KR" altLang="en-US" sz="1600" dirty="0" smtClean="0">
                <a:solidFill>
                  <a:schemeClr val="tx1"/>
                </a:solidFill>
              </a:rPr>
              <a:t>과 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이용해서 내부에 포함된 모든 데이터에 특정 연산을 적용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어떤 종류의 연산이든 변경이 </a:t>
            </a:r>
            <a:r>
              <a:rPr lang="ko-KR" altLang="en-US" sz="1600" dirty="0" smtClean="0">
                <a:solidFill>
                  <a:schemeClr val="tx1"/>
                </a:solidFill>
              </a:rPr>
              <a:t>발생하면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RDD</a:t>
            </a:r>
            <a:r>
              <a:rPr lang="ko-KR" altLang="en-US" sz="1600" dirty="0" smtClean="0">
                <a:solidFill>
                  <a:schemeClr val="tx1"/>
                </a:solidFill>
              </a:rPr>
              <a:t>의 요소로 지정돼 있던 내부 데이터를 변경하지 않고</a:t>
            </a:r>
            <a:r>
              <a:rPr lang="en-US" altLang="ko-KR" sz="1600" dirty="0" smtClean="0">
                <a:solidFill>
                  <a:schemeClr val="tx1"/>
                </a:solidFill>
              </a:rPr>
              <a:t>, 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600" dirty="0" smtClean="0">
                <a:solidFill>
                  <a:schemeClr val="tx1"/>
                </a:solidFill>
              </a:rPr>
              <a:t>RDD</a:t>
            </a:r>
            <a:r>
              <a:rPr lang="ko-KR" altLang="en-US" sz="1600" dirty="0" smtClean="0">
                <a:solidFill>
                  <a:schemeClr val="tx1"/>
                </a:solidFill>
              </a:rPr>
              <a:t>를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새롭게 만들어진 </a:t>
            </a:r>
            <a:r>
              <a:rPr lang="en-US" altLang="ko-KR" sz="1600" dirty="0" smtClean="0">
                <a:solidFill>
                  <a:schemeClr val="tx1"/>
                </a:solidFill>
              </a:rPr>
              <a:t>RDD</a:t>
            </a:r>
            <a:r>
              <a:rPr lang="ko-KR" altLang="en-US" sz="1600" dirty="0" smtClean="0">
                <a:solidFill>
                  <a:schemeClr val="tx1"/>
                </a:solidFill>
              </a:rPr>
              <a:t>에는 기존 </a:t>
            </a:r>
            <a:r>
              <a:rPr lang="en-US" altLang="ko-KR" sz="1600" dirty="0" smtClean="0">
                <a:solidFill>
                  <a:schemeClr val="tx1"/>
                </a:solidFill>
              </a:rPr>
              <a:t>RDD</a:t>
            </a:r>
            <a:r>
              <a:rPr lang="ko-KR" altLang="en-US" sz="1600" dirty="0" smtClean="0">
                <a:solidFill>
                  <a:schemeClr val="tx1"/>
                </a:solidFill>
              </a:rPr>
              <a:t>에 어떤 종류의 연산을 적용해서 만들어진 것인지에 대한 정보를 저장함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관측과 특성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머신러닝에서 </a:t>
            </a:r>
            <a:r>
              <a:rPr lang="ko-KR" altLang="en-US" smtClean="0">
                <a:solidFill>
                  <a:srgbClr val="C00000"/>
                </a:solidFill>
              </a:rPr>
              <a:t>특성</a:t>
            </a:r>
            <a:r>
              <a:rPr lang="en-US" altLang="ko-KR" smtClean="0">
                <a:solidFill>
                  <a:srgbClr val="C00000"/>
                </a:solidFill>
              </a:rPr>
              <a:t>(feature)</a:t>
            </a:r>
            <a:r>
              <a:rPr lang="ko-KR" altLang="en-US" smtClean="0">
                <a:solidFill>
                  <a:srgbClr val="C00000"/>
                </a:solidFill>
              </a:rPr>
              <a:t>는 관측</a:t>
            </a:r>
            <a:r>
              <a:rPr lang="en-US" altLang="ko-KR" smtClean="0">
                <a:solidFill>
                  <a:srgbClr val="C00000"/>
                </a:solidFill>
              </a:rPr>
              <a:t>(Observation) </a:t>
            </a:r>
            <a:r>
              <a:rPr lang="ko-KR" altLang="en-US" smtClean="0">
                <a:solidFill>
                  <a:srgbClr val="C00000"/>
                </a:solidFill>
              </a:rPr>
              <a:t>데이터의 속성을 나타내는 용도</a:t>
            </a:r>
            <a:r>
              <a:rPr lang="ko-KR" altLang="en-US" smtClean="0"/>
              <a:t>로 사용됩니다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원본 데이터로부터 특성을 추출하는 과정은 데이터의 변환</a:t>
            </a:r>
            <a:r>
              <a:rPr lang="en-US" altLang="ko-KR" smtClean="0"/>
              <a:t>, </a:t>
            </a:r>
            <a:r>
              <a:rPr lang="ko-KR" altLang="en-US" smtClean="0"/>
              <a:t>필터링</a:t>
            </a:r>
            <a:r>
              <a:rPr lang="en-US" altLang="ko-KR" smtClean="0"/>
              <a:t>, </a:t>
            </a:r>
            <a:r>
              <a:rPr lang="ko-KR" altLang="en-US" smtClean="0"/>
              <a:t>정규화</a:t>
            </a:r>
            <a:r>
              <a:rPr lang="en-US" altLang="ko-KR" smtClean="0"/>
              <a:t>, </a:t>
            </a:r>
            <a:r>
              <a:rPr lang="ko-KR" altLang="en-US" smtClean="0"/>
              <a:t>특성 간 상관 관계 분석 등 다양한 작업을 포함할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 </a:t>
            </a:r>
            <a:r>
              <a:rPr lang="en-US" altLang="ko-KR" smtClean="0"/>
              <a:t>Mllib </a:t>
            </a:r>
            <a:r>
              <a:rPr lang="ko-KR" altLang="en-US" smtClean="0"/>
              <a:t>에서는 특성 추출 작업을 더욱 편리하게 수행할 수 있는 다양한 특성 추출 및 변환</a:t>
            </a:r>
            <a:r>
              <a:rPr lang="en-US" altLang="ko-KR" smtClean="0"/>
              <a:t>, </a:t>
            </a:r>
            <a:r>
              <a:rPr lang="ko-KR" altLang="en-US" smtClean="0"/>
              <a:t>선택 알고리즘과 유틸리티 함수를 제공합니다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지도학습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입력에 대한 올바른 출력 값을 알고 있는 데이터셋을 가지고 입력과 그에 따른 출력 값을 함께 학습하게 한 뒤 아직 답이 알려지지 않은 새로운 입력값에 대한 출력값을 찾게 하는 방법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훈련을 위해 주어지는 데이터 셋에 각 관측 데이터에 대한 올바른 출력값을 알려주는 </a:t>
            </a:r>
            <a:r>
              <a:rPr lang="ko-KR" altLang="en-US" smtClean="0">
                <a:solidFill>
                  <a:srgbClr val="C00000"/>
                </a:solidFill>
              </a:rPr>
              <a:t>레이블</a:t>
            </a:r>
            <a:r>
              <a:rPr lang="en-US" altLang="ko-KR" smtClean="0">
                <a:solidFill>
                  <a:srgbClr val="C00000"/>
                </a:solidFill>
              </a:rPr>
              <a:t>(Label)</a:t>
            </a:r>
            <a:r>
              <a:rPr lang="ko-KR" altLang="en-US" smtClean="0"/>
              <a:t>이라는 값이 포함됩니다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스파크에서는 레이블을 포함한 데이터셋을 다루기 위해 </a:t>
            </a:r>
            <a:r>
              <a:rPr lang="en-US" altLang="ko-KR" smtClean="0">
                <a:solidFill>
                  <a:srgbClr val="C00000"/>
                </a:solidFill>
              </a:rPr>
              <a:t>LabeledPoint</a:t>
            </a:r>
            <a:r>
              <a:rPr lang="ko-KR" altLang="en-US" smtClean="0"/>
              <a:t>라는 데이터 타입을 사용합니다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연속성 데이터 </a:t>
            </a:r>
            <a:r>
              <a:rPr lang="en-US" altLang="ko-KR" smtClean="0"/>
              <a:t>(Continuous 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무게나 온도</a:t>
            </a:r>
            <a:r>
              <a:rPr lang="en-US" altLang="ko-KR" smtClean="0"/>
              <a:t>, </a:t>
            </a:r>
            <a:r>
              <a:rPr lang="ko-KR" altLang="en-US" smtClean="0"/>
              <a:t>습도와 같이 연속적인 값을 가지는 데이터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실수값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이산형 데이터</a:t>
            </a:r>
            <a:r>
              <a:rPr lang="en-US" altLang="ko-KR" smtClean="0"/>
              <a:t>(Discrete 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나이나 성별</a:t>
            </a:r>
            <a:r>
              <a:rPr lang="en-US" altLang="ko-KR" smtClean="0"/>
              <a:t>, </a:t>
            </a:r>
            <a:r>
              <a:rPr lang="ko-KR" altLang="en-US" smtClean="0"/>
              <a:t>사과의 개수 등과 같이 불연속적인 값을 가지는 데이터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정수나 문자값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</a:t>
            </a:r>
            <a:r>
              <a:rPr lang="en-US" altLang="ko-KR" smtClean="0"/>
              <a:t>MLlib</a:t>
            </a:r>
            <a:r>
              <a:rPr lang="ko-KR" altLang="en-US" smtClean="0"/>
              <a:t>에서 제공하는 </a:t>
            </a:r>
            <a:r>
              <a:rPr lang="en-US" altLang="ko-KR" smtClean="0"/>
              <a:t>API</a:t>
            </a:r>
            <a:r>
              <a:rPr lang="ko-KR" altLang="en-US" smtClean="0"/>
              <a:t>는 </a:t>
            </a:r>
            <a:r>
              <a:rPr lang="ko-KR" altLang="en-US"/>
              <a:t>연속성 </a:t>
            </a:r>
            <a:r>
              <a:rPr lang="ko-KR" altLang="en-US" smtClean="0"/>
              <a:t>데이터 </a:t>
            </a:r>
            <a:r>
              <a:rPr lang="en-US" altLang="ko-KR" smtClean="0"/>
              <a:t>, </a:t>
            </a:r>
            <a:r>
              <a:rPr lang="ko-KR" altLang="en-US"/>
              <a:t>이산형 </a:t>
            </a:r>
            <a:r>
              <a:rPr lang="ko-KR" altLang="en-US" smtClean="0"/>
              <a:t>데이터의 입력 및 출력 데이터 모두 </a:t>
            </a:r>
            <a:r>
              <a:rPr lang="en-US" altLang="ko-KR" smtClean="0"/>
              <a:t>double </a:t>
            </a:r>
            <a:r>
              <a:rPr lang="ko-KR" altLang="en-US" smtClean="0"/>
              <a:t>타입의 데이터만 사용할 수 있습니다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99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모델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알고리즘의 산출물로서 알고리즘에 데이터를 적용해서 만들어낸 결과물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머신러밍의</a:t>
            </a:r>
            <a:r>
              <a:rPr lang="en-US" altLang="ko-KR" smtClean="0"/>
              <a:t> </a:t>
            </a:r>
            <a:r>
              <a:rPr lang="ko-KR" altLang="en-US" smtClean="0"/>
              <a:t>궁극적인 목적은 입력 데이터로부터 원하는 결과값</a:t>
            </a:r>
            <a:r>
              <a:rPr lang="en-US" altLang="ko-KR" smtClean="0"/>
              <a:t>, </a:t>
            </a:r>
            <a:r>
              <a:rPr lang="ko-KR" altLang="en-US" smtClean="0"/>
              <a:t>출력 데이터를 얻어내는 것입니다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Parametric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파라메트릭 알고리즘은 고정된 개수의 파라미터</a:t>
            </a:r>
            <a:r>
              <a:rPr lang="en-US" altLang="ko-KR" smtClean="0"/>
              <a:t>, </a:t>
            </a:r>
            <a:r>
              <a:rPr lang="ko-KR" altLang="en-US" smtClean="0"/>
              <a:t>즉 계수를 사용하는 것으로 입력과 출력 사이의 관계를 특성 값에 관한 수학적 함수 또는 수식으로 가정하고</a:t>
            </a:r>
            <a:r>
              <a:rPr lang="en-US" altLang="ko-KR" smtClean="0"/>
              <a:t>, </a:t>
            </a:r>
            <a:r>
              <a:rPr lang="ko-KR" altLang="en-US" smtClean="0"/>
              <a:t>이 수식의 결과가 실제 결과값에 가깝도록 계수를 조정하는 방법을 사용합니다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실제 값과 예측 값 사이의 오차를 나타내는 손실함수</a:t>
            </a:r>
            <a:r>
              <a:rPr lang="en-US" altLang="ko-KR" smtClean="0"/>
              <a:t>(Loss function) </a:t>
            </a:r>
            <a:r>
              <a:rPr lang="ko-KR" altLang="en-US" smtClean="0"/>
              <a:t>또는 비용함수</a:t>
            </a:r>
            <a:r>
              <a:rPr lang="en-US" altLang="ko-KR" smtClean="0"/>
              <a:t>(Cost Function)</a:t>
            </a:r>
            <a:r>
              <a:rPr lang="ko-KR" altLang="en-US" smtClean="0"/>
              <a:t>를 정의해서 이 함수값을 최소화하는 최적의 기울기와 계수을 찾아내는 방식의 선형회귀나 로지스틱회귀 알고리즘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Nonparametric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입력과 출력 사이의 가설을 세우지 않고 머신러닝의 수행 결과를 그대로 사용하는 방식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SVM, Naïve Bayes </a:t>
            </a:r>
            <a:r>
              <a:rPr lang="ko-KR" altLang="en-US" smtClean="0"/>
              <a:t>알고리즘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지도학습</a:t>
            </a:r>
            <a:r>
              <a:rPr lang="en-US" altLang="ko-KR" smtClean="0"/>
              <a:t>(Supervised Learning)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훈련 데이터에 레이블</a:t>
            </a:r>
            <a:r>
              <a:rPr lang="en-US" altLang="ko-KR" smtClean="0"/>
              <a:t>, </a:t>
            </a:r>
            <a:r>
              <a:rPr lang="ko-KR" altLang="en-US" smtClean="0"/>
              <a:t>즉 정답에 관한 정보가 포함되며 알고리즘은 입력과 출력에 대한 가설과 정답 정보를 이용해 오차를 계산하고 이를 통해 입력과 출력 사이의 관계를 유추하게 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회귀</a:t>
            </a:r>
            <a:r>
              <a:rPr lang="en-US" altLang="ko-KR" smtClean="0"/>
              <a:t>(regression)</a:t>
            </a:r>
            <a:r>
              <a:rPr lang="ko-KR" altLang="en-US" smtClean="0"/>
              <a:t>과 분류</a:t>
            </a:r>
            <a:r>
              <a:rPr lang="en-US" altLang="ko-KR" smtClean="0"/>
              <a:t>(classification) </a:t>
            </a:r>
            <a:r>
              <a:rPr lang="ko-KR" altLang="en-US" smtClean="0"/>
              <a:t>알고리즘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훈련용으로 사용하는 모든 데이터에 레이블 정보를 추가해야 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비지도 학습</a:t>
            </a:r>
            <a:r>
              <a:rPr lang="en-US" altLang="ko-KR" smtClean="0"/>
              <a:t>(Unsupervised Learning)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특성과 레이블 간의 인과 관계를 모르거나 특별히 지정하지 않고 컴퓨터의 처리에 맡기는 것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군집</a:t>
            </a:r>
            <a:r>
              <a:rPr lang="en-US" altLang="ko-KR" smtClean="0"/>
              <a:t>(Clustering) </a:t>
            </a:r>
            <a:r>
              <a:rPr lang="ko-KR" altLang="en-US" smtClean="0"/>
              <a:t>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8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mtClean="0"/>
              <a:t>MLlib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</a:t>
            </a:r>
            <a:r>
              <a:rPr lang="en-US" altLang="ko-KR" smtClean="0"/>
              <a:t>park.mllib </a:t>
            </a:r>
            <a:r>
              <a:rPr lang="ko-KR" altLang="en-US" smtClean="0"/>
              <a:t>패키지를 사용하는 </a:t>
            </a:r>
            <a:r>
              <a:rPr lang="en-US" altLang="ko-KR" smtClean="0"/>
              <a:t>RDD </a:t>
            </a:r>
            <a:r>
              <a:rPr lang="ko-KR" altLang="en-US" smtClean="0"/>
              <a:t>기반 </a:t>
            </a:r>
            <a:r>
              <a:rPr lang="en-US" altLang="ko-KR" smtClean="0"/>
              <a:t>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spark.ml </a:t>
            </a:r>
            <a:r>
              <a:rPr lang="ko-KR" altLang="en-US" smtClean="0"/>
              <a:t>패키지는 사용하는 데이터 프레임 기반 </a:t>
            </a:r>
            <a:r>
              <a:rPr lang="en-US" altLang="ko-KR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MLlib </a:t>
            </a:r>
            <a:r>
              <a:rPr lang="en-US" altLang="ko-KR" smtClean="0"/>
              <a:t>API </a:t>
            </a:r>
            <a:r>
              <a:rPr lang="ko-KR" altLang="en-US" smtClean="0"/>
              <a:t>기능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머신러닝 알고리즘 </a:t>
            </a:r>
            <a:r>
              <a:rPr lang="en-US" altLang="ko-KR" smtClean="0"/>
              <a:t>– classification, regression, clustering, collaborative filtering</a:t>
            </a:r>
            <a:r>
              <a:rPr lang="ko-KR" altLang="en-US" smtClean="0"/>
              <a:t>등 알고리즘 제공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특성 추출</a:t>
            </a:r>
            <a:r>
              <a:rPr lang="en-US" altLang="ko-KR" smtClean="0"/>
              <a:t>, </a:t>
            </a:r>
            <a:r>
              <a:rPr lang="ko-KR" altLang="en-US" smtClean="0"/>
              <a:t>변환</a:t>
            </a:r>
            <a:r>
              <a:rPr lang="en-US" altLang="ko-KR" smtClean="0"/>
              <a:t>,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파이프라인 </a:t>
            </a:r>
            <a:r>
              <a:rPr lang="en-US" altLang="ko-KR" smtClean="0"/>
              <a:t>– </a:t>
            </a:r>
            <a:r>
              <a:rPr lang="ko-KR" altLang="en-US" smtClean="0"/>
              <a:t>여러 종류의 머신러닝 알고리즘을 순차적으로 수행할 수 있는 </a:t>
            </a:r>
            <a:r>
              <a:rPr lang="en-US" altLang="ko-KR" smtClean="0"/>
              <a:t>API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저장 </a:t>
            </a:r>
            <a:r>
              <a:rPr lang="en-US" altLang="ko-KR" smtClean="0"/>
              <a:t>– </a:t>
            </a:r>
            <a:r>
              <a:rPr lang="ko-KR" altLang="en-US" smtClean="0"/>
              <a:t>알고리즘 모델</a:t>
            </a:r>
            <a:r>
              <a:rPr lang="en-US" altLang="ko-KR" smtClean="0"/>
              <a:t>, </a:t>
            </a:r>
            <a:r>
              <a:rPr lang="ko-KR" altLang="en-US" smtClean="0"/>
              <a:t>파이프라인에 대한 저장 및 불러오기 기능을 제공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유틸리티 </a:t>
            </a:r>
            <a:r>
              <a:rPr lang="en-US" altLang="ko-KR" smtClean="0"/>
              <a:t>– </a:t>
            </a:r>
            <a:r>
              <a:rPr lang="ko-KR" altLang="en-US" smtClean="0"/>
              <a:t>선형대수</a:t>
            </a:r>
            <a:r>
              <a:rPr lang="en-US" altLang="ko-KR" smtClean="0"/>
              <a:t>, </a:t>
            </a:r>
            <a:r>
              <a:rPr lang="ko-KR" altLang="en-US" smtClean="0"/>
              <a:t>통계</a:t>
            </a:r>
            <a:r>
              <a:rPr lang="en-US" altLang="ko-KR" smtClean="0"/>
              <a:t>, </a:t>
            </a:r>
            <a:r>
              <a:rPr lang="ko-KR" altLang="en-US" smtClean="0"/>
              <a:t>데이터 처리 등의 유용한 함수를 제공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54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벡터</a:t>
            </a:r>
            <a:r>
              <a:rPr lang="en-US" altLang="ko-KR" smtClean="0"/>
              <a:t>(Vector)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프로그램 상에서 </a:t>
            </a:r>
            <a:r>
              <a:rPr lang="en-US" altLang="ko-KR" smtClean="0"/>
              <a:t>double </a:t>
            </a:r>
            <a:r>
              <a:rPr lang="ko-KR" altLang="en-US" smtClean="0"/>
              <a:t>타입의 값들을 포함하는 컬렉션으로 구현되며 벡터에 포함된 각 데이터는 정의된 순서에 따라 </a:t>
            </a:r>
            <a:r>
              <a:rPr lang="en-US" altLang="ko-KR" smtClean="0"/>
              <a:t>0</a:t>
            </a:r>
            <a:r>
              <a:rPr lang="ko-KR" altLang="en-US" smtClean="0"/>
              <a:t>부터 시작하는 정수형 인덱스를 부여 받습니다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o</a:t>
            </a:r>
            <a:r>
              <a:rPr lang="en-US" altLang="ko-KR" smtClean="0"/>
              <a:t>rg.apache.spark.ml.linalg </a:t>
            </a:r>
            <a:r>
              <a:rPr lang="ko-KR" altLang="en-US" smtClean="0"/>
              <a:t>패키지에 정의된 트레이트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Vector </a:t>
            </a:r>
            <a:r>
              <a:rPr lang="ko-KR" altLang="en-US" smtClean="0"/>
              <a:t>인스턴스를 만들기 위해서는 값에 대한 정보만 가지고 있는 </a:t>
            </a:r>
            <a:r>
              <a:rPr lang="en-US" altLang="ko-KR" smtClean="0"/>
              <a:t>DenseVector </a:t>
            </a:r>
            <a:r>
              <a:rPr lang="ko-KR" altLang="en-US" smtClean="0"/>
              <a:t>클래스나 값에 대한 인덱스 정보를 모두 가지고 있는 </a:t>
            </a:r>
            <a:r>
              <a:rPr lang="en-US" altLang="ko-KR" smtClean="0"/>
              <a:t>SparseVector </a:t>
            </a:r>
            <a:r>
              <a:rPr lang="ko-KR" altLang="en-US" smtClean="0"/>
              <a:t>클래스 중 하나를 선택해서 해당 클래스의 인스턴스를 생성해야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d</a:t>
            </a:r>
            <a:r>
              <a:rPr lang="en-US" altLang="ko-KR" smtClean="0"/>
              <a:t>esnse(), sparse() – </a:t>
            </a:r>
            <a:r>
              <a:rPr lang="ko-KR" altLang="en-US" smtClean="0"/>
              <a:t>팩토리 메서드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1156245" y="3484767"/>
            <a:ext cx="10322351" cy="2327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org.apache.spark.ml.linalg.Vectors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v1 = </a:t>
            </a:r>
            <a:r>
              <a:rPr lang="en-US" altLang="ko-KR" sz="1600" dirty="0" err="1">
                <a:solidFill>
                  <a:schemeClr val="tx1"/>
                </a:solidFill>
              </a:rPr>
              <a:t>Vectors.dense</a:t>
            </a:r>
            <a:r>
              <a:rPr lang="en-US" altLang="ko-KR" sz="1600" dirty="0">
                <a:solidFill>
                  <a:schemeClr val="tx1"/>
                </a:solidFill>
              </a:rPr>
              <a:t>(0.1, 0.0, 0.2, 0.3)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v2 = </a:t>
            </a:r>
            <a:r>
              <a:rPr lang="en-US" altLang="ko-KR" sz="1600" dirty="0" err="1">
                <a:solidFill>
                  <a:schemeClr val="tx1"/>
                </a:solidFill>
              </a:rPr>
              <a:t>Vectors.dense</a:t>
            </a:r>
            <a:r>
              <a:rPr lang="en-US" altLang="ko-KR" sz="1600" dirty="0">
                <a:solidFill>
                  <a:schemeClr val="tx1"/>
                </a:solidFill>
              </a:rPr>
              <a:t>(Array(0.1, 0.0, 0.2, 0.3))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v3 = </a:t>
            </a:r>
            <a:r>
              <a:rPr lang="en-US" altLang="ko-KR" sz="1600" dirty="0" err="1">
                <a:solidFill>
                  <a:schemeClr val="tx1"/>
                </a:solidFill>
              </a:rPr>
              <a:t>Vectors.sparse</a:t>
            </a:r>
            <a:r>
              <a:rPr lang="en-US" altLang="ko-KR" sz="1600" dirty="0">
                <a:solidFill>
                  <a:schemeClr val="tx1"/>
                </a:solidFill>
              </a:rPr>
              <a:t>(4,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((0, 0.1), (2, 0.2), (3, 0.3))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v4 = </a:t>
            </a:r>
            <a:r>
              <a:rPr lang="en-US" altLang="ko-KR" sz="1600" dirty="0" err="1">
                <a:solidFill>
                  <a:schemeClr val="tx1"/>
                </a:solidFill>
              </a:rPr>
              <a:t>Vectors.sparse</a:t>
            </a:r>
            <a:r>
              <a:rPr lang="en-US" altLang="ko-KR" sz="1600" dirty="0">
                <a:solidFill>
                  <a:schemeClr val="tx1"/>
                </a:solidFill>
              </a:rPr>
              <a:t>(4, Array(0, 2, 3), Array(0.1, 0.2, 0.3))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(v1.toArray.mkString(", 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(v3.toArray.mkString(",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8907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mtClean="0"/>
              <a:t>LabeledPoint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레이블</a:t>
            </a:r>
            <a:r>
              <a:rPr lang="en-US" altLang="ko-KR" smtClean="0"/>
              <a:t>(Label)</a:t>
            </a:r>
            <a:r>
              <a:rPr lang="ko-KR" altLang="en-US" smtClean="0"/>
              <a:t>을 사용하는 경우를 위한 벡터로서 특성 값들을 담고 있는 벡터와 레이블 정보로 구성됩니다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레이블에는 </a:t>
            </a:r>
            <a:r>
              <a:rPr lang="en-US" altLang="ko-KR" smtClean="0"/>
              <a:t>double </a:t>
            </a:r>
            <a:r>
              <a:rPr lang="ko-KR" altLang="en-US" smtClean="0"/>
              <a:t>타입의 값만 할당할 수 있으며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로지스틱 회귀와 같은 이진 분류 알고리즘을 사용할 경우 </a:t>
            </a:r>
            <a:r>
              <a:rPr lang="en-US" altLang="ko-KR" smtClean="0"/>
              <a:t>0(negative) </a:t>
            </a:r>
            <a:r>
              <a:rPr lang="ko-KR" altLang="en-US" smtClean="0"/>
              <a:t>또는 </a:t>
            </a:r>
            <a:r>
              <a:rPr lang="en-US" altLang="ko-KR" smtClean="0"/>
              <a:t>1(positive)</a:t>
            </a:r>
            <a:r>
              <a:rPr lang="ko-KR" altLang="en-US" smtClean="0"/>
              <a:t>로 설정합니다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1156245" y="2538836"/>
            <a:ext cx="10322351" cy="1959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org.apache.spark.ml.feature.LabeledPoint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org.apache.spark.ml.linalg.Vectors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v1 = Vectors.dense(0.1, 0.0, 0.2, 0.3)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v5 = LabelPoint(1.0, v1)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println(s"label:${v5.label}, features:${v5.features}")</a:t>
            </a:r>
          </a:p>
        </p:txBody>
      </p:sp>
    </p:spTree>
    <p:extLst>
      <p:ext uri="{BB962C8B-B14F-4D97-AF65-F5344CB8AC3E}">
        <p14:creationId xmlns:p14="http://schemas.microsoft.com/office/powerpoint/2010/main" val="311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벡터</a:t>
            </a:r>
            <a:r>
              <a:rPr lang="en-US" altLang="ko-KR" smtClean="0"/>
              <a:t>(Vector)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935528" y="1702676"/>
            <a:ext cx="10322351" cy="2583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파일을 이용한 </a:t>
            </a:r>
            <a:r>
              <a:rPr lang="en-US" altLang="ko-KR" sz="1600">
                <a:solidFill>
                  <a:schemeClr val="tx1"/>
                </a:solidFill>
              </a:rPr>
              <a:t>SparseVector  </a:t>
            </a:r>
            <a:r>
              <a:rPr lang="ko-KR" altLang="en-US" sz="160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org.apache.spark.ml.linalg.Vectors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org.apache.spark.ml.feature.LabeledPoint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org.apache.spark.mllib.util.MLUtils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path = "file:///home/hadoo/data/spark/sample_libsvm_data.txt"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v6 = MLUtils.lodLibSVMFile(spark, sparkContext, path)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lp1 = v6.first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println(s"label:${lp1.label}, features:${lp1.features}")</a:t>
            </a:r>
          </a:p>
        </p:txBody>
      </p:sp>
    </p:spTree>
    <p:extLst>
      <p:ext uri="{BB962C8B-B14F-4D97-AF65-F5344CB8AC3E}">
        <p14:creationId xmlns:p14="http://schemas.microsoft.com/office/powerpoint/2010/main" val="1632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파이프 라인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머신러닝은 데이터 수집부터</a:t>
            </a:r>
            <a:r>
              <a:rPr lang="en-US" altLang="ko-KR" smtClean="0"/>
              <a:t>, </a:t>
            </a:r>
            <a:r>
              <a:rPr lang="ko-KR" altLang="en-US" smtClean="0"/>
              <a:t>가공</a:t>
            </a:r>
            <a:r>
              <a:rPr lang="en-US" altLang="ko-KR" smtClean="0"/>
              <a:t>, </a:t>
            </a:r>
            <a:r>
              <a:rPr lang="ko-KR" altLang="en-US" smtClean="0"/>
              <a:t>특성 추출</a:t>
            </a:r>
            <a:r>
              <a:rPr lang="en-US" altLang="ko-KR" smtClean="0"/>
              <a:t>, </a:t>
            </a:r>
            <a:r>
              <a:rPr lang="ko-KR" altLang="en-US" smtClean="0"/>
              <a:t>알고리즘 적용 및 모델 생성</a:t>
            </a:r>
            <a:r>
              <a:rPr lang="en-US" altLang="ko-KR" smtClean="0"/>
              <a:t>, </a:t>
            </a:r>
            <a:r>
              <a:rPr lang="ko-KR" altLang="en-US" smtClean="0"/>
              <a:t>평가</a:t>
            </a:r>
            <a:r>
              <a:rPr lang="en-US" altLang="ko-KR" smtClean="0"/>
              <a:t>, </a:t>
            </a:r>
            <a:r>
              <a:rPr lang="ko-KR" altLang="en-US" smtClean="0"/>
              <a:t>배포 및 활용에 이르는 일련의 작업을 반복하며 수행됩니다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파이프라인은 여러 종류의 알고리즘을 순차적으로 실행할 수 있게 지원하는 고차원 </a:t>
            </a:r>
            <a:r>
              <a:rPr lang="en-US" altLang="ko-KR" smtClean="0"/>
              <a:t>API</a:t>
            </a:r>
            <a:r>
              <a:rPr lang="ko-KR" altLang="en-US" smtClean="0"/>
              <a:t>이며</a:t>
            </a:r>
            <a:r>
              <a:rPr lang="en-US" altLang="ko-KR" smtClean="0"/>
              <a:t>, </a:t>
            </a:r>
            <a:r>
              <a:rPr lang="ko-KR" altLang="en-US" smtClean="0"/>
              <a:t>파이프 라인 </a:t>
            </a:r>
            <a:r>
              <a:rPr lang="en-US" altLang="ko-KR" smtClean="0"/>
              <a:t>API</a:t>
            </a:r>
            <a:r>
              <a:rPr lang="ko-KR" altLang="en-US" smtClean="0"/>
              <a:t>를 이용해 머신러닝을 위한 워크 플로우를 생성할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파이프라인은 데이터 프레임을 사용합니다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Transformer – org.apache.spark.ml </a:t>
            </a:r>
            <a:r>
              <a:rPr lang="ko-KR" altLang="en-US" smtClean="0"/>
              <a:t>패키지에 선언된 추상 클래스</a:t>
            </a:r>
            <a:r>
              <a:rPr lang="en-US" altLang="ko-KR" smtClean="0"/>
              <a:t>. </a:t>
            </a:r>
            <a:r>
              <a:rPr lang="ko-KR" altLang="en-US" smtClean="0"/>
              <a:t>데이터프레임을 변형해 새로운 데이터프레임을 생성하는 용도로 사용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Estimator - </a:t>
            </a:r>
            <a:r>
              <a:rPr lang="en-US" altLang="ko-KR"/>
              <a:t>org.apache.spark.ml </a:t>
            </a:r>
            <a:r>
              <a:rPr lang="ko-KR" altLang="en-US"/>
              <a:t>패키지에 선언된 추상 </a:t>
            </a:r>
            <a:r>
              <a:rPr lang="ko-KR" altLang="en-US" smtClean="0"/>
              <a:t>클래스</a:t>
            </a:r>
            <a:r>
              <a:rPr lang="en-US" altLang="ko-KR" smtClean="0"/>
              <a:t>. </a:t>
            </a:r>
            <a:r>
              <a:rPr lang="ko-KR" altLang="en-US" smtClean="0"/>
              <a:t>데이터프레임에 알고리즘을 적용해 새로운 트랜스포머를 생성하는 역할을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Pipeline - </a:t>
            </a:r>
            <a:r>
              <a:rPr lang="en-US" altLang="ko-KR"/>
              <a:t>org.apache.spark.ml </a:t>
            </a:r>
            <a:r>
              <a:rPr lang="ko-KR" altLang="en-US"/>
              <a:t>패키지에 </a:t>
            </a:r>
            <a:r>
              <a:rPr lang="ko-KR" altLang="en-US" smtClean="0"/>
              <a:t>선언된 클래스</a:t>
            </a:r>
            <a:r>
              <a:rPr lang="en-US" altLang="ko-KR" smtClean="0"/>
              <a:t>. </a:t>
            </a:r>
            <a:r>
              <a:rPr lang="ko-KR" altLang="en-US" smtClean="0"/>
              <a:t>여러 알고리즘을 순차적으로 실행할 수 있는 워크플로우를 생성하는 평가자</a:t>
            </a:r>
            <a:r>
              <a:rPr lang="en-US" altLang="ko-KR" smtClean="0"/>
              <a:t>. </a:t>
            </a:r>
            <a:r>
              <a:rPr lang="ko-KR" altLang="en-US" smtClean="0"/>
              <a:t>하나의 파이프라인은 여러 개의 파이프라인 스테이지</a:t>
            </a:r>
            <a:r>
              <a:rPr lang="en-US" altLang="ko-KR" smtClean="0"/>
              <a:t>(PipelineStage)</a:t>
            </a:r>
            <a:r>
              <a:rPr lang="ko-KR" altLang="en-US" smtClean="0"/>
              <a:t>로 구성되며</a:t>
            </a:r>
            <a:r>
              <a:rPr lang="en-US" altLang="ko-KR" smtClean="0"/>
              <a:t>, </a:t>
            </a:r>
            <a:r>
              <a:rPr lang="ko-KR" altLang="en-US" smtClean="0"/>
              <a:t>등록된 파이프라인 스테이지들은 우선순위에 따라 순차적으로 실행됩니다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ParamMap : </a:t>
            </a:r>
            <a:r>
              <a:rPr lang="ko-KR" altLang="en-US" smtClean="0"/>
              <a:t>평가자나 트랜스포머에 파라미터를 전달하기 위한 목적으로 사용되는 클래스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75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Tokenizer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공백 문자를 기준으로 입력 문자열을 개별 단어의 배열로 변환하고 이 배열을 값으로 하는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생성하는 트랜스포머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문자열을 기반으로 하는 특성 처리에 자주 사용됨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RegexTokenizer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정규식을 사용하여 문자열을 기반으로 하는 특성 처리 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9193" y="2242322"/>
            <a:ext cx="10028686" cy="3798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org.apache.spark.ml.feature.Tokenizeri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mport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org.apache.spark.sql.SparkSessionobject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TokenizerSample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{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spark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SparkSession</a:t>
            </a:r>
            <a:r>
              <a:rPr lang="en-US" altLang="ko-KR" sz="1600" dirty="0" smtClean="0">
                <a:solidFill>
                  <a:schemeClr val="tx1"/>
                </a:solidFill>
              </a:rPr>
              <a:t> .</a:t>
            </a:r>
            <a:r>
              <a:rPr lang="en-US" altLang="ko-KR" sz="1600" dirty="0">
                <a:solidFill>
                  <a:schemeClr val="tx1"/>
                </a:solidFill>
              </a:rPr>
              <a:t>builder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TokenizerSample</a:t>
            </a:r>
            <a:r>
              <a:rPr lang="en-US" altLang="ko-KR" sz="1600" dirty="0">
                <a:solidFill>
                  <a:schemeClr val="tx1"/>
                </a:solidFill>
              </a:rPr>
              <a:t>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master("local[*]")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getOrCreate</a:t>
            </a:r>
            <a:r>
              <a:rPr lang="en-US" altLang="ko-KR" sz="1600" dirty="0">
                <a:solidFill>
                  <a:schemeClr val="tx1"/>
                </a:solidFill>
              </a:rPr>
              <a:t>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("Tokenization is the process", "Refer to the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>
                <a:solidFill>
                  <a:schemeClr val="tx1"/>
                </a:solidFill>
              </a:rPr>
              <a:t>").map(Tuple1(_))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inputDF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(data).</a:t>
            </a:r>
            <a:r>
              <a:rPr lang="en-US" altLang="ko-KR" sz="1600" dirty="0" err="1">
                <a:solidFill>
                  <a:schemeClr val="tx1"/>
                </a:solidFill>
              </a:rPr>
              <a:t>toDF</a:t>
            </a:r>
            <a:r>
              <a:rPr lang="en-US" altLang="ko-KR" sz="1600" dirty="0">
                <a:solidFill>
                  <a:schemeClr val="tx1"/>
                </a:solidFill>
              </a:rPr>
              <a:t>("input")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("input").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("output")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outputDF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tokenizer.transform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inputDF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outputDF.printSchema</a:t>
            </a:r>
            <a:r>
              <a:rPr lang="en-US" altLang="ko-KR" sz="1600" dirty="0">
                <a:solidFill>
                  <a:schemeClr val="tx1"/>
                </a:solidFill>
              </a:rPr>
              <a:t>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outputDF.show</a:t>
            </a:r>
            <a:r>
              <a:rPr lang="en-US" altLang="ko-KR" sz="1600" dirty="0" smtClean="0">
                <a:solidFill>
                  <a:schemeClr val="tx1"/>
                </a:solidFill>
              </a:rPr>
              <a:t>(false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spark.stop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TF-IDF(Term Frequency – Inverse Document Frequency) – </a:t>
            </a:r>
            <a:r>
              <a:rPr lang="ko-KR" altLang="en-US" dirty="0" smtClean="0"/>
              <a:t>여러 문서 집합에서 특정 단어가 특정 문서 내에서 가지는 중요도를 수치화한 통계적 수치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TF-IDF</a:t>
            </a:r>
            <a:r>
              <a:rPr lang="ko-KR" altLang="en-US" dirty="0" smtClean="0"/>
              <a:t>는 문서 내에서 단어의 출현 </a:t>
            </a:r>
            <a:r>
              <a:rPr lang="ko-KR" altLang="en-US" dirty="0"/>
              <a:t>빈</a:t>
            </a:r>
            <a:r>
              <a:rPr lang="ko-KR" altLang="en-US" dirty="0" smtClean="0"/>
              <a:t>도를 나타내는 </a:t>
            </a:r>
            <a:r>
              <a:rPr lang="en-US" altLang="ko-KR" dirty="0" smtClean="0"/>
              <a:t>TF(</a:t>
            </a:r>
            <a:r>
              <a:rPr lang="ko-KR" altLang="en-US" dirty="0" smtClean="0"/>
              <a:t>단어 빈도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문서군 내에서 출현 빈도를 나타내는 </a:t>
            </a:r>
            <a:r>
              <a:rPr lang="en-US" altLang="ko-KR" dirty="0" smtClean="0"/>
              <a:t>IDF(</a:t>
            </a:r>
            <a:r>
              <a:rPr lang="ko-KR" altLang="en-US" dirty="0" smtClean="0"/>
              <a:t>문서 빈도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빈도가 높을 수록 점수가 낮아짐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조합으로 결정되며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내에서 출현 빈도가 높은 단어일수록 높은 점수를 부여하되 특정 문서가 아닌 모든 문서에서 동일한 현상이 나타나면 흔하게 사용되는 중요하지 않은 단어로 간주해서 가중치를 낮춰주는 방법을 </a:t>
            </a:r>
            <a:r>
              <a:rPr lang="ko-KR" altLang="en-US" dirty="0" err="1" smtClean="0"/>
              <a:t>사용합니ㅏㄷ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MLlib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알고리즘은 </a:t>
            </a:r>
            <a:r>
              <a:rPr lang="en-US" altLang="ko-KR" dirty="0" smtClean="0"/>
              <a:t>TF </a:t>
            </a:r>
            <a:r>
              <a:rPr lang="ko-KR" altLang="en-US" dirty="0" smtClean="0"/>
              <a:t>처리에 해당하는 부분은 트랜스포머 클래스로</a:t>
            </a:r>
            <a:r>
              <a:rPr lang="en-US" altLang="ko-KR" dirty="0" smtClean="0"/>
              <a:t>, IDF</a:t>
            </a:r>
            <a:r>
              <a:rPr lang="ko-KR" altLang="en-US" dirty="0" smtClean="0"/>
              <a:t>에 해당하는 부분은 평가자 클래스로 제공하고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6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RDD </a:t>
            </a:r>
            <a:r>
              <a:rPr lang="ko-KR" altLang="en-US" b="1" dirty="0" smtClean="0"/>
              <a:t>생성 방법</a:t>
            </a:r>
            <a:endParaRPr lang="en-US" altLang="ko-KR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List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같은 기존 프로그램의 메모리에 생성된 데이터를 이용하는 것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기능을 즉시 테스트해 볼 수 있어 테스트 코드 작성 등에 유용하게 사용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로컬 파일 시스템이나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 </a:t>
            </a:r>
            <a:r>
              <a:rPr lang="ko-KR" altLang="en-US" dirty="0" smtClean="0"/>
              <a:t>같은 외부 저장소에 저장된 데이터를 읽어서 생성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517904" y="2067896"/>
            <a:ext cx="8796528" cy="1194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//Collection </a:t>
            </a:r>
            <a:r>
              <a:rPr lang="ko-KR" altLang="en-US" sz="1600" dirty="0">
                <a:solidFill>
                  <a:srgbClr val="C00000"/>
                </a:solidFill>
              </a:rPr>
              <a:t>이용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JavaRDD</a:t>
            </a:r>
            <a:r>
              <a:rPr lang="en-US" altLang="ko-KR" sz="1600" dirty="0">
                <a:solidFill>
                  <a:schemeClr val="tx1"/>
                </a:solidFill>
              </a:rPr>
              <a:t>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("a", "b", "c", "d", "e")); //Java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"c", "d", "e")) </a:t>
            </a:r>
            <a:r>
              <a:rPr lang="en-US" altLang="ko-KR" sz="1600" dirty="0" smtClean="0">
                <a:solidFill>
                  <a:schemeClr val="tx1"/>
                </a:solidFill>
              </a:rPr>
              <a:t>   //</a:t>
            </a:r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(["a", "b", "c", "d", "e</a:t>
            </a:r>
            <a:r>
              <a:rPr lang="en-US" altLang="ko-KR" sz="1600" dirty="0" smtClean="0">
                <a:solidFill>
                  <a:schemeClr val="tx1"/>
                </a:solidFill>
              </a:rPr>
              <a:t>"])            </a:t>
            </a:r>
            <a:r>
              <a:rPr lang="en-US" altLang="ko-KR" sz="1600" dirty="0">
                <a:solidFill>
                  <a:schemeClr val="tx1"/>
                </a:solidFill>
              </a:rPr>
              <a:t>//Python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7904" y="3884504"/>
            <a:ext cx="8796528" cy="1194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//</a:t>
            </a:r>
            <a:r>
              <a:rPr lang="ko-KR" altLang="en-US" sz="1600" dirty="0">
                <a:solidFill>
                  <a:srgbClr val="C00000"/>
                </a:solidFill>
              </a:rPr>
              <a:t>파일로부터 생성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JavaRDD</a:t>
            </a:r>
            <a:r>
              <a:rPr lang="en-US" altLang="ko-KR" sz="1600" dirty="0">
                <a:solidFill>
                  <a:schemeClr val="tx1"/>
                </a:solidFill>
              </a:rPr>
              <a:t>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path_to_file</a:t>
            </a:r>
            <a:r>
              <a:rPr lang="en-US" altLang="ko-KR" sz="1600" dirty="0">
                <a:solidFill>
                  <a:schemeClr val="tx1"/>
                </a:solidFill>
              </a:rPr>
              <a:t>&gt;"); //Java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path_to_file</a:t>
            </a:r>
            <a:r>
              <a:rPr lang="en-US" altLang="ko-KR" sz="1600" dirty="0">
                <a:solidFill>
                  <a:schemeClr val="tx1"/>
                </a:solidFill>
              </a:rPr>
              <a:t>&gt;")    //Scalar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path_to_file</a:t>
            </a:r>
            <a:r>
              <a:rPr lang="en-US" altLang="ko-KR" sz="1600" dirty="0">
                <a:solidFill>
                  <a:schemeClr val="tx1"/>
                </a:solidFill>
              </a:rPr>
              <a:t>&gt;")        //Python</a:t>
            </a:r>
          </a:p>
        </p:txBody>
      </p:sp>
    </p:spTree>
    <p:extLst>
      <p:ext uri="{BB962C8B-B14F-4D97-AF65-F5344CB8AC3E}">
        <p14:creationId xmlns:p14="http://schemas.microsoft.com/office/powerpoint/2010/main" val="25725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TF-IDF(Term Frequency – Inverse Document Frequency)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69233" y="1545775"/>
            <a:ext cx="10283518" cy="4907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org.apache.spark.ml.feature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HashingTF</a:t>
            </a:r>
            <a:r>
              <a:rPr lang="en-US" altLang="ko-KR" sz="1600" dirty="0">
                <a:solidFill>
                  <a:schemeClr val="tx1"/>
                </a:solidFill>
              </a:rPr>
              <a:t>, IDF,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org.apache.spark.sql.SparkSession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TfIDFSample</a:t>
            </a:r>
            <a:r>
              <a:rPr lang="en-US" altLang="ko-KR" sz="1600" dirty="0">
                <a:solidFill>
                  <a:schemeClr val="tx1"/>
                </a:solidFill>
              </a:rPr>
              <a:t> {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spark = </a:t>
            </a:r>
            <a:r>
              <a:rPr lang="en-US" altLang="ko-KR" sz="1600" dirty="0" err="1">
                <a:solidFill>
                  <a:schemeClr val="tx1"/>
                </a:solidFill>
              </a:rPr>
              <a:t>SparkSession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builder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TfIDFSample</a:t>
            </a:r>
            <a:r>
              <a:rPr lang="en-US" altLang="ko-KR" sz="1600" dirty="0">
                <a:solidFill>
                  <a:schemeClr val="tx1"/>
                </a:solidFill>
              </a:rPr>
              <a:t>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master("local[*]")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getOrCreate</a:t>
            </a:r>
            <a:r>
              <a:rPr lang="en-US" altLang="ko-KR" sz="1600" dirty="0">
                <a:solidFill>
                  <a:schemeClr val="tx1"/>
                </a:solidFill>
              </a:rPr>
              <a:t>()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df1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      (0, "a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c"),  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                             (</a:t>
            </a:r>
            <a:r>
              <a:rPr lang="en-US" altLang="ko-KR" sz="1600" dirty="0">
                <a:solidFill>
                  <a:schemeClr val="tx1"/>
                </a:solidFill>
              </a:rPr>
              <a:t>0, "a b c"), 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altLang="ko-KR" sz="1600" dirty="0">
                <a:solidFill>
                  <a:schemeClr val="tx1"/>
                </a:solidFill>
              </a:rPr>
              <a:t>(1, "a c 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d"))).</a:t>
            </a:r>
            <a:r>
              <a:rPr lang="en-US" altLang="ko-KR" sz="1600" dirty="0" err="1">
                <a:solidFill>
                  <a:schemeClr val="tx1"/>
                </a:solidFill>
              </a:rPr>
              <a:t>toDF</a:t>
            </a:r>
            <a:r>
              <a:rPr lang="en-US" altLang="ko-KR" sz="1600" dirty="0">
                <a:solidFill>
                  <a:schemeClr val="tx1"/>
                </a:solidFill>
              </a:rPr>
              <a:t>("label", "sentence")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Tokenizer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("sentence").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("words")    // </a:t>
            </a:r>
            <a:r>
              <a:rPr lang="ko-KR" altLang="en-US" sz="1600" dirty="0">
                <a:solidFill>
                  <a:schemeClr val="tx1"/>
                </a:solidFill>
              </a:rPr>
              <a:t>각 문장을 단어로 </a:t>
            </a:r>
            <a:r>
              <a:rPr lang="ko-KR" altLang="en-US" sz="1600" dirty="0" smtClean="0">
                <a:solidFill>
                  <a:schemeClr val="tx1"/>
                </a:solidFill>
              </a:rPr>
              <a:t>분리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df2 = </a:t>
            </a:r>
            <a:r>
              <a:rPr lang="en-US" altLang="ko-KR" sz="1600" dirty="0" err="1">
                <a:solidFill>
                  <a:schemeClr val="tx1"/>
                </a:solidFill>
              </a:rPr>
              <a:t>tokenizer.transform</a:t>
            </a:r>
            <a:r>
              <a:rPr lang="en-US" altLang="ko-KR" sz="1600" dirty="0">
                <a:solidFill>
                  <a:schemeClr val="tx1"/>
                </a:solidFill>
              </a:rPr>
              <a:t>(df1)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hashingTF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HashingTF</a:t>
            </a:r>
            <a:r>
              <a:rPr lang="en-US" altLang="ko-KR" sz="1600" dirty="0" smtClean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("words").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("TF-Features").</a:t>
            </a:r>
            <a:r>
              <a:rPr lang="en-US" altLang="ko-KR" sz="1600" dirty="0" err="1">
                <a:solidFill>
                  <a:schemeClr val="tx1"/>
                </a:solidFill>
              </a:rPr>
              <a:t>setNumFeatures</a:t>
            </a:r>
            <a:r>
              <a:rPr lang="en-US" altLang="ko-KR" sz="1600" dirty="0">
                <a:solidFill>
                  <a:schemeClr val="tx1"/>
                </a:solidFill>
              </a:rPr>
              <a:t>(20)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df3 = </a:t>
            </a:r>
            <a:r>
              <a:rPr lang="en-US" altLang="ko-KR" sz="1600" dirty="0" err="1">
                <a:solidFill>
                  <a:schemeClr val="tx1"/>
                </a:solidFill>
              </a:rPr>
              <a:t>hashingTF.transform</a:t>
            </a:r>
            <a:r>
              <a:rPr lang="en-US" altLang="ko-KR" sz="1600" dirty="0">
                <a:solidFill>
                  <a:schemeClr val="tx1"/>
                </a:solidFill>
              </a:rPr>
              <a:t>(df2)    df3.cache()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idf</a:t>
            </a:r>
            <a:r>
              <a:rPr lang="en-US" altLang="ko-KR" sz="1600" dirty="0">
                <a:solidFill>
                  <a:schemeClr val="tx1"/>
                </a:solidFill>
              </a:rPr>
              <a:t> = new IDF().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("TF-Features").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("Final-Features")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idfModel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idf.fit</a:t>
            </a:r>
            <a:r>
              <a:rPr lang="en-US" altLang="ko-KR" sz="1600" dirty="0">
                <a:solidFill>
                  <a:schemeClr val="tx1"/>
                </a:solidFill>
              </a:rPr>
              <a:t>(df3)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rescaledData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idfModel.transform</a:t>
            </a:r>
            <a:r>
              <a:rPr lang="en-US" altLang="ko-KR" sz="1600" dirty="0">
                <a:solidFill>
                  <a:schemeClr val="tx1"/>
                </a:solidFill>
              </a:rPr>
              <a:t>(df3)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rescaledData.select</a:t>
            </a:r>
            <a:r>
              <a:rPr lang="en-US" altLang="ko-KR" sz="1600" dirty="0">
                <a:solidFill>
                  <a:schemeClr val="tx1"/>
                </a:solidFill>
              </a:rPr>
              <a:t>("words", "TF-Features", "Final-Features").show(false)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spark.stop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StringIndexer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대응하는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생성하는 평가자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StringIndexer</a:t>
            </a:r>
            <a:r>
              <a:rPr lang="ko-KR" altLang="en-US" dirty="0" smtClean="0"/>
              <a:t>는 문자열 레이블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적용하며 해당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모든 문자열에 노출 빈도에 따른 인덱스를 부여해서 숫자로 된 새로운 레이블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StringIndexer</a:t>
            </a:r>
            <a:r>
              <a:rPr lang="ko-KR" altLang="en-US" dirty="0" smtClean="0"/>
              <a:t>는 트랜스포머가 아닌 </a:t>
            </a:r>
            <a:r>
              <a:rPr lang="ko-KR" altLang="en-US" dirty="0" err="1" smtClean="0"/>
              <a:t>평가자로서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fit()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 </a:t>
            </a:r>
            <a:r>
              <a:rPr lang="en-US" altLang="ko-KR" dirty="0" err="1" smtClean="0"/>
              <a:t>stringIndexerModel</a:t>
            </a:r>
            <a:r>
              <a:rPr lang="ko-KR" altLang="en-US" dirty="0" smtClean="0"/>
              <a:t>을 생성하며 이 모델을 이용해 문자열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수행할 수 있습니다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29193" y="2668249"/>
            <a:ext cx="10028686" cy="4032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org.apache.spark.ml.feature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IndexToString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StringIndexer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org.apache.spark.sql.SparkSession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StringIndexerSample</a:t>
            </a:r>
            <a:r>
              <a:rPr lang="en-US" altLang="ko-KR" sz="1600" dirty="0">
                <a:solidFill>
                  <a:schemeClr val="tx1"/>
                </a:solidFill>
              </a:rPr>
              <a:t> {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{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spark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SparkSession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.builder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StringIndexerSample</a:t>
            </a:r>
            <a:r>
              <a:rPr lang="en-US" altLang="ko-KR" sz="1600" dirty="0">
                <a:solidFill>
                  <a:schemeClr val="tx1"/>
                </a:solidFill>
              </a:rPr>
              <a:t>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master("local[*]")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getOrCreate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df1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      (0, "red"),      (1, "blue"),      (2, "green"),      (3, "yellow"))).</a:t>
            </a:r>
            <a:r>
              <a:rPr lang="en-US" altLang="ko-KR" sz="1600" dirty="0" err="1">
                <a:solidFill>
                  <a:schemeClr val="tx1"/>
                </a:solidFill>
              </a:rPr>
              <a:t>toDF</a:t>
            </a:r>
            <a:r>
              <a:rPr lang="en-US" altLang="ko-KR" sz="1600" dirty="0">
                <a:solidFill>
                  <a:schemeClr val="tx1"/>
                </a:solidFill>
              </a:rPr>
              <a:t>("id", "color")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strignIndexer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StringIndexer</a:t>
            </a:r>
            <a:r>
              <a:rPr lang="en-US" altLang="ko-KR" sz="1600" dirty="0" smtClean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("color")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colorIndex</a:t>
            </a:r>
            <a:r>
              <a:rPr lang="en-US" altLang="ko-KR" sz="1600" dirty="0">
                <a:solidFill>
                  <a:schemeClr val="tx1"/>
                </a:solidFill>
              </a:rPr>
              <a:t>")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fit(df1)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df2 = </a:t>
            </a:r>
            <a:r>
              <a:rPr lang="en-US" altLang="ko-KR" sz="1600" dirty="0" err="1">
                <a:solidFill>
                  <a:schemeClr val="tx1"/>
                </a:solidFill>
              </a:rPr>
              <a:t>strignIndexer.transform</a:t>
            </a:r>
            <a:r>
              <a:rPr lang="en-US" altLang="ko-KR" sz="1600" dirty="0">
                <a:solidFill>
                  <a:schemeClr val="tx1"/>
                </a:solidFill>
              </a:rPr>
              <a:t>(df1)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df2.show(false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indexToString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IndexToString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setInputCol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colorIndex</a:t>
            </a:r>
            <a:r>
              <a:rPr lang="en-US" altLang="ko-KR" sz="1600" dirty="0" smtClean="0">
                <a:solidFill>
                  <a:schemeClr val="tx1"/>
                </a:solidFill>
              </a:rPr>
              <a:t>")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setOutputCol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originalColor</a:t>
            </a:r>
            <a:r>
              <a:rPr lang="en-US" altLang="ko-KR" sz="1600" dirty="0">
                <a:solidFill>
                  <a:schemeClr val="tx1"/>
                </a:solidFill>
              </a:rPr>
              <a:t>")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df3 = </a:t>
            </a:r>
            <a:r>
              <a:rPr lang="en-US" altLang="ko-KR" sz="1600" dirty="0" err="1">
                <a:solidFill>
                  <a:schemeClr val="tx1"/>
                </a:solidFill>
              </a:rPr>
              <a:t>indexToString.transform</a:t>
            </a:r>
            <a:r>
              <a:rPr lang="en-US" altLang="ko-KR" sz="1600" dirty="0">
                <a:solidFill>
                  <a:schemeClr val="tx1"/>
                </a:solidFill>
              </a:rPr>
              <a:t>(df2)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df3.show(false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spark.stop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분야에서 회귀분석의 목적은 변수 간의 관계를 찾는 것입니다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변수간의 관계에 대한 가설을 세운 뒤 이미 확보한 데이터와 최적화 알고리즘을 사용해 </a:t>
            </a:r>
            <a:r>
              <a:rPr lang="ko-KR" altLang="en-US" dirty="0" err="1" smtClean="0"/>
              <a:t>데이터셋에서</a:t>
            </a:r>
            <a:r>
              <a:rPr lang="ko-KR" altLang="en-US" dirty="0" smtClean="0"/>
              <a:t> 변수 간의 관계를 설명할 수 있는 최적화된 모델을 만들게 됩니다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선형 회귀</a:t>
            </a:r>
            <a:r>
              <a:rPr lang="en-US" altLang="ko-KR" dirty="0" smtClean="0"/>
              <a:t>(Linear regression) – </a:t>
            </a:r>
            <a:r>
              <a:rPr lang="ko-KR" altLang="en-US" dirty="0" smtClean="0"/>
              <a:t>관측 대상이 가지고 있는 특성이 그 대상이 가지고 있는 또 다른 특성과 일종의 선형 관계를 가진다는 가정하에 예측을 수행하는 분석 방법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몸무게</a:t>
            </a:r>
            <a:r>
              <a:rPr lang="en-US" altLang="ko-KR" dirty="0" smtClean="0"/>
              <a:t>(Yi) =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(X1i) +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(X2i) +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(X3i) + </a:t>
            </a:r>
            <a:r>
              <a:rPr lang="ko-KR" altLang="en-US" dirty="0" smtClean="0"/>
              <a:t>오차</a:t>
            </a:r>
            <a:r>
              <a:rPr lang="en-US" altLang="ko-KR" dirty="0" smtClean="0"/>
              <a:t>(i)  </a:t>
            </a:r>
            <a:r>
              <a:rPr lang="ko-KR" altLang="en-US" dirty="0" smtClean="0"/>
              <a:t>의 관계식으로부터 예측을 수행할 때 오차</a:t>
            </a:r>
            <a:r>
              <a:rPr lang="en-US" altLang="ko-KR" dirty="0" smtClean="0"/>
              <a:t>(i)</a:t>
            </a:r>
            <a:r>
              <a:rPr lang="ko-KR" altLang="en-US" dirty="0" smtClean="0"/>
              <a:t>는 선형 </a:t>
            </a:r>
            <a:r>
              <a:rPr lang="ko-KR" altLang="en-US" dirty="0" err="1" smtClean="0"/>
              <a:t>회귀식에</a:t>
            </a:r>
            <a:r>
              <a:rPr lang="ko-KR" altLang="en-US" dirty="0" smtClean="0"/>
              <a:t> 의해 예측한 값과 실제 값의 차이를 나타내는 이론상의 값으로 실제 </a:t>
            </a:r>
            <a:r>
              <a:rPr lang="ko-KR" altLang="en-US" dirty="0" err="1" smtClean="0"/>
              <a:t>관측값과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예측값과의</a:t>
            </a:r>
            <a:r>
              <a:rPr lang="ko-KR" altLang="en-US" dirty="0" smtClean="0"/>
              <a:t> 차이는 </a:t>
            </a:r>
            <a:r>
              <a:rPr lang="ko-KR" altLang="en-US" dirty="0" err="1" smtClean="0"/>
              <a:t>잔차로</a:t>
            </a:r>
            <a:r>
              <a:rPr lang="ko-KR" altLang="en-US" dirty="0" smtClean="0"/>
              <a:t> 표현합니다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선형 회귀의 목적은 이러한 오차의 크기를 표현하는 손실 함수를 기반으로 오차를 최소화하는 선형 관계를 찾아내는 것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Mllib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LinearRegression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ko-KR" altLang="en-US" dirty="0" err="1" smtClean="0"/>
              <a:t>평가자이며</a:t>
            </a:r>
            <a:r>
              <a:rPr lang="ko-KR" altLang="en-US" dirty="0" smtClean="0"/>
              <a:t> </a:t>
            </a:r>
            <a:r>
              <a:rPr lang="en-US" altLang="ko-KR" dirty="0" smtClean="0"/>
              <a:t>fit()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LinearRegressionModel</a:t>
            </a:r>
            <a:r>
              <a:rPr lang="ko-KR" altLang="en-US" dirty="0" smtClean="0"/>
              <a:t>을 생성할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선형회귀의 경우 </a:t>
            </a:r>
            <a:r>
              <a:rPr lang="ko-KR" altLang="en-US" dirty="0" err="1" smtClean="0"/>
              <a:t>잔차</a:t>
            </a:r>
            <a:r>
              <a:rPr lang="en-US" altLang="ko-KR" dirty="0" smtClean="0"/>
              <a:t>(</a:t>
            </a:r>
            <a:r>
              <a:rPr lang="ko-KR" altLang="en-US" dirty="0" err="1"/>
              <a:t>회귀식</a:t>
            </a:r>
            <a:r>
              <a:rPr lang="ko-KR" altLang="en-US" dirty="0"/>
              <a:t> 등으로 추정된 값과의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분포가 정규분포를 따르는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종속변수가 정규분포를 따르는 경우에 사용합니다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GeneralizedLinearRegression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오차의 분포가 정규 분포를 따르지 않는 경우에도 적용할 수 있는 회귀분석 클래스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36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의사결정 트리 회귀</a:t>
            </a:r>
            <a:r>
              <a:rPr lang="en-US" altLang="ko-KR" dirty="0" smtClean="0"/>
              <a:t>(Decision tree regression) – </a:t>
            </a:r>
            <a:r>
              <a:rPr lang="ko-KR" altLang="en-US" dirty="0" smtClean="0"/>
              <a:t>관측 대상의 특성 값을 기준으로 반복적인 분기를 수행해 그 결과로 루트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(root node)</a:t>
            </a:r>
            <a:r>
              <a:rPr lang="ko-KR" altLang="en-US" dirty="0" smtClean="0"/>
              <a:t>로부터 더 이상 분기가 수행되지 않는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(leaf node)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구성하고 이를 이용해 예측 또는 분류를 수행하는 분석 방법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회귀와 분류 문제 영역에서 활용 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조합해서 사용하는 앙상블</a:t>
            </a:r>
            <a:r>
              <a:rPr lang="en-US" altLang="ko-KR" dirty="0" smtClean="0"/>
              <a:t>(ensemble) </a:t>
            </a:r>
            <a:r>
              <a:rPr lang="ko-KR" altLang="en-US" dirty="0" smtClean="0"/>
              <a:t>형태로 응용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if-else </a:t>
            </a:r>
            <a:r>
              <a:rPr lang="ko-KR" altLang="en-US" dirty="0" smtClean="0"/>
              <a:t>형태의 논리와 유사하기 때문에 이해하거나 설명하기가 쉽고 </a:t>
            </a:r>
            <a:r>
              <a:rPr lang="ko-KR" altLang="en-US" dirty="0" err="1" smtClean="0"/>
              <a:t>카테코리형</a:t>
            </a:r>
            <a:r>
              <a:rPr lang="ko-KR" altLang="en-US" dirty="0" smtClean="0"/>
              <a:t> 데이터나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데이터 모두에 적합한 데다 특성에 대한 별도의 정량화</a:t>
            </a:r>
            <a:r>
              <a:rPr lang="en-US" altLang="ko-KR" dirty="0" smtClean="0"/>
              <a:t>(scaling) </a:t>
            </a:r>
            <a:r>
              <a:rPr lang="ko-KR" altLang="en-US" dirty="0" smtClean="0"/>
              <a:t>과정이 필요하지 않다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DecisionTreeRegressor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66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(Random forest regression) – </a:t>
            </a:r>
            <a:r>
              <a:rPr lang="ko-KR" altLang="en-US" dirty="0" smtClean="0"/>
              <a:t>다수의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결합한 의사결정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앙상블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이해하기 쉽고 다양한 분석에 활용할 수 있다는 장점이 있지만 학습에 사용되는 데이터에 따라 그 결과가 크게 달라지고 </a:t>
            </a:r>
            <a:r>
              <a:rPr lang="ko-KR" altLang="en-US" dirty="0" err="1" smtClean="0"/>
              <a:t>오퍼피팅으로</a:t>
            </a:r>
            <a:r>
              <a:rPr lang="ko-KR" altLang="en-US" dirty="0" smtClean="0"/>
              <a:t> 인해 예측의 정확도가 다른 알고리즘에 비해 상대적으로 높지 못하다는 단점을 극복하기 위한 용도로 사용됩니다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연속형</a:t>
            </a:r>
            <a:r>
              <a:rPr lang="ko-KR" altLang="en-US" dirty="0" smtClean="0"/>
              <a:t> 데이터나 카테고리 형 데이터 모두에 사용할 수 있으며 별도의 정량화 과정도 필요하지 않습니다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랜덤 </a:t>
            </a:r>
            <a:r>
              <a:rPr lang="ko-KR" altLang="en-US" dirty="0" err="1" smtClean="0"/>
              <a:t>포레스트</a:t>
            </a:r>
            <a:r>
              <a:rPr lang="ko-KR" altLang="en-US" dirty="0" smtClean="0"/>
              <a:t> 알고리즘의 동작 방식은 입력된 데이터로부터 임의의 서브 데이터 셋을 추출하고 이를 다수의 의사결정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적용한 뒤 각 </a:t>
            </a:r>
            <a:r>
              <a:rPr lang="ko-KR" altLang="en-US" dirty="0" err="1" smtClean="0"/>
              <a:t>트리로부터</a:t>
            </a:r>
            <a:r>
              <a:rPr lang="ko-KR" altLang="en-US" dirty="0" smtClean="0"/>
              <a:t> 생성된 결과들을 취합해서 최종 결과를 생성하는 방법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36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err="1" smtClean="0"/>
              <a:t>스파크</a:t>
            </a:r>
            <a:r>
              <a:rPr lang="ko-KR" altLang="en-US" b="1" smtClean="0"/>
              <a:t> </a:t>
            </a:r>
            <a:r>
              <a:rPr lang="en-US" altLang="ko-KR" b="1" smtClean="0"/>
              <a:t>MLlib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그레디언트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부스티드</a:t>
            </a:r>
            <a:r>
              <a:rPr lang="ko-KR" altLang="en-US" dirty="0" smtClean="0"/>
              <a:t> 트리 회귀 </a:t>
            </a:r>
            <a:r>
              <a:rPr lang="en-US" altLang="ko-KR" dirty="0" smtClean="0"/>
              <a:t>(Gradient-boosted tree regression)  -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병렬로 처리하지 않고 순차적으로 처리한다 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부스티드</a:t>
            </a:r>
            <a:r>
              <a:rPr lang="ko-KR" altLang="en-US" dirty="0"/>
              <a:t> 트리 </a:t>
            </a:r>
            <a:r>
              <a:rPr lang="ko-KR" altLang="en-US" dirty="0" smtClean="0"/>
              <a:t>회귀는 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지정한 순서에 따라 순차적 반복적으로 학습을 수행하면서 매 반복마다 지정한 손실 함수를 이용해 이전 단계의 오류를 수정하는 형태로 결과를 개선해 갈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GBTRegressor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제공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74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RDD </a:t>
            </a:r>
            <a:r>
              <a:rPr lang="ko-KR" altLang="en-US" b="1" dirty="0" smtClean="0"/>
              <a:t>생성 방법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3.  </a:t>
            </a:r>
            <a:r>
              <a:rPr lang="ko-KR" altLang="en-US" dirty="0" smtClean="0"/>
              <a:t>기존에 생성돼 있는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로부터 또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444752" y="1766144"/>
            <a:ext cx="8796528" cy="2641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//</a:t>
            </a:r>
            <a:r>
              <a:rPr lang="ko-KR" altLang="en-US" sz="1600" dirty="0">
                <a:solidFill>
                  <a:srgbClr val="C00000"/>
                </a:solidFill>
              </a:rPr>
              <a:t>기본 </a:t>
            </a:r>
            <a:r>
              <a:rPr lang="en-US" altLang="ko-KR" sz="1600" dirty="0">
                <a:solidFill>
                  <a:srgbClr val="C00000"/>
                </a:solidFill>
              </a:rPr>
              <a:t>RDD</a:t>
            </a:r>
            <a:r>
              <a:rPr lang="ko-KR" altLang="en-US" sz="1600" dirty="0">
                <a:solidFill>
                  <a:srgbClr val="C00000"/>
                </a:solidFill>
              </a:rPr>
              <a:t>로부터 새로운 </a:t>
            </a:r>
            <a:r>
              <a:rPr lang="en-US" altLang="ko-KR" sz="1600" dirty="0">
                <a:solidFill>
                  <a:srgbClr val="C00000"/>
                </a:solidFill>
              </a:rPr>
              <a:t>RDD </a:t>
            </a:r>
            <a:r>
              <a:rPr lang="ko-KR" altLang="en-US" sz="1600" dirty="0">
                <a:solidFill>
                  <a:srgbClr val="C00000"/>
                </a:solidFill>
              </a:rPr>
              <a:t>생성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JavaRDD</a:t>
            </a:r>
            <a:r>
              <a:rPr lang="en-US" altLang="ko-KR" sz="1600" dirty="0">
                <a:solidFill>
                  <a:schemeClr val="tx1"/>
                </a:solidFill>
              </a:rPr>
              <a:t>&lt;String&gt; rdd1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(new Function&lt;String, String&gt;()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String call(String v1) throws Exception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v1.toUpperCase();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});                                                                              </a:t>
            </a:r>
            <a:r>
              <a:rPr lang="en-US" altLang="ko-KR" sz="1600" dirty="0">
                <a:solidFill>
                  <a:schemeClr val="tx1"/>
                </a:solidFill>
              </a:rPr>
              <a:t>//Java 7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JavaRDD</a:t>
            </a:r>
            <a:r>
              <a:rPr lang="en-US" altLang="ko-KR" sz="1600" dirty="0">
                <a:solidFill>
                  <a:schemeClr val="tx1"/>
                </a:solidFill>
              </a:rPr>
              <a:t>&lt;String&gt; rdd1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(v -&gt; </a:t>
            </a:r>
            <a:r>
              <a:rPr lang="en-US" altLang="ko-KR" sz="1600" dirty="0" err="1">
                <a:solidFill>
                  <a:schemeClr val="tx1"/>
                </a:solidFill>
              </a:rPr>
              <a:t>v.toUpperCase</a:t>
            </a:r>
            <a:r>
              <a:rPr lang="en-US" altLang="ko-KR" sz="1600" dirty="0">
                <a:solidFill>
                  <a:schemeClr val="tx1"/>
                </a:solidFill>
              </a:rPr>
              <a:t>());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//</a:t>
            </a:r>
            <a:r>
              <a:rPr lang="en-US" altLang="ko-KR" sz="1600" dirty="0">
                <a:solidFill>
                  <a:schemeClr val="tx1"/>
                </a:solidFill>
              </a:rPr>
              <a:t>Java 8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(_.</a:t>
            </a:r>
            <a:r>
              <a:rPr lang="en-US" altLang="ko-KR" sz="1600" dirty="0" err="1">
                <a:solidFill>
                  <a:schemeClr val="tx1"/>
                </a:solidFill>
              </a:rPr>
              <a:t>toUpperCase</a:t>
            </a:r>
            <a:r>
              <a:rPr lang="en-US" altLang="ko-KR" sz="1600" dirty="0">
                <a:solidFill>
                  <a:schemeClr val="tx1"/>
                </a:solidFill>
              </a:rPr>
              <a:t>())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 //</a:t>
            </a:r>
            <a:r>
              <a:rPr lang="en-US" altLang="ko-KR" sz="1600" dirty="0">
                <a:solidFill>
                  <a:schemeClr val="tx1"/>
                </a:solidFill>
              </a:rPr>
              <a:t>Scalar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rdd1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lamda</a:t>
            </a:r>
            <a:r>
              <a:rPr lang="en-US" altLang="ko-KR" sz="1600" dirty="0">
                <a:solidFill>
                  <a:schemeClr val="tx1"/>
                </a:solidFill>
              </a:rPr>
              <a:t> s : </a:t>
            </a:r>
            <a:r>
              <a:rPr lang="en-US" altLang="ko-KR" sz="1600" dirty="0" err="1">
                <a:solidFill>
                  <a:schemeClr val="tx1"/>
                </a:solidFill>
              </a:rPr>
              <a:t>s.upper</a:t>
            </a:r>
            <a:r>
              <a:rPr lang="en-US" altLang="ko-KR" sz="1600" dirty="0">
                <a:solidFill>
                  <a:schemeClr val="tx1"/>
                </a:solidFill>
              </a:rPr>
              <a:t>())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altLang="ko-KR" sz="1600" dirty="0">
                <a:solidFill>
                  <a:schemeClr val="tx1"/>
                </a:solidFill>
              </a:rPr>
              <a:t>//Python</a:t>
            </a:r>
          </a:p>
        </p:txBody>
      </p:sp>
    </p:spTree>
    <p:extLst>
      <p:ext uri="{BB962C8B-B14F-4D97-AF65-F5344CB8AC3E}">
        <p14:creationId xmlns:p14="http://schemas.microsoft.com/office/powerpoint/2010/main" val="40542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7626" y="927327"/>
            <a:ext cx="11426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RDD </a:t>
            </a:r>
            <a:r>
              <a:rPr lang="ko-KR" altLang="en-US" b="1" dirty="0" smtClean="0"/>
              <a:t>연산</a:t>
            </a:r>
            <a:endParaRPr lang="en-US" altLang="ko-KR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</a:rPr>
              <a:t>Transformation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변형을 가해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가공</a:t>
            </a:r>
            <a:r>
              <a:rPr lang="en-US" altLang="ko-KR" dirty="0" smtClean="0"/>
              <a:t>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바뀌지 않은 채 변형된 값을 가진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생성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Action</a:t>
            </a:r>
            <a:r>
              <a:rPr lang="ko-KR" altLang="en-US" dirty="0" smtClean="0"/>
              <a:t>에 해당되는 연산이 호출될 때 변환 연산이 한꺼번에 실행되는 지연</a:t>
            </a:r>
            <a:r>
              <a:rPr lang="en-US" altLang="ko-KR" dirty="0" smtClean="0"/>
              <a:t>(Lazy) </a:t>
            </a:r>
            <a:r>
              <a:rPr lang="ko-KR" altLang="en-US" dirty="0" smtClean="0"/>
              <a:t>실행 방식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최종 실행이 필요한 시점에 누적된 변환 연산을 분석하고 그 중에서 가장 최적의 방법을 찾아 변환 연산을 실행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f</a:t>
            </a:r>
            <a:r>
              <a:rPr lang="en-US" altLang="ko-KR" dirty="0" smtClean="0"/>
              <a:t>ilter – </a:t>
            </a:r>
            <a:r>
              <a:rPr lang="ko-KR" altLang="en-US" dirty="0" smtClean="0"/>
              <a:t>요소를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m</a:t>
            </a:r>
            <a:r>
              <a:rPr lang="en-US" altLang="ko-KR" dirty="0" smtClean="0"/>
              <a:t>ap – </a:t>
            </a:r>
            <a:r>
              <a:rPr lang="ko-KR" altLang="en-US" dirty="0" smtClean="0"/>
              <a:t>각 요소에 동일한 처리를 적용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flatmap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각 요소에 동일한 처리를 적용하고 여러 개의 요소를 생성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z</a:t>
            </a:r>
            <a:r>
              <a:rPr lang="en-US" altLang="ko-KR" dirty="0" smtClean="0"/>
              <a:t>ip – </a:t>
            </a:r>
            <a:r>
              <a:rPr lang="ko-KR" altLang="en-US" dirty="0" smtClean="0"/>
              <a:t>파티션 수가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파티션에 있는 요소의 수도 같은 두 개의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조합해 한쪽의 요소 값을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한쪽의 요소 값을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Key-Value pair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reduceByKey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같은 키를 가지는 요소를 집약처리</a:t>
            </a:r>
            <a:r>
              <a:rPr lang="en-US" altLang="ko-KR" dirty="0" smtClean="0"/>
              <a:t>(aggregation) </a:t>
            </a:r>
            <a:r>
              <a:rPr lang="ko-KR" altLang="en-US" dirty="0" smtClean="0"/>
              <a:t>한다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Join –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에서 같은 키를 가지는 요소끼리 조인한다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69848" y="5009719"/>
            <a:ext cx="10744200" cy="156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같은 키를 가지를 요소는 변환 연산을 위해 같은 파티션에 있어야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스파크는</a:t>
            </a:r>
            <a:r>
              <a:rPr lang="ko-KR" altLang="en-US" sz="1600" dirty="0" smtClean="0">
                <a:solidFill>
                  <a:schemeClr val="tx1"/>
                </a:solidFill>
              </a:rPr>
              <a:t> 파티션 단위로 독립해 분산처리 한다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Shuffle – </a:t>
            </a:r>
            <a:r>
              <a:rPr lang="ko-KR" altLang="en-US" sz="1600" dirty="0" smtClean="0">
                <a:solidFill>
                  <a:schemeClr val="tx1"/>
                </a:solidFill>
              </a:rPr>
              <a:t>서로 다른 파티션에 있는 같은 키를 가지는 요소의 자리를 바꾸는 것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변환하기 전의 </a:t>
            </a:r>
            <a:r>
              <a:rPr lang="en-US" altLang="ko-KR" sz="1600" dirty="0" smtClean="0">
                <a:solidFill>
                  <a:schemeClr val="tx1"/>
                </a:solidFill>
              </a:rPr>
              <a:t>RDD </a:t>
            </a:r>
            <a:r>
              <a:rPr lang="ko-KR" altLang="en-US" sz="1600" dirty="0" smtClean="0">
                <a:solidFill>
                  <a:schemeClr val="tx1"/>
                </a:solidFill>
              </a:rPr>
              <a:t>요소를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변환 후에 키를 기준으로 각 파티션에 배분한다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파티셔너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키의 </a:t>
            </a:r>
            <a:r>
              <a:rPr lang="en-US" altLang="ko-KR" sz="1600" dirty="0" smtClean="0">
                <a:solidFill>
                  <a:schemeClr val="tx1"/>
                </a:solidFill>
              </a:rPr>
              <a:t>hash</a:t>
            </a:r>
            <a:r>
              <a:rPr lang="ko-KR" altLang="en-US" sz="1600" dirty="0" smtClean="0">
                <a:solidFill>
                  <a:schemeClr val="tx1"/>
                </a:solidFill>
              </a:rPr>
              <a:t>값을 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, RDD</a:t>
            </a:r>
            <a:r>
              <a:rPr lang="ko-KR" altLang="en-US" sz="1600" dirty="0" smtClean="0">
                <a:solidFill>
                  <a:schemeClr val="tx1"/>
                </a:solidFill>
              </a:rPr>
              <a:t>의 파티션 수로 나눈 나머지를 디폴트 기준으로 같은 키를 가지는 요소를 같은 파티션에 모으는 역할을 수행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대량의 데이터를 고속 병렬 분산 처리한다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데이터소스로부터 데이터를 읽어 들인 뒤 스토리지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네트워크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최소화하도록 처리한다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동일한 데이터에 대한 변환처리가 연속으로 이루어지는 경우와 </a:t>
            </a:r>
            <a:r>
              <a:rPr lang="ko-KR" altLang="en-US" dirty="0" err="1" smtClean="0"/>
              <a:t>머신러닝처럼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결과셋을</a:t>
            </a:r>
            <a:r>
              <a:rPr lang="ko-KR" altLang="en-US" dirty="0" smtClean="0"/>
              <a:t> 여러 번 반복해 처리하는 경우에 적합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지연이 작게 동작하는 특성을 이용해 </a:t>
            </a:r>
            <a:r>
              <a:rPr lang="ko-KR" altLang="en-US" dirty="0" err="1" smtClean="0"/>
              <a:t>스트림처리를</a:t>
            </a:r>
            <a:r>
              <a:rPr lang="ko-KR" altLang="en-US" dirty="0" smtClean="0"/>
              <a:t> 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시행착오에 적합한 환경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반복처리와 연속으로 이루어지는 변환처리의 고속화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서로 다른 처리를 통합해 이용할 수 있는 환경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ko-KR" altLang="en-US" b="1" dirty="0" smtClean="0">
                <a:solidFill>
                  <a:srgbClr val="0070C0"/>
                </a:solidFill>
              </a:rPr>
              <a:t>동작 기반 </a:t>
            </a:r>
            <a:r>
              <a:rPr lang="en-US" altLang="ko-KR" b="1" dirty="0" smtClean="0">
                <a:solidFill>
                  <a:srgbClr val="0070C0"/>
                </a:solidFill>
              </a:rPr>
              <a:t>YARN</a:t>
            </a:r>
            <a:r>
              <a:rPr lang="ko-KR" altLang="en-US" b="1" dirty="0" smtClean="0">
                <a:solidFill>
                  <a:srgbClr val="0070C0"/>
                </a:solidFill>
              </a:rPr>
              <a:t> 채택 장점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하둡클러스터와는</a:t>
            </a:r>
            <a:r>
              <a:rPr lang="ko-KR" altLang="en-US" dirty="0" smtClean="0"/>
              <a:t> 다른 독자적인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전용 클러스터를 구축</a:t>
            </a:r>
            <a:r>
              <a:rPr lang="en-US" altLang="ko-KR" dirty="0" smtClean="0"/>
              <a:t>.</a:t>
            </a:r>
            <a:r>
              <a:rPr lang="ko-KR" altLang="en-US" dirty="0" smtClean="0"/>
              <a:t>운용할 필요가 없다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클러스터의 리소스 관리가 가능하다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처리 계통의 업그레이드가 용이하다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7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7626" y="927327"/>
            <a:ext cx="11426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RDD </a:t>
            </a:r>
            <a:r>
              <a:rPr lang="ko-KR" altLang="en-US" b="1" dirty="0" smtClean="0"/>
              <a:t>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2.  Action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 </a:t>
            </a:r>
            <a:r>
              <a:rPr lang="ko-KR" altLang="en-US" dirty="0" smtClean="0"/>
              <a:t>내용을 바탕으로 데이터를 가공하지 않고 원하는 결과를 얻는 조작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연산의 결과로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아닌 다른 값을 반환하거나 아예 반환하지 않는 연산</a:t>
            </a:r>
            <a:endParaRPr lang="en-US" altLang="ko-KR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saveAsTextFile</a:t>
            </a:r>
            <a:r>
              <a:rPr lang="en-US" altLang="ko-KR" dirty="0" smtClean="0"/>
              <a:t> – RDD</a:t>
            </a:r>
            <a:r>
              <a:rPr lang="ko-KR" altLang="en-US" dirty="0" smtClean="0"/>
              <a:t>의 내용을 파일로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파티션 단위로 각 파일을 따로 출력한다</a:t>
            </a:r>
            <a:r>
              <a:rPr lang="en-US" altLang="ko-KR" dirty="0" smtClean="0"/>
              <a:t>.)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c</a:t>
            </a:r>
            <a:r>
              <a:rPr lang="en-US" altLang="ko-KR" dirty="0" smtClean="0"/>
              <a:t>ount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49808" y="4075328"/>
            <a:ext cx="10744200" cy="814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RDD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클래스가 제공하는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</a:rPr>
              <a:t> 가운데 어떤 것이 변환에 속하는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메서드이고</a:t>
            </a:r>
            <a:r>
              <a:rPr lang="ko-KR" altLang="en-US" sz="1600" dirty="0" smtClean="0">
                <a:solidFill>
                  <a:schemeClr val="tx1"/>
                </a:solidFill>
              </a:rPr>
              <a:t> 어떤 것이 액션에 속하는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메서드인지</a:t>
            </a:r>
            <a:r>
              <a:rPr lang="ko-KR" altLang="en-US" sz="1600" dirty="0" smtClean="0">
                <a:solidFill>
                  <a:schemeClr val="tx1"/>
                </a:solidFill>
              </a:rPr>
              <a:t> 알아보려면 </a:t>
            </a:r>
            <a:r>
              <a:rPr lang="en-US" altLang="ko-KR" sz="1600" dirty="0" smtClean="0">
                <a:solidFill>
                  <a:schemeClr val="tx1"/>
                </a:solidFill>
              </a:rPr>
              <a:t>API</a:t>
            </a:r>
            <a:r>
              <a:rPr lang="ko-KR" altLang="en-US" sz="1600" dirty="0" smtClean="0">
                <a:solidFill>
                  <a:schemeClr val="tx1"/>
                </a:solidFill>
              </a:rPr>
              <a:t>문서에서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메서드의</a:t>
            </a:r>
            <a:r>
              <a:rPr lang="ko-KR" altLang="en-US" sz="1600" dirty="0" smtClean="0">
                <a:solidFill>
                  <a:schemeClr val="tx1"/>
                </a:solidFill>
              </a:rPr>
              <a:t> 반환 타입을 확인합니다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0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C00000"/>
                </a:solidFill>
              </a:rPr>
              <a:t>Driver </a:t>
            </a:r>
            <a:r>
              <a:rPr lang="ko-KR" altLang="en-US" dirty="0" smtClean="0">
                <a:solidFill>
                  <a:srgbClr val="C00000"/>
                </a:solidFill>
              </a:rPr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스파크에서</a:t>
            </a:r>
            <a:r>
              <a:rPr lang="ko-KR" altLang="en-US" dirty="0" smtClean="0"/>
              <a:t> 잡을 구동하는 프로그램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m</a:t>
            </a:r>
            <a:r>
              <a:rPr lang="en-US" altLang="ko-KR" dirty="0" smtClean="0"/>
              <a:t>ain</a:t>
            </a:r>
            <a:r>
              <a:rPr lang="ko-KR" altLang="en-US" dirty="0" smtClean="0"/>
              <a:t>함수를 가진 </a:t>
            </a:r>
            <a:r>
              <a:rPr lang="en-US" altLang="ko-KR" dirty="0" smtClean="0"/>
              <a:t>POJO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애플리케이션과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클러스터의 연동을 담당하는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(Spark Context)</a:t>
            </a:r>
            <a:r>
              <a:rPr lang="ko-KR" altLang="en-US" dirty="0" smtClean="0"/>
              <a:t>라는 객체를 만들고 이를 이용해 잡을 실행하고 종료하는 역할을 수행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C00000"/>
                </a:solidFill>
              </a:rPr>
              <a:t>DAG </a:t>
            </a:r>
            <a:r>
              <a:rPr lang="ko-KR" altLang="en-US" dirty="0">
                <a:solidFill>
                  <a:srgbClr val="C00000"/>
                </a:solidFill>
              </a:rPr>
              <a:t>스케줄러  </a:t>
            </a:r>
            <a:r>
              <a:rPr lang="en-US" altLang="ko-KR" dirty="0"/>
              <a:t>- </a:t>
            </a:r>
            <a:r>
              <a:rPr lang="ko-KR" altLang="en-US" dirty="0" err="1"/>
              <a:t>스파크에서</a:t>
            </a:r>
            <a:r>
              <a:rPr lang="ko-KR" altLang="en-US" dirty="0"/>
              <a:t> </a:t>
            </a:r>
            <a:r>
              <a:rPr lang="en-US" altLang="ko-KR" dirty="0"/>
              <a:t> DAG </a:t>
            </a:r>
            <a:r>
              <a:rPr lang="ko-KR" altLang="en-US" dirty="0"/>
              <a:t>생성을 담당하는 부분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스파크는</a:t>
            </a:r>
            <a:r>
              <a:rPr lang="ko-KR" altLang="en-US" dirty="0"/>
              <a:t> 전체 작업을 스테이지</a:t>
            </a:r>
            <a:r>
              <a:rPr lang="en-US" altLang="ko-KR" dirty="0"/>
              <a:t>(stage)</a:t>
            </a:r>
            <a:r>
              <a:rPr lang="ko-KR" altLang="en-US" dirty="0"/>
              <a:t>라는 단위로 나누어 실행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각 스테이지를 다시 여러 개의 태스크</a:t>
            </a:r>
            <a:r>
              <a:rPr lang="en-US" altLang="ko-KR" dirty="0"/>
              <a:t>(task)</a:t>
            </a:r>
            <a:r>
              <a:rPr lang="ko-KR" altLang="en-US" dirty="0"/>
              <a:t>로 나누어 실행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드라이버가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연산 정보를 </a:t>
            </a:r>
            <a:r>
              <a:rPr lang="en-US" altLang="ko-KR" dirty="0" smtClean="0"/>
              <a:t>DAG </a:t>
            </a:r>
            <a:r>
              <a:rPr lang="ko-KR" altLang="en-US" dirty="0" smtClean="0"/>
              <a:t>스케줄러에게 전달하면 스케줄러는 이 정보를 가지고 실행 계획을 수립한 후 이를 클러스터 매니저에게 전달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스케줄러가 생성하는 </a:t>
            </a:r>
            <a:r>
              <a:rPr lang="ko-KR" altLang="en-US" dirty="0"/>
              <a:t>정</a:t>
            </a:r>
            <a:r>
              <a:rPr lang="ko-KR" altLang="en-US" dirty="0" smtClean="0"/>
              <a:t>보는 주로 데이터에 대한 지역성을 높이는 전략과 관련된 것으로 전체 데이터 처리 흐름을 분석해서 네트워크를 통한 데이터 이동이 최소화하도록 스테이지를 구성하는 것을 수행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연산  각각을 서로 다른 스테이지로 나누고 </a:t>
            </a:r>
            <a:r>
              <a:rPr lang="ko-KR" altLang="en-US" dirty="0" err="1" smtClean="0"/>
              <a:t>셔플이</a:t>
            </a:r>
            <a:r>
              <a:rPr lang="ko-KR" altLang="en-US" dirty="0" smtClean="0"/>
              <a:t> 필요 없는 작업을 최대한 모아서 먼저 수행한 뒤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수행하는 방법을 사용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DAG(directed acyclic graph)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 DAG </a:t>
            </a:r>
            <a:r>
              <a:rPr lang="ko-KR" altLang="en-US" smtClean="0"/>
              <a:t>표현 예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DAG(directed acyclic graph)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35424" y="658369"/>
            <a:ext cx="6931152" cy="6089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&lt;workflow-app name="wordcount-wf" xmlns="uri:oozie:workflow:0.1"&gt;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&lt;start to="wordcount" /&gt;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&lt;action name = "wordcount"&gt;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&lt;map-reduce&gt;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&lt;job-tracker&gt;${jobTracker}&lt;/job-tracker&gt;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&lt;name-node&gt;${nameNode}&lt;/name-node&gt;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&lt;configuration&gt;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&lt;name&gt;mapred.mapper.class&lt;/name&gt;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&lt;value&gt;org.myorg.WordCount.Map&lt;/value&gt;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&lt;name&gt;mapred.reducer.class&lt;/name&gt;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&lt;value&gt;org.myorg.WordCount.Reduce&lt;/value&gt;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&lt;name&gt;mapred.input.dir&lt;/name&gt;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&lt;value&gt;${inputDir}&lt;/value&gt;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&lt;name&gt;mapred.output.dir&lt;/name&gt;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&lt;value&gt;${outputDir}&lt;/value&gt;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&lt;/configuration&gt;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&lt;/map-reduce&gt;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&lt;ok to='end'&gt;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&lt;erro to='end'&gt;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&lt;/action&gt;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&lt;kill name='kill'&gt;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&lt;message&gt;Something went wrong: ${wf:errorCode('wordcount') }&lt;/message&gt;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&lt;/kill&gt;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&lt;end name='end'/&gt;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&lt;/workflow-app&gt;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빅데이터</a:t>
            </a:r>
            <a:r>
              <a:rPr lang="ko-KR" altLang="en-US" dirty="0" smtClean="0"/>
              <a:t> 처리를 위한 시스템을 구성하는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</a:t>
            </a:r>
            <a:r>
              <a:rPr lang="ko-KR" altLang="en-US" dirty="0" err="1" smtClean="0"/>
              <a:t>네이션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마츠</a:t>
            </a:r>
            <a:r>
              <a:rPr lang="en-US" altLang="ko-KR" dirty="0" smtClean="0"/>
              <a:t>(Nathan </a:t>
            </a:r>
            <a:r>
              <a:rPr lang="en-US" altLang="ko-KR" dirty="0" err="1" smtClean="0"/>
              <a:t>Marz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제안한 아키텍처 모델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대량의 데이터를 실시간으로 분석하기 어려우니 </a:t>
            </a:r>
            <a:r>
              <a:rPr lang="en-US" altLang="ko-KR" dirty="0"/>
              <a:t>batch</a:t>
            </a:r>
            <a:r>
              <a:rPr lang="ko-KR" altLang="en-US" dirty="0"/>
              <a:t>로 미리 만든 데이터와 실시간 데이터를 혼합해서 사용하는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74" y="2160832"/>
            <a:ext cx="6995506" cy="445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5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데이터가 생성되면 데이터 저장소에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 </a:t>
            </a:r>
            <a:r>
              <a:rPr lang="ko-KR" altLang="en-US" dirty="0"/>
              <a:t>데이터는 </a:t>
            </a:r>
            <a:r>
              <a:rPr lang="en-US" altLang="ko-KR" dirty="0"/>
              <a:t>batch</a:t>
            </a:r>
            <a:r>
              <a:rPr lang="ko-KR" altLang="en-US" dirty="0"/>
              <a:t>로 일정주기마다 배치 </a:t>
            </a:r>
            <a:r>
              <a:rPr lang="ko-KR" altLang="en-US" dirty="0" err="1"/>
              <a:t>뷰를</a:t>
            </a:r>
            <a:r>
              <a:rPr lang="ko-KR" altLang="en-US" dirty="0"/>
              <a:t> 만들어 낸다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동일한 데이터를 실시간 데이터 처리를 </a:t>
            </a:r>
            <a:r>
              <a:rPr lang="ko-KR" altLang="en-US" dirty="0" smtClean="0"/>
              <a:t>통해 </a:t>
            </a:r>
            <a:r>
              <a:rPr lang="en-US" altLang="ko-KR" dirty="0"/>
              <a:t>real-time </a:t>
            </a:r>
            <a:r>
              <a:rPr lang="ko-KR" altLang="en-US" dirty="0" err="1"/>
              <a:t>뷰를</a:t>
            </a:r>
            <a:r>
              <a:rPr lang="ko-KR" altLang="en-US" dirty="0"/>
              <a:t> 만들다</a:t>
            </a:r>
            <a:r>
              <a:rPr lang="en-US" altLang="ko-KR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batch view</a:t>
            </a:r>
            <a:r>
              <a:rPr lang="ko-KR" altLang="en-US" dirty="0"/>
              <a:t>와 </a:t>
            </a:r>
            <a:r>
              <a:rPr lang="en-US" altLang="ko-KR" dirty="0"/>
              <a:t>real-time view</a:t>
            </a:r>
            <a:r>
              <a:rPr lang="ko-KR" altLang="en-US" dirty="0" err="1"/>
              <a:t>두개를</a:t>
            </a:r>
            <a:r>
              <a:rPr lang="ko-KR" altLang="en-US" dirty="0"/>
              <a:t> 혼합해 분석을 빠르지만 실시간 데이터가 반영된 분석을 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람다 </a:t>
            </a:r>
            <a:r>
              <a:rPr lang="ko-KR" altLang="en-US" dirty="0" err="1"/>
              <a:t>아키텍쳐는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로 구성된다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batch layer</a:t>
            </a:r>
            <a:r>
              <a:rPr lang="en-US" altLang="ko-KR" dirty="0"/>
              <a:t>: raw </a:t>
            </a:r>
            <a:r>
              <a:rPr lang="ko-KR" altLang="en-US" dirty="0"/>
              <a:t>데이터가 저장되어 있고</a:t>
            </a:r>
            <a:r>
              <a:rPr lang="en-US" altLang="ko-KR" dirty="0"/>
              <a:t>, batch </a:t>
            </a:r>
            <a:r>
              <a:rPr lang="ko-KR" altLang="en-US" dirty="0"/>
              <a:t>처리하여 배치 </a:t>
            </a:r>
            <a:r>
              <a:rPr lang="ko-KR" altLang="en-US" dirty="0" err="1"/>
              <a:t>뷰</a:t>
            </a:r>
            <a:r>
              <a:rPr lang="ko-KR" altLang="en-US" dirty="0"/>
              <a:t> 생성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serving layer</a:t>
            </a:r>
            <a:r>
              <a:rPr lang="en-US" altLang="ko-KR" dirty="0"/>
              <a:t>: batch</a:t>
            </a:r>
            <a:r>
              <a:rPr lang="ko-KR" altLang="en-US" dirty="0"/>
              <a:t>로 분석된 데이터가 저장되어 있고 </a:t>
            </a:r>
            <a:r>
              <a:rPr lang="en-US" altLang="ko-KR" dirty="0"/>
              <a:t>batch </a:t>
            </a:r>
            <a:r>
              <a:rPr lang="ko-KR" altLang="en-US" dirty="0"/>
              <a:t>외에는 쓰기가 안됨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speed layer</a:t>
            </a:r>
            <a:r>
              <a:rPr lang="en-US" altLang="ko-KR" dirty="0"/>
              <a:t>: </a:t>
            </a:r>
            <a:r>
              <a:rPr lang="ko-KR" altLang="en-US" dirty="0"/>
              <a:t>실시간 데이터를 </a:t>
            </a:r>
            <a:r>
              <a:rPr lang="ko-KR" altLang="en-US" dirty="0" smtClean="0"/>
              <a:t>집계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일괄 처리 작업을 통해 데이터를 처리하되 아직 배치 처리가 수행되지 않은 부분은 실시간 처리를 통해 보완한다는 개념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</a:rPr>
              <a:t>실시간과 배치 </a:t>
            </a:r>
            <a:r>
              <a:rPr lang="ko-KR" altLang="en-US" dirty="0" err="1" smtClean="0">
                <a:solidFill>
                  <a:srgbClr val="C00000"/>
                </a:solidFill>
              </a:rPr>
              <a:t>뷰를</a:t>
            </a:r>
            <a:r>
              <a:rPr lang="ko-KR" altLang="en-US" dirty="0" smtClean="0">
                <a:solidFill>
                  <a:srgbClr val="C00000"/>
                </a:solidFill>
              </a:rPr>
              <a:t> 적절히 조합하는 방법과 장애 복구 등의 상황에 대처</a:t>
            </a:r>
            <a:r>
              <a:rPr lang="ko-KR" altLang="en-US" dirty="0" smtClean="0"/>
              <a:t>할 수 있는 방법이 람다 아키텍처의 중요한 포인트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38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ko-KR" altLang="en-US" dirty="0" err="1"/>
              <a:t>레이어에서</a:t>
            </a:r>
            <a:r>
              <a:rPr lang="ko-KR" altLang="en-US" dirty="0"/>
              <a:t> 사용되는 솔루션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batch </a:t>
            </a:r>
            <a:r>
              <a:rPr lang="en-US" altLang="ko-KR" dirty="0" smtClean="0"/>
              <a:t>layer :</a:t>
            </a:r>
            <a:r>
              <a:rPr lang="ko-KR" altLang="en-US" dirty="0" smtClean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/HDFS, MR</a:t>
            </a:r>
            <a:r>
              <a:rPr lang="ko-KR" altLang="en-US" dirty="0"/>
              <a:t>은 데이터를 저장하고 </a:t>
            </a:r>
            <a:r>
              <a:rPr lang="en-US" altLang="ko-KR" dirty="0" err="1"/>
              <a:t>mapReduce</a:t>
            </a:r>
            <a:r>
              <a:rPr lang="ko-KR" altLang="en-US" dirty="0"/>
              <a:t>로 데이터를 </a:t>
            </a:r>
            <a:r>
              <a:rPr lang="ko-KR" altLang="en-US" dirty="0" smtClean="0"/>
              <a:t>분석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serving </a:t>
            </a:r>
            <a:r>
              <a:rPr lang="en-US" altLang="ko-KR" dirty="0" smtClean="0"/>
              <a:t>layer :</a:t>
            </a:r>
            <a:r>
              <a:rPr lang="ko-KR" altLang="en-US" dirty="0" smtClean="0"/>
              <a:t> </a:t>
            </a:r>
            <a:r>
              <a:rPr lang="en-US" altLang="ko-KR" dirty="0" err="1"/>
              <a:t>HBase</a:t>
            </a:r>
            <a:r>
              <a:rPr lang="ko-KR" altLang="en-US" dirty="0"/>
              <a:t>로 </a:t>
            </a:r>
            <a:r>
              <a:rPr lang="en-US" altLang="ko-KR" dirty="0" err="1"/>
              <a:t>mapReduce</a:t>
            </a:r>
            <a:r>
              <a:rPr lang="ko-KR" altLang="en-US" dirty="0"/>
              <a:t>로 분석한 데이터를 저장하는 </a:t>
            </a:r>
            <a:r>
              <a:rPr lang="en-US" altLang="ko-KR" dirty="0" err="1" smtClean="0"/>
              <a:t>NoSql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speed </a:t>
            </a:r>
            <a:r>
              <a:rPr lang="en-US" altLang="ko-KR" dirty="0" smtClean="0"/>
              <a:t>layer : </a:t>
            </a:r>
            <a:r>
              <a:rPr lang="ko-KR" altLang="en-US" dirty="0" smtClean="0"/>
              <a:t> </a:t>
            </a:r>
            <a:r>
              <a:rPr lang="ko-KR" altLang="en-US" dirty="0" err="1"/>
              <a:t>스트리밍</a:t>
            </a:r>
            <a:r>
              <a:rPr lang="ko-KR" altLang="en-US" dirty="0"/>
              <a:t> 데이터를 처리하는 </a:t>
            </a:r>
            <a:r>
              <a:rPr lang="en-US" altLang="ko-KR" dirty="0"/>
              <a:t>storm</a:t>
            </a:r>
            <a:r>
              <a:rPr lang="ko-KR" altLang="en-US" dirty="0"/>
              <a:t>을 사용한다는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빠른 </a:t>
            </a:r>
            <a:r>
              <a:rPr lang="ko-KR" altLang="en-US" dirty="0"/>
              <a:t>데이터 처리가 필요하다는 뜻이다</a:t>
            </a:r>
            <a:r>
              <a:rPr lang="en-US" altLang="ko-KR" dirty="0" smtClean="0"/>
              <a:t>.) memory</a:t>
            </a:r>
            <a:r>
              <a:rPr lang="ko-KR" altLang="en-US" dirty="0"/>
              <a:t>기반의 </a:t>
            </a:r>
            <a:r>
              <a:rPr lang="en-US" altLang="ko-KR" dirty="0" err="1"/>
              <a:t>redis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즉 빠른 속도가 필요한 솔루션을 사용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077529"/>
            <a:ext cx="7048691" cy="236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05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클러스터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대의 컴퓨터가 하나의 그룹을 형성해서 마치 하나의 컴퓨터인 것처럼 동작하는 것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클러스터는 여러 대의 서버가 마치 한 대의 서버처럼 동작해야 하기 때문에 당연히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등의 자원 관리가 쉽지 않습니다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같이 클러스터 환경에서 동작하는 대부분의 프레임워크는 실행 모드라는 개념을 가지고 있다</a:t>
            </a:r>
            <a:r>
              <a:rPr lang="en-US" altLang="ko-KR" dirty="0" smtClean="0"/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및 테스트를 위해서는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대의 단독 서버 혹은 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애플리케이션을 실행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 서비스에서는 여러 서버로 구성된 클러스터 환경에서 동일한 애플리케이션을 실행 할 수 있는 것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03" y="3151780"/>
            <a:ext cx="6775588" cy="32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0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클러스터 구성</a:t>
            </a:r>
            <a:r>
              <a:rPr lang="en-US" altLang="ko-KR" dirty="0" smtClean="0"/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2230"/>
              </p:ext>
            </p:extLst>
          </p:nvPr>
        </p:nvGraphicFramePr>
        <p:xfrm>
          <a:off x="867508" y="1525019"/>
          <a:ext cx="10453161" cy="1584960"/>
        </p:xfrm>
        <a:graphic>
          <a:graphicData uri="http://schemas.openxmlformats.org/drawingml/2006/table">
            <a:tbl>
              <a:tblPr/>
              <a:tblGrid>
                <a:gridCol w="1937644"/>
                <a:gridCol w="1692708"/>
                <a:gridCol w="6822809"/>
              </a:tblGrid>
              <a:tr h="24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호스트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역할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spark-client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클라이언트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애플리케이션을 구동하는 클라이언트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단일 머신 환경에서는 이 호스트만 이용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spark-master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마스터 </a:t>
                      </a:r>
                      <a:r>
                        <a:rPr lang="ko-KR" altLang="en-US" sz="1600" dirty="0" err="1" smtClean="0"/>
                        <a:t>노드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클러스터 내의 리소스를 집중 관리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spark-worker-</a:t>
                      </a:r>
                      <a:r>
                        <a:rPr lang="en-US" altLang="ko-KR" sz="1600" dirty="0" err="1" smtClean="0"/>
                        <a:t>nn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워커노드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CPU </a:t>
                      </a:r>
                      <a:r>
                        <a:rPr lang="ko-KR" altLang="en-US" sz="1600" dirty="0" smtClean="0"/>
                        <a:t>코어와 메모리 등 애플리케이션 실행에 필요한 리소스를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596" y="3339548"/>
            <a:ext cx="10694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클러스터와 클라이언트는 네트워크로 상호 통신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87" y="3678102"/>
            <a:ext cx="7194869" cy="3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1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개의 디스크로 나누어 사용하는 것이 디스크 쓰기와 읽기 성능 면에서 유리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서버당 작게는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기가바이트에서 수백 기가바이트까지 사용 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스파크에서는</a:t>
            </a:r>
            <a:r>
              <a:rPr lang="ko-KR" altLang="en-US" dirty="0" smtClean="0"/>
              <a:t> 전체 메모리의 </a:t>
            </a:r>
            <a:r>
              <a:rPr lang="en-US" altLang="ko-KR" dirty="0" smtClean="0"/>
              <a:t>75% </a:t>
            </a:r>
            <a:r>
              <a:rPr lang="ko-KR" altLang="en-US" dirty="0" smtClean="0"/>
              <a:t>정도만 </a:t>
            </a:r>
            <a:r>
              <a:rPr lang="ko-KR" altLang="en-US" dirty="0" err="1" smtClean="0"/>
              <a:t>스파크에</a:t>
            </a:r>
            <a:r>
              <a:rPr lang="ko-KR" altLang="en-US" dirty="0" smtClean="0"/>
              <a:t> 할당하고 나머지는 운영체제와 버퍼 캐시 용도로 사용할 것을 권장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CPU </a:t>
            </a:r>
            <a:r>
              <a:rPr lang="ko-KR" altLang="en-US" dirty="0" smtClean="0"/>
              <a:t>코어는 서버당 </a:t>
            </a:r>
            <a:r>
              <a:rPr lang="en-US" altLang="ko-KR" dirty="0" smtClean="0"/>
              <a:t>8 ~ 16 </a:t>
            </a:r>
            <a:r>
              <a:rPr lang="ko-KR" altLang="en-US" dirty="0" smtClean="0"/>
              <a:t>코어가 적당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애플리케이션은 하나의 작업을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라고 하는 여러 개의 프로세스를 생성해서 병렬로 처리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가 하나의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코어를 사용하므로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코어의 개수가 많을 수록 병렬처리에 더 유리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2.1.0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스칼라 </a:t>
            </a:r>
            <a:r>
              <a:rPr lang="en-US" altLang="ko-KR" dirty="0" smtClean="0"/>
              <a:t>2.11,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7.0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2.6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3.4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R 3.1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버전을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09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</a:t>
            </a:r>
            <a:r>
              <a:rPr lang="en-US" altLang="ko-KR" dirty="0" smtClean="0"/>
              <a:t>IDE : </a:t>
            </a:r>
            <a:r>
              <a:rPr lang="en-US" altLang="ko-KR" dirty="0" err="1" smtClean="0"/>
              <a:t>ScalaIDE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http://scala-ide.org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(Maven)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8.1, </a:t>
            </a:r>
            <a:r>
              <a:rPr lang="ko-KR" altLang="en-US" dirty="0" smtClean="0"/>
              <a:t>스칼라 </a:t>
            </a:r>
            <a:r>
              <a:rPr lang="en-US" altLang="ko-KR" dirty="0" smtClean="0"/>
              <a:t>2.11,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.template  </a:t>
            </a:r>
            <a:r>
              <a:rPr lang="ko-KR" altLang="en-US" dirty="0" smtClean="0"/>
              <a:t>파일은 각종 설정 파일을 쉽게 생성할 수 있게 제공하는 기본 파일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C00000"/>
                </a:solidFill>
              </a:rPr>
              <a:t>SparkContext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생성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</a:rPr>
              <a:t>입력 소스로부터 </a:t>
            </a:r>
            <a:r>
              <a:rPr lang="en-US" altLang="ko-KR" dirty="0" smtClean="0">
                <a:solidFill>
                  <a:srgbClr val="C00000"/>
                </a:solidFill>
              </a:rPr>
              <a:t>RDD </a:t>
            </a:r>
            <a:r>
              <a:rPr lang="ko-KR" altLang="en-US" dirty="0" smtClean="0">
                <a:solidFill>
                  <a:srgbClr val="C00000"/>
                </a:solidFill>
              </a:rPr>
              <a:t>생성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</a:rPr>
              <a:t>RDD </a:t>
            </a:r>
            <a:r>
              <a:rPr lang="ko-KR" altLang="en-US" dirty="0" smtClean="0">
                <a:solidFill>
                  <a:srgbClr val="C00000"/>
                </a:solidFill>
              </a:rPr>
              <a:t>처리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</a:rPr>
              <a:t>결과 파일 처리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C00000"/>
                </a:solidFill>
              </a:rPr>
              <a:t>SparkContext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종료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6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메모리를 이용한 데이터 저장 방식을 제공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머신러닝</a:t>
            </a:r>
            <a:r>
              <a:rPr lang="ko-KR" altLang="en-US" dirty="0"/>
              <a:t> 등 반복적인 데이터 처리가 필요한 분야에서 높은 </a:t>
            </a:r>
            <a:r>
              <a:rPr lang="ko-KR" altLang="en-US" dirty="0" err="1"/>
              <a:t>성능를</a:t>
            </a:r>
            <a:r>
              <a:rPr lang="ko-KR" altLang="en-US" dirty="0"/>
              <a:t> 보여줌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작업을 실행하기 전에 최적의 처리 흐름을 찾는 과정을 포함하고 있기 때문에 성능 향상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다수의 데이터 처리 함수를 제공함으로써 프로그램의 복잡도를 크게 낮춰준다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부터는 자바</a:t>
            </a:r>
            <a:r>
              <a:rPr lang="en-US" altLang="ko-KR" dirty="0"/>
              <a:t>, </a:t>
            </a:r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 err="1"/>
              <a:t>파이썬뿐만</a:t>
            </a:r>
            <a:r>
              <a:rPr lang="ko-KR" altLang="en-US" dirty="0"/>
              <a:t> 아니라 </a:t>
            </a:r>
            <a:r>
              <a:rPr lang="en-US" altLang="ko-KR" dirty="0"/>
              <a:t>R </a:t>
            </a:r>
            <a:r>
              <a:rPr lang="ko-KR" altLang="en-US" dirty="0"/>
              <a:t>스크립트를 이용해서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애플리케이션을 작성할 수 있다</a:t>
            </a:r>
            <a:r>
              <a:rPr lang="en-US" altLang="ko-KR" dirty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실시간 </a:t>
            </a:r>
            <a:r>
              <a:rPr lang="ko-KR" altLang="en-US" dirty="0" err="1"/>
              <a:t>스트리밍</a:t>
            </a:r>
            <a:r>
              <a:rPr lang="ko-KR" altLang="en-US" dirty="0"/>
              <a:t> 데이터를 다루기 위한 “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스트리밍</a:t>
            </a:r>
            <a:r>
              <a:rPr lang="ko-KR" altLang="en-US" dirty="0"/>
              <a:t>” 라이브러리 포함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하이브와의</a:t>
            </a:r>
            <a:r>
              <a:rPr lang="ko-KR" altLang="en-US" dirty="0"/>
              <a:t> 연동도 가능한 스키마 기반 데이터 분석 모듈인 “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SQL” </a:t>
            </a:r>
            <a:r>
              <a:rPr lang="ko-KR" altLang="en-US" dirty="0"/>
              <a:t>라이브러리 포함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그래프 알고리즘 처리를 위한 “</a:t>
            </a:r>
            <a:r>
              <a:rPr lang="en-US" altLang="ko-KR" dirty="0" err="1"/>
              <a:t>GraphX</a:t>
            </a:r>
            <a:r>
              <a:rPr lang="en-US" altLang="ko-KR" dirty="0"/>
              <a:t>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통계 분석 프로그램인 </a:t>
            </a:r>
            <a:r>
              <a:rPr lang="en-US" altLang="ko-KR" dirty="0"/>
              <a:t>R</a:t>
            </a:r>
            <a:r>
              <a:rPr lang="ko-KR" altLang="en-US" dirty="0"/>
              <a:t>과의 연동을 지원하는 “</a:t>
            </a:r>
            <a:r>
              <a:rPr lang="en-US" altLang="ko-KR" dirty="0"/>
              <a:t>Spark R”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머신러닝</a:t>
            </a:r>
            <a:r>
              <a:rPr lang="ko-KR" altLang="en-US" dirty="0"/>
              <a:t> 알고리즘 수행을 위한 “</a:t>
            </a:r>
            <a:r>
              <a:rPr lang="en-US" altLang="ko-KR" dirty="0" err="1"/>
              <a:t>Mlib</a:t>
            </a:r>
            <a:r>
              <a:rPr lang="en-US" altLang="ko-KR" dirty="0"/>
              <a:t>” </a:t>
            </a:r>
            <a:r>
              <a:rPr lang="ko-KR" altLang="en-US" dirty="0"/>
              <a:t>등 라이브러리 제공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은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버전에 비해 약 </a:t>
            </a:r>
            <a:r>
              <a:rPr lang="en-US" altLang="ko-KR" dirty="0"/>
              <a:t>10</a:t>
            </a:r>
            <a:r>
              <a:rPr lang="ko-KR" altLang="en-US" dirty="0"/>
              <a:t>배 정도 향상된 처리 속도 제공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스파크는</a:t>
            </a:r>
            <a:r>
              <a:rPr lang="ko-KR" altLang="en-US" dirty="0"/>
              <a:t> </a:t>
            </a:r>
            <a:r>
              <a:rPr lang="ko-KR" altLang="en-US" dirty="0" err="1"/>
              <a:t>하둡을</a:t>
            </a:r>
            <a:r>
              <a:rPr lang="ko-KR" altLang="en-US" dirty="0"/>
              <a:t> 비롯한 기존 </a:t>
            </a:r>
            <a:r>
              <a:rPr lang="ko-KR" altLang="en-US" dirty="0" err="1"/>
              <a:t>빅데이터</a:t>
            </a:r>
            <a:r>
              <a:rPr lang="ko-KR" altLang="en-US" dirty="0"/>
              <a:t> 처리 독의 부족한 부분을 보완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83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tar -</a:t>
            </a:r>
            <a:r>
              <a:rPr lang="en-US" altLang="ko-KR" dirty="0" err="1"/>
              <a:t>xzvf</a:t>
            </a:r>
            <a:r>
              <a:rPr lang="en-US" altLang="ko-KR" dirty="0"/>
              <a:t> jdk-8u121-linux-x64.tar.gz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 ~/.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export JAVA_HOME</a:t>
            </a:r>
            <a:r>
              <a:rPr lang="en-US" altLang="ko-KR" dirty="0" smtClean="0"/>
              <a:t>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/local/jdk-1.8.1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tar -</a:t>
            </a:r>
            <a:r>
              <a:rPr lang="en-US" altLang="ko-KR" dirty="0" err="1"/>
              <a:t>xzvf</a:t>
            </a:r>
            <a:r>
              <a:rPr lang="en-US" altLang="ko-KR" dirty="0"/>
              <a:t> spark-2.1.0-bin-hadoop2.7.tgz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 ~/.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export SPARK_HOME</a:t>
            </a:r>
            <a:r>
              <a:rPr lang="en-US" altLang="ko-KR" dirty="0" smtClean="0"/>
              <a:t>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/local/spark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ko-KR" altLang="en-US" dirty="0" err="1"/>
              <a:t>스파크</a:t>
            </a:r>
            <a:r>
              <a:rPr lang="ko-KR" altLang="en-US" dirty="0"/>
              <a:t> 예제 실행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cd ${SPARK_HOME}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./bin/run-example </a:t>
            </a:r>
            <a:r>
              <a:rPr lang="en-US" altLang="ko-KR" dirty="0" err="1"/>
              <a:t>JavaWordCount</a:t>
            </a:r>
            <a:r>
              <a:rPr lang="en-US" altLang="ko-KR" dirty="0"/>
              <a:t> README.md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ko-KR" altLang="en-US" dirty="0" err="1"/>
              <a:t>스파크</a:t>
            </a:r>
            <a:r>
              <a:rPr lang="ko-KR" altLang="en-US" dirty="0"/>
              <a:t> 셀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&lt;</a:t>
            </a:r>
            <a:r>
              <a:rPr lang="en-US" altLang="ko-KR" dirty="0" err="1"/>
              <a:t>spark_home_dir</a:t>
            </a:r>
            <a:r>
              <a:rPr lang="en-US" altLang="ko-KR" dirty="0"/>
              <a:t>&gt;/bin/run-example </a:t>
            </a:r>
            <a:r>
              <a:rPr lang="en-US" altLang="ko-KR" dirty="0" err="1"/>
              <a:t>JavaWordCount</a:t>
            </a:r>
            <a:r>
              <a:rPr lang="en-US" altLang="ko-KR" dirty="0"/>
              <a:t> README.md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cd ${SPARK_HOME}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./bin/spark-shell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984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스파크</a:t>
            </a:r>
            <a:r>
              <a:rPr lang="ko-KR" altLang="en-US" b="1" dirty="0"/>
              <a:t> 설치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84738"/>
            <a:ext cx="1092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SPARK_HOME/bin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각 언어를 실행할 수 있는 </a:t>
            </a:r>
            <a:r>
              <a:rPr lang="ko-KR" altLang="en-US" dirty="0" smtClean="0"/>
              <a:t>스크립트 파일이 저장되어 있다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$SPARK_HOME/bin/</a:t>
            </a:r>
            <a:r>
              <a:rPr lang="en-US" altLang="ko-KR" dirty="0" err="1" smtClean="0"/>
              <a:t>pyspark</a:t>
            </a:r>
            <a:r>
              <a:rPr lang="en-US" altLang="ko-KR" dirty="0" smtClean="0"/>
              <a:t>         // </a:t>
            </a:r>
            <a:r>
              <a:rPr lang="ko-KR" altLang="en-US" dirty="0" err="1" smtClean="0"/>
              <a:t>파이썬</a:t>
            </a:r>
            <a:endParaRPr lang="ko-KR" alt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/>
              <a:t>SPARK_HOME/bin/</a:t>
            </a:r>
            <a:r>
              <a:rPr lang="en-US" altLang="ko-KR" dirty="0" err="1"/>
              <a:t>sparkR</a:t>
            </a:r>
            <a:r>
              <a:rPr lang="en-US" altLang="ko-KR" dirty="0"/>
              <a:t>        </a:t>
            </a:r>
            <a:r>
              <a:rPr lang="en-US" altLang="ko-KR" dirty="0" smtClean="0"/>
              <a:t>  // </a:t>
            </a:r>
            <a:r>
              <a:rPr lang="en-US" altLang="ko-KR" dirty="0"/>
              <a:t>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$SPARK_HOME/bin/spark-shell   </a:t>
            </a:r>
            <a:r>
              <a:rPr lang="en-US" altLang="ko-KR" dirty="0" smtClean="0"/>
              <a:t>  // </a:t>
            </a:r>
            <a:r>
              <a:rPr lang="en-US" altLang="ko-KR" dirty="0" err="1"/>
              <a:t>scala</a:t>
            </a:r>
            <a:r>
              <a:rPr lang="en-US" altLang="ko-KR" dirty="0"/>
              <a:t> </a:t>
            </a:r>
            <a:r>
              <a:rPr lang="en-US" altLang="ko-KR" dirty="0" err="1"/>
              <a:t>repl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</a:t>
            </a:r>
            <a:r>
              <a:rPr lang="en-US" altLang="ko-KR" dirty="0" err="1"/>
              <a:t>sql</a:t>
            </a:r>
            <a:r>
              <a:rPr lang="en-US" altLang="ko-KR" dirty="0"/>
              <a:t>     </a:t>
            </a:r>
            <a:r>
              <a:rPr lang="en-US" altLang="ko-KR" dirty="0" smtClean="0"/>
              <a:t>  // </a:t>
            </a:r>
            <a:r>
              <a:rPr lang="en-US" altLang="ko-KR" dirty="0"/>
              <a:t>spark on </a:t>
            </a:r>
            <a:r>
              <a:rPr lang="en-US" altLang="ko-KR" dirty="0" err="1"/>
              <a:t>sql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$SPARK_HOME/bin/spark-submit  // </a:t>
            </a:r>
            <a:r>
              <a:rPr lang="en-US" altLang="ko-KR" dirty="0" err="1"/>
              <a:t>scala</a:t>
            </a:r>
            <a:r>
              <a:rPr lang="en-US" altLang="ko-KR" dirty="0"/>
              <a:t> </a:t>
            </a:r>
            <a:r>
              <a:rPr lang="en-US" altLang="ko-KR" dirty="0" smtClean="0"/>
              <a:t>jar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스칼라나</a:t>
            </a:r>
            <a:r>
              <a:rPr lang="en-US" altLang="ko-KR" dirty="0"/>
              <a:t>, </a:t>
            </a:r>
            <a:r>
              <a:rPr lang="ko-KR" altLang="en-US" dirty="0"/>
              <a:t>자바로 작성한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애플리케이션을 </a:t>
            </a:r>
            <a:r>
              <a:rPr lang="en-US" altLang="ko-KR" dirty="0"/>
              <a:t>jar </a:t>
            </a:r>
            <a:r>
              <a:rPr lang="ko-KR" altLang="en-US" dirty="0"/>
              <a:t>파일로 만들어서 </a:t>
            </a:r>
            <a:r>
              <a:rPr lang="en-US" altLang="ko-KR" dirty="0"/>
              <a:t>spark-submit</a:t>
            </a:r>
            <a:r>
              <a:rPr lang="ko-KR" altLang="en-US" dirty="0"/>
              <a:t>을 이용해 실행할 수 있습니다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0551" y="3950676"/>
            <a:ext cx="8878824" cy="1542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>
                <a:solidFill>
                  <a:schemeClr val="tx1"/>
                </a:solidFill>
              </a:rPr>
              <a:t>클러스터 매니저가 </a:t>
            </a:r>
            <a:r>
              <a:rPr lang="en-US" altLang="ko-KR" sz="1600" dirty="0">
                <a:solidFill>
                  <a:schemeClr val="tx1"/>
                </a:solidFill>
              </a:rPr>
              <a:t>yarn</a:t>
            </a:r>
            <a:r>
              <a:rPr lang="ko-KR" altLang="en-US" sz="1600" dirty="0">
                <a:solidFill>
                  <a:schemeClr val="tx1"/>
                </a:solidFill>
              </a:rPr>
              <a:t>인 경우 실행 방법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spark-submit --master yarn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--queue </a:t>
            </a:r>
            <a:r>
              <a:rPr lang="en-US" altLang="ko-KR" sz="1600" dirty="0" err="1">
                <a:solidFill>
                  <a:schemeClr val="tx1"/>
                </a:solidFill>
              </a:rPr>
              <a:t>spark_queue</a:t>
            </a:r>
            <a:r>
              <a:rPr lang="en-US" altLang="ko-KR" sz="16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--class </a:t>
            </a:r>
            <a:r>
              <a:rPr lang="en-US" altLang="ko-KR" sz="1600" dirty="0" err="1">
                <a:solidFill>
                  <a:schemeClr val="tx1"/>
                </a:solidFill>
              </a:rPr>
              <a:t>sdk.spark.SparkWordCount</a:t>
            </a:r>
            <a:r>
              <a:rPr lang="en-US" altLang="ko-KR" sz="16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spark.shuffle.service.enabled</a:t>
            </a:r>
            <a:r>
              <a:rPr lang="en-US" altLang="ko-KR" sz="1600" dirty="0">
                <a:solidFill>
                  <a:schemeClr val="tx1"/>
                </a:solidFill>
              </a:rPr>
              <a:t>=true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./Spark-Example.jar</a:t>
            </a:r>
          </a:p>
        </p:txBody>
      </p:sp>
    </p:spTree>
    <p:extLst>
      <p:ext uri="{BB962C8B-B14F-4D97-AF65-F5344CB8AC3E}">
        <p14:creationId xmlns:p14="http://schemas.microsoft.com/office/powerpoint/2010/main" val="165554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스파크</a:t>
            </a:r>
            <a:r>
              <a:rPr lang="ko-KR" altLang="en-US" b="1" dirty="0"/>
              <a:t> 설치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84738"/>
            <a:ext cx="1092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spark-submit  </a:t>
            </a:r>
            <a:r>
              <a:rPr lang="ko-KR" altLang="en-US" dirty="0" err="1" smtClean="0"/>
              <a:t>설정값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20588"/>
              </p:ext>
            </p:extLst>
          </p:nvPr>
        </p:nvGraphicFramePr>
        <p:xfrm>
          <a:off x="867508" y="1465385"/>
          <a:ext cx="9636369" cy="4267200"/>
        </p:xfrm>
        <a:graphic>
          <a:graphicData uri="http://schemas.openxmlformats.org/drawingml/2006/table">
            <a:tbl>
              <a:tblPr/>
              <a:tblGrid>
                <a:gridCol w="1981200"/>
                <a:gridCol w="7655169"/>
              </a:tblGrid>
              <a:tr h="24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-master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클러스터 매니저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--deploy-mode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드라이버의 </a:t>
                      </a:r>
                      <a:r>
                        <a:rPr lang="ko-KR" altLang="en-US" sz="1600" dirty="0" err="1" smtClean="0"/>
                        <a:t>디플로이</a:t>
                      </a:r>
                      <a:r>
                        <a:rPr lang="ko-KR" altLang="en-US" sz="1600" dirty="0" smtClean="0"/>
                        <a:t> 모드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--class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main </a:t>
                      </a:r>
                      <a:r>
                        <a:rPr lang="ko-KR" altLang="en-US" sz="1600" dirty="0" smtClean="0"/>
                        <a:t>함수가 들어 있는 클래스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--name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애플리케이션의 이름 지정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스파크</a:t>
                      </a:r>
                      <a:r>
                        <a:rPr lang="ko-KR" altLang="en-US" sz="1600" dirty="0" smtClean="0"/>
                        <a:t> 웹 </a:t>
                      </a:r>
                      <a:r>
                        <a:rPr lang="en-US" altLang="ko-KR" sz="1600" dirty="0" smtClean="0"/>
                        <a:t>UI</a:t>
                      </a:r>
                      <a:r>
                        <a:rPr lang="ko-KR" altLang="en-US" sz="1600" dirty="0" smtClean="0"/>
                        <a:t>에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--jars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애플리케이션 실행에 필요한 라이브러리 목록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콤마로 구분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--files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애플리케이션 실행에 필요한 파일 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--queue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얀의</a:t>
                      </a:r>
                      <a:r>
                        <a:rPr lang="ko-KR" altLang="en-US" sz="1600" dirty="0" smtClean="0"/>
                        <a:t> 실행 </a:t>
                      </a:r>
                      <a:r>
                        <a:rPr lang="ko-KR" altLang="en-US" sz="1600" dirty="0" err="1" smtClean="0"/>
                        <a:t>큐이름</a:t>
                      </a:r>
                      <a:r>
                        <a:rPr lang="ko-KR" altLang="en-US" sz="1600" dirty="0" smtClean="0"/>
                        <a:t>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--executor-memory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익스큐터가</a:t>
                      </a:r>
                      <a:r>
                        <a:rPr lang="ko-KR" altLang="en-US" sz="1600" dirty="0" smtClean="0"/>
                        <a:t> 사용할 메모리 바이트 용량</a:t>
                      </a:r>
                      <a:r>
                        <a:rPr lang="en-US" altLang="ko-KR" sz="1600" dirty="0" smtClean="0"/>
                        <a:t>. 512m. 1g </a:t>
                      </a:r>
                      <a:r>
                        <a:rPr lang="ko-KR" altLang="en-US" sz="1600" dirty="0" smtClean="0"/>
                        <a:t>등도 사용 가능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--driver-memory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 프로세스가 사용할 메모리 바이트 용량</a:t>
                      </a:r>
                      <a:r>
                        <a:rPr lang="en-US" altLang="ko-KR" sz="1600" dirty="0" smtClean="0"/>
                        <a:t>. 512m. 1g </a:t>
                      </a:r>
                      <a:r>
                        <a:rPr lang="ko-KR" altLang="en-US" sz="1600" dirty="0" smtClean="0"/>
                        <a:t>등도 사용 가능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</a:t>
                      </a:r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-executors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익스큐터의</a:t>
                      </a:r>
                      <a:r>
                        <a:rPr lang="ko-KR" altLang="en-US" sz="1600" dirty="0" smtClean="0"/>
                        <a:t> 개수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--executor-cores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익스큐터의</a:t>
                      </a:r>
                      <a:r>
                        <a:rPr lang="ko-KR" altLang="en-US" sz="1600" dirty="0" smtClean="0"/>
                        <a:t> 코어 개수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93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Spark Application Build </a:t>
            </a:r>
            <a:r>
              <a:rPr lang="ko-KR" altLang="en-US" b="1" dirty="0" smtClean="0"/>
              <a:t>및 실행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416" y="1043353"/>
            <a:ext cx="1147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SBT(Simple </a:t>
            </a:r>
            <a:r>
              <a:rPr lang="en-US" altLang="ko-KR" dirty="0"/>
              <a:t>Build </a:t>
            </a:r>
            <a:r>
              <a:rPr lang="en-US" altLang="ko-KR" dirty="0" smtClean="0"/>
              <a:t>Tool)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/>
              <a:t>프로젝트의 </a:t>
            </a:r>
            <a:r>
              <a:rPr lang="ko-KR" altLang="en-US" dirty="0" err="1"/>
              <a:t>빌드를</a:t>
            </a:r>
            <a:r>
              <a:rPr lang="ko-KR" altLang="en-US" dirty="0"/>
              <a:t> 간단하게 수행할 수 있도록 도와주는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Sbt</a:t>
            </a:r>
            <a:r>
              <a:rPr lang="ko-KR" altLang="en-US" dirty="0" smtClean="0"/>
              <a:t>는 스칼라와 자바로 기술된 소스 코드를 컴파일하고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의존관계를 관리하며 패키지를 작성하는 등 애플리케이션 개발 프로젝트에서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프로세스를 통합 관리 하기 위한 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1567" y="2391508"/>
            <a:ext cx="8878824" cy="2192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$ tar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zxvf</a:t>
            </a:r>
            <a:r>
              <a:rPr lang="en-US" altLang="ko-KR" sz="1600" dirty="0" smtClean="0">
                <a:solidFill>
                  <a:srgbClr val="C00000"/>
                </a:solidFill>
              </a:rPr>
              <a:t>  /home/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sz="1600" dirty="0" smtClean="0">
                <a:solidFill>
                  <a:srgbClr val="C00000"/>
                </a:solidFill>
              </a:rPr>
              <a:t>/Downloads/sbt-1.2.7.tgz  /opt/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vi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bash_profile</a:t>
            </a:r>
            <a:r>
              <a:rPr lang="ko-KR" altLang="en-US" sz="1600" dirty="0" smtClean="0">
                <a:solidFill>
                  <a:schemeClr val="tx1"/>
                </a:solidFill>
              </a:rPr>
              <a:t>에 환경변수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SBT_HOME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PATH </a:t>
            </a:r>
            <a:r>
              <a:rPr lang="ko-KR" altLang="en-US" sz="1600" dirty="0" smtClean="0">
                <a:solidFill>
                  <a:schemeClr val="tx1"/>
                </a:solidFill>
              </a:rPr>
              <a:t>추가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e</a:t>
            </a:r>
            <a:r>
              <a:rPr lang="en-US" altLang="ko-KR" sz="1600" dirty="0" smtClean="0">
                <a:solidFill>
                  <a:srgbClr val="C00000"/>
                </a:solidFill>
              </a:rPr>
              <a:t>xport  SBT_HOME=/opt/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늇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e</a:t>
            </a:r>
            <a:r>
              <a:rPr lang="en-US" altLang="ko-KR" sz="1600" dirty="0" smtClean="0">
                <a:solidFill>
                  <a:srgbClr val="C00000"/>
                </a:solidFill>
              </a:rPr>
              <a:t>xport PATH=$SBT_HOME/bin:$PATH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sbt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설치 확인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sbt</a:t>
            </a:r>
            <a:r>
              <a:rPr lang="en-US" altLang="ko-KR" sz="1600" dirty="0" smtClean="0">
                <a:solidFill>
                  <a:srgbClr val="C00000"/>
                </a:solidFill>
              </a:rPr>
              <a:t> about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6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416" y="914399"/>
            <a:ext cx="11476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SBT(Simple </a:t>
            </a:r>
            <a:r>
              <a:rPr lang="en-US" altLang="ko-KR" dirty="0"/>
              <a:t>Build </a:t>
            </a:r>
            <a:r>
              <a:rPr lang="en-US" altLang="ko-KR" dirty="0" smtClean="0"/>
              <a:t>Tool)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애플리케이션을 </a:t>
            </a:r>
            <a:r>
              <a:rPr lang="ko-KR" altLang="en-US" dirty="0" err="1" smtClean="0"/>
              <a:t>패키징하는</a:t>
            </a:r>
            <a:r>
              <a:rPr lang="ko-KR" altLang="en-US" dirty="0" smtClean="0"/>
              <a:t> 표준 수단을 제공하지만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내부에서 외부 라이브러리를 이용할 경우에는 해당 외부 라이브러리를 애플리케이션과 같은 패키지에 넣어주지 않기 때문에 </a:t>
            </a:r>
            <a:r>
              <a:rPr lang="en-US" altLang="ko-KR" dirty="0" err="1" smtClean="0">
                <a:solidFill>
                  <a:srgbClr val="C00000"/>
                </a:solidFill>
              </a:rPr>
              <a:t>sbt</a:t>
            </a:r>
            <a:r>
              <a:rPr lang="en-US" altLang="ko-KR" dirty="0" smtClean="0">
                <a:solidFill>
                  <a:srgbClr val="C00000"/>
                </a:solidFill>
              </a:rPr>
              <a:t>-assembly </a:t>
            </a:r>
            <a:r>
              <a:rPr lang="ko-KR" altLang="en-US" dirty="0" err="1" smtClean="0">
                <a:solidFill>
                  <a:srgbClr val="C00000"/>
                </a:solidFill>
              </a:rPr>
              <a:t>플러그인을</a:t>
            </a:r>
            <a:r>
              <a:rPr lang="ko-KR" altLang="en-US" dirty="0" smtClean="0">
                <a:solidFill>
                  <a:srgbClr val="C00000"/>
                </a:solidFill>
              </a:rPr>
              <a:t> 이용하여 의존하는 라이브러리가 포함된 </a:t>
            </a:r>
            <a:r>
              <a:rPr lang="en-US" altLang="ko-KR" dirty="0" smtClean="0">
                <a:solidFill>
                  <a:srgbClr val="C00000"/>
                </a:solidFill>
              </a:rPr>
              <a:t>jar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r>
              <a:rPr lang="ko-KR" altLang="en-US" dirty="0" smtClean="0"/>
              <a:t>을 만들 수 있습니다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sbt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프로젝트</a:t>
            </a:r>
            <a:r>
              <a:rPr lang="en-US" altLang="ko-KR" dirty="0" smtClean="0">
                <a:solidFill>
                  <a:srgbClr val="C00000"/>
                </a:solidFill>
              </a:rPr>
              <a:t>’ </a:t>
            </a:r>
            <a:r>
              <a:rPr lang="ko-KR" altLang="en-US" dirty="0" smtClean="0"/>
              <a:t>단위로 소스코드와 라이브러리를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1567" y="2567354"/>
            <a:ext cx="8878824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src</a:t>
            </a:r>
            <a:r>
              <a:rPr lang="en-US" altLang="ko-KR" sz="1600" dirty="0" smtClean="0">
                <a:solidFill>
                  <a:srgbClr val="C00000"/>
                </a:solidFill>
              </a:rPr>
              <a:t>/main/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scala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스칼라로 만든 프로그램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소스코드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src</a:t>
            </a:r>
            <a:r>
              <a:rPr lang="en-US" altLang="ko-KR" sz="1600" dirty="0" smtClean="0">
                <a:solidFill>
                  <a:srgbClr val="C00000"/>
                </a:solidFill>
              </a:rPr>
              <a:t>/test/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scala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>
                <a:solidFill>
                  <a:schemeClr val="tx1"/>
                </a:solidFill>
              </a:rPr>
              <a:t>스칼라로 만든 </a:t>
            </a:r>
            <a:r>
              <a:rPr lang="ko-KR" altLang="en-US" sz="1600" dirty="0" smtClean="0">
                <a:solidFill>
                  <a:schemeClr val="tx1"/>
                </a:solidFill>
              </a:rPr>
              <a:t>테스트 프로그램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소스코드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/lib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애플리케이션에서 의존하는 라이브러리지만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sbt</a:t>
            </a:r>
            <a:r>
              <a:rPr lang="ko-KR" altLang="en-US" sz="1600" dirty="0" smtClean="0">
                <a:solidFill>
                  <a:schemeClr val="tx1"/>
                </a:solidFill>
              </a:rPr>
              <a:t>로 관리하지 않는 라이브러리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/project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sbt</a:t>
            </a:r>
            <a:r>
              <a:rPr lang="ko-KR" altLang="en-US" sz="1600" dirty="0" smtClean="0">
                <a:solidFill>
                  <a:schemeClr val="tx1"/>
                </a:solidFill>
              </a:rPr>
              <a:t> 관련 설정 파일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/project/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plugin.sbt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플러그인 설정 파일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</a:rPr>
              <a:t>프로젝트 </a:t>
            </a:r>
            <a:r>
              <a:rPr lang="ko-KR" altLang="en-US" sz="1600" dirty="0">
                <a:solidFill>
                  <a:srgbClr val="C00000"/>
                </a:solidFill>
              </a:rPr>
              <a:t>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build.sbt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프로젝트 설정 파일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70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125" y="1020610"/>
            <a:ext cx="11152397" cy="5638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org.joda.time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DateTime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DateTimeConstants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org.joda.time.format.DateTimeFormat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SundayCount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if (</a:t>
            </a:r>
            <a:r>
              <a:rPr lang="en-US" altLang="ko-KR" sz="1600" dirty="0" err="1">
                <a:solidFill>
                  <a:schemeClr val="tx1"/>
                </a:solidFill>
              </a:rPr>
              <a:t>args.length</a:t>
            </a:r>
            <a:r>
              <a:rPr lang="en-US" altLang="ko-KR" sz="1600" dirty="0">
                <a:solidFill>
                  <a:schemeClr val="tx1"/>
                </a:solidFill>
              </a:rPr>
              <a:t> &lt; 1)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throw new </a:t>
            </a:r>
            <a:r>
              <a:rPr lang="en-US" altLang="ko-KR" sz="1600" dirty="0" err="1">
                <a:solidFill>
                  <a:schemeClr val="tx1"/>
                </a:solidFill>
              </a:rPr>
              <a:t>IllegalArgumentException</a:t>
            </a:r>
            <a:r>
              <a:rPr lang="en-US" altLang="ko-KR" sz="1600" dirty="0">
                <a:solidFill>
                  <a:schemeClr val="tx1"/>
                </a:solidFill>
              </a:rPr>
              <a:t> ("</a:t>
            </a:r>
            <a:r>
              <a:rPr lang="ko-KR" altLang="en-US" sz="1600" dirty="0">
                <a:solidFill>
                  <a:schemeClr val="tx1"/>
                </a:solidFill>
              </a:rPr>
              <a:t>명령 인수에 날짜가 기록된 파일의 경로를 지정해 주세요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textRDD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dateTimeRDD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textRDD.map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r>
              <a:rPr lang="en-US" altLang="ko-KR" sz="1600" dirty="0" err="1">
                <a:solidFill>
                  <a:schemeClr val="tx1"/>
                </a:solidFill>
              </a:rPr>
              <a:t>dateStr</a:t>
            </a:r>
            <a:r>
              <a:rPr lang="en-US" altLang="ko-KR" sz="1600" dirty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pattern = </a:t>
            </a:r>
            <a:r>
              <a:rPr lang="en-US" altLang="ko-KR" sz="1600" dirty="0" err="1">
                <a:solidFill>
                  <a:schemeClr val="tx1"/>
                </a:solidFill>
              </a:rPr>
              <a:t>DateTimeFormat.forPattern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yyyyMMdd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DateTime.parse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dateStr</a:t>
            </a:r>
            <a:r>
              <a:rPr lang="en-US" altLang="ko-KR" sz="1600" dirty="0">
                <a:solidFill>
                  <a:schemeClr val="tx1"/>
                </a:solidFill>
              </a:rPr>
              <a:t>, pattern)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sundayRDD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dateTimeRDD.filter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r>
              <a:rPr lang="en-US" altLang="ko-KR" sz="1600" dirty="0" err="1">
                <a:solidFill>
                  <a:schemeClr val="tx1"/>
                </a:solidFill>
              </a:rPr>
              <a:t>dateTime</a:t>
            </a:r>
            <a:r>
              <a:rPr lang="en-US" altLang="ko-KR" sz="1600" dirty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dateTime.getDayOfWeek</a:t>
            </a:r>
            <a:r>
              <a:rPr lang="en-US" altLang="ko-KR" sz="1600" dirty="0">
                <a:solidFill>
                  <a:schemeClr val="tx1"/>
                </a:solidFill>
              </a:rPr>
              <a:t> ==</a:t>
            </a:r>
            <a:r>
              <a:rPr lang="en-US" altLang="ko-KR" sz="1600" dirty="0" err="1">
                <a:solidFill>
                  <a:schemeClr val="tx1"/>
                </a:solidFill>
              </a:rPr>
              <a:t>DateTimeConstants.SUNDAY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numOfSunday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sundayRDD.count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</a:t>
            </a:r>
            <a:r>
              <a:rPr lang="ko-KR" altLang="en-US" sz="1600" dirty="0">
                <a:solidFill>
                  <a:schemeClr val="tx1"/>
                </a:solidFill>
              </a:rPr>
              <a:t>주어진 데이터에는 일요일 </a:t>
            </a:r>
            <a:r>
              <a:rPr lang="en-US" altLang="ko-KR" sz="1600" dirty="0">
                <a:solidFill>
                  <a:schemeClr val="tx1"/>
                </a:solidFill>
              </a:rPr>
              <a:t>${</a:t>
            </a:r>
            <a:r>
              <a:rPr lang="en-US" altLang="ko-KR" sz="1600" dirty="0" err="1">
                <a:solidFill>
                  <a:schemeClr val="tx1"/>
                </a:solidFill>
              </a:rPr>
              <a:t>numOfSunday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r>
              <a:rPr lang="ko-KR" altLang="en-US" sz="1600" dirty="0">
                <a:solidFill>
                  <a:schemeClr val="tx1"/>
                </a:solidFill>
              </a:rPr>
              <a:t>개 들어 있습니다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3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693" y="3686907"/>
            <a:ext cx="11152397" cy="1840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name </a:t>
            </a:r>
            <a:r>
              <a:rPr lang="en-US" altLang="ko-KR" sz="1600" dirty="0">
                <a:solidFill>
                  <a:schemeClr val="tx1"/>
                </a:solidFill>
              </a:rPr>
              <a:t>:= "spark-simple-app"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version := "0.1"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scalaVersion</a:t>
            </a:r>
            <a:r>
              <a:rPr lang="en-US" altLang="ko-KR" sz="1600" dirty="0">
                <a:solidFill>
                  <a:schemeClr val="tx1"/>
                </a:solidFill>
              </a:rPr>
              <a:t> := "2.11.12"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libraryDependencies</a:t>
            </a:r>
            <a:r>
              <a:rPr lang="en-US" altLang="ko-KR" sz="1600" dirty="0">
                <a:solidFill>
                  <a:schemeClr val="tx1"/>
                </a:solidFill>
              </a:rPr>
              <a:t> ++=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" % "spark-core_2.11" % "2.4.3" % "provided", "</a:t>
            </a:r>
            <a:r>
              <a:rPr lang="en-US" altLang="ko-KR" sz="1600" dirty="0" err="1">
                <a:solidFill>
                  <a:schemeClr val="tx1"/>
                </a:solidFill>
              </a:rPr>
              <a:t>joda</a:t>
            </a:r>
            <a:r>
              <a:rPr lang="en-US" altLang="ko-KR" sz="1600" dirty="0">
                <a:solidFill>
                  <a:schemeClr val="tx1"/>
                </a:solidFill>
              </a:rPr>
              <a:t>-time" % "</a:t>
            </a:r>
            <a:r>
              <a:rPr lang="en-US" altLang="ko-KR" sz="1600" dirty="0" err="1">
                <a:solidFill>
                  <a:schemeClr val="tx1"/>
                </a:solidFill>
              </a:rPr>
              <a:t>joda</a:t>
            </a:r>
            <a:r>
              <a:rPr lang="en-US" altLang="ko-KR" sz="1600" dirty="0">
                <a:solidFill>
                  <a:schemeClr val="tx1"/>
                </a:solidFill>
              </a:rPr>
              <a:t>-time" % "2.8.2")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assemblyOption</a:t>
            </a:r>
            <a:r>
              <a:rPr lang="en-US" altLang="ko-KR" sz="1600" dirty="0">
                <a:solidFill>
                  <a:schemeClr val="tx1"/>
                </a:solidFill>
              </a:rPr>
              <a:t> in assembly := (</a:t>
            </a:r>
            <a:r>
              <a:rPr lang="en-US" altLang="ko-KR" sz="1600" dirty="0" err="1">
                <a:solidFill>
                  <a:schemeClr val="tx1"/>
                </a:solidFill>
              </a:rPr>
              <a:t>assemblyOption</a:t>
            </a:r>
            <a:r>
              <a:rPr lang="en-US" altLang="ko-KR" sz="1600" dirty="0">
                <a:solidFill>
                  <a:schemeClr val="tx1"/>
                </a:solidFill>
              </a:rPr>
              <a:t> in assembly).</a:t>
            </a:r>
            <a:r>
              <a:rPr lang="en-US" altLang="ko-KR" sz="1600" dirty="0" err="1">
                <a:solidFill>
                  <a:schemeClr val="tx1"/>
                </a:solidFill>
              </a:rPr>
              <a:t>value.copy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includeScala</a:t>
            </a:r>
            <a:r>
              <a:rPr lang="en-US" altLang="ko-KR" sz="1600" dirty="0">
                <a:solidFill>
                  <a:schemeClr val="tx1"/>
                </a:solidFill>
              </a:rPr>
              <a:t> = false)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125" y="1090246"/>
            <a:ext cx="11152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 smtClean="0"/>
              <a:t>build.sbt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/>
              <a:t>n</a:t>
            </a:r>
            <a:r>
              <a:rPr lang="en-US" altLang="ko-KR" dirty="0" smtClean="0"/>
              <a:t>ame –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/>
              <a:t>v</a:t>
            </a:r>
            <a:r>
              <a:rPr lang="en-US" altLang="ko-KR" dirty="0" smtClean="0"/>
              <a:t>ersion  - </a:t>
            </a:r>
            <a:r>
              <a:rPr lang="ko-KR" altLang="en-US" dirty="0" smtClean="0"/>
              <a:t>프로젝트 버전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scalaVersion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스칼라 버전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libraryDependencies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의존하는 라이브러리가 구체적으로 무엇인지 설정한다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또한 해당 라이브러리가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과정 중 어느 시점에 의존할지 설정한다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“&lt;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&gt;” % “&lt;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&gt;” % “&lt;version&gt;” % “&lt;configuration&gt;” </a:t>
            </a:r>
            <a:r>
              <a:rPr lang="ko-KR" altLang="en-US" dirty="0" smtClean="0"/>
              <a:t>형식으로 기술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assemblyOption</a:t>
            </a:r>
            <a:r>
              <a:rPr lang="en-US" altLang="ko-KR" dirty="0" smtClean="0"/>
              <a:t> in assembly – </a:t>
            </a:r>
            <a:r>
              <a:rPr lang="en-US" altLang="ko-KR" dirty="0" err="1" smtClean="0"/>
              <a:t>sbt</a:t>
            </a:r>
            <a:r>
              <a:rPr lang="en-US" altLang="ko-KR" dirty="0" smtClean="0"/>
              <a:t>-assembly </a:t>
            </a:r>
            <a:r>
              <a:rPr lang="ko-KR" altLang="en-US" dirty="0" smtClean="0"/>
              <a:t>플러그인의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465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4707" y="1620714"/>
            <a:ext cx="7807570" cy="509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addSbtPlugin</a:t>
            </a:r>
            <a:r>
              <a:rPr lang="en-US" altLang="ko-KR" sz="1600" dirty="0">
                <a:solidFill>
                  <a:schemeClr val="tx1"/>
                </a:solidFill>
              </a:rPr>
              <a:t>("com.eed3si9n" % "</a:t>
            </a:r>
            <a:r>
              <a:rPr lang="en-US" altLang="ko-KR" sz="1600" dirty="0" err="1">
                <a:solidFill>
                  <a:schemeClr val="tx1"/>
                </a:solidFill>
              </a:rPr>
              <a:t>sbt</a:t>
            </a:r>
            <a:r>
              <a:rPr lang="en-US" altLang="ko-KR" sz="1600" dirty="0">
                <a:solidFill>
                  <a:schemeClr val="tx1"/>
                </a:solidFill>
              </a:rPr>
              <a:t>-assembly" % "0.14.10")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94" y="926123"/>
            <a:ext cx="1115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 smtClean="0"/>
              <a:t>plugin.sbt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sbt</a:t>
            </a:r>
            <a:r>
              <a:rPr lang="en-US" altLang="ko-KR" dirty="0" smtClean="0"/>
              <a:t>-assembly </a:t>
            </a:r>
            <a:r>
              <a:rPr lang="ko-KR" altLang="en-US" dirty="0" err="1" smtClean="0"/>
              <a:t>플러그인을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 위한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893" y="2649415"/>
            <a:ext cx="1115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 실행을 위한 </a:t>
            </a:r>
            <a:r>
              <a:rPr lang="en-US" altLang="ko-KR" dirty="0" smtClean="0"/>
              <a:t>spark-submit </a:t>
            </a:r>
            <a:r>
              <a:rPr lang="ko-KR" altLang="en-US" dirty="0" smtClean="0"/>
              <a:t>명령 수행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8186" y="4882659"/>
            <a:ext cx="10374922" cy="817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spark-submit </a:t>
            </a:r>
            <a:r>
              <a:rPr lang="en-US" altLang="ko-KR" sz="1600" dirty="0" smtClean="0">
                <a:solidFill>
                  <a:schemeClr val="tx1"/>
                </a:solidFill>
              </a:rPr>
              <a:t>--</a:t>
            </a:r>
            <a:r>
              <a:rPr lang="en-US" altLang="ko-KR" sz="1600" dirty="0">
                <a:solidFill>
                  <a:schemeClr val="tx1"/>
                </a:solidFill>
              </a:rPr>
              <a:t>master local --class </a:t>
            </a:r>
            <a:r>
              <a:rPr lang="en-US" altLang="ko-KR" sz="1600" dirty="0" err="1">
                <a:solidFill>
                  <a:schemeClr val="tx1"/>
                </a:solidFill>
              </a:rPr>
              <a:t>lab.scala.example.SundayCount</a:t>
            </a:r>
            <a:r>
              <a:rPr lang="en-US" altLang="ko-KR" sz="1600" dirty="0">
                <a:solidFill>
                  <a:schemeClr val="tx1"/>
                </a:solidFill>
              </a:rPr>
              <a:t> --name </a:t>
            </a:r>
            <a:r>
              <a:rPr lang="en-US" altLang="ko-KR" sz="1600" dirty="0" err="1">
                <a:solidFill>
                  <a:schemeClr val="tx1"/>
                </a:solidFill>
              </a:rPr>
              <a:t>SundayCount</a:t>
            </a:r>
            <a:r>
              <a:rPr lang="en-US" altLang="ko-KR" sz="1600" dirty="0">
                <a:solidFill>
                  <a:schemeClr val="tx1"/>
                </a:solidFill>
              </a:rPr>
              <a:t>  ~/spark-simple-app/target/scala-2.11/spark-simple-app-assembly-0.1.jar /</a:t>
            </a:r>
            <a:r>
              <a:rPr lang="en-US" altLang="ko-KR" sz="1600" dirty="0" smtClean="0">
                <a:solidFill>
                  <a:schemeClr val="tx1"/>
                </a:solidFill>
              </a:rPr>
              <a:t>data/day/date.txt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8186" y="3203330"/>
            <a:ext cx="10374922" cy="14390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spark-submit </a:t>
            </a:r>
            <a:r>
              <a:rPr lang="en-US" altLang="ko-KR" sz="1600" dirty="0" smtClean="0">
                <a:solidFill>
                  <a:srgbClr val="C00000"/>
                </a:solidFill>
              </a:rPr>
              <a:t>--master  &lt;</a:t>
            </a:r>
            <a:r>
              <a:rPr lang="ko-KR" altLang="en-US" sz="1600" dirty="0" smtClean="0">
                <a:solidFill>
                  <a:srgbClr val="C00000"/>
                </a:solidFill>
              </a:rPr>
              <a:t>동작모드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--class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&lt;main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메서드가</a:t>
            </a:r>
            <a:r>
              <a:rPr lang="ko-KR" altLang="en-US" sz="1600" dirty="0" smtClean="0">
                <a:solidFill>
                  <a:srgbClr val="C00000"/>
                </a:solidFill>
              </a:rPr>
              <a:t> 구현된 애플리케이션 클래스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--</a:t>
            </a:r>
            <a:r>
              <a:rPr lang="en-US" altLang="ko-KR" sz="1600" dirty="0">
                <a:solidFill>
                  <a:srgbClr val="C00000"/>
                </a:solidFill>
              </a:rPr>
              <a:t>name </a:t>
            </a:r>
            <a:r>
              <a:rPr lang="en-US" altLang="ko-KR" sz="1600" dirty="0" smtClean="0">
                <a:solidFill>
                  <a:srgbClr val="C00000"/>
                </a:solidFill>
              </a:rPr>
              <a:t> &lt;</a:t>
            </a:r>
            <a:r>
              <a:rPr lang="ko-KR" altLang="en-US" sz="1600" dirty="0" smtClean="0">
                <a:solidFill>
                  <a:srgbClr val="C00000"/>
                </a:solidFill>
              </a:rPr>
              <a:t>애플리케이션 이름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 &lt;spark-submit 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명령의 옵션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</a:rPr>
              <a:t>애플리케이션의 클래스가 포함된 </a:t>
            </a:r>
            <a:r>
              <a:rPr lang="en-US" altLang="ko-KR" sz="1600" dirty="0" smtClean="0">
                <a:solidFill>
                  <a:srgbClr val="C00000"/>
                </a:solidFill>
              </a:rPr>
              <a:t>JAR </a:t>
            </a:r>
            <a:r>
              <a:rPr lang="ko-KR" altLang="en-US" sz="1600" dirty="0" smtClean="0">
                <a:solidFill>
                  <a:srgbClr val="C00000"/>
                </a:solidFill>
              </a:rPr>
              <a:t>파일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ko-KR" altLang="en-US" sz="1600" dirty="0" smtClean="0">
                <a:solidFill>
                  <a:srgbClr val="C00000"/>
                </a:solidFill>
              </a:rPr>
              <a:t>애플리케이션에 넘기는 옵션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49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894" y="926123"/>
            <a:ext cx="11152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local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spark-submit </a:t>
            </a:r>
            <a:r>
              <a:rPr lang="ko-KR" altLang="en-US" dirty="0" smtClean="0"/>
              <a:t>명령을 실행한 클라이언트상에서 프로세스를 구동하고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프로세스 안에서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를 구동하여 애플리케이션을 실행하는 동작 모드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yarn-client  / yarn-cluster </a:t>
            </a:r>
            <a:r>
              <a:rPr lang="ko-KR" altLang="en-US" dirty="0" smtClean="0"/>
              <a:t>모드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YARN</a:t>
            </a:r>
            <a:r>
              <a:rPr lang="ko-KR" altLang="en-US" dirty="0" smtClean="0"/>
              <a:t>이 관리하는 클러스터 상에서 애플리케이션을 실행하는 모드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 모든 구문은 값을 리턴한다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 변수는 </a:t>
            </a:r>
            <a:r>
              <a:rPr lang="en-US" altLang="ko-KR" smtClean="0"/>
              <a:t>“</a:t>
            </a:r>
            <a:r>
              <a:rPr lang="ko-KR" altLang="en-US" smtClean="0"/>
              <a:t>변수명</a:t>
            </a:r>
            <a:r>
              <a:rPr lang="en-US" altLang="ko-KR" smtClean="0"/>
              <a:t>:</a:t>
            </a:r>
            <a:r>
              <a:rPr lang="ko-KR" altLang="en-US" smtClean="0"/>
              <a:t>변수타입</a:t>
            </a:r>
            <a:r>
              <a:rPr lang="en-US" altLang="ko-KR" smtClean="0"/>
              <a:t>=</a:t>
            </a:r>
            <a:r>
              <a:rPr lang="ko-KR" altLang="en-US" smtClean="0"/>
              <a:t>변수내용</a:t>
            </a:r>
            <a:r>
              <a:rPr lang="en-US" altLang="ko-KR" smtClean="0"/>
              <a:t>” </a:t>
            </a:r>
            <a:r>
              <a:rPr lang="ko-KR" altLang="en-US" smtClean="0"/>
              <a:t>형태로 표시된다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단어 수 세기 예제</a:t>
            </a:r>
            <a:r>
              <a:rPr lang="en-US" altLang="ko-KR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9264" y="2075687"/>
            <a:ext cx="8878824" cy="4251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스파크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설치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디렉토리로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이동해서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스파크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셀을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cd ${SPARK_HOME}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./bin/spark-shell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 수를 세어볼 파일을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읽어들입니다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file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("file://&lt;</a:t>
            </a:r>
            <a:r>
              <a:rPr lang="en-US" altLang="ko-KR" sz="1600" dirty="0" err="1">
                <a:solidFill>
                  <a:schemeClr val="tx1"/>
                </a:solidFill>
              </a:rPr>
              <a:t>spark_home_dir</a:t>
            </a:r>
            <a:r>
              <a:rPr lang="en-US" altLang="ko-KR" sz="1600" dirty="0">
                <a:solidFill>
                  <a:schemeClr val="tx1"/>
                </a:solidFill>
              </a:rPr>
              <a:t>&gt;/README.md")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파일을 한 줄씩 읽은 후 공백문자를 기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준으로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각 단어로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분리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words = </a:t>
            </a:r>
            <a:r>
              <a:rPr lang="en-US" altLang="ko-KR" sz="1600" dirty="0" err="1">
                <a:solidFill>
                  <a:schemeClr val="tx1"/>
                </a:solidFill>
              </a:rPr>
              <a:t>file.flatMap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단어를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 수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Key-Value Pair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로 생성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wordCountPair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words.map</a:t>
            </a:r>
            <a:r>
              <a:rPr lang="en-US" altLang="ko-KR" sz="1600" dirty="0">
                <a:solidFill>
                  <a:schemeClr val="tx1"/>
                </a:solidFill>
              </a:rPr>
              <a:t>(word =&gt; (word, 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5.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각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 수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) Key-Value Pair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를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같은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단어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(Key)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를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기준으로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합산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wordCountPair.reduceByKey</a:t>
            </a:r>
            <a:r>
              <a:rPr lang="en-US" altLang="ko-KR" sz="1600" dirty="0">
                <a:solidFill>
                  <a:schemeClr val="tx1"/>
                </a:solidFill>
              </a:rPr>
              <a:t>(_+_)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6.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단어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"For"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에 대한 결과를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취합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cnt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(k, v) if k == "For" =&gt; v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7.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실행 결과 출력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cnt.first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반복처리와 연속으로 이루어지는 변환처리의 고속화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연속으로 이루어지는 처리에서 매번 불필요한 디스크와 네트워크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가 발생하지 않도록 처리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연속으로 이루어지는 처리 전체를 검토한 뒤에 그에 맞는 최적화 처리를 </a:t>
            </a:r>
            <a:r>
              <a:rPr lang="ko-KR" altLang="en-US" dirty="0" err="1" smtClean="0"/>
              <a:t>끼워넣는</a:t>
            </a:r>
            <a:r>
              <a:rPr lang="ko-KR" altLang="en-US" dirty="0" smtClean="0"/>
              <a:t> 방식으로 설계하여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맵리듀스보다</a:t>
            </a:r>
            <a:r>
              <a:rPr lang="ko-KR" altLang="en-US" dirty="0" smtClean="0"/>
              <a:t> 고속으로 처리할 수 있고 완전히 대체할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시행착오에 적합한 환경 </a:t>
            </a:r>
            <a:r>
              <a:rPr lang="ko-KR" altLang="en-US" dirty="0" smtClean="0">
                <a:solidFill>
                  <a:srgbClr val="C00000"/>
                </a:solidFill>
              </a:rPr>
              <a:t>제공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병렬 분산 환경을 의식하지 않고 처리를 기술할 수 있도록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추상적으로 다루기 위한 </a:t>
            </a:r>
            <a:r>
              <a:rPr lang="en-US" altLang="ko-KR" dirty="0" smtClean="0"/>
              <a:t>RDD(Resilient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Distributed Dataset, </a:t>
            </a:r>
            <a:r>
              <a:rPr lang="ko-KR" altLang="en-US" dirty="0" smtClean="0"/>
              <a:t>내결함성 분산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내부에서는 병렬 작동을 위한 스케줄링이 이루어지며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 분산 환경에서의 처리가 진행된다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대화식으로 기술을 처리할 수 있는 </a:t>
            </a:r>
            <a:r>
              <a:rPr lang="en-US" altLang="ko-KR" dirty="0" smtClean="0"/>
              <a:t>CLI(</a:t>
            </a:r>
            <a:r>
              <a:rPr lang="en-US" altLang="ko-KR" dirty="0" err="1" smtClean="0"/>
              <a:t>SparkShell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제공된다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분석을 위한 방법의 하나로 한정적으로 쿼리를 발행해 결과를 확인하는 작업을 반복적으로 수행하고 최종적으로 원하는 결과를 얻는다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서로 다른 처리를 통합해 이용할 수 있는 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스트림처리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그리고 그래프 처리와 같은 서로 다른 형태의 애플리케이션을 하나의 환경에서 통합적으로 다룰 수 있다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60515" y="5660033"/>
            <a:ext cx="1003851" cy="517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데이터셋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6852" y="5516217"/>
            <a:ext cx="894522" cy="80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필터처리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56696" y="5638690"/>
            <a:ext cx="1003851" cy="5218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데이터셋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34239" y="5207162"/>
            <a:ext cx="1003851" cy="5268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데이터셋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0078" y="5509482"/>
            <a:ext cx="894522" cy="80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필터처리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4166" y="5799482"/>
            <a:ext cx="1003851" cy="5218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데이터셋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13473" y="5441673"/>
            <a:ext cx="894522" cy="80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필터처리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10358" y="5583306"/>
            <a:ext cx="1003851" cy="5218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데이터셋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90261" y="5918752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14526" y="6021725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57186" y="5961821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926892" y="5576680"/>
            <a:ext cx="413733" cy="222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34195" y="5922064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960547" y="5899592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439126" y="5873088"/>
            <a:ext cx="483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사각형 설명선 24"/>
          <p:cNvSpPr/>
          <p:nvPr/>
        </p:nvSpPr>
        <p:spPr>
          <a:xfrm>
            <a:off x="316897" y="6352394"/>
            <a:ext cx="1829955" cy="381129"/>
          </a:xfrm>
          <a:prstGeom prst="wedgeRoundRectCallout">
            <a:avLst>
              <a:gd name="adj1" fmla="val -13718"/>
              <a:gd name="adj2" fmla="val -91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RDD </a:t>
            </a:r>
            <a:r>
              <a:rPr lang="ko-KR" altLang="en-US" sz="1200" b="1" dirty="0" err="1" smtClean="0"/>
              <a:t>데이터셋</a:t>
            </a:r>
            <a:r>
              <a:rPr lang="ko-KR" altLang="en-US" sz="1200" b="1" dirty="0" smtClean="0"/>
              <a:t> 이용</a:t>
            </a:r>
            <a:endParaRPr lang="ko-KR" altLang="en-US" sz="1200" b="1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655403" y="6452088"/>
            <a:ext cx="6269936" cy="243906"/>
          </a:xfrm>
          <a:prstGeom prst="wedgeRoundRectCallout">
            <a:avLst>
              <a:gd name="adj1" fmla="val -26888"/>
              <a:gd name="adj2" fmla="val -48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RDD API </a:t>
            </a:r>
            <a:r>
              <a:rPr lang="ko-KR" altLang="en-US" sz="1200" b="1" dirty="0" smtClean="0"/>
              <a:t>이용 처리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76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스칼라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이용하면 불필요한 컴파일 및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과정을 거치지 않고 빠르게 원하는 기능을 수행해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스파크는</a:t>
            </a:r>
            <a:r>
              <a:rPr lang="ko-KR" altLang="en-US" dirty="0" smtClean="0"/>
              <a:t> 기본적으로 여러 서버로 구성된 클러스터에서 동작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클러스터는 여러 서버로 구성되기 때문에 클러스터를 구성하는 각 서버의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같은 자원을 다루기 위한 클러스터 매니저 혹은 마스터가 존재함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--master </a:t>
            </a:r>
            <a:r>
              <a:rPr lang="ko-KR" altLang="en-US" dirty="0" smtClean="0"/>
              <a:t>옵션은 </a:t>
            </a:r>
            <a:r>
              <a:rPr lang="ko-KR" altLang="en-US" dirty="0" err="1" smtClean="0"/>
              <a:t>스파크가</a:t>
            </a:r>
            <a:r>
              <a:rPr lang="ko-KR" altLang="en-US" dirty="0" smtClean="0"/>
              <a:t> 사용할 클러스터 마스터 정보를 지정하는 옵션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--local </a:t>
            </a:r>
            <a:r>
              <a:rPr lang="ko-KR" altLang="en-US" dirty="0" smtClean="0"/>
              <a:t>옵션은 단일 서버에서 동작시킬 경우</a:t>
            </a:r>
            <a:r>
              <a:rPr lang="en-US" altLang="ko-KR" dirty="0"/>
              <a:t> </a:t>
            </a:r>
            <a:r>
              <a:rPr lang="ko-KR" altLang="en-US" dirty="0" smtClean="0"/>
              <a:t>지정하는 옵션으로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잡은 하나의 서버에서 하나의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만 이용해 동작한다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59536" y="3831336"/>
            <a:ext cx="8878824" cy="2377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./bin/spark-shell  --help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제공되는 </a:t>
            </a:r>
            <a:r>
              <a:rPr lang="ko-KR" altLang="en-US" sz="1600" dirty="0">
                <a:solidFill>
                  <a:schemeClr val="tx1"/>
                </a:solidFill>
              </a:rPr>
              <a:t>옵션 종류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셸이</a:t>
            </a:r>
            <a:r>
              <a:rPr lang="ko-KR" altLang="en-US" sz="1600" dirty="0">
                <a:solidFill>
                  <a:schemeClr val="tx1"/>
                </a:solidFill>
              </a:rPr>
              <a:t> 동작할 때 필요한 클래스와 라이브러리에 관한 옵션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애플리케이션 실행과 관련된 옵션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클러스터 동작과 관련된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셸</a:t>
            </a:r>
            <a:r>
              <a:rPr lang="ko-KR" altLang="en-US" sz="1600" dirty="0">
                <a:solidFill>
                  <a:schemeClr val="tx1"/>
                </a:solidFill>
              </a:rPr>
              <a:t> 또는 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애플리케이션이 어떤 설정 정보를 가지고 있는지 확인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./spark-shell  --master=local </a:t>
            </a:r>
            <a:r>
              <a:rPr lang="en-US" altLang="ko-KR" sz="1600" dirty="0" smtClean="0">
                <a:solidFill>
                  <a:schemeClr val="tx1"/>
                </a:solidFill>
              </a:rPr>
              <a:t>–verbose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sc.getConf.toDebugString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인터랙티브</a:t>
            </a:r>
            <a:r>
              <a:rPr lang="ko-KR" altLang="en-US" dirty="0" smtClean="0"/>
              <a:t> 방식으로 즉시 처리를 수행하고 결과를 확인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ko-KR" altLang="en-US" dirty="0">
                <a:hlinkClick r:id="rId2"/>
              </a:rPr>
              <a:t>서버</a:t>
            </a:r>
            <a:r>
              <a:rPr lang="en-US" altLang="ko-KR" dirty="0" smtClean="0">
                <a:hlinkClick r:id="rId2"/>
              </a:rPr>
              <a:t>IP:4040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스파크의</a:t>
            </a:r>
            <a:r>
              <a:rPr lang="ko-KR" altLang="en-US" dirty="0" smtClean="0"/>
              <a:t> 로컬모드로 개발 및 테스트를 진행한다고 하더라도 단일 </a:t>
            </a:r>
            <a:r>
              <a:rPr lang="ko-KR" altLang="en-US" dirty="0" err="1" smtClean="0"/>
              <a:t>스레드보다는</a:t>
            </a:r>
            <a:r>
              <a:rPr lang="ko-KR" altLang="en-US" dirty="0" smtClean="0"/>
              <a:t> 최소 두 개 이상의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사용해 병렬처리 과정에서 실수가 발생하지 않도록 꼼꼼히 확인하는 것을 권장함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2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1019908"/>
            <a:ext cx="1093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입력 소스로부터</a:t>
            </a:r>
            <a:r>
              <a:rPr lang="en-US" altLang="ko-KR" dirty="0" smtClean="0"/>
              <a:t>) 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RDD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결과 파일 처리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7351" y="2682047"/>
            <a:ext cx="10028895" cy="3964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lab.spark.scala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org.apache.spark.rdd.RDD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 {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require(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args.length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== 3, "Usage: 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 &lt;Master&gt; &lt;Input&gt; &lt;Output&gt;")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getSparkContext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",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(0))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getInputRDD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(1))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 = process(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handleResult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(2))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: String, master: String)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setAppName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).</a:t>
            </a:r>
            <a:r>
              <a:rPr lang="en-US" altLang="ko-KR" sz="1600" dirty="0" err="1">
                <a:solidFill>
                  <a:schemeClr val="tx1"/>
                </a:solidFill>
              </a:rPr>
              <a:t>setMaster</a:t>
            </a:r>
            <a:r>
              <a:rPr lang="en-US" altLang="ko-KR" sz="1600" dirty="0">
                <a:solidFill>
                  <a:schemeClr val="tx1"/>
                </a:solidFill>
              </a:rPr>
              <a:t>(master)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  }</a:t>
            </a:r>
          </a:p>
        </p:txBody>
      </p:sp>
    </p:spTree>
    <p:extLst>
      <p:ext uri="{BB962C8B-B14F-4D97-AF65-F5344CB8AC3E}">
        <p14:creationId xmlns:p14="http://schemas.microsoft.com/office/powerpoint/2010/main" val="1456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489" y="1017371"/>
            <a:ext cx="10028895" cy="322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getInputRDD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, input: String)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sc.textFile</a:t>
            </a:r>
            <a:r>
              <a:rPr lang="en-US" altLang="ko-KR" sz="1600" dirty="0" smtClean="0">
                <a:solidFill>
                  <a:schemeClr val="tx1"/>
                </a:solidFill>
              </a:rPr>
              <a:t>(input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process(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: RDD[String])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words = </a:t>
            </a:r>
            <a:r>
              <a:rPr lang="en-US" altLang="ko-KR" sz="1600" dirty="0" err="1">
                <a:solidFill>
                  <a:schemeClr val="tx1"/>
                </a:solidFill>
              </a:rPr>
              <a:t>inputRDD.flatMap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</a:rPr>
              <a:t> =&gt; </a:t>
            </a:r>
            <a:r>
              <a:rPr lang="en-US" altLang="ko-KR" sz="1600" dirty="0" err="1">
                <a:solidFill>
                  <a:schemeClr val="tx1"/>
                </a:solidFill>
              </a:rPr>
              <a:t>str.split</a:t>
            </a:r>
            <a:r>
              <a:rPr lang="en-US" altLang="ko-KR" sz="1600" dirty="0">
                <a:solidFill>
                  <a:schemeClr val="tx1"/>
                </a:solidFill>
              </a:rPr>
              <a:t>(" 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wcPair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words.map</a:t>
            </a:r>
            <a:r>
              <a:rPr lang="en-US" altLang="ko-KR" sz="1600" dirty="0">
                <a:solidFill>
                  <a:schemeClr val="tx1"/>
                </a:solidFill>
              </a:rPr>
              <a:t>((_, 1))    </a:t>
            </a:r>
            <a:r>
              <a:rPr lang="en-US" altLang="ko-KR" sz="1600" dirty="0" err="1">
                <a:solidFill>
                  <a:schemeClr val="tx1"/>
                </a:solidFill>
              </a:rPr>
              <a:t>wcPair.reduceByKey</a:t>
            </a:r>
            <a:r>
              <a:rPr lang="en-US" altLang="ko-KR" sz="1600" dirty="0">
                <a:solidFill>
                  <a:schemeClr val="tx1"/>
                </a:solidFill>
              </a:rPr>
              <a:t>(_ + _)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handleResult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: RDD[(String,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)], output: String)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resultRDD.saveAsTextFile</a:t>
            </a:r>
            <a:r>
              <a:rPr lang="en-US" altLang="ko-KR" sz="1600" dirty="0" smtClean="0">
                <a:solidFill>
                  <a:schemeClr val="tx1"/>
                </a:solidFill>
              </a:rPr>
              <a:t>(output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C00000"/>
                </a:solidFill>
              </a:rPr>
              <a:t>Spark Context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애플리케이션과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클러스터와의 연결을 담당하는 객체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애플리케이션은 </a:t>
            </a:r>
            <a:r>
              <a:rPr lang="en-US" altLang="ko-KR" dirty="0" err="1" smtClean="0"/>
              <a:t>SparkContext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accumulator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broadcast </a:t>
            </a:r>
            <a:r>
              <a:rPr lang="ko-KR" altLang="en-US" dirty="0" smtClean="0"/>
              <a:t>변수 등을 다루게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애플리케이션을 수행하는 데 필요한 각종 설정 정보를 담는 역할을 한다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스파크에서</a:t>
            </a:r>
            <a:r>
              <a:rPr lang="ko-KR" altLang="en-US" dirty="0" smtClean="0"/>
              <a:t> 사용하는 기본 분산 데이터 모델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파일과 같은 외부 데이터 소스로부터 생성하는 방법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로부터 또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/>
              <a:t>방</a:t>
            </a:r>
            <a:r>
              <a:rPr lang="ko-KR" altLang="en-US" dirty="0" smtClean="0"/>
              <a:t>법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6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스파크</a:t>
            </a:r>
            <a:r>
              <a:rPr lang="ko-KR" altLang="en-US" dirty="0"/>
              <a:t> 클러스터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클러스터는 여러 대의 서버가 마치 한 개의 서버처럼 동작하는 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스파크는</a:t>
            </a:r>
            <a:r>
              <a:rPr lang="ko-KR" altLang="en-US" dirty="0"/>
              <a:t> 클러스터 환경에서 동작하며</a:t>
            </a:r>
            <a:r>
              <a:rPr lang="en-US" altLang="ko-KR" dirty="0"/>
              <a:t>, </a:t>
            </a:r>
            <a:r>
              <a:rPr lang="ko-KR" altLang="en-US" dirty="0"/>
              <a:t>대량의 데이터를 여러 서버로 나누어 병렬로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분산 데이터로서 </a:t>
            </a:r>
            <a:r>
              <a:rPr lang="en-US" altLang="ko-KR" dirty="0"/>
              <a:t>RDD(Resilient Distributed </a:t>
            </a:r>
            <a:r>
              <a:rPr lang="en-US" altLang="ko-KR" dirty="0" err="1" smtClean="0"/>
              <a:t>Databasets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회복력을 </a:t>
            </a:r>
            <a:r>
              <a:rPr lang="ko-KR" altLang="en-US" dirty="0"/>
              <a:t>가진 분산 데이터 집합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데이터를 처리하는 과정에서 집합을 이루고 있던 데이터의 일부에 문제가 생겨도 스스로 알아서 복구할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다수의 데이터 요소가 모인 집합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불변성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파티션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RDD </a:t>
            </a:r>
            <a:r>
              <a:rPr lang="ko-KR" altLang="en-US" dirty="0"/>
              <a:t>데이터는 클러스터를 구성하는 여러 서버에 나누어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스파크는</a:t>
            </a:r>
            <a:r>
              <a:rPr lang="ko-KR" altLang="en-US" dirty="0"/>
              <a:t> 분할된 데이터를 파티션이라는 단위로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하둡</a:t>
            </a:r>
            <a:r>
              <a:rPr lang="ko-KR" altLang="en-US" dirty="0"/>
              <a:t> 파일시스템인 </a:t>
            </a:r>
            <a:r>
              <a:rPr lang="en-US" altLang="ko-KR" dirty="0"/>
              <a:t>HDFS</a:t>
            </a:r>
            <a:r>
              <a:rPr lang="ko-KR" altLang="en-US" dirty="0"/>
              <a:t>를 사용한다면 하나의 </a:t>
            </a:r>
            <a:r>
              <a:rPr lang="en-US" altLang="ko-KR" dirty="0"/>
              <a:t>HDFS </a:t>
            </a:r>
            <a:r>
              <a:rPr lang="ko-KR" altLang="en-US" dirty="0"/>
              <a:t>블록에 하나의 파티션이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스파크가</a:t>
            </a:r>
            <a:r>
              <a:rPr lang="ko-KR" altLang="en-US" dirty="0"/>
              <a:t> 제공하는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ko-KR" altLang="en-US" dirty="0" smtClean="0"/>
              <a:t>사용하면 </a:t>
            </a:r>
            <a:r>
              <a:rPr lang="ko-KR" altLang="en-US" dirty="0"/>
              <a:t>파티션의 수를 쉽게 </a:t>
            </a:r>
            <a:r>
              <a:rPr lang="ko-KR" altLang="en-US" dirty="0" smtClean="0"/>
              <a:t>조정 가능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파티션의 크기를 조정하는 것은 애플리케이션 성능에 큰 영향을 주므로 </a:t>
            </a:r>
            <a:r>
              <a:rPr lang="ko-KR" altLang="en-US" dirty="0" err="1"/>
              <a:t>스파크의</a:t>
            </a:r>
            <a:r>
              <a:rPr lang="ko-KR" altLang="en-US" dirty="0"/>
              <a:t> 동작 특성을 잘 이해하고 적절한 크기로 파티션 수를 설정하는 것이 </a:t>
            </a:r>
            <a:r>
              <a:rPr lang="ko-KR" altLang="en-US" dirty="0" smtClean="0"/>
              <a:t>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70C0"/>
                </a:solidFill>
              </a:rPr>
              <a:t>HDFS</a:t>
            </a:r>
            <a:r>
              <a:rPr lang="ko-KR" altLang="en-US" dirty="0" smtClean="0">
                <a:solidFill>
                  <a:srgbClr val="0070C0"/>
                </a:solidFill>
              </a:rPr>
              <a:t> 클러스터 기반 </a:t>
            </a:r>
            <a:r>
              <a:rPr lang="ko-KR" altLang="en-US" dirty="0" err="1" smtClean="0">
                <a:solidFill>
                  <a:srgbClr val="0070C0"/>
                </a:solidFill>
              </a:rPr>
              <a:t>스파크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스파크의</a:t>
            </a:r>
            <a:r>
              <a:rPr lang="ko-KR" altLang="en-US" dirty="0" smtClean="0"/>
              <a:t> </a:t>
            </a:r>
            <a:r>
              <a:rPr lang="ko-KR" altLang="en-US" dirty="0"/>
              <a:t>데이터 입력과 출력은 </a:t>
            </a:r>
            <a:r>
              <a:rPr lang="ko-KR" altLang="en-US" dirty="0" err="1"/>
              <a:t>하둡의</a:t>
            </a:r>
            <a:r>
              <a:rPr lang="ko-KR" altLang="en-US" dirty="0"/>
              <a:t> </a:t>
            </a:r>
            <a:r>
              <a:rPr lang="en-US" altLang="ko-KR" dirty="0" err="1"/>
              <a:t>InputFormat</a:t>
            </a:r>
            <a:r>
              <a:rPr lang="ko-KR" altLang="en-US" dirty="0"/>
              <a:t>과 </a:t>
            </a:r>
            <a:r>
              <a:rPr lang="en-US" altLang="ko-KR" dirty="0" err="1"/>
              <a:t>OutputFormat</a:t>
            </a:r>
            <a:r>
              <a:rPr lang="ko-KR" altLang="en-US" dirty="0"/>
              <a:t>을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하둡은</a:t>
            </a:r>
            <a:r>
              <a:rPr lang="ko-KR" altLang="en-US" dirty="0"/>
              <a:t> 일반 텍스트파일부터 </a:t>
            </a:r>
            <a:r>
              <a:rPr lang="en-US" altLang="ko-KR" dirty="0" err="1"/>
              <a:t>SequenceFile</a:t>
            </a:r>
            <a:r>
              <a:rPr lang="en-US" altLang="ko-KR" dirty="0"/>
              <a:t>, Parquet</a:t>
            </a:r>
            <a:r>
              <a:rPr lang="ko-KR" altLang="en-US" dirty="0"/>
              <a:t>등 다양한 입출력 포맷을 지원하며</a:t>
            </a:r>
            <a:r>
              <a:rPr lang="en-US" altLang="ko-KR" dirty="0"/>
              <a:t>, </a:t>
            </a:r>
            <a:r>
              <a:rPr lang="ko-KR" altLang="en-US" dirty="0" err="1"/>
              <a:t>스파크</a:t>
            </a:r>
            <a:r>
              <a:rPr lang="ko-KR" altLang="en-US" dirty="0"/>
              <a:t> 역시 동일한 입출력 유형을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하둡은</a:t>
            </a:r>
            <a:r>
              <a:rPr lang="ko-KR" altLang="en-US" dirty="0"/>
              <a:t> 데이터를 </a:t>
            </a:r>
            <a:r>
              <a:rPr lang="ko-KR" altLang="en-US" dirty="0" err="1"/>
              <a:t>읽어들일</a:t>
            </a:r>
            <a:r>
              <a:rPr lang="ko-KR" altLang="en-US" dirty="0"/>
              <a:t> 때 설정된 </a:t>
            </a:r>
            <a:r>
              <a:rPr lang="en-US" altLang="ko-KR" dirty="0" err="1"/>
              <a:t>InputSplit</a:t>
            </a:r>
            <a:r>
              <a:rPr lang="en-US" altLang="ko-KR" dirty="0"/>
              <a:t> </a:t>
            </a:r>
            <a:r>
              <a:rPr lang="ko-KR" altLang="en-US" dirty="0"/>
              <a:t>분할 정책에 따라 전체 데이터를 블록</a:t>
            </a:r>
            <a:r>
              <a:rPr lang="en-US" altLang="ko-KR" dirty="0"/>
              <a:t>(block) </a:t>
            </a:r>
            <a:r>
              <a:rPr lang="ko-KR" altLang="en-US" dirty="0"/>
              <a:t>단위로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( </a:t>
            </a:r>
            <a:r>
              <a:rPr lang="ko-KR" altLang="en-US" dirty="0"/>
              <a:t>특별한 설정을 하지 않는다면 이 블록은 </a:t>
            </a:r>
            <a:r>
              <a:rPr lang="ko-KR" altLang="en-US" dirty="0" err="1"/>
              <a:t>스파크의</a:t>
            </a:r>
            <a:r>
              <a:rPr lang="ko-KR" altLang="en-US" dirty="0"/>
              <a:t> 파티션 단위가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스파크에서</a:t>
            </a:r>
            <a:r>
              <a:rPr lang="ko-KR" altLang="en-US" dirty="0"/>
              <a:t> 제공하는 별도의 매개변수를 이용하면 원하는 값으로 파티션 단위 조정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70C0"/>
                </a:solidFill>
              </a:rPr>
              <a:t>Job</a:t>
            </a:r>
            <a:r>
              <a:rPr lang="ko-KR" altLang="en-US" dirty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Executor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잡</a:t>
            </a:r>
            <a:r>
              <a:rPr lang="en-US" altLang="ko-KR" dirty="0"/>
              <a:t>(Job</a:t>
            </a:r>
            <a:r>
              <a:rPr lang="en-US" altLang="ko-KR" dirty="0" smtClean="0"/>
              <a:t>) 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프로그램을 실행하는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하나의 잡은 클러스터에서 병렬로 처리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각 서버마다 </a:t>
            </a:r>
            <a:r>
              <a:rPr lang="en-US" altLang="ko-KR" dirty="0"/>
              <a:t>Executor</a:t>
            </a:r>
            <a:r>
              <a:rPr lang="ko-KR" altLang="en-US" dirty="0"/>
              <a:t>라는 프로세스가 생성되어 각자 할당된 파티션을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Task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70C0"/>
                </a:solidFill>
              </a:rPr>
              <a:t>Driver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스파크에서</a:t>
            </a:r>
            <a:r>
              <a:rPr lang="ko-KR" altLang="en-US" dirty="0"/>
              <a:t> 잡을 실행하는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메인 함수를 가지고 있는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생성하고 그 </a:t>
            </a:r>
            <a:r>
              <a:rPr lang="ko-KR" altLang="en-US" dirty="0" err="1"/>
              <a:t>인스턴스를</a:t>
            </a:r>
            <a:r>
              <a:rPr lang="ko-KR" altLang="en-US" dirty="0"/>
              <a:t> 포함하고 있는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자신을 실행한 프로그램에서 동작하면서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생성해 클러스터의 각 </a:t>
            </a:r>
            <a:r>
              <a:rPr lang="ko-KR" altLang="en-US" dirty="0" err="1"/>
              <a:t>워커</a:t>
            </a:r>
            <a:r>
              <a:rPr lang="ko-KR" altLang="en-US" dirty="0"/>
              <a:t> </a:t>
            </a:r>
            <a:r>
              <a:rPr lang="ko-KR" altLang="en-US" dirty="0" err="1"/>
              <a:t>노드들에게</a:t>
            </a:r>
            <a:r>
              <a:rPr lang="ko-KR" altLang="en-US" dirty="0"/>
              <a:t> 작업을 지시하고 결과를 취합하는 역할을 수행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드라이버 프로그램을 실행하는 서버는 </a:t>
            </a:r>
            <a:r>
              <a:rPr lang="ko-KR" altLang="en-US" dirty="0" err="1"/>
              <a:t>스파크</a:t>
            </a:r>
            <a:r>
              <a:rPr lang="ko-KR" altLang="en-US" dirty="0"/>
              <a:t> 클러스터를 구성하지 않는 서버 </a:t>
            </a:r>
            <a:r>
              <a:rPr lang="en-US" altLang="ko-KR" dirty="0"/>
              <a:t>(</a:t>
            </a:r>
            <a:r>
              <a:rPr lang="ko-KR" altLang="en-US" dirty="0"/>
              <a:t>별도의 작업용 서버</a:t>
            </a:r>
            <a:r>
              <a:rPr lang="en-US" altLang="ko-KR" dirty="0"/>
              <a:t>)</a:t>
            </a:r>
            <a:r>
              <a:rPr lang="ko-KR" altLang="en-US" dirty="0"/>
              <a:t>를 사용하는 경우가 많습니다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8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70C0"/>
                </a:solidFill>
              </a:rPr>
              <a:t>Transformation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의 형태로 변형하는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바꾸는 것이 아니며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하나 더 생성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70C0"/>
                </a:solidFill>
              </a:rPr>
              <a:t>Action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가 아닌 다른 타입의 결과를 반환하는 </a:t>
            </a:r>
            <a:r>
              <a:rPr lang="ko-KR" altLang="en-US" dirty="0" smtClean="0"/>
              <a:t>연산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의 각 요소를 이용해 어떤 결과값을 얻어내는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70C0"/>
                </a:solidFill>
              </a:rPr>
              <a:t>Lazy</a:t>
            </a:r>
            <a:r>
              <a:rPr lang="en-US" altLang="ko-KR" dirty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Transformation</a:t>
            </a:r>
            <a:r>
              <a:rPr lang="ko-KR" altLang="en-US" dirty="0"/>
              <a:t>에 해당하는 연산인 경우 해당 </a:t>
            </a:r>
            <a:r>
              <a:rPr lang="en-US" altLang="ko-KR" dirty="0"/>
              <a:t>RDD</a:t>
            </a:r>
            <a:r>
              <a:rPr lang="ko-KR" altLang="en-US" dirty="0"/>
              <a:t>를 사용하는 다른 </a:t>
            </a:r>
            <a:r>
              <a:rPr lang="en-US" altLang="ko-KR" dirty="0"/>
              <a:t>Action</a:t>
            </a:r>
            <a:r>
              <a:rPr lang="ko-KR" altLang="en-US" dirty="0"/>
              <a:t>연산이 호출될 때까지는 실제 </a:t>
            </a:r>
            <a:r>
              <a:rPr lang="ko-KR" altLang="en-US" dirty="0" err="1"/>
              <a:t>트랜스포메이션을</a:t>
            </a:r>
            <a:r>
              <a:rPr lang="ko-KR" altLang="en-US" dirty="0"/>
              <a:t> 수행하지 않는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사용자가 입력한 변환 연산들을 즉시 수행하지 않고 모아뒀다가 가장 최적의 수행 방법을 찾아 처리할 수 있다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70C0"/>
                </a:solidFill>
              </a:rPr>
              <a:t>함수의 전달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스파크는</a:t>
            </a:r>
            <a:r>
              <a:rPr lang="ko-KR" altLang="en-US" dirty="0" smtClean="0"/>
              <a:t> 함수형 언어인 스칼라로 작성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함수를 </a:t>
            </a:r>
            <a:r>
              <a:rPr lang="ko-KR" altLang="en-US" dirty="0"/>
              <a:t>통해 동작을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760677" y="4361810"/>
            <a:ext cx="3833624" cy="2281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함수의 전달 예제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object Operations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add(i: Int): Int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i + 1;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rdd1 = sc.parallelize(1 to 10)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rdd2 = rdd1.map(Operations.add)</a:t>
            </a:r>
          </a:p>
        </p:txBody>
      </p:sp>
    </p:spTree>
    <p:extLst>
      <p:ext uri="{BB962C8B-B14F-4D97-AF65-F5344CB8AC3E}">
        <p14:creationId xmlns:p14="http://schemas.microsoft.com/office/powerpoint/2010/main" val="1229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1843" y="1537284"/>
            <a:ext cx="10028895" cy="3960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lab.spark.scala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PassingFunctionSample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count =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add(i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{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count + 1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runMapSample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to 10)    // </a:t>
            </a:r>
            <a:r>
              <a:rPr lang="en-US" altLang="ko-KR" sz="1600" dirty="0" err="1">
                <a:solidFill>
                  <a:schemeClr val="tx1"/>
                </a:solidFill>
              </a:rPr>
              <a:t>java.io.NotSerializableException</a:t>
            </a:r>
            <a:r>
              <a:rPr lang="en-US" altLang="ko-KR" sz="1600" dirty="0">
                <a:solidFill>
                  <a:schemeClr val="tx1"/>
                </a:solidFill>
              </a:rPr>
              <a:t> !!!!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rdd2 = </a:t>
            </a:r>
            <a:r>
              <a:rPr lang="en-US" altLang="ko-KR" sz="1600" dirty="0">
                <a:solidFill>
                  <a:srgbClr val="C00000"/>
                </a:solidFill>
              </a:rPr>
              <a:t>rdd1.map(add)   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</a:rPr>
              <a:t>rdd2.collect() </a:t>
            </a:r>
            <a:r>
              <a:rPr lang="en-US" altLang="ko-KR" sz="1600" dirty="0" smtClean="0">
                <a:solidFill>
                  <a:schemeClr val="tx1"/>
                </a:solidFill>
              </a:rPr>
              <a:t>)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77" y="1008185"/>
            <a:ext cx="61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함수의 </a:t>
            </a:r>
            <a:r>
              <a:rPr lang="ko-KR" altLang="en-US" dirty="0" smtClean="0"/>
              <a:t>전달 예제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API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957" y="1202635"/>
            <a:ext cx="1069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생성과 변환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액션을 위한 </a:t>
            </a:r>
            <a:r>
              <a:rPr lang="en-US" altLang="ko-KR" dirty="0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영속화할 수 있는 </a:t>
            </a:r>
            <a:r>
              <a:rPr lang="en-US" altLang="ko-KR" dirty="0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의한 분산처리의 보조 역할을 하는 공유 변수를 다루는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0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Spark </a:t>
            </a:r>
            <a:r>
              <a:rPr lang="ko-KR" altLang="en-US" b="1" dirty="0" smtClean="0">
                <a:solidFill>
                  <a:srgbClr val="0070C0"/>
                </a:solidFill>
              </a:rPr>
              <a:t>역사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2009</a:t>
            </a:r>
            <a:r>
              <a:rPr lang="ko-KR" altLang="en-US" dirty="0" smtClean="0"/>
              <a:t>년 캘리포니아 대학교 버클리 캠퍼스의 </a:t>
            </a:r>
            <a:r>
              <a:rPr lang="en-US" altLang="ko-KR" dirty="0" err="1" smtClean="0"/>
              <a:t>AMPLab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 프로젝트로 처음 출범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BDAS(Berkeley Data Analytics Stack)</a:t>
            </a:r>
            <a:r>
              <a:rPr lang="ko-KR" altLang="en-US" dirty="0" smtClean="0"/>
              <a:t>라 불리는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위한 소프트웨어 </a:t>
            </a:r>
            <a:r>
              <a:rPr lang="ko-KR" altLang="en-US" dirty="0" err="1" smtClean="0"/>
              <a:t>스택에서의</a:t>
            </a:r>
            <a:r>
              <a:rPr lang="ko-KR" altLang="en-US" dirty="0" smtClean="0"/>
              <a:t> 컴포넌트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 초 </a:t>
            </a:r>
            <a:r>
              <a:rPr lang="ko-KR" altLang="en-US" dirty="0" err="1" smtClean="0"/>
              <a:t>오픈소스로</a:t>
            </a:r>
            <a:r>
              <a:rPr lang="ko-KR" altLang="en-US" dirty="0" smtClean="0"/>
              <a:t> 공개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아파치 인큐베이터 프로젝트로 선정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40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애플리케이션과 클러스터의 연결을 관리하는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애플리케이션은 반드시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생성할 때는 </a:t>
            </a:r>
            <a:r>
              <a:rPr lang="ko-KR" altLang="en-US" dirty="0" err="1"/>
              <a:t>스파크</a:t>
            </a:r>
            <a:r>
              <a:rPr lang="ko-KR" altLang="en-US" dirty="0"/>
              <a:t> 동작에 필요한 여러 설정 정보를 지정할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클러스터 마스터 정보와 애플리케이션 이름은 반드시 지정해야 하는 필수 </a:t>
            </a:r>
            <a:r>
              <a:rPr lang="ko-KR" altLang="en-US" dirty="0" smtClean="0"/>
              <a:t>정보이다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C00000"/>
                </a:solidFill>
              </a:rPr>
              <a:t>SparkConf</a:t>
            </a:r>
            <a:r>
              <a:rPr lang="ko-KR" altLang="en-US" dirty="0" smtClean="0"/>
              <a:t>는 다양한 환경 정보를 설정하기 위한 목적으로 사용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4507" y="2976815"/>
            <a:ext cx="8981312" cy="9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</a:rPr>
              <a:t>SparkConf</a:t>
            </a:r>
            <a:r>
              <a:rPr lang="en-US" altLang="ko-KR" sz="1600" dirty="0">
                <a:solidFill>
                  <a:srgbClr val="C00000"/>
                </a:solidFill>
              </a:rPr>
              <a:t>().</a:t>
            </a:r>
            <a:r>
              <a:rPr lang="en-US" altLang="ko-KR" sz="1600" dirty="0" err="1">
                <a:solidFill>
                  <a:srgbClr val="C00000"/>
                </a:solidFill>
              </a:rPr>
              <a:t>setMaster</a:t>
            </a:r>
            <a:r>
              <a:rPr lang="en-US" altLang="ko-KR" sz="1600" dirty="0">
                <a:solidFill>
                  <a:srgbClr val="C00000"/>
                </a:solidFill>
              </a:rPr>
              <a:t>("local[*]").</a:t>
            </a:r>
            <a:r>
              <a:rPr lang="en-US" altLang="ko-KR" sz="1600" dirty="0" err="1">
                <a:solidFill>
                  <a:srgbClr val="C00000"/>
                </a:solidFill>
              </a:rPr>
              <a:t>setAppName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RDDCreateSample</a:t>
            </a:r>
            <a:r>
              <a:rPr lang="en-US" altLang="ko-KR" sz="16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6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드라이버 </a:t>
            </a:r>
            <a:r>
              <a:rPr lang="ko-KR" altLang="en-US" dirty="0"/>
              <a:t>프로그램의 컬렉션 객체</a:t>
            </a:r>
            <a:r>
              <a:rPr lang="en-US" altLang="ko-KR" dirty="0"/>
              <a:t>(</a:t>
            </a:r>
            <a:r>
              <a:rPr lang="ko-KR" altLang="en-US" dirty="0"/>
              <a:t>시퀀스 타입 객체</a:t>
            </a:r>
            <a:r>
              <a:rPr lang="en-US" altLang="ko-KR" dirty="0"/>
              <a:t>)</a:t>
            </a:r>
            <a:r>
              <a:rPr lang="ko-KR" altLang="en-US" dirty="0"/>
              <a:t>를 이용해서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파일이나 데이터베이스  </a:t>
            </a:r>
            <a:r>
              <a:rPr lang="ko-KR" altLang="en-US" dirty="0"/>
              <a:t>같은 외부 데이터를 이용하여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55873" y="2198025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tx1"/>
                </a:solidFill>
              </a:rPr>
              <a:t>val rdd1 = sc.parallelize</a:t>
            </a:r>
            <a:r>
              <a:rPr lang="pt-BR" altLang="ko-KR" sz="1600" dirty="0" smtClean="0">
                <a:solidFill>
                  <a:schemeClr val="tx1"/>
                </a:solidFill>
              </a:rPr>
              <a:t>( </a:t>
            </a:r>
            <a:r>
              <a:rPr lang="pt-BR" altLang="ko-KR" sz="1600" dirty="0" smtClean="0">
                <a:solidFill>
                  <a:srgbClr val="C00000"/>
                </a:solidFill>
              </a:rPr>
              <a:t>List</a:t>
            </a:r>
            <a:r>
              <a:rPr lang="pt-BR" altLang="ko-KR" sz="1600" dirty="0">
                <a:solidFill>
                  <a:srgbClr val="C00000"/>
                </a:solidFill>
              </a:rPr>
              <a:t>("a", "b", "c", "d", "e</a:t>
            </a:r>
            <a:r>
              <a:rPr lang="pt-BR" altLang="ko-KR" sz="1600" dirty="0" smtClean="0">
                <a:solidFill>
                  <a:srgbClr val="C00000"/>
                </a:solidFill>
              </a:rPr>
              <a:t>") </a:t>
            </a:r>
            <a:r>
              <a:rPr lang="pt-BR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5873" y="3261980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//parallelize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는 생성될 </a:t>
            </a:r>
            <a:r>
              <a:rPr lang="en-US" altLang="ko-KR" sz="1600" dirty="0">
                <a:solidFill>
                  <a:schemeClr val="tx1"/>
                </a:solidFill>
              </a:rPr>
              <a:t>RDD</a:t>
            </a:r>
            <a:r>
              <a:rPr lang="ko-KR" altLang="en-US" sz="1600" dirty="0">
                <a:solidFill>
                  <a:schemeClr val="tx1"/>
                </a:solidFill>
              </a:rPr>
              <a:t>의 파티션 수를 지정하는 옵션을 가지고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pt-BR" altLang="ko-KR" sz="1600" dirty="0" smtClean="0">
                <a:solidFill>
                  <a:schemeClr val="tx1"/>
                </a:solidFill>
              </a:rPr>
              <a:t>val </a:t>
            </a:r>
            <a:r>
              <a:rPr lang="pt-BR" altLang="ko-KR" sz="1600" dirty="0">
                <a:solidFill>
                  <a:schemeClr val="tx1"/>
                </a:solidFill>
              </a:rPr>
              <a:t>rdd1 = sc.parallelize</a:t>
            </a:r>
            <a:r>
              <a:rPr lang="pt-BR" altLang="ko-KR" sz="1600" dirty="0" smtClean="0">
                <a:solidFill>
                  <a:schemeClr val="tx1"/>
                </a:solidFill>
              </a:rPr>
              <a:t>( 1 to 1000, </a:t>
            </a:r>
            <a:r>
              <a:rPr lang="pt-BR" altLang="ko-KR" sz="1600" dirty="0" smtClean="0">
                <a:solidFill>
                  <a:srgbClr val="C00000"/>
                </a:solidFill>
              </a:rPr>
              <a:t>10</a:t>
            </a:r>
            <a:r>
              <a:rPr lang="pt-BR" altLang="ko-KR" sz="1600" dirty="0" smtClean="0">
                <a:solidFill>
                  <a:schemeClr val="tx1"/>
                </a:solidFill>
              </a:rPr>
              <a:t>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5873" y="4325935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읽어들이는</a:t>
            </a:r>
            <a:r>
              <a:rPr lang="ko-KR" altLang="en-US" sz="1600" dirty="0" smtClean="0">
                <a:solidFill>
                  <a:schemeClr val="tx1"/>
                </a:solidFill>
              </a:rPr>
              <a:t> 과정은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하둡의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TextInputFormat</a:t>
            </a:r>
            <a:r>
              <a:rPr lang="ko-KR" altLang="en-US" sz="1600" dirty="0" smtClean="0">
                <a:solidFill>
                  <a:schemeClr val="tx1"/>
                </a:solidFill>
              </a:rPr>
              <a:t>을 이용합니다</a:t>
            </a:r>
            <a:endParaRPr lang="pt-BR" altLang="ko-KR" sz="1600" dirty="0" smtClean="0">
              <a:solidFill>
                <a:schemeClr val="tx1"/>
              </a:solidFill>
            </a:endParaRPr>
          </a:p>
          <a:p>
            <a:r>
              <a:rPr lang="pt-BR" altLang="ko-KR" sz="1600" dirty="0" smtClean="0">
                <a:solidFill>
                  <a:schemeClr val="tx1"/>
                </a:solidFill>
              </a:rPr>
              <a:t>val </a:t>
            </a:r>
            <a:r>
              <a:rPr lang="pt-BR" altLang="ko-KR" sz="1600" dirty="0">
                <a:solidFill>
                  <a:schemeClr val="tx1"/>
                </a:solidFill>
              </a:rPr>
              <a:t>rdd1 = sc.textFile("&lt;spark_home_dir&gt;/README.md")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기본 액션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collect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모든 원소를 모아서 </a:t>
            </a:r>
            <a:r>
              <a:rPr lang="ko-KR" altLang="en-US" dirty="0" smtClean="0">
                <a:solidFill>
                  <a:srgbClr val="C00000"/>
                </a:solidFill>
              </a:rPr>
              <a:t>배열</a:t>
            </a:r>
            <a:r>
              <a:rPr lang="ko-KR" altLang="en-US" dirty="0" smtClean="0"/>
              <a:t>로 반환</a:t>
            </a:r>
            <a:endParaRPr lang="ko-KR" alt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파일이나 데이터베이스  </a:t>
            </a:r>
            <a:r>
              <a:rPr lang="ko-KR" altLang="en-US" dirty="0"/>
              <a:t>같은 외부 데이터를 이용하여 </a:t>
            </a:r>
            <a:r>
              <a:rPr lang="en-US" altLang="ko-KR" dirty="0"/>
              <a:t>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있는 모든 요소들이 </a:t>
            </a:r>
            <a:r>
              <a:rPr lang="en-US" altLang="ko-KR" dirty="0" smtClean="0"/>
              <a:t>collect </a:t>
            </a:r>
            <a:r>
              <a:rPr lang="ko-KR" altLang="en-US" dirty="0" smtClean="0"/>
              <a:t>연산을 호출한 서버의 메모리에 수집된다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전체 데이터를 모두 담을 수 있을 정도의 충분한 메모리 공간이 확보돼 있는 상태에서만 사용해야 한다</a:t>
            </a:r>
            <a:endParaRPr lang="ko-KR" alt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39520" y="2839111"/>
            <a:ext cx="8981312" cy="947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rdd.collect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result.mkString</a:t>
            </a:r>
            <a:r>
              <a:rPr lang="en-US" altLang="ko-KR" sz="1600" dirty="0">
                <a:solidFill>
                  <a:schemeClr val="tx1"/>
                </a:solidFill>
              </a:rPr>
              <a:t>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97" y="4040382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count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구성하는 전체 요소의 개수를 반환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239520" y="4808588"/>
            <a:ext cx="8981312" cy="935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rdd.count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 result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Transformation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이용해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 값으로 변환 후의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가 제공하는 연산은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구성하고 있는 데이터 유형과 밀접한 관계를 맺는다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각 요소의 타입을 문자열에서 숫자로 바꾸거나 불필요한 요소를 제외하거나 기존 요소의 값에 특정 값을 더하는 등의 </a:t>
            </a:r>
            <a:r>
              <a:rPr lang="ko-KR" altLang="en-US" dirty="0" smtClean="0"/>
              <a:t>작업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</a:rPr>
              <a:t>Map </a:t>
            </a:r>
            <a:r>
              <a:rPr lang="ko-KR" altLang="en-US" dirty="0" smtClean="0">
                <a:solidFill>
                  <a:srgbClr val="C00000"/>
                </a:solidFill>
              </a:rPr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 간의 사상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정의한 함수를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속하는 모든 요소에 적용해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그룹화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조건에 따라 요소를 그룹화하거나 특정 함수를 적용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집합 연산 </a:t>
            </a:r>
            <a:r>
              <a:rPr lang="en-US" altLang="ko-KR" dirty="0" smtClean="0"/>
              <a:t>: RDD</a:t>
            </a:r>
            <a:r>
              <a:rPr lang="ko-KR" altLang="en-US" dirty="0" smtClean="0"/>
              <a:t>에 포함된 요소를 하나의 집합으로 간주할 때 서로 다른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간에 합집합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교집합 등을 계산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파티션 연산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RDD</a:t>
            </a:r>
            <a:r>
              <a:rPr lang="ko-KR" altLang="en-US" dirty="0" smtClean="0"/>
              <a:t>의 파티션 개수를 조정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필터와 정렬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조건을 만족하는 요소만 선택하거나 각 요소를 정해진 기준에 따라 정렬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3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map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하나의 입력을 받아 하나의 값을 반환하는 함수를 인자로 받는다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속하는 모든 요소에 적용한 뒤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생성해서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사용하는 함수의 반환 타입에 제약이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057769"/>
            <a:ext cx="8981312" cy="935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</a:t>
            </a:r>
            <a:r>
              <a:rPr lang="en-US" altLang="ko-KR" sz="1600" dirty="0" smtClean="0">
                <a:solidFill>
                  <a:schemeClr val="tx1"/>
                </a:solidFill>
              </a:rPr>
              <a:t>5 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rdd.map</a:t>
            </a:r>
            <a:r>
              <a:rPr lang="en-US" altLang="ko-KR" sz="1600" dirty="0" smtClean="0">
                <a:solidFill>
                  <a:schemeClr val="tx1"/>
                </a:solidFill>
              </a:rPr>
              <a:t>( _ + 1 )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(“, “ )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97" y="4470567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RDD</a:t>
            </a:r>
            <a:r>
              <a:rPr lang="ko-KR" altLang="en-US" dirty="0" smtClean="0">
                <a:solidFill>
                  <a:srgbClr val="C00000"/>
                </a:solidFill>
              </a:rPr>
              <a:t>는 그 자체로는 타입이 될 수 없고 반드시 타입 매개변수</a:t>
            </a:r>
            <a:r>
              <a:rPr lang="en-US" altLang="ko-KR" dirty="0" smtClean="0">
                <a:solidFill>
                  <a:srgbClr val="C00000"/>
                </a:solidFill>
              </a:rPr>
              <a:t>(type parameter)</a:t>
            </a:r>
            <a:r>
              <a:rPr lang="ko-KR" altLang="en-US" dirty="0" smtClean="0">
                <a:solidFill>
                  <a:srgbClr val="C00000"/>
                </a:solidFill>
              </a:rPr>
              <a:t>를 지정해서 정의해야 하는 </a:t>
            </a:r>
            <a:r>
              <a:rPr lang="ko-KR" altLang="en-US" dirty="0" err="1" smtClean="0">
                <a:solidFill>
                  <a:srgbClr val="C00000"/>
                </a:solidFill>
              </a:rPr>
              <a:t>매개변수화한</a:t>
            </a:r>
            <a:r>
              <a:rPr lang="ko-KR" altLang="en-US" dirty="0" smtClean="0">
                <a:solidFill>
                  <a:srgbClr val="C00000"/>
                </a:solidFill>
              </a:rPr>
              <a:t> 타입</a:t>
            </a:r>
            <a:r>
              <a:rPr lang="en-US" altLang="ko-KR" dirty="0" smtClean="0">
                <a:solidFill>
                  <a:srgbClr val="C00000"/>
                </a:solidFill>
              </a:rPr>
              <a:t>(parameterized type)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39520" y="2455438"/>
            <a:ext cx="8981312" cy="467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map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map[U]( f : (T) =&gt; U ) : RDD[U]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TraversableOnce</a:t>
            </a:r>
            <a:r>
              <a:rPr lang="ko-KR" altLang="en-US" dirty="0" smtClean="0"/>
              <a:t>는  스칼라에서 </a:t>
            </a:r>
            <a:r>
              <a:rPr lang="ko-KR" altLang="en-US" dirty="0"/>
              <a:t> </a:t>
            </a:r>
            <a:r>
              <a:rPr lang="ko-KR" altLang="en-US" dirty="0" smtClean="0"/>
              <a:t>사용하는 </a:t>
            </a:r>
            <a:r>
              <a:rPr lang="ko-KR" altLang="en-US" dirty="0" err="1" smtClean="0"/>
              <a:t>이터레이터</a:t>
            </a:r>
            <a:r>
              <a:rPr lang="ko-KR" altLang="en-US" dirty="0" smtClean="0"/>
              <a:t> 타입 중 하나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반환값으로</a:t>
            </a:r>
            <a:r>
              <a:rPr lang="ko-KR" altLang="en-US" dirty="0" smtClean="0"/>
              <a:t> 리스트나 시퀀스 같은 여러 개의 값을 담은 일종의 컬렉션과 유사한 타입의 값을 반환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146037"/>
            <a:ext cx="8981312" cy="106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fruits = List( "apple, orange", "grape, apple, mango", "blueberry, tomato, </a:t>
            </a:r>
            <a:r>
              <a:rPr lang="en-US" altLang="ko-KR" sz="1600" dirty="0" err="1">
                <a:solidFill>
                  <a:schemeClr val="tx1"/>
                </a:solidFill>
              </a:rPr>
              <a:t>oragne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(fruits)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rdd1.flatMap(_.split(","))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print(rdd2.collect.mkString(", ")))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9520" y="2394027"/>
            <a:ext cx="8981312" cy="467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flatmap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flatMap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[U]( f : (T) =&gt;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TraversableOnce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[U] ) : RDD[U]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flatmap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Some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은 값이 있거나 없을 수 있는 옵션 상황을 표시하는 스칼라 타입니다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값이 있다면 </a:t>
            </a:r>
            <a:r>
              <a:rPr lang="en-US" altLang="ko-KR" dirty="0" smtClean="0"/>
              <a:t>Some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1950282"/>
            <a:ext cx="8981312" cy="263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fruits = List( "apple, orange", "grape, apple, mango", "blueberry, tomato, </a:t>
            </a:r>
            <a:r>
              <a:rPr lang="en-US" altLang="ko-KR" sz="1600" dirty="0" err="1">
                <a:solidFill>
                  <a:schemeClr val="tx1"/>
                </a:solidFill>
              </a:rPr>
              <a:t>oragne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(fruits)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rdd1.flatMap( log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//apple</a:t>
            </a:r>
            <a:r>
              <a:rPr lang="ko-KR" altLang="en-US" sz="1600" dirty="0">
                <a:solidFill>
                  <a:schemeClr val="tx1"/>
                </a:solidFill>
              </a:rPr>
              <a:t>이라는 단어가 포함된 경우만 처리하고 싶다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if(</a:t>
            </a:r>
            <a:r>
              <a:rPr lang="en-US" altLang="ko-KR" sz="1600" dirty="0" err="1">
                <a:solidFill>
                  <a:schemeClr val="tx1"/>
                </a:solidFill>
              </a:rPr>
              <a:t>log.contains</a:t>
            </a:r>
            <a:r>
              <a:rPr lang="en-US" altLang="ko-KR" sz="1600" dirty="0">
                <a:solidFill>
                  <a:schemeClr val="tx1"/>
                </a:solidFill>
              </a:rPr>
              <a:t>("apple"))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>
                <a:solidFill>
                  <a:srgbClr val="C00000"/>
                </a:solidFill>
              </a:rPr>
              <a:t>Some(</a:t>
            </a:r>
            <a:r>
              <a:rPr lang="en-US" altLang="ko-KR" sz="1600" dirty="0" err="1">
                <a:solidFill>
                  <a:srgbClr val="C00000"/>
                </a:solidFill>
              </a:rPr>
              <a:t>log.indexOf</a:t>
            </a:r>
            <a:r>
              <a:rPr lang="en-US" altLang="ko-KR" sz="1600" dirty="0">
                <a:solidFill>
                  <a:srgbClr val="C00000"/>
                </a:solidFill>
              </a:rPr>
              <a:t>("apple"))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None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})</a:t>
            </a:r>
          </a:p>
        </p:txBody>
      </p:sp>
    </p:spTree>
    <p:extLst>
      <p:ext uri="{BB962C8B-B14F-4D97-AF65-F5344CB8AC3E}">
        <p14:creationId xmlns:p14="http://schemas.microsoft.com/office/powerpoint/2010/main" val="12230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70C0"/>
                </a:solidFill>
              </a:rPr>
              <a:t>mapPartitions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map()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각 요소를 하나씩 처리한다면 </a:t>
            </a:r>
            <a:r>
              <a:rPr lang="en-US" altLang="ko-KR" dirty="0" err="1" smtClean="0"/>
              <a:t>mapPartitions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파티션 단위로 처리한다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전달받은 함수를 파티션 단위로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2313698"/>
            <a:ext cx="8981312" cy="227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10, </a:t>
            </a:r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rdd1.mapPartitions(numbers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print("DB </a:t>
            </a:r>
            <a:r>
              <a:rPr lang="ko-KR" altLang="en-US" sz="1600" dirty="0">
                <a:solidFill>
                  <a:schemeClr val="tx1"/>
                </a:solidFill>
              </a:rPr>
              <a:t>연결 </a:t>
            </a:r>
            <a:r>
              <a:rPr lang="en-US" altLang="ko-KR" sz="1600" dirty="0">
                <a:solidFill>
                  <a:schemeClr val="tx1"/>
                </a:solidFill>
              </a:rPr>
              <a:t>!!!")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numbers.map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number =&gt; number +1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2454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70C0"/>
                </a:solidFill>
              </a:rPr>
              <a:t>mapPartitionsWithIndex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전달받은 함수를 파티션 단위로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전달되는 함수를 호출할 때 파티션에 속한 요소의 정보뿐만 아니라 해당 파티션의 인덱스 정보도 함께 전달해 준다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2313698"/>
            <a:ext cx="8981312" cy="227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rdd1.mapPartitionsWithIndex((</a:t>
            </a:r>
            <a:r>
              <a:rPr lang="en-US" altLang="ko-KR" sz="1600" dirty="0" err="1">
                <a:solidFill>
                  <a:schemeClr val="tx1"/>
                </a:solidFill>
              </a:rPr>
              <a:t>idx</a:t>
            </a:r>
            <a:r>
              <a:rPr lang="en-US" altLang="ko-KR" sz="1600" dirty="0">
                <a:solidFill>
                  <a:schemeClr val="tx1"/>
                </a:solidFill>
              </a:rPr>
              <a:t>, numbers) 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numbers.flatMap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number if </a:t>
            </a:r>
            <a:r>
              <a:rPr lang="en-US" altLang="ko-KR" sz="1600" dirty="0" err="1">
                <a:solidFill>
                  <a:schemeClr val="tx1"/>
                </a:solidFill>
              </a:rPr>
              <a:t>idx</a:t>
            </a:r>
            <a:r>
              <a:rPr lang="en-US" altLang="ko-KR" sz="1600" dirty="0">
                <a:solidFill>
                  <a:schemeClr val="tx1"/>
                </a:solidFill>
              </a:rPr>
              <a:t> == 1 =&gt; Option(number + 1)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_                  =&gt; None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59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70C0"/>
                </a:solidFill>
              </a:rPr>
              <a:t>mapValues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PairRDD</a:t>
            </a:r>
            <a:r>
              <a:rPr lang="ko-KR" altLang="en-US" dirty="0" smtClean="0"/>
              <a:t>에 속하는 데이터는 키를 </a:t>
            </a:r>
            <a:r>
              <a:rPr lang="ko-KR" altLang="en-US" dirty="0" err="1" smtClean="0"/>
              <a:t>지준으로</a:t>
            </a:r>
            <a:r>
              <a:rPr lang="ko-KR" altLang="en-US" dirty="0" smtClean="0"/>
              <a:t> 해서 작은 그룹들을 만들고 해당 그룹들에 속한 값을 대상으로 합계나 평균을 구하는 등의 연산을 수행합니다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mapValues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RDD</a:t>
            </a:r>
            <a:r>
              <a:rPr lang="ko-KR" altLang="en-US" dirty="0" smtClean="0"/>
              <a:t>의 모든 요소들이 키와 값의 쌍을 이루고 있는 경우에만 사용 가능한 </a:t>
            </a:r>
            <a:r>
              <a:rPr lang="ko-KR" altLang="en-US" dirty="0" err="1" smtClean="0"/>
              <a:t>메서드이며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인자로 전달받은 함수를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해당하는 요소에만 적용하고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“Key”</a:t>
            </a:r>
            <a:r>
              <a:rPr lang="ko-KR" altLang="en-US" dirty="0" smtClean="0"/>
              <a:t>에 해당하는 부분은 그대로 두고 </a:t>
            </a:r>
            <a:r>
              <a:rPr lang="en-US" altLang="ko-KR" dirty="0" smtClean="0"/>
              <a:t>“Value”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map()  </a:t>
            </a:r>
            <a:r>
              <a:rPr lang="ko-KR" altLang="en-US" dirty="0" smtClean="0"/>
              <a:t>연산을 적용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063975"/>
            <a:ext cx="8981312" cy="1425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//(</a:t>
            </a:r>
            <a:r>
              <a:rPr lang="ko-KR" altLang="en-US" sz="1600" dirty="0">
                <a:solidFill>
                  <a:schemeClr val="tx1"/>
                </a:solidFill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쌍으로 구성된 </a:t>
            </a:r>
            <a:r>
              <a:rPr lang="en-US" altLang="ko-KR" sz="1600" dirty="0">
                <a:solidFill>
                  <a:schemeClr val="tx1"/>
                </a:solidFill>
              </a:rPr>
              <a:t>RDD</a:t>
            </a:r>
            <a:r>
              <a:rPr lang="ko-KR" altLang="en-US" sz="1600" dirty="0">
                <a:solidFill>
                  <a:schemeClr val="tx1"/>
                </a:solidFill>
              </a:rPr>
              <a:t>를 생성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("a",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rdd.mapValues</a:t>
            </a:r>
            <a:r>
              <a:rPr lang="en-US" altLang="ko-KR" sz="1600" dirty="0">
                <a:solidFill>
                  <a:schemeClr val="tx1"/>
                </a:solidFill>
              </a:rPr>
              <a:t>( i =&gt; i+1 )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("\t"))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머신러닝</a:t>
            </a:r>
            <a:r>
              <a:rPr lang="ko-KR" altLang="en-US" b="1" dirty="0" smtClean="0">
                <a:solidFill>
                  <a:srgbClr val="0070C0"/>
                </a:solidFill>
              </a:rPr>
              <a:t> 적용 사례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스파크의</a:t>
            </a:r>
            <a:r>
              <a:rPr lang="ko-KR" altLang="en-US" dirty="0" smtClean="0"/>
              <a:t> 전형적인 적용 분야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추천 광고의 최적화나 개인 맞춤형 페이지를 제공하는 엔진에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적용 </a:t>
            </a:r>
            <a:r>
              <a:rPr lang="en-US" altLang="ko-KR" dirty="0" smtClean="0"/>
              <a:t>(2013 </a:t>
            </a:r>
            <a:r>
              <a:rPr lang="ko-KR" altLang="en-US" dirty="0" err="1" smtClean="0"/>
              <a:t>야후</a:t>
            </a:r>
            <a:r>
              <a:rPr lang="en-US" altLang="ko-KR" dirty="0" smtClean="0"/>
              <a:t>! </a:t>
            </a:r>
            <a:r>
              <a:rPr lang="ko-KR" altLang="en-US" dirty="0" smtClean="0"/>
              <a:t>타이완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ko-KR" altLang="en-US" b="1" dirty="0" smtClean="0">
                <a:solidFill>
                  <a:srgbClr val="0070C0"/>
                </a:solidFill>
              </a:rPr>
              <a:t>업무처리 적용 사례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대량의 데이터로부터 특정 </a:t>
            </a:r>
            <a:r>
              <a:rPr lang="ko-KR" altLang="en-US" dirty="0" err="1" smtClean="0"/>
              <a:t>컬럼이나</a:t>
            </a:r>
            <a:r>
              <a:rPr lang="ko-KR" altLang="en-US" dirty="0" smtClean="0"/>
              <a:t> 조건에 맞는 레코드만 추출하고 해당 레코드를 반복해서 </a:t>
            </a:r>
            <a:r>
              <a:rPr lang="ko-KR" altLang="en-US" dirty="0" err="1" smtClean="0"/>
              <a:t>변환처리한</a:t>
            </a:r>
            <a:r>
              <a:rPr lang="ko-KR" altLang="en-US" dirty="0" smtClean="0"/>
              <a:t> 뒤 최종 집계하는 처리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NTT Data Co</a:t>
            </a:r>
            <a:r>
              <a:rPr lang="ko-KR" altLang="en-US" dirty="0" smtClean="0"/>
              <a:t>의 실제 운용 중인 업무를 </a:t>
            </a:r>
            <a:r>
              <a:rPr lang="ko-KR" altLang="en-US" dirty="0" err="1" smtClean="0"/>
              <a:t>시뮬레이션한</a:t>
            </a:r>
            <a:r>
              <a:rPr lang="ko-KR" altLang="en-US" dirty="0" smtClean="0"/>
              <a:t> 처리에 적용</a:t>
            </a:r>
            <a:r>
              <a:rPr lang="en-US" altLang="ko-KR" dirty="0" smtClean="0"/>
              <a:t>(2014)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solidFill>
                  <a:srgbClr val="0070C0"/>
                </a:solidFill>
              </a:rPr>
              <a:t>스트림처리</a:t>
            </a:r>
            <a:r>
              <a:rPr lang="ko-KR" altLang="en-US" b="1" dirty="0" smtClean="0">
                <a:solidFill>
                  <a:srgbClr val="0070C0"/>
                </a:solidFill>
              </a:rPr>
              <a:t> 적용 사례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미국 </a:t>
            </a:r>
            <a:r>
              <a:rPr lang="ko-KR" altLang="en-US" dirty="0" err="1" smtClean="0"/>
              <a:t>우얄라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Ooyala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사가 자사의 비디오를 </a:t>
            </a:r>
            <a:r>
              <a:rPr lang="ko-KR" altLang="en-US" dirty="0" err="1" smtClean="0"/>
              <a:t>스트리밍할</a:t>
            </a:r>
            <a:r>
              <a:rPr lang="ko-KR" altLang="en-US" dirty="0" smtClean="0"/>
              <a:t> 때 출력되는 로그 해석에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 처리에 이용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미국 </a:t>
            </a:r>
            <a:r>
              <a:rPr lang="ko-KR" altLang="en-US" dirty="0" err="1" smtClean="0"/>
              <a:t>컴캐스트</a:t>
            </a:r>
            <a:r>
              <a:rPr lang="en-US" altLang="ko-KR" dirty="0" smtClean="0"/>
              <a:t>(Comcast Labs.)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 HDFS</a:t>
            </a:r>
            <a:r>
              <a:rPr lang="ko-KR" altLang="en-US" dirty="0" smtClean="0"/>
              <a:t>에 저장된 사용자의 이력정보를 </a:t>
            </a:r>
            <a:r>
              <a:rPr lang="en-US" altLang="ko-KR" dirty="0" err="1" smtClean="0"/>
              <a:t>Mllib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클러스러닝</a:t>
            </a:r>
            <a:r>
              <a:rPr lang="ko-KR" altLang="en-US" dirty="0" smtClean="0"/>
              <a:t> 배치처리하고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가공하지 않은 채널 선택 </a:t>
            </a:r>
            <a:r>
              <a:rPr lang="ko-KR" altLang="en-US" dirty="0" err="1" smtClean="0"/>
              <a:t>저보를</a:t>
            </a:r>
            <a:r>
              <a:rPr lang="ko-KR" altLang="en-US" dirty="0" smtClean="0"/>
              <a:t> 카프카</a:t>
            </a:r>
            <a:r>
              <a:rPr lang="en-US" altLang="ko-KR" dirty="0" smtClean="0"/>
              <a:t>(Kafka)</a:t>
            </a:r>
            <a:r>
              <a:rPr lang="ko-KR" altLang="en-US" dirty="0" smtClean="0"/>
              <a:t>로 수집하여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클러스터별</a:t>
            </a:r>
            <a:r>
              <a:rPr lang="ko-KR" altLang="en-US" dirty="0" smtClean="0"/>
              <a:t> 방송 프로그램 </a:t>
            </a:r>
            <a:r>
              <a:rPr lang="ko-KR" altLang="en-US" dirty="0" err="1" smtClean="0"/>
              <a:t>트랜드를</a:t>
            </a:r>
            <a:r>
              <a:rPr lang="ko-KR" altLang="en-US" dirty="0" smtClean="0"/>
              <a:t> 실시간 처리하여 실시간으로 사용자에게 방송 프로그램 추천에 적용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94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70C0"/>
                </a:solidFill>
              </a:rPr>
              <a:t>flatMapValues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모든 요소들이 키와 값의 쌍을 이루고 있는 경우에만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해당하는 요소에만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연산을 적용하고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2" y="2067515"/>
            <a:ext cx="8981312" cy="1003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Seq</a:t>
            </a:r>
            <a:r>
              <a:rPr lang="en-US" altLang="ko-KR" sz="1600" smtClean="0">
                <a:solidFill>
                  <a:schemeClr val="tx1"/>
                </a:solidFill>
              </a:rPr>
              <a:t>((</a:t>
            </a:r>
            <a:r>
              <a:rPr lang="en-US" altLang="ko-KR" sz="1600" dirty="0">
                <a:solidFill>
                  <a:schemeClr val="tx1"/>
                </a:solidFill>
              </a:rPr>
              <a:t>1, "a, b"), (2, "a, c"), (3, "d, e")))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rdd.flatMapValues</a:t>
            </a:r>
            <a:r>
              <a:rPr lang="en-US" altLang="ko-KR" sz="1600" dirty="0">
                <a:solidFill>
                  <a:schemeClr val="tx1"/>
                </a:solidFill>
              </a:rPr>
              <a:t>( _.split(","))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("\t</a:t>
            </a:r>
            <a:r>
              <a:rPr lang="en-US" altLang="ko-KR" sz="1600" dirty="0" smtClean="0">
                <a:solidFill>
                  <a:schemeClr val="tx1"/>
                </a:solidFill>
              </a:rPr>
              <a:t>"))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70C0"/>
                </a:solidFill>
              </a:rPr>
              <a:t>zip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개의 서로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각 요소의 인덱스에 따라 하나의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묶어준다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같은 개수의 파티션을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파티션에 속하는 요소의 수는 동일하다고 가정한다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서로 크기가 다른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zip()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6849" y="2422818"/>
            <a:ext cx="8981312" cy="1297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rdd1.zip(rdd2)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zipPartitions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 단위로 </a:t>
            </a:r>
            <a:r>
              <a:rPr lang="en-US" altLang="ko-KR" dirty="0" smtClean="0"/>
              <a:t>zip() </a:t>
            </a:r>
            <a:r>
              <a:rPr lang="ko-KR" altLang="en-US" dirty="0" smtClean="0"/>
              <a:t>연산을 수행하고 특정 함수를 적용해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요소들의 집합 단위로 병합을 실행하므로 파티션의 개수만 동일해도 실행 됨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인자는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개까지 지정할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2" y="2699816"/>
            <a:ext cx="8981312" cy="2493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 2, 3),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rdd1.zipPartitions(rdd2)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(it1, it2) =&gt; for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v1 &lt;- it1;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v2 &lt;- it2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 yield v1 + v2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groupBy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요소를 일정한 기준에 따라 여러 개의 그룹으로 나누고 이 그룹으로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그룹은 키와 그 키에 속한 요소들의 시퀀스로 구성되며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전달하는 함수가 각 그룹의 키를 결정하는 역할을 담당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요소의 키를 생성하는 작업과 그룹으로 분류하는 작업을 동시에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49548" y="3098401"/>
            <a:ext cx="8981312" cy="2493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rdd.groupBy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i 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if (i % 2 == 0) =&gt; "even"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_                       =&gt; "odd"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v =&gt;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(s"${v</a:t>
            </a:r>
            <a:r>
              <a:rPr lang="en-US" altLang="ko-KR" sz="1600" dirty="0">
                <a:solidFill>
                  <a:schemeClr val="tx1"/>
                </a:solidFill>
              </a:rPr>
              <a:t>._1}, [${v._2.mkString(", ")}]")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81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groupByKey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 쌍으로 이뤄진 경우에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키를 기준으로 같은 키를 가진 요소들로 그룹을 만들고 이 그룹들로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1" y="2145819"/>
            <a:ext cx="8981312" cy="1629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"c", "b", "c")).map</a:t>
            </a:r>
            <a:r>
              <a:rPr lang="en-US" altLang="ko-KR" sz="1600" dirty="0" smtClean="0">
                <a:solidFill>
                  <a:schemeClr val="tx1"/>
                </a:solidFill>
              </a:rPr>
              <a:t>((_, </a:t>
            </a:r>
            <a:r>
              <a:rPr lang="en-US" altLang="ko-KR" sz="1600" dirty="0">
                <a:solidFill>
                  <a:schemeClr val="tx1"/>
                </a:solidFill>
              </a:rPr>
              <a:t>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rdd.groupByKey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v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</a:t>
            </a:r>
            <a:r>
              <a:rPr lang="en-US" altLang="ko-KR" sz="1600" dirty="0" smtClean="0">
                <a:solidFill>
                  <a:schemeClr val="tx1"/>
                </a:solidFill>
              </a:rPr>
              <a:t>"${v</a:t>
            </a:r>
            <a:r>
              <a:rPr lang="en-US" altLang="ko-KR" sz="1600" dirty="0">
                <a:solidFill>
                  <a:schemeClr val="tx1"/>
                </a:solidFill>
              </a:rPr>
              <a:t>._1}, [${v._2.mkString(",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")}]")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3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cogroup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 쌍으로 이뤄진 경우에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에서 같은 키를 갖는 값 요소를 찾아서 키와 그 키에 속하는 요소의 시퀀스로 구성된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튜플들로</a:t>
            </a:r>
            <a:r>
              <a:rPr lang="ko-KR" altLang="en-US" dirty="0" smtClean="0"/>
              <a:t>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 RDD API</a:t>
            </a:r>
            <a:r>
              <a:rPr lang="ko-KR" altLang="en-US" dirty="0" smtClean="0"/>
              <a:t>에서는 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cogroup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지정할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rdd1.cogroup(rdd2, rdd3, rdd4)</a:t>
            </a:r>
            <a:r>
              <a:rPr lang="ko-KR" altLang="en-US" dirty="0" smtClean="0"/>
              <a:t>와 같이 호출한다면 인자로 지정한 순서에 따라 </a:t>
            </a:r>
            <a:r>
              <a:rPr lang="en-US" altLang="ko-KR" dirty="0" smtClean="0"/>
              <a:t>Tuple(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Tuple(rdd1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, rdd2 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, rdd3 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..))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생성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2948602"/>
            <a:ext cx="8981312" cy="225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List("k1", "v1"), ("k2", "v2"), ("k1", "v3") 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(List(("k1", "v4")))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rdd.cogroup</a:t>
            </a:r>
            <a:r>
              <a:rPr lang="en-US" altLang="ko-KR" sz="1600" dirty="0">
                <a:solidFill>
                  <a:schemeClr val="tx1"/>
                </a:solidFill>
              </a:rPr>
              <a:t>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(k, (v_1, v_2))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(s"($k, [${v_1.mkString(",")}], [${v_2.mkString(",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")}])")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55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distinct()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원소에서 중복을 제외한 요소로만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729402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List( 1, 2, 3, 1, 2, 3, 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rdd.distinct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125982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cartesian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카테시안곱을</a:t>
            </a:r>
            <a:r>
              <a:rPr lang="ko-KR" altLang="en-US" dirty="0" smtClean="0"/>
              <a:t> 구하고 그 결과를 요소로 하는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1240" y="3918559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rdd1.cartesian(rdd2)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99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substract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dirty="0" smtClean="0"/>
              <a:t>dd1.substract(rdd2)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rdd1</a:t>
            </a:r>
            <a:r>
              <a:rPr lang="ko-KR" altLang="en-US" dirty="0" smtClean="0"/>
              <a:t>에 속하고</a:t>
            </a:r>
            <a:r>
              <a:rPr lang="en-US" altLang="ko-KR" dirty="0" smtClean="0"/>
              <a:t>, rdd2</a:t>
            </a:r>
            <a:r>
              <a:rPr lang="ko-KR" altLang="en-US" dirty="0" smtClean="0"/>
              <a:t>에는 속하지 않는 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7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"c", "d", "e"))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List("d", "e"))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rdd1.substract(rdd2)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31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union()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속하는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1240" y="4097463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List("d", "e", "f"))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rdd1.union(rdd2)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39147544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intersection()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 있을 때 </a:t>
            </a:r>
            <a:r>
              <a:rPr lang="en-US" altLang="ko-KR" dirty="0" smtClean="0"/>
              <a:t>rdd1</a:t>
            </a:r>
            <a:r>
              <a:rPr lang="ko-KR" altLang="en-US" dirty="0"/>
              <a:t>과</a:t>
            </a:r>
            <a:r>
              <a:rPr lang="en-US" altLang="ko-KR" dirty="0" smtClean="0"/>
              <a:t> rdd2</a:t>
            </a:r>
            <a:r>
              <a:rPr lang="ko-KR" altLang="en-US" dirty="0" smtClean="0"/>
              <a:t>에 동시에 속하는 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결과로 생성되는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에는 중복된 원소가 존재하지 않는다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7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</a:t>
            </a:r>
            <a:r>
              <a:rPr lang="en-US" altLang="ko-KR" sz="1600" dirty="0" smtClean="0">
                <a:solidFill>
                  <a:schemeClr val="tx1"/>
                </a:solidFill>
              </a:rPr>
              <a:t>( "</a:t>
            </a:r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", "</a:t>
            </a:r>
            <a:r>
              <a:rPr lang="en-US" altLang="ko-KR" sz="1600" dirty="0">
                <a:solidFill>
                  <a:schemeClr val="tx1"/>
                </a:solidFill>
              </a:rPr>
              <a:t>a", "b", "c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rdd2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</a:t>
            </a:r>
            <a:r>
              <a:rPr lang="en-US" altLang="ko-KR" sz="1600" dirty="0" smtClean="0">
                <a:solidFill>
                  <a:schemeClr val="tx1"/>
                </a:solidFill>
              </a:rPr>
              <a:t>", "</a:t>
            </a:r>
            <a:r>
              <a:rPr lang="en-US" altLang="ko-KR" sz="1600" dirty="0">
                <a:solidFill>
                  <a:schemeClr val="tx1"/>
                </a:solidFill>
              </a:rPr>
              <a:t>a", </a:t>
            </a:r>
            <a:r>
              <a:rPr lang="en-US" altLang="ko-KR" sz="1600" dirty="0" smtClean="0">
                <a:solidFill>
                  <a:schemeClr val="tx1"/>
                </a:solidFill>
              </a:rPr>
              <a:t>“c", </a:t>
            </a:r>
            <a:r>
              <a:rPr lang="en-US" altLang="ko-KR" sz="1600" dirty="0">
                <a:solidFill>
                  <a:schemeClr val="tx1"/>
                </a:solidFill>
              </a:rPr>
              <a:t>"c"))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result = </a:t>
            </a:r>
            <a:r>
              <a:rPr lang="en-US" altLang="ko-KR" sz="1600" dirty="0" smtClean="0">
                <a:solidFill>
                  <a:schemeClr val="tx1"/>
                </a:solidFill>
              </a:rPr>
              <a:t>rdd1.intersection(rdd2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31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join()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서로 같은 키를 가지고 있는 요소를 모아서 그룹을 형성하고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수행 결과로 생성된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타입의 요소를 가지며 </a:t>
            </a:r>
            <a:r>
              <a:rPr lang="en-US" altLang="ko-KR" dirty="0" smtClean="0"/>
              <a:t>Tuple(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Tuple(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요소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요소</a:t>
            </a:r>
            <a:r>
              <a:rPr lang="en-US" altLang="ko-KR" dirty="0" smtClean="0"/>
              <a:t>)) </a:t>
            </a:r>
            <a:r>
              <a:rPr lang="ko-KR" altLang="en-US" dirty="0" smtClean="0"/>
              <a:t>형태로 구성된다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1240" y="4661574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"c", "d", "e")).map(_,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List("b", "c", "f")).map((_, 2))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3280332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leftOuterJoin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rightOuterJoin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조인 결과를 표시할 때는 값이 존재하지 않는 경우를 고려해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타입을 이용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6"/>
            <a:ext cx="8981312" cy="154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"a",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result1 = rdd1.leftOuterJoin(rdd2)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result2 = rdd1.rightOuterJoin(rdd2)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("Left:" + result1.collect.mkString("\t"))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("Right:" + result2.collect.mkString("\t"))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782475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substractByKey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rdd1.substractByKey(rdd2)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rdd1</a:t>
            </a:r>
            <a:r>
              <a:rPr lang="ko-KR" altLang="en-US" dirty="0" smtClean="0"/>
              <a:t>의 요소 중에서 </a:t>
            </a:r>
            <a:r>
              <a:rPr lang="en-US" altLang="ko-KR" dirty="0" smtClean="0"/>
              <a:t>rdd2</a:t>
            </a:r>
            <a:r>
              <a:rPr lang="ko-KR" altLang="en-US" dirty="0" smtClean="0"/>
              <a:t>에 같은 키가 존재하는 요소를 제외한 나머지로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반환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51240" y="5036712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</a:t>
            </a:r>
            <a:r>
              <a:rPr lang="en-US" altLang="ko-KR" sz="1600" dirty="0" smtClean="0">
                <a:solidFill>
                  <a:schemeClr val="tx1"/>
                </a:solidFill>
              </a:rPr>
              <a:t>")).</a:t>
            </a:r>
            <a:r>
              <a:rPr lang="en-US" altLang="ko-KR" sz="1600" dirty="0">
                <a:solidFill>
                  <a:schemeClr val="tx1"/>
                </a:solidFill>
              </a:rPr>
              <a:t>map(_,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</a:t>
            </a:r>
            <a:r>
              <a:rPr lang="en-US" altLang="ko-KR" sz="1600" dirty="0" smtClean="0">
                <a:solidFill>
                  <a:schemeClr val="tx1"/>
                </a:solidFill>
              </a:rPr>
              <a:t>b“ )).</a:t>
            </a:r>
            <a:r>
              <a:rPr lang="en-US" altLang="ko-KR" sz="1600" dirty="0">
                <a:solidFill>
                  <a:schemeClr val="tx1"/>
                </a:solidFill>
              </a:rPr>
              <a:t>map((_, 2))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substractByKey</a:t>
            </a:r>
            <a:r>
              <a:rPr lang="en-US" altLang="ko-KR" sz="1600" dirty="0" smtClean="0">
                <a:solidFill>
                  <a:schemeClr val="tx1"/>
                </a:solidFill>
              </a:rPr>
              <a:t>(rdd2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(“\n"))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</a:rPr>
              <a:t>Spark </a:t>
            </a:r>
            <a:r>
              <a:rPr lang="ko-KR" altLang="en-US" dirty="0" smtClean="0">
                <a:solidFill>
                  <a:srgbClr val="C00000"/>
                </a:solidFill>
              </a:rPr>
              <a:t>는 여러 </a:t>
            </a:r>
            <a:r>
              <a:rPr lang="ko-KR" altLang="en-US" dirty="0" err="1" smtClean="0">
                <a:solidFill>
                  <a:srgbClr val="C00000"/>
                </a:solidFill>
              </a:rPr>
              <a:t>머신으로</a:t>
            </a:r>
            <a:r>
              <a:rPr lang="ko-KR" altLang="en-US" dirty="0" smtClean="0">
                <a:solidFill>
                  <a:srgbClr val="C00000"/>
                </a:solidFill>
              </a:rPr>
              <a:t> 구성된 클러스터 환경에서의 동작을 전제로 한 분산처리 플랫폼이다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70C0"/>
                </a:solidFill>
              </a:rPr>
              <a:t>클러스터 </a:t>
            </a:r>
            <a:r>
              <a:rPr lang="ko-KR" altLang="en-US" b="1" dirty="0">
                <a:solidFill>
                  <a:srgbClr val="0070C0"/>
                </a:solidFill>
              </a:rPr>
              <a:t>매니저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작업을 운영하는 클러스터 관리자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스파크는</a:t>
            </a:r>
            <a:r>
              <a:rPr lang="ko-KR" altLang="en-US" dirty="0"/>
              <a:t> 다양한 클러스터 매니저를 지원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스탠드얼론</a:t>
            </a:r>
            <a:r>
              <a:rPr lang="en-US" altLang="ko-KR" dirty="0"/>
              <a:t>(Standalone)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전용 클러스터 관리 시스템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얀</a:t>
            </a:r>
            <a:r>
              <a:rPr lang="en-US" altLang="ko-KR" dirty="0"/>
              <a:t>(YARN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의 클러스터 관리 시스템으로 분산처리를 위한 범용 클러스터 관리 시스템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메조스</a:t>
            </a:r>
            <a:r>
              <a:rPr lang="en-US" altLang="ko-KR" dirty="0"/>
              <a:t>(</a:t>
            </a:r>
            <a:r>
              <a:rPr lang="en-US" altLang="ko-KR" dirty="0" err="1"/>
              <a:t>Mesos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범용 클러스터 관리 시스템으로 처리에 할당하는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코어 수의 분배를 동적으로 바꿀 수 있는 등의 세세한 제어가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큐버네티스</a:t>
            </a:r>
            <a:r>
              <a:rPr lang="en-US" altLang="ko-KR" dirty="0"/>
              <a:t>(</a:t>
            </a:r>
            <a:r>
              <a:rPr lang="en-US" altLang="ko-KR" dirty="0" err="1"/>
              <a:t>Kubernetes</a:t>
            </a:r>
            <a:r>
              <a:rPr lang="en-US" altLang="ko-KR" dirty="0"/>
              <a:t>)  </a:t>
            </a:r>
            <a:r>
              <a:rPr lang="ko-KR" altLang="en-US" dirty="0" smtClean="0"/>
              <a:t>클러스터 관리자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76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reduceByKey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 가진 값들을 하나로 병합해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병합을 수행하기 위해 두 개의 값을 하나로 합치는 함수를 인자로 전달받는데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수행하는 연산은 데이터가 여러 파티션에 분산돼 있어야 항상 같은 순서로 연산을 보장할 수 있도록 결합법칙과 교환법칙이 성립됨을 보장해야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2708030"/>
            <a:ext cx="8981312" cy="832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"b", "b")).map((_,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rdd.reduceByKey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735582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foldByKey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 값을 하나로 병합해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 연산의 초기 값을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전달해서 병합 시 사용할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초기값은 여러 번 반복 사용해도 연산 결과에는 영향을 주지 않는 값이어야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1240" y="5380892"/>
            <a:ext cx="8981312" cy="832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"b", "b")).map((_,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rdd.foldByKey</a:t>
            </a:r>
            <a:r>
              <a:rPr lang="en-US" altLang="ko-KR" sz="1600" dirty="0">
                <a:solidFill>
                  <a:schemeClr val="tx1"/>
                </a:solidFill>
              </a:rPr>
              <a:t>(_+_)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(","))</a:t>
            </a:r>
          </a:p>
        </p:txBody>
      </p:sp>
    </p:spTree>
    <p:extLst>
      <p:ext uri="{BB962C8B-B14F-4D97-AF65-F5344CB8AC3E}">
        <p14:creationId xmlns:p14="http://schemas.microsoft.com/office/powerpoint/2010/main" val="3105037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combineByKey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 가진 값들을 하나로 병합하는 기능을 수행하는 과정에서 값의 타입이 바뀔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98839" y="1959096"/>
            <a:ext cx="10389775" cy="995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C00000"/>
                </a:solidFill>
              </a:rPr>
              <a:t>def</a:t>
            </a:r>
            <a:r>
              <a:rPr lang="en-US" altLang="ko-KR" sz="1600" dirty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reduceByKey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func</a:t>
            </a:r>
            <a:r>
              <a:rPr lang="en-US" altLang="ko-KR" sz="1600" dirty="0">
                <a:solidFill>
                  <a:srgbClr val="C00000"/>
                </a:solidFill>
              </a:rPr>
              <a:t>: (V, V) =&gt; V) : RDD[(K, V)]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def</a:t>
            </a:r>
            <a:r>
              <a:rPr lang="en-US" altLang="ko-KR" sz="1600" dirty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foldByKey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zeroValue</a:t>
            </a:r>
            <a:r>
              <a:rPr lang="en-US" altLang="ko-KR" sz="1600" dirty="0">
                <a:solidFill>
                  <a:srgbClr val="C00000"/>
                </a:solidFill>
              </a:rPr>
              <a:t>: V)(</a:t>
            </a:r>
            <a:r>
              <a:rPr lang="en-US" altLang="ko-KR" sz="1600" dirty="0" err="1">
                <a:solidFill>
                  <a:srgbClr val="C00000"/>
                </a:solidFill>
              </a:rPr>
              <a:t>func</a:t>
            </a:r>
            <a:r>
              <a:rPr lang="en-US" altLang="ko-KR" sz="1600" dirty="0">
                <a:solidFill>
                  <a:srgbClr val="C00000"/>
                </a:solidFill>
              </a:rPr>
              <a:t>: (V, V) =&gt; V) : RDD[(K, V)]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combineByKey</a:t>
            </a:r>
            <a:r>
              <a:rPr lang="en-US" altLang="ko-KR" sz="1600" dirty="0" smtClean="0">
                <a:solidFill>
                  <a:srgbClr val="C00000"/>
                </a:solidFill>
              </a:rPr>
              <a:t>[C</a:t>
            </a:r>
            <a:r>
              <a:rPr lang="en-US" altLang="ko-KR" sz="1600" dirty="0">
                <a:solidFill>
                  <a:srgbClr val="C00000"/>
                </a:solidFill>
              </a:rPr>
              <a:t>](</a:t>
            </a:r>
            <a:r>
              <a:rPr lang="en-US" altLang="ko-KR" sz="1600" dirty="0" err="1">
                <a:solidFill>
                  <a:srgbClr val="C00000"/>
                </a:solidFill>
              </a:rPr>
              <a:t>createCombiner</a:t>
            </a:r>
            <a:r>
              <a:rPr lang="en-US" altLang="ko-KR" sz="1600" dirty="0">
                <a:solidFill>
                  <a:srgbClr val="C00000"/>
                </a:solidFill>
              </a:rPr>
              <a:t>:(V)=&gt;C, </a:t>
            </a:r>
            <a:r>
              <a:rPr lang="en-US" altLang="ko-KR" sz="1600" dirty="0" err="1">
                <a:solidFill>
                  <a:srgbClr val="C00000"/>
                </a:solidFill>
              </a:rPr>
              <a:t>mergeValue</a:t>
            </a:r>
            <a:r>
              <a:rPr lang="en-US" altLang="ko-KR" sz="1600" dirty="0">
                <a:solidFill>
                  <a:srgbClr val="C00000"/>
                </a:solidFill>
              </a:rPr>
              <a:t>:(C, V)=&gt;C, </a:t>
            </a:r>
            <a:r>
              <a:rPr lang="en-US" altLang="ko-KR" sz="1600" dirty="0" err="1">
                <a:solidFill>
                  <a:srgbClr val="C00000"/>
                </a:solidFill>
              </a:rPr>
              <a:t>mergeCombiners</a:t>
            </a:r>
            <a:r>
              <a:rPr lang="en-US" altLang="ko-KR" sz="1600" dirty="0">
                <a:solidFill>
                  <a:srgbClr val="C00000"/>
                </a:solidFill>
              </a:rPr>
              <a:t>: (C, C) =&gt; C):RDD[(K, C)]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277" y="3247292"/>
            <a:ext cx="1092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createCombiner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병합하기 위한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개의 값을 하나로 병합하는 객체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mergeValue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키에 대한 </a:t>
            </a:r>
            <a:r>
              <a:rPr lang="ko-KR" altLang="en-US" dirty="0" err="1" smtClean="0"/>
              <a:t>콤바이너가</a:t>
            </a:r>
            <a:r>
              <a:rPr lang="ko-KR" altLang="en-US" dirty="0" smtClean="0"/>
              <a:t> 이미 존재한다면 새로운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만들지 않고 이 함수를 이용해 값을 기존 </a:t>
            </a:r>
            <a:r>
              <a:rPr lang="ko-KR" altLang="en-US" dirty="0" err="1" smtClean="0"/>
              <a:t>콤바이너에</a:t>
            </a:r>
            <a:r>
              <a:rPr lang="ko-KR" altLang="en-US" dirty="0" smtClean="0"/>
              <a:t> 병합시킵니다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mergeCombiner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en-US" altLang="ko-KR" dirty="0" err="1"/>
              <a:t>createCombiner</a:t>
            </a:r>
            <a:r>
              <a:rPr lang="en-US" altLang="ko-KR" dirty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/>
              <a:t>mergeValue</a:t>
            </a:r>
            <a:r>
              <a:rPr lang="en-US" altLang="ko-KR" dirty="0"/>
              <a:t>()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파티션 단위로 수행됩니다</a:t>
            </a:r>
            <a:r>
              <a:rPr lang="en-US" altLang="ko-KR" dirty="0" smtClean="0"/>
              <a:t>. </a:t>
            </a:r>
            <a:r>
              <a:rPr lang="en-US" altLang="ko-KR" dirty="0" err="1"/>
              <a:t>mergeCombiner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병합이 끝난 </a:t>
            </a:r>
            <a:r>
              <a:rPr lang="ko-KR" altLang="en-US" dirty="0" err="1" smtClean="0"/>
              <a:t>콤바이너들끼리</a:t>
            </a:r>
            <a:r>
              <a:rPr lang="ko-KR" altLang="en-US" dirty="0" smtClean="0"/>
              <a:t> 다시 병합을 수행해 최종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635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combineByKey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평균 구하기 예제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97595" y="1371600"/>
            <a:ext cx="10389775" cy="5205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</a:rPr>
              <a:t>콤바이너</a:t>
            </a:r>
            <a:r>
              <a:rPr lang="ko-KR" altLang="en-US" sz="1600" dirty="0">
                <a:solidFill>
                  <a:schemeClr val="tx1"/>
                </a:solidFill>
              </a:rPr>
              <a:t> 역할을 할 </a:t>
            </a:r>
            <a:r>
              <a:rPr lang="en-US" altLang="ko-KR" sz="1600" dirty="0">
                <a:solidFill>
                  <a:schemeClr val="tx1"/>
                </a:solidFill>
              </a:rPr>
              <a:t>Record </a:t>
            </a:r>
            <a:r>
              <a:rPr lang="ko-KR" altLang="en-US" sz="1600" dirty="0">
                <a:solidFill>
                  <a:schemeClr val="tx1"/>
                </a:solidFill>
              </a:rPr>
              <a:t>클래스 정의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case class Record(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amount: Long,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number: Long=1){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map(v: Long) = Record(v)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add(amount: Long): Record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add(map(amount))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add(other: Record) : Record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this.number</a:t>
            </a:r>
            <a:r>
              <a:rPr lang="en-US" altLang="ko-KR" sz="1600" dirty="0">
                <a:solidFill>
                  <a:schemeClr val="tx1"/>
                </a:solidFill>
              </a:rPr>
              <a:t> +=</a:t>
            </a:r>
            <a:r>
              <a:rPr lang="en-US" altLang="ko-KR" sz="1600" dirty="0" err="1">
                <a:solidFill>
                  <a:schemeClr val="tx1"/>
                </a:solidFill>
              </a:rPr>
              <a:t>other.number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</a:t>
            </a:r>
            <a:r>
              <a:rPr lang="en-US" altLang="ko-KR" sz="1600" dirty="0" err="1">
                <a:solidFill>
                  <a:schemeClr val="tx1"/>
                </a:solidFill>
              </a:rPr>
              <a:t>this.amount</a:t>
            </a:r>
            <a:r>
              <a:rPr lang="en-US" altLang="ko-KR" sz="1600" dirty="0">
                <a:solidFill>
                  <a:schemeClr val="tx1"/>
                </a:solidFill>
              </a:rPr>
              <a:t> += </a:t>
            </a:r>
            <a:r>
              <a:rPr lang="en-US" altLang="ko-KR" sz="1600" dirty="0" err="1">
                <a:solidFill>
                  <a:schemeClr val="tx1"/>
                </a:solidFill>
              </a:rPr>
              <a:t>other.amount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  this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toString</a:t>
            </a:r>
            <a:r>
              <a:rPr lang="en-US" altLang="ko-KR" sz="1600" dirty="0">
                <a:solidFill>
                  <a:schemeClr val="tx1"/>
                </a:solidFill>
              </a:rPr>
              <a:t>: String = </a:t>
            </a:r>
            <a:r>
              <a:rPr lang="en-US" altLang="ko-KR" sz="1600" dirty="0" err="1">
                <a:solidFill>
                  <a:schemeClr val="tx1"/>
                </a:solidFill>
              </a:rPr>
              <a:t>s"avg</a:t>
            </a:r>
            <a:r>
              <a:rPr lang="en-US" altLang="ko-KR" sz="1600" dirty="0">
                <a:solidFill>
                  <a:schemeClr val="tx1"/>
                </a:solidFill>
              </a:rPr>
              <a:t>:${amount / number}"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//</a:t>
            </a:r>
            <a:r>
              <a:rPr lang="en-US" altLang="ko-KR" sz="1600" dirty="0" err="1">
                <a:solidFill>
                  <a:schemeClr val="tx1"/>
                </a:solidFill>
              </a:rPr>
              <a:t>combineByKey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를 이용한 평균값 계산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("Math", 100L),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80L), ("Math", 50L),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60L),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90L))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createCombiner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v:Long</a:t>
            </a:r>
            <a:r>
              <a:rPr lang="en-US" altLang="ko-KR" sz="1600" dirty="0">
                <a:solidFill>
                  <a:schemeClr val="tx1"/>
                </a:solidFill>
              </a:rPr>
              <a:t>) =&gt; Record(v)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c:Record</a:t>
            </a:r>
            <a:r>
              <a:rPr lang="en-US" altLang="ko-KR" sz="1600" dirty="0">
                <a:solidFill>
                  <a:schemeClr val="tx1"/>
                </a:solidFill>
              </a:rPr>
              <a:t>, v:Long) =&gt; </a:t>
            </a:r>
            <a:r>
              <a:rPr lang="en-US" altLang="ko-KR" sz="1600" dirty="0" err="1">
                <a:solidFill>
                  <a:schemeClr val="tx1"/>
                </a:solidFill>
              </a:rPr>
              <a:t>c.add</a:t>
            </a:r>
            <a:r>
              <a:rPr lang="en-US" altLang="ko-KR" sz="1600" dirty="0">
                <a:solidFill>
                  <a:schemeClr val="tx1"/>
                </a:solidFill>
              </a:rPr>
              <a:t>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 = (c1:Record, c2:Record) =&gt; c1.add(c2)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rdd.combineByKey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createCombiner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("\n"))</a:t>
            </a:r>
          </a:p>
        </p:txBody>
      </p:sp>
    </p:spTree>
    <p:extLst>
      <p:ext uri="{BB962C8B-B14F-4D97-AF65-F5344CB8AC3E}">
        <p14:creationId xmlns:p14="http://schemas.microsoft.com/office/powerpoint/2010/main" val="869436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aggregateByKey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병합을 시작할 초기값을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combineByKey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동일한 동작을 수행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98840" y="1959096"/>
            <a:ext cx="10084976" cy="385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aggregateByKey</a:t>
            </a:r>
            <a:r>
              <a:rPr lang="en-US" altLang="ko-KR" sz="1600" dirty="0" smtClean="0">
                <a:solidFill>
                  <a:srgbClr val="C00000"/>
                </a:solidFill>
              </a:rPr>
              <a:t>[U](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zeroValue</a:t>
            </a:r>
            <a:r>
              <a:rPr lang="en-US" altLang="ko-KR" sz="1600" dirty="0" smtClean="0">
                <a:solidFill>
                  <a:srgbClr val="C00000"/>
                </a:solidFill>
              </a:rPr>
              <a:t>: U)(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seqOp</a:t>
            </a:r>
            <a:r>
              <a:rPr lang="en-US" altLang="ko-KR" sz="1600" dirty="0" smtClean="0">
                <a:solidFill>
                  <a:srgbClr val="C00000"/>
                </a:solidFill>
              </a:rPr>
              <a:t>: (U, V) =&gt; U,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combOp</a:t>
            </a:r>
            <a:r>
              <a:rPr lang="en-US" altLang="ko-KR" sz="1600" dirty="0" smtClean="0">
                <a:solidFill>
                  <a:srgbClr val="C00000"/>
                </a:solidFill>
              </a:rPr>
              <a:t>: (U, U) =&gt; U): RDD</a:t>
            </a:r>
            <a:r>
              <a:rPr lang="en-US" altLang="ko-KR" sz="1600" dirty="0">
                <a:solidFill>
                  <a:srgbClr val="C00000"/>
                </a:solidFill>
              </a:rPr>
              <a:t>[(K, C)]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98839" y="2625971"/>
            <a:ext cx="10084978" cy="263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data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(("Math", 100L),("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80L), ("Math", 50L),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70L),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90L))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초기값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zero = Record(0, 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c:Record</a:t>
            </a:r>
            <a:r>
              <a:rPr lang="en-US" altLang="ko-KR" sz="1600" dirty="0">
                <a:solidFill>
                  <a:schemeClr val="tx1"/>
                </a:solidFill>
              </a:rPr>
              <a:t>, v: Long) =&gt; </a:t>
            </a:r>
            <a:r>
              <a:rPr lang="en-US" altLang="ko-KR" sz="1600" dirty="0" err="1">
                <a:solidFill>
                  <a:schemeClr val="tx1"/>
                </a:solidFill>
              </a:rPr>
              <a:t>c.add</a:t>
            </a:r>
            <a:r>
              <a:rPr lang="en-US" altLang="ko-KR" sz="1600" dirty="0">
                <a:solidFill>
                  <a:schemeClr val="tx1"/>
                </a:solidFill>
              </a:rPr>
              <a:t>(v)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 = (c1:Record, c2:Record) =&gt; c1.add(c2)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병합을 위한 초기값을 전달함</a:t>
            </a:r>
            <a:r>
              <a:rPr lang="en-US" altLang="ko-KR" sz="1600" dirty="0">
                <a:solidFill>
                  <a:schemeClr val="tx1"/>
                </a:solidFill>
              </a:rPr>
              <a:t>!!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rdd.aggregateByKey</a:t>
            </a:r>
            <a:r>
              <a:rPr lang="en-US" altLang="ko-KR" sz="1600" dirty="0">
                <a:solidFill>
                  <a:schemeClr val="tx1"/>
                </a:solidFill>
              </a:rPr>
              <a:t>(zero)(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\t"))</a:t>
            </a:r>
          </a:p>
        </p:txBody>
      </p:sp>
    </p:spTree>
    <p:extLst>
      <p:ext uri="{BB962C8B-B14F-4D97-AF65-F5344CB8AC3E}">
        <p14:creationId xmlns:p14="http://schemas.microsoft.com/office/powerpoint/2010/main" val="2452602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pipe()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Pipe</a:t>
            </a:r>
            <a:r>
              <a:rPr lang="ko-KR" altLang="en-US" dirty="0" smtClean="0"/>
              <a:t>를 이용하면 데이터를 처리하는 과정에서 외부 프로세스를 활용할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1699848"/>
            <a:ext cx="10084978" cy="1318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세 개의 숫자로 구성된 문자열을 </a:t>
            </a:r>
            <a:r>
              <a:rPr lang="ko-KR" altLang="en-US" sz="1600" dirty="0" err="1">
                <a:solidFill>
                  <a:schemeClr val="tx1"/>
                </a:solidFill>
              </a:rPr>
              <a:t>리눅스의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cut </a:t>
            </a:r>
            <a:r>
              <a:rPr lang="ko-KR" altLang="en-US" sz="1600" dirty="0">
                <a:solidFill>
                  <a:schemeClr val="tx1"/>
                </a:solidFill>
              </a:rPr>
              <a:t>유틸리티를 이용해 분리한 뒤 첫 번째와 세 번째 숫자를 뽑아내는 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(List("1, 2, 3", "4, 5, 6", "7, 8, 9"))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rdd.pipe</a:t>
            </a:r>
            <a:r>
              <a:rPr lang="en-US" altLang="ko-KR" sz="1600" dirty="0">
                <a:solidFill>
                  <a:schemeClr val="tx1"/>
                </a:solidFill>
              </a:rPr>
              <a:t>("cut -f 1, 3 -d,")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951849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coalesce(), repartition()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현재의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파티션 개수를 조정할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파티션의 크기를 나타내는 정수를 인자로 받아서 파티션의 수를 조정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repartition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파티션 수를 늘리거나 줄이는 것을 모두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coalesce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줄이는 것만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repartition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기반으로 동작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coalesce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강제로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수행하라는 옵션을 지정하지 </a:t>
            </a:r>
            <a:r>
              <a:rPr lang="ko-KR" altLang="en-US" dirty="0" err="1" smtClean="0"/>
              <a:t>않는한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사용하지 않음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등의 작업으로 데이터 수가 줄어들어 파티션의 수를 줄이고자 할 때는 상대적으로 성능이 좋은 </a:t>
            </a:r>
            <a:r>
              <a:rPr lang="en-US" altLang="ko-KR" dirty="0" smtClean="0"/>
              <a:t>coalesce()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파티션 수를 늘여야 하는 경우에만 </a:t>
            </a:r>
            <a:r>
              <a:rPr lang="en-US" altLang="ko-KR" dirty="0" smtClean="0"/>
              <a:t>repartition()</a:t>
            </a:r>
            <a:r>
              <a:rPr lang="ko-KR" altLang="en-US" dirty="0" smtClean="0"/>
              <a:t>를 사용하는 것이 좋다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4064981"/>
            <a:ext cx="10084978" cy="189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1000000, 10)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rdd1.coalesce(5)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rdd3 = rdd2.repartition(10)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${rdd1.getNumPartitions}")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${rdd2.getNumPartitions}")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${rdd3.getNumPartitions}")</a:t>
            </a:r>
          </a:p>
        </p:txBody>
      </p:sp>
    </p:spTree>
    <p:extLst>
      <p:ext uri="{BB962C8B-B14F-4D97-AF65-F5344CB8AC3E}">
        <p14:creationId xmlns:p14="http://schemas.microsoft.com/office/powerpoint/2010/main" val="1695139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repartitionAndSortWithinPartitions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구성하는 모든 데이터를 특정 기준에 따라 여러 개의 파티션으로 분리하고 각 파티션 단위로 정렬을 수행한 뒤 이 결과로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생성해 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데이터가 키와 값 쌍으로 구성돼 있어야 하고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실행할 때 각 데이터가 어떤 파티션에 속할지 결정하기 위한  </a:t>
            </a:r>
            <a:r>
              <a:rPr lang="ko-KR" altLang="en-US" dirty="0" err="1" smtClean="0"/>
              <a:t>파티셔너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Partitioner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설정해야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파티셔너는</a:t>
            </a:r>
            <a:r>
              <a:rPr lang="ko-KR" altLang="en-US" dirty="0" smtClean="0"/>
              <a:t> 각 데이터의 키 값을 이용해 데이터가 속할 파티션을 결정하게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키 값을 이용한 정렬도 함께 수행됩니다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 재할당을 위해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수행하는 단계에서 정렬도 함께 다루게 되어 파티션과 정렬을 각각 따로 따로 하는 것에 비해 더 높은 성능을 발휘할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foreachPartition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RDD</a:t>
            </a:r>
            <a:r>
              <a:rPr lang="ko-KR" altLang="en-US" dirty="0" smtClean="0"/>
              <a:t>의 파티션 단위로 특정 함수를 실행해 주는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4064981"/>
            <a:ext cx="10084978" cy="1796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 = </a:t>
            </a:r>
            <a:r>
              <a:rPr lang="en-US" altLang="ko-KR" sz="1600" dirty="0" err="1">
                <a:solidFill>
                  <a:schemeClr val="tx1"/>
                </a:solidFill>
              </a:rPr>
              <a:t>scala.util.Random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for (i &lt;- 1 to 10) yield (</a:t>
            </a:r>
            <a:r>
              <a:rPr lang="en-US" altLang="ko-KR" sz="1600" dirty="0" err="1">
                <a:solidFill>
                  <a:schemeClr val="tx1"/>
                </a:solidFill>
              </a:rPr>
              <a:t>r.nextInt</a:t>
            </a:r>
            <a:r>
              <a:rPr lang="en-US" altLang="ko-KR" sz="1600" dirty="0">
                <a:solidFill>
                  <a:schemeClr val="tx1"/>
                </a:solidFill>
              </a:rPr>
              <a:t>(100), "-")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rdd1.repartitionAndSortWithinPartitions(new </a:t>
            </a:r>
            <a:r>
              <a:rPr lang="en-US" altLang="ko-KR" sz="1600" dirty="0" err="1">
                <a:solidFill>
                  <a:schemeClr val="tx1"/>
                </a:solidFill>
              </a:rPr>
              <a:t>HashPartitioner</a:t>
            </a:r>
            <a:r>
              <a:rPr lang="en-US" altLang="ko-KR" sz="1600" dirty="0">
                <a:solidFill>
                  <a:schemeClr val="tx1"/>
                </a:solidFill>
              </a:rPr>
              <a:t>(3))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결과 검증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rdd2.foreachPartition(it =&gt; {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("========"); </a:t>
            </a:r>
            <a:r>
              <a:rPr lang="en-US" altLang="ko-KR" sz="1600" dirty="0" err="1">
                <a:solidFill>
                  <a:schemeClr val="tx1"/>
                </a:solidFill>
              </a:rPr>
              <a:t>it.foreach</a:t>
            </a:r>
            <a:r>
              <a:rPr lang="en-US" altLang="ko-KR" sz="1600" dirty="0">
                <a:solidFill>
                  <a:schemeClr val="tx1"/>
                </a:solidFill>
              </a:rPr>
              <a:t>(v=&gt;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(v)) })</a:t>
            </a:r>
          </a:p>
        </p:txBody>
      </p:sp>
    </p:spTree>
    <p:extLst>
      <p:ext uri="{BB962C8B-B14F-4D97-AF65-F5344CB8AC3E}">
        <p14:creationId xmlns:p14="http://schemas.microsoft.com/office/powerpoint/2010/main" val="4353083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partitionBy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o</a:t>
            </a:r>
            <a:r>
              <a:rPr lang="en-US" altLang="ko-KR" dirty="0" err="1" smtClean="0"/>
              <a:t>rg.apache.spark.Partitioner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인자로 전달해야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Partitioner</a:t>
            </a:r>
            <a:r>
              <a:rPr lang="ko-KR" altLang="en-US" dirty="0" smtClean="0"/>
              <a:t>는 각 요소의 키를 특정 파티션에 할당하는 역할을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스파크에서</a:t>
            </a:r>
            <a:r>
              <a:rPr lang="ko-KR" altLang="en-US" dirty="0" smtClean="0"/>
              <a:t> 기본적으로 제공하는 것은 </a:t>
            </a:r>
            <a:r>
              <a:rPr lang="en-US" altLang="ko-KR" dirty="0" err="1" smtClean="0"/>
              <a:t>HashPartitioner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RangePartitioner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RangePartitioner</a:t>
            </a:r>
            <a:r>
              <a:rPr lang="ko-KR" altLang="en-US" dirty="0" smtClean="0"/>
              <a:t>는 순서가 있는 요소들</a:t>
            </a:r>
            <a:r>
              <a:rPr lang="en-US" altLang="ko-KR" dirty="0" smtClean="0"/>
              <a:t>(Sortable)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요소를 목표 파티션에 크기에 맞게 일정 크기의 구간으로 나누는 방식을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HashPartitioner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요소의 키 값으로부터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취해 이 값을 기준으로 파티션을 결정하는 방법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3409962"/>
            <a:ext cx="10084978" cy="1079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(List("apple", "mouse", "monitor"), 5).map { a=&gt; (a, </a:t>
            </a:r>
            <a:r>
              <a:rPr lang="en-US" altLang="ko-KR" sz="1600" dirty="0" err="1">
                <a:solidFill>
                  <a:schemeClr val="tx1"/>
                </a:solidFill>
              </a:rPr>
              <a:t>a.length</a:t>
            </a:r>
            <a:r>
              <a:rPr lang="en-US" altLang="ko-KR" sz="1600" dirty="0">
                <a:solidFill>
                  <a:schemeClr val="tx1"/>
                </a:solidFill>
              </a:rPr>
              <a:t>) 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rdd1.partitionBy(new </a:t>
            </a:r>
            <a:r>
              <a:rPr lang="en-US" altLang="ko-KR" sz="1600" dirty="0" err="1">
                <a:solidFill>
                  <a:schemeClr val="tx1"/>
                </a:solidFill>
              </a:rPr>
              <a:t>HashPartitioner</a:t>
            </a:r>
            <a:r>
              <a:rPr lang="en-US" altLang="ko-KR" sz="1600" dirty="0">
                <a:solidFill>
                  <a:schemeClr val="tx1"/>
                </a:solidFill>
              </a:rPr>
              <a:t>(3))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(s"rdd1:${rdd1.getNumPartitions}, rdd2:${rdd2.getNumPartitions}")</a:t>
            </a:r>
          </a:p>
        </p:txBody>
      </p:sp>
    </p:spTree>
    <p:extLst>
      <p:ext uri="{BB962C8B-B14F-4D97-AF65-F5344CB8AC3E}">
        <p14:creationId xmlns:p14="http://schemas.microsoft.com/office/powerpoint/2010/main" val="1230046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filter 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 중에서 원하는 요소만 남기고 원하지 않는 요소는 걸러내는 동작을 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조건에 부합하는지 여부를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과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으로 가려내는 함수를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각 요소에 적용해 그 결과가 참인 것을 남기고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거짓인 것은 버리게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처음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생성한 후에 다른 처리를 수행하기 전에 불필요한 요소를 사전에 제거하려는 목적으로 많이 사용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2963032"/>
            <a:ext cx="10084978" cy="1079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to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rdd.filter</a:t>
            </a:r>
            <a:r>
              <a:rPr lang="en-US" altLang="ko-KR" sz="1600" dirty="0">
                <a:solidFill>
                  <a:schemeClr val="tx1"/>
                </a:solidFill>
              </a:rPr>
              <a:t>(_ &gt; 2 )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4042257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sortByKey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 값을 기준으로 요소를 정렬하는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모든 요소가 키와 값 형태로 구성돼 있어야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2099773"/>
            <a:ext cx="10084978" cy="854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(List("q", "z", "a"))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 (_ , 2) ).</a:t>
            </a:r>
            <a:r>
              <a:rPr lang="en-US" altLang="ko-KR" sz="1600" dirty="0" err="1">
                <a:solidFill>
                  <a:schemeClr val="tx1"/>
                </a:solidFill>
              </a:rPr>
              <a:t>sortByKey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67505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keys, values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keys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키에 해당하는 요소로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values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값 에 </a:t>
            </a:r>
            <a:r>
              <a:rPr lang="ko-KR" altLang="en-US" dirty="0"/>
              <a:t>해당하는 요소로 구성된 </a:t>
            </a:r>
            <a:r>
              <a:rPr lang="en-US" altLang="ko-KR" dirty="0"/>
              <a:t>RDD</a:t>
            </a:r>
            <a:r>
              <a:rPr lang="ko-KR" altLang="en-US" dirty="0"/>
              <a:t>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0562" y="4744833"/>
            <a:ext cx="10084978" cy="854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(List("q", "z", "a"))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 (_ , 2) ).</a:t>
            </a:r>
            <a:r>
              <a:rPr lang="en-US" altLang="ko-KR" sz="1600" dirty="0" err="1">
                <a:solidFill>
                  <a:schemeClr val="tx1"/>
                </a:solidFill>
              </a:rPr>
              <a:t>sortByKey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28354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Core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데이터 소스로 </a:t>
            </a:r>
            <a:r>
              <a:rPr lang="en-US" altLang="ko-KR" dirty="0"/>
              <a:t>HDFS(</a:t>
            </a:r>
            <a:r>
              <a:rPr lang="en-US" altLang="ko-KR" dirty="0" err="1"/>
              <a:t>Hadoop</a:t>
            </a:r>
            <a:r>
              <a:rPr lang="en-US" altLang="ko-KR" dirty="0"/>
              <a:t> Distributed File System)</a:t>
            </a:r>
            <a:r>
              <a:rPr lang="ko-KR" altLang="en-US" dirty="0"/>
              <a:t>뿐만 아니라 </a:t>
            </a:r>
            <a:r>
              <a:rPr lang="en-US" altLang="ko-KR" dirty="0"/>
              <a:t>Hive, </a:t>
            </a:r>
            <a:r>
              <a:rPr lang="en-US" altLang="ko-KR" dirty="0" err="1"/>
              <a:t>Hbase</a:t>
            </a:r>
            <a:r>
              <a:rPr lang="en-US" altLang="ko-KR" dirty="0"/>
              <a:t>, </a:t>
            </a:r>
            <a:r>
              <a:rPr lang="en-US" altLang="ko-KR" dirty="0" err="1"/>
              <a:t>PostgresSQL</a:t>
            </a:r>
            <a:r>
              <a:rPr lang="en-US" altLang="ko-KR" dirty="0"/>
              <a:t>, MySQL, CSV </a:t>
            </a:r>
            <a:r>
              <a:rPr lang="ko-KR" altLang="en-US" dirty="0" err="1"/>
              <a:t>파일등도</a:t>
            </a:r>
            <a:r>
              <a:rPr lang="ko-KR" altLang="en-US" dirty="0"/>
              <a:t> 받아들일 수 있다</a:t>
            </a:r>
            <a:r>
              <a:rPr lang="en-US" altLang="ko-KR" dirty="0"/>
              <a:t>.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Spark </a:t>
            </a:r>
            <a:r>
              <a:rPr lang="en-US" altLang="ko-KR" b="1" dirty="0">
                <a:solidFill>
                  <a:srgbClr val="0070C0"/>
                </a:solidFill>
              </a:rPr>
              <a:t>SQL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SQL</a:t>
            </a:r>
            <a:r>
              <a:rPr lang="ko-KR" altLang="en-US" dirty="0"/>
              <a:t>을 이용하여 </a:t>
            </a:r>
            <a:r>
              <a:rPr lang="en-US" altLang="ko-KR" dirty="0"/>
              <a:t>RDD, </a:t>
            </a:r>
            <a:r>
              <a:rPr lang="en-US" altLang="ko-KR" dirty="0" err="1"/>
              <a:t>DataSet</a:t>
            </a:r>
            <a:r>
              <a:rPr lang="en-US" altLang="ko-KR" dirty="0"/>
              <a:t>,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작업을 생성하고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ko-KR" altLang="en-US" dirty="0"/>
              <a:t>메타스토어와 연결하여 </a:t>
            </a:r>
            <a:r>
              <a:rPr lang="ko-KR" altLang="en-US" dirty="0" err="1"/>
              <a:t>하이브의</a:t>
            </a:r>
            <a:r>
              <a:rPr lang="ko-KR" altLang="en-US" dirty="0"/>
              <a:t> 메타 정보를 이용하여 </a:t>
            </a:r>
            <a:r>
              <a:rPr lang="en-US" altLang="ko-KR" dirty="0"/>
              <a:t>SQL </a:t>
            </a:r>
            <a:r>
              <a:rPr lang="ko-KR" altLang="en-US" dirty="0"/>
              <a:t>작업을 </a:t>
            </a:r>
            <a:r>
              <a:rPr lang="ko-KR" altLang="en-US" dirty="0" smtClean="0"/>
              <a:t>처리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샤크</a:t>
            </a:r>
            <a:r>
              <a:rPr lang="en-US" altLang="ko-KR" dirty="0"/>
              <a:t>(Shark)</a:t>
            </a:r>
            <a:r>
              <a:rPr lang="ko-KR" altLang="en-US" dirty="0"/>
              <a:t>는 </a:t>
            </a:r>
            <a:r>
              <a:rPr lang="ko-KR" altLang="en-US" dirty="0" err="1"/>
              <a:t>하이브에서</a:t>
            </a:r>
            <a:r>
              <a:rPr lang="ko-KR" altLang="en-US" dirty="0"/>
              <a:t> </a:t>
            </a:r>
            <a:r>
              <a:rPr lang="ko-KR" altLang="en-US" dirty="0" err="1"/>
              <a:t>스파크</a:t>
            </a:r>
            <a:r>
              <a:rPr lang="ko-KR" altLang="en-US" dirty="0"/>
              <a:t> 작업을 처리할 수 있도록 개발하는 외부 프로젝트 였는데 현재는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smtClean="0"/>
              <a:t>통합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Streaming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실시간 </a:t>
            </a:r>
            <a:r>
              <a:rPr lang="ko-KR" altLang="en-US" dirty="0"/>
              <a:t>데이터 </a:t>
            </a:r>
            <a:r>
              <a:rPr lang="ko-KR" altLang="en-US" dirty="0" err="1"/>
              <a:t>스트림을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데이터를 작은 사이즈로 쪼개어 </a:t>
            </a:r>
            <a:r>
              <a:rPr lang="en-US" altLang="ko-KR" dirty="0"/>
              <a:t>RDD </a:t>
            </a:r>
            <a:r>
              <a:rPr lang="ko-KR" altLang="en-US" dirty="0"/>
              <a:t>처럼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70C0"/>
                </a:solidFill>
              </a:rPr>
              <a:t>MLlib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기반의 </a:t>
            </a:r>
            <a:r>
              <a:rPr lang="ko-KR" altLang="en-US" dirty="0" err="1"/>
              <a:t>머신러닝</a:t>
            </a:r>
            <a:r>
              <a:rPr lang="ko-KR" altLang="en-US" dirty="0"/>
              <a:t> 기능을 제공하는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분류</a:t>
            </a:r>
            <a:r>
              <a:rPr lang="en-US" altLang="ko-KR" dirty="0"/>
              <a:t>(classification), </a:t>
            </a:r>
            <a:r>
              <a:rPr lang="ko-KR" altLang="en-US" dirty="0"/>
              <a:t>회귀</a:t>
            </a:r>
            <a:r>
              <a:rPr lang="en-US" altLang="ko-KR" dirty="0"/>
              <a:t>(regression), </a:t>
            </a:r>
            <a:r>
              <a:rPr lang="ko-KR" altLang="en-US" dirty="0" err="1"/>
              <a:t>클러스터링</a:t>
            </a:r>
            <a:r>
              <a:rPr lang="en-US" altLang="ko-KR" dirty="0"/>
              <a:t>(clustering), </a:t>
            </a:r>
            <a:r>
              <a:rPr lang="ko-KR" altLang="en-US" dirty="0"/>
              <a:t>협업 </a:t>
            </a:r>
            <a:r>
              <a:rPr lang="ko-KR" altLang="en-US" dirty="0" err="1"/>
              <a:t>필터링</a:t>
            </a:r>
            <a:r>
              <a:rPr lang="en-US" altLang="ko-KR" dirty="0"/>
              <a:t>(collaborative filtering) </a:t>
            </a:r>
            <a:r>
              <a:rPr lang="ko-KR" altLang="en-US" dirty="0"/>
              <a:t>등의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알고리즘과 모델 평가 및 외부 데이터 불러오기 같은 기능도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70C0"/>
                </a:solidFill>
              </a:rPr>
              <a:t>GraphX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GraphX</a:t>
            </a:r>
            <a:r>
              <a:rPr lang="ko-KR" altLang="en-US" dirty="0"/>
              <a:t>는 </a:t>
            </a:r>
            <a:r>
              <a:rPr lang="ko-KR" altLang="en-US" dirty="0" err="1"/>
              <a:t>분산형</a:t>
            </a:r>
            <a:r>
              <a:rPr lang="ko-KR" altLang="en-US" dirty="0"/>
              <a:t> 그래프 </a:t>
            </a:r>
            <a:r>
              <a:rPr lang="ko-KR" altLang="en-US" dirty="0" err="1" smtClean="0"/>
              <a:t>프로세싱을</a:t>
            </a:r>
            <a:r>
              <a:rPr lang="ko-KR" altLang="en-US" dirty="0" smtClean="0"/>
              <a:t> </a:t>
            </a:r>
            <a:r>
              <a:rPr lang="ko-KR" altLang="en-US" dirty="0"/>
              <a:t>가능하게 해주는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/>
              <a:t>간선이나 점에 임의의 속성을 추가한 지향성 그래프를 만들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8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sample()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샘플을 추출해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withReplacement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복원 추출을 수행할지 여부를 설정 </a:t>
            </a:r>
            <a:r>
              <a:rPr lang="en-US" altLang="ko-KR" dirty="0" smtClean="0"/>
              <a:t>(true </a:t>
            </a:r>
            <a:r>
              <a:rPr lang="ko-KR" altLang="en-US" dirty="0" smtClean="0"/>
              <a:t>복원 추출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복원 추출의 경우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은 샘플 내에서 각 요소가 나타나는 횟수에 대한 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각 요소의 평균 발생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이상의 값을 지정해야 합니다</a:t>
            </a:r>
            <a:r>
              <a:rPr lang="en-US" altLang="ko-KR" dirty="0" smtClean="0"/>
              <a:t>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비복원</a:t>
            </a:r>
            <a:r>
              <a:rPr lang="ko-KR" altLang="en-US" dirty="0" smtClean="0"/>
              <a:t> 추출일 경우에는 각 요소가 샘플에 포함될 확률을 의미하며</a:t>
            </a:r>
            <a:r>
              <a:rPr lang="en-US" altLang="ko-KR" dirty="0" smtClean="0"/>
              <a:t>,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값으로 지정할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Seed</a:t>
            </a:r>
            <a:r>
              <a:rPr lang="ko-KR" altLang="en-US" dirty="0" smtClean="0"/>
              <a:t>는 반복 시행 시 결과가 바뀌지 않고 일정한 값이 나오도록 제어하는 목적으로 사용할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3536521"/>
            <a:ext cx="10084978" cy="427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sample(</a:t>
            </a:r>
            <a:r>
              <a:rPr lang="en-US" altLang="ko-KR" sz="1600" dirty="0" err="1">
                <a:solidFill>
                  <a:srgbClr val="C00000"/>
                </a:solidFill>
              </a:rPr>
              <a:t>withReplacement</a:t>
            </a:r>
            <a:r>
              <a:rPr lang="en-US" altLang="ko-KR" sz="1600" dirty="0">
                <a:solidFill>
                  <a:srgbClr val="C00000"/>
                </a:solidFill>
              </a:rPr>
              <a:t>: Boolean, fraction: Double, seed: Long = </a:t>
            </a:r>
            <a:r>
              <a:rPr lang="en-US" altLang="ko-KR" sz="1600" dirty="0" err="1">
                <a:solidFill>
                  <a:srgbClr val="C00000"/>
                </a:solidFill>
              </a:rPr>
              <a:t>Utils.random.nextLong</a:t>
            </a:r>
            <a:r>
              <a:rPr lang="en-US" altLang="ko-KR" sz="1600" dirty="0">
                <a:solidFill>
                  <a:srgbClr val="C00000"/>
                </a:solidFill>
              </a:rPr>
              <a:t>): RDD[T]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2624" y="4317612"/>
            <a:ext cx="10084978" cy="1602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 to  100)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result1 = </a:t>
            </a:r>
            <a:r>
              <a:rPr lang="en-US" altLang="ko-KR" sz="1600" dirty="0" err="1">
                <a:solidFill>
                  <a:schemeClr val="tx1"/>
                </a:solidFill>
              </a:rPr>
              <a:t>rdd.sample</a:t>
            </a:r>
            <a:r>
              <a:rPr lang="en-US" altLang="ko-KR" sz="1600" dirty="0">
                <a:solidFill>
                  <a:schemeClr val="tx1"/>
                </a:solidFill>
              </a:rPr>
              <a:t>(false, 0.5)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result2 = </a:t>
            </a:r>
            <a:r>
              <a:rPr lang="en-US" altLang="ko-KR" sz="1600" dirty="0" err="1">
                <a:solidFill>
                  <a:schemeClr val="tx1"/>
                </a:solidFill>
              </a:rPr>
              <a:t>rdd.sample</a:t>
            </a:r>
            <a:r>
              <a:rPr lang="en-US" altLang="ko-KR" sz="1600" dirty="0">
                <a:solidFill>
                  <a:schemeClr val="tx1"/>
                </a:solidFill>
              </a:rPr>
              <a:t>(true, 1.5)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(result1.take(5).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(result2.take(5).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9605702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first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요소 가운데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하나를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1656474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(List(5, 4, 1))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rdd.first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84" y="3044767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첫 번째 요소로부터 순서대로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추출해서 되돌려주는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최종 결과 데이터는 배열 혹은 리스트와 같은 컬렉션 타입으로 반환하기 때문에 지나치게 큰 </a:t>
            </a:r>
            <a:r>
              <a:rPr lang="en-US" altLang="ko-KR" dirty="0" smtClean="0"/>
              <a:t>n</a:t>
            </a:r>
            <a:r>
              <a:rPr lang="ko-KR" altLang="en-US" dirty="0"/>
              <a:t>값</a:t>
            </a:r>
            <a:r>
              <a:rPr lang="ko-KR" altLang="en-US" dirty="0" smtClean="0"/>
              <a:t>을 지정하면 메모리 부족 오류가 발생할 위험이 있습니다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92624" y="4516905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3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collect, count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collect()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RDD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요소를 배열 혹은 리스트 같은 하나의 컬렉션에 담아서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collect()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/>
              <a:t>요소를 </a:t>
            </a:r>
            <a:r>
              <a:rPr lang="ko-KR" altLang="en-US" dirty="0" smtClean="0"/>
              <a:t>드라이버의 메모리에 불러오게 되므로 적당한 크기의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대상으로만 사용해야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count()</a:t>
            </a:r>
            <a:r>
              <a:rPr lang="ko-KR" altLang="en-US" dirty="0" smtClean="0"/>
              <a:t>는 모든 요소의 개수를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10284" y="3044767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takeSample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 요소 가운데 지정된 크기의 샘플을 추출하는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샘플의 크기를 지정할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최종 결과 데이터는 배열 혹은 리스트와 같은 컬렉션 타입으로 반환하기 때문에 지나치게 큰 </a:t>
            </a:r>
            <a:r>
              <a:rPr lang="en-US" altLang="ko-KR" dirty="0"/>
              <a:t>n</a:t>
            </a:r>
            <a:r>
              <a:rPr lang="ko-KR" altLang="en-US" dirty="0"/>
              <a:t>값을 지정하면 메모리 부족 오류가 발생할 위험이 </a:t>
            </a:r>
            <a:r>
              <a:rPr lang="ko-KR" altLang="en-US" dirty="0" smtClean="0"/>
              <a:t>있습니다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92624" y="4751366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countByValue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에 속하는 각 값들이 나타나는 횟수를 구해서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형태로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Map()</a:t>
            </a:r>
            <a:r>
              <a:rPr lang="ko-KR" altLang="en-US" dirty="0" smtClean="0"/>
              <a:t>은 부분적인 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노출 횟수 쌍을 만든 후 이 갓을 대상으로 </a:t>
            </a:r>
            <a:r>
              <a:rPr lang="en-US" altLang="ko-KR" dirty="0" err="1" smtClean="0"/>
              <a:t>reduceByKey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적용해 최종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노출 횟수를 계산하지만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countByValue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이요하면</a:t>
            </a:r>
            <a:r>
              <a:rPr lang="ko-KR" altLang="en-US" dirty="0" smtClean="0"/>
              <a:t> 한 번의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호출만으로도 동일한 결과를 얻을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2528083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(List(1,1, 2, 3,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 = </a:t>
            </a:r>
            <a:r>
              <a:rPr lang="en-US" altLang="ko-KR" sz="1600" dirty="0" err="1">
                <a:solidFill>
                  <a:schemeClr val="tx1"/>
                </a:solidFill>
              </a:rPr>
              <a:t>rdd.countByValue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4516905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reduce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에 속하는 임의의 값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하나로 합치는 함수를 이용해 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포함된 모든 요소를 하나의 값으로 병합하고 그 결과값을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클러스터의 각 서버에 흩어져 있는 파티션 단위로 나눠져서 처리되어야 하므로  </a:t>
            </a:r>
            <a:r>
              <a:rPr lang="en-US" altLang="ko-KR" dirty="0" smtClean="0"/>
              <a:t>reduce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적용하는 병합 연산은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포함된 모든 요소에 대해 교환법칙과 결합법칙이 성립되는 경우에만 사용 가능하다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입력과 출력 타입이 모두 동일해야 한다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3013803"/>
            <a:ext cx="10084978" cy="48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reduce(f: (T, T) =&gt; T): T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980878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sc.parallelize(1 to 10,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rdd.reduce(_ + _)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234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fold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reduce() </a:t>
            </a:r>
            <a:r>
              <a:rPr lang="ko-KR" altLang="en-US" dirty="0" smtClean="0"/>
              <a:t>연산이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에 포함된 요소만 이용해 병합을 수행하는데 반해  </a:t>
            </a:r>
            <a:r>
              <a:rPr lang="en-US" altLang="ko-KR" dirty="0" smtClean="0"/>
              <a:t>fold() </a:t>
            </a:r>
            <a:r>
              <a:rPr lang="ko-KR" altLang="en-US" dirty="0" smtClean="0"/>
              <a:t>연산은 병합 연산의 초기값을 지정해 줄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포함된 모든 요소에 대해 교환법칙과 결합법칙이 성립되는 경우에만 사용 가능하다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초기값은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파티션 별 부분 병합을 수행할 때마다 사용되기 때문에 같은 방법으로 여러 번 반복 적용돼도 문제가 없는 값을 사용해야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입력과 출력 타입이 모두 동일해야 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3243171"/>
            <a:ext cx="10084978" cy="48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fold(zeroValue: T)(op: (T, T) =&gt; T)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991388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sc.parallelize(1 to 10,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</a:t>
            </a:r>
            <a:r>
              <a:rPr lang="en-US" altLang="ko-KR" sz="1600" smtClean="0">
                <a:solidFill>
                  <a:schemeClr val="tx1"/>
                </a:solidFill>
              </a:rPr>
              <a:t>rdd.fold(0)(_ </a:t>
            </a:r>
            <a:r>
              <a:rPr lang="en-US" altLang="ko-KR" sz="1600">
                <a:solidFill>
                  <a:schemeClr val="tx1"/>
                </a:solidFill>
              </a:rPr>
              <a:t>+ _)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58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3</a:t>
            </a:r>
            <a:r>
              <a:rPr lang="ko-KR" altLang="en-US" smtClean="0"/>
              <a:t>개의 상품 정보를 담고 있는 </a:t>
            </a:r>
            <a:r>
              <a:rPr lang="en-US" altLang="ko-KR" smtClean="0"/>
              <a:t>RDD</a:t>
            </a:r>
            <a:r>
              <a:rPr lang="ko-KR" altLang="en-US" smtClean="0"/>
              <a:t>로부터 상품 한 개의 평균 가격을 구하기 위해  </a:t>
            </a:r>
            <a:r>
              <a:rPr lang="en-US" altLang="ko-KR" smtClean="0"/>
              <a:t>RDD</a:t>
            </a:r>
            <a:r>
              <a:rPr lang="ko-KR" altLang="en-US" smtClean="0"/>
              <a:t>에 있는 상품의 총 가격과 총 개수를 각각 </a:t>
            </a:r>
            <a:r>
              <a:rPr lang="en-US" altLang="ko-KR" smtClean="0"/>
              <a:t>reduce()</a:t>
            </a:r>
            <a:r>
              <a:rPr lang="ko-KR" altLang="en-US" smtClean="0"/>
              <a:t>와 </a:t>
            </a:r>
            <a:r>
              <a:rPr lang="en-US" altLang="ko-KR" smtClean="0"/>
              <a:t>fold() </a:t>
            </a:r>
            <a:r>
              <a:rPr lang="ko-KR" altLang="en-US" smtClean="0"/>
              <a:t>연산을 이용해 구하는 예제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30721" y="1618520"/>
            <a:ext cx="7226162" cy="523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def reduceVsFold(sc: SparkContext)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Prod </a:t>
            </a:r>
            <a:r>
              <a:rPr lang="ko-KR" altLang="en-US" sz="1600">
                <a:solidFill>
                  <a:schemeClr val="tx1"/>
                </a:solidFill>
              </a:rPr>
              <a:t>클래스 선언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case class Prod(var price: Int)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var cnt 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sc.parallelize(List(Prod(300), Prod(200), Prod(100)), 10)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reduce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r1 = rdd.reduce((p1, p2)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p1.price += p2.price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p1.cnt +=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println(s"Reduce: (${r1.price}, ${r1.cnt})")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fold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r2 = rdd.fold(Prod(0))((p1, p2)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p1.price += p2.price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p1.cnt +=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println(s"Fold: (${r2.price}, ${r2.cnt})")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})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063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aggregate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입력과 출력 타입이 </a:t>
            </a:r>
            <a:r>
              <a:rPr lang="ko-KR" altLang="en-US" dirty="0" smtClean="0"/>
              <a:t>다른 경우에도 사용할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메서드의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초기값을 지정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인자는 각 파티션 단위 부분합을 구하기 위한 병합함수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인자는 파티션 단위로 생성된 부분합을 최종적으로 하나로 합치기 위한 병합 함수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단계에 걸쳐 병합을 처리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2613730"/>
            <a:ext cx="10084978" cy="901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</a:t>
            </a:r>
            <a:r>
              <a:rPr lang="es-ES" altLang="ko-KR" sz="1600">
                <a:solidFill>
                  <a:srgbClr val="C00000"/>
                </a:solidFill>
              </a:rPr>
              <a:t>aggregate[U](zeroValue: U)(seqOp: (U, T) =&gt; U, comOp: (U, U) =&gt; U)(implicit arg0: ClassTag[U]): </a:t>
            </a:r>
            <a:r>
              <a:rPr lang="es-ES" altLang="ko-KR" sz="1600" smtClean="0">
                <a:solidFill>
                  <a:srgbClr val="C00000"/>
                </a:solidFill>
              </a:rPr>
              <a:t>U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T</a:t>
            </a:r>
            <a:r>
              <a:rPr lang="ko-KR" altLang="en-US" sz="1600" smtClean="0">
                <a:solidFill>
                  <a:schemeClr val="tx1"/>
                </a:solidFill>
              </a:rPr>
              <a:t>는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의 요소들이 갖는 타입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U</a:t>
            </a:r>
            <a:r>
              <a:rPr lang="ko-KR" altLang="en-US" sz="1600" smtClean="0">
                <a:solidFill>
                  <a:schemeClr val="tx1"/>
                </a:solidFill>
              </a:rPr>
              <a:t>는 </a:t>
            </a:r>
            <a:r>
              <a:rPr lang="en-US" altLang="ko-KR" sz="1600" smtClean="0">
                <a:solidFill>
                  <a:schemeClr val="tx1"/>
                </a:solidFill>
              </a:rPr>
              <a:t>zeroValue</a:t>
            </a:r>
            <a:r>
              <a:rPr lang="ko-KR" altLang="en-US" sz="1600" smtClean="0">
                <a:solidFill>
                  <a:schemeClr val="tx1"/>
                </a:solidFill>
              </a:rPr>
              <a:t>로 전달했던 초기값과 같은 타입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896177"/>
            <a:ext cx="10084978" cy="2469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List(100, 80, 75, 90, 95),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zeroValue = Record(0,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seqOp = (r: Record, v: Int) =&gt; r.add(v)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combOp = (r1: Record, r2: Record) =&gt; r1 add r2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result1 = rdd.aggregate(zeroValue)(seqOp, combOp)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println(result1.amount/result1.number)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좀 더 간결한 코드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result2 = rdd.aggregate(Record(0, 0)(_ add _, _ add _)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59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sum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구성하는 모든 요소가 </a:t>
            </a:r>
            <a:r>
              <a:rPr lang="en-US" altLang="ko-KR" dirty="0" smtClean="0"/>
              <a:t>double, Long</a:t>
            </a:r>
            <a:r>
              <a:rPr lang="ko-KR" altLang="en-US" dirty="0" smtClean="0"/>
              <a:t>등 숫자타입일 경우에만 사용 가능하며 전체 요소의 합을 구해줍니다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24155" y="1993804"/>
            <a:ext cx="10084978" cy="991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rdd.sum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95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foreach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의 모든 요소에 특정 함수를 작용하는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한 개의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가지는 함수를 전달받는다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foreachPartitions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 단위로 적용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받은 함수를 실행만 할 뿐 결과값을 반환하지 않는다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61092" y="2837793"/>
            <a:ext cx="10084978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rdd.foreach ( v =&gt;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println(s"Value side Effect: ${v}")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rdd.foreeachPartitions( values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println("Partition Side Effect!")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for ( v &lt;- values ) println(s"Value Side Effect: ${v}")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ko-KR" altLang="en-US" b="1" dirty="0" smtClean="0">
                <a:solidFill>
                  <a:srgbClr val="0070C0"/>
                </a:solidFill>
              </a:rPr>
              <a:t>구조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애플리케이션은 마스터</a:t>
            </a:r>
            <a:r>
              <a:rPr lang="en-US" altLang="ko-KR" dirty="0"/>
              <a:t>-</a:t>
            </a:r>
            <a:r>
              <a:rPr lang="ko-KR" altLang="en-US" dirty="0" err="1"/>
              <a:t>슬레이브</a:t>
            </a:r>
            <a:r>
              <a:rPr lang="ko-KR" altLang="en-US" dirty="0"/>
              <a:t> 구조로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애플리케이션은 작업을 관장하는 드라이버와 실제 작업이 동작하는 </a:t>
            </a:r>
            <a:r>
              <a:rPr lang="ko-KR" altLang="en-US" dirty="0" err="1"/>
              <a:t>익스큐터로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드라이버는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객체를 생성하여 클러스터 매니저와 통신하면서 클러스터의 자원 관리를 지원하고</a:t>
            </a:r>
            <a:r>
              <a:rPr lang="en-US" altLang="ko-KR" dirty="0"/>
              <a:t>, </a:t>
            </a:r>
            <a:r>
              <a:rPr lang="ko-KR" altLang="en-US" dirty="0" err="1"/>
              <a:t>워커노드에서</a:t>
            </a:r>
            <a:r>
              <a:rPr lang="ko-KR" altLang="en-US" dirty="0"/>
              <a:t> </a:t>
            </a:r>
            <a:r>
              <a:rPr lang="ko-KR" altLang="en-US" dirty="0" err="1"/>
              <a:t>익스큐터를</a:t>
            </a:r>
            <a:r>
              <a:rPr lang="ko-KR" altLang="en-US" dirty="0"/>
              <a:t> 실행하여 실제 작업인 태스크를 처리하면서 애플리케이션의 라이프 사이클을 </a:t>
            </a:r>
            <a:r>
              <a:rPr lang="ko-KR" altLang="en-US" dirty="0" smtClean="0"/>
              <a:t>관리한다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17" y="2953850"/>
            <a:ext cx="6741528" cy="324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1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77287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toDebugString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의 파티션 개수나 의존성 정보 등 세부 정보를 알고 싶을 때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44284" y="1623618"/>
            <a:ext cx="10084978" cy="67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 , 10 ).map(_ * 2).persist.map(_ + 1).coalesce(2)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println(rdd.toDebugString)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97" y="2303206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cache()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</a:t>
            </a:r>
            <a:r>
              <a:rPr lang="ko-KR" altLang="en-US" dirty="0" smtClean="0"/>
              <a:t> 액션을 실행한 후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정보를 메모리 또는 디스크 등에 저장해서 다음 액션을 수행할 때 불필요한 재생성 단계를 거치치 않고 원하는 작업을 즉시 수행할 수 있게 해주는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데이터를 메모리에 저장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메모리 공간이 충분치 않다면 부족한 용량만큼 저장을 수행하지 않게 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Persist()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 액션을 실행한 후 </a:t>
            </a:r>
            <a:r>
              <a:rPr lang="en-US" altLang="ko-KR" dirty="0"/>
              <a:t>RDD </a:t>
            </a:r>
            <a:r>
              <a:rPr lang="ko-KR" altLang="en-US" dirty="0"/>
              <a:t>정보를 메모리 또는 디스크 등에 저장해서 다음 액션을 수행할 때 불필요한 재생성 단계를 거치치 않고 원하는 작업을 즉시 수행할 수 있게 해주는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storageLevel</a:t>
            </a:r>
            <a:r>
              <a:rPr lang="ko-KR" altLang="en-US" dirty="0" smtClean="0"/>
              <a:t>이라는 옵션을 이용해 저장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저장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직렬화 여부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상세히 지정할 수 있는 기능을 제공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MEMORY_ONLY, MEMORY_ONLY_DISK_SER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unpersist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 저장 중인 데이터가 더 이상 필요 없을 때 캐시 설정을 취소하는데 사용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50947" y="6016845"/>
            <a:ext cx="10084978" cy="67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 , 10 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rdd.cach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Rdd.persist(StorageLevel.MEMORY_ONLY)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28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partitions()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의 파티션 정보가 담긴 배열을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배열에 담긴 요소는 </a:t>
            </a:r>
            <a:r>
              <a:rPr lang="en-US" altLang="ko-KR" dirty="0" smtClean="0"/>
              <a:t>Partitions </a:t>
            </a:r>
            <a:r>
              <a:rPr lang="ko-KR" altLang="en-US" dirty="0" smtClean="0"/>
              <a:t>타입 객체이며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파티션의 인덱스 정보를 알려주는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를 포함하고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getNumPartitions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파티션의 크기 반환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03741" y="2764221"/>
            <a:ext cx="10084978" cy="101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println(rdd.partitions.size)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println(rdd.getNumPartitions)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997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영속화하기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반복적으로 재사용되는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영속화함으로써 클러스터상에서 잡을 실행할 때마다 데이터를 </a:t>
            </a:r>
            <a:r>
              <a:rPr lang="ko-KR" altLang="en-US" dirty="0" err="1" smtClean="0"/>
              <a:t>로드하거나</a:t>
            </a:r>
            <a:r>
              <a:rPr lang="ko-KR" altLang="en-US" dirty="0" smtClean="0"/>
              <a:t> 변환하는 등의 오버헤드를 줄일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영속화 저장장치를 지정 </a:t>
            </a:r>
            <a:r>
              <a:rPr lang="en-US" altLang="ko-KR" dirty="0" smtClean="0"/>
              <a:t>– RDD</a:t>
            </a:r>
            <a:r>
              <a:rPr lang="ko-KR" altLang="en-US" dirty="0" smtClean="0"/>
              <a:t>를 구성하는 파티션을 메모리와 디스크 또는 두 저장장치 모두에 영속화하도록 설정할 수 있다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메모리와 디스크를 모두 영속화 저장장치로 선택하면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메모리 용량을 넘어서는 파티션을 디스크에 대피시킬 수 있다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직렬화 여부를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파티션을 영속화할 때 직렬화할지 여부를 지정할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직렬화할 경우에는 영속화 저장장치의 용량을 절약할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영속화할 때 발생하는 직렬화 처리와 영속화한 파티션을 이용할 때는 발생하는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처리와 같은 오버헤드가 단점이다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레플리케이션</a:t>
            </a:r>
            <a:r>
              <a:rPr lang="ko-KR" altLang="en-US" dirty="0" smtClean="0"/>
              <a:t> 여부를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영속화한 파티션을 복제하여 여러 개의 </a:t>
            </a:r>
            <a:r>
              <a:rPr lang="en-US" altLang="ko-KR" dirty="0" smtClean="0"/>
              <a:t>executer</a:t>
            </a:r>
            <a:r>
              <a:rPr lang="ko-KR" altLang="en-US" dirty="0" smtClean="0"/>
              <a:t>가 갖고 있도록 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executer</a:t>
            </a:r>
            <a:r>
              <a:rPr lang="ko-KR" altLang="en-US" dirty="0" smtClean="0"/>
              <a:t>가 장애로 인해 문제가 생기는 경우 다른 </a:t>
            </a:r>
            <a:r>
              <a:rPr lang="en-US" altLang="ko-KR" dirty="0" smtClean="0"/>
              <a:t>executer</a:t>
            </a:r>
            <a:r>
              <a:rPr lang="ko-KR" altLang="en-US" dirty="0" smtClean="0"/>
              <a:t>가 영속화한 파티션을 이용할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65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textFile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입력 받은 텍스트 파일을 읽고 파일의 각 라인에 해당하는 문자열을 하나의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요소로 하는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81222" y="2091395"/>
            <a:ext cx="10084978" cy="2352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1000,  3 )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codec = classOf[org.apache.hadoop.io.compress.GzipCode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rdd.saveAsTextFile("&lt;path_to_save&gt;/sub1")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//save(gzip)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rdd.saveASTextFile("&lt;path_to_save&gt;/sub2", codec)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rdd2 = sc.textFile("&lt;path_to_save&gt;sub1</a:t>
            </a:r>
            <a:r>
              <a:rPr lang="en-US" altLang="ko-KR" sz="1600" smtClean="0">
                <a:solidFill>
                  <a:schemeClr val="tx1"/>
                </a:solidFill>
              </a:rPr>
              <a:t>")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718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Object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자바를 비롯한 여러 언어에서는 오브젝트를 파일에 읽고 쓰는 기능을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objectFile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saveAsObjectFile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 직렬화 방법을 이용해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구성하는 요소를 파일에 읽고 쓰는 기능을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속도가 느리고 변경에 취약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포함된 데이터를 오브젝트 파일로 다루기 위해서는 각 요소가 자바의 </a:t>
            </a:r>
            <a:r>
              <a:rPr lang="en-US" altLang="ko-KR" dirty="0" err="1" smtClean="0"/>
              <a:t>Serializable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구현하고 있어야 합니다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67107" y="3192731"/>
            <a:ext cx="10084978" cy="1824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 1 to 1000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rdd.saveAsObjectFile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path_to_save</a:t>
            </a:r>
            <a:r>
              <a:rPr lang="en-US" altLang="ko-KR" sz="1600" dirty="0">
                <a:solidFill>
                  <a:schemeClr val="tx1"/>
                </a:solidFill>
              </a:rPr>
              <a:t>&gt;/</a:t>
            </a:r>
            <a:r>
              <a:rPr lang="en-US" altLang="ko-KR" sz="1600" dirty="0" err="1">
                <a:solidFill>
                  <a:schemeClr val="tx1"/>
                </a:solidFill>
              </a:rPr>
              <a:t>sub_path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rdd2= </a:t>
            </a:r>
            <a:r>
              <a:rPr lang="en-US" altLang="ko-KR" sz="1600" dirty="0" err="1">
                <a:solidFill>
                  <a:schemeClr val="tx1"/>
                </a:solidFill>
              </a:rPr>
              <a:t>sc.objectFile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path_to_save</a:t>
            </a:r>
            <a:r>
              <a:rPr lang="en-US" altLang="ko-KR" sz="1600" dirty="0">
                <a:solidFill>
                  <a:schemeClr val="tx1"/>
                </a:solidFill>
              </a:rPr>
              <a:t>&gt;/</a:t>
            </a:r>
            <a:r>
              <a:rPr lang="en-US" altLang="ko-KR" sz="1600" dirty="0" err="1">
                <a:solidFill>
                  <a:schemeClr val="tx1"/>
                </a:solidFill>
              </a:rPr>
              <a:t>sub_path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(rdd2.take(10).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705671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시퀀스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(Sequence)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키와 값으로 구성된 데이터를 저장하는 이진</a:t>
            </a:r>
            <a:r>
              <a:rPr lang="en-US" altLang="ko-KR" dirty="0" smtClean="0"/>
              <a:t>(Binary) </a:t>
            </a:r>
            <a:r>
              <a:rPr lang="ko-KR" altLang="en-US" dirty="0" smtClean="0"/>
              <a:t>파일 포맷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하둡에서</a:t>
            </a:r>
            <a:r>
              <a:rPr lang="ko-KR" altLang="en-US" dirty="0" smtClean="0"/>
              <a:t> 자주 사용되는 대표적 파일 포맷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대량의 데이터 처리에 적합한 분할 압축 기능을 비롯해 효율적인 파일 관리에 적합한 구조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시퀀스 파일은 </a:t>
            </a:r>
            <a:r>
              <a:rPr lang="ko-KR" altLang="en-US" dirty="0" err="1" smtClean="0"/>
              <a:t>하둡에서</a:t>
            </a:r>
            <a:r>
              <a:rPr lang="ko-KR" altLang="en-US" dirty="0" smtClean="0"/>
              <a:t> 자체적으로 정의한 직렬화 </a:t>
            </a:r>
            <a:r>
              <a:rPr lang="ko-KR" altLang="en-US" dirty="0" err="1" smtClean="0"/>
              <a:t>프레이워크를</a:t>
            </a:r>
            <a:r>
              <a:rPr lang="ko-KR" altLang="en-US" dirty="0" smtClean="0"/>
              <a:t> 사용한다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시퀀스 파일로 다루고자 하는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데이터는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Writable</a:t>
            </a:r>
            <a:r>
              <a:rPr lang="ko-KR" altLang="en-US" dirty="0" smtClean="0"/>
              <a:t>인터페이스를 구현하고 있어야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57776" y="2930769"/>
            <a:ext cx="10084978" cy="1824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 List("a", "b", "c", "b", "c") ).map((_, 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rdd.saveAsSequenceFile</a:t>
            </a:r>
            <a:r>
              <a:rPr lang="en-US" altLang="ko-KR" sz="1600" dirty="0">
                <a:solidFill>
                  <a:schemeClr val="tx1"/>
                </a:solidFill>
              </a:rPr>
              <a:t>("data/sample/</a:t>
            </a:r>
            <a:r>
              <a:rPr lang="en-US" altLang="ko-KR" sz="1600" dirty="0" err="1">
                <a:solidFill>
                  <a:schemeClr val="tx1"/>
                </a:solidFill>
              </a:rPr>
              <a:t>saveAsSeqFile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rdd2= </a:t>
            </a:r>
            <a:r>
              <a:rPr lang="en-US" altLang="ko-KR" sz="1600" dirty="0" err="1">
                <a:solidFill>
                  <a:schemeClr val="tx1"/>
                </a:solidFill>
              </a:rPr>
              <a:t>sc.sequenceFile</a:t>
            </a:r>
            <a:r>
              <a:rPr lang="en-US" altLang="ko-KR" sz="1600" dirty="0">
                <a:solidFill>
                  <a:schemeClr val="tx1"/>
                </a:solidFill>
              </a:rPr>
              <a:t>[String,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 ("data/sample/</a:t>
            </a:r>
            <a:r>
              <a:rPr lang="en-US" altLang="ko-KR" sz="1600" dirty="0" err="1">
                <a:solidFill>
                  <a:schemeClr val="tx1"/>
                </a:solidFill>
              </a:rPr>
              <a:t>saveAsSeqFile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12679952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70C0"/>
                </a:solidFill>
              </a:rPr>
              <a:t>클러스터 환경에서의 공유 변수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클러스터 환경에서 프레임워크들은 다수의 프로세스가 공유할 수 있는 읽기 자원과 쓰기 자원을 설정할 수 있도록 지원한다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하둡은</a:t>
            </a:r>
            <a:r>
              <a:rPr lang="ko-KR" altLang="en-US" dirty="0" smtClean="0"/>
              <a:t> 분산캐시와 카운터를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어큐물레이터</a:t>
            </a:r>
            <a:r>
              <a:rPr lang="en-US" altLang="ko-KR" dirty="0" smtClean="0"/>
              <a:t>(Accumulators)</a:t>
            </a:r>
            <a:r>
              <a:rPr lang="ko-KR" altLang="en-US" dirty="0" smtClean="0"/>
              <a:t>를 제공한다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하둡의</a:t>
            </a:r>
            <a:r>
              <a:rPr lang="ko-KR" altLang="en-US" dirty="0" smtClean="0"/>
              <a:t> 분산 캐시는 단순히 대용량 파일을 전체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쉽게 접근할 수 있게 하거나 단순히 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증가시키는 것이 목적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스파크의</a:t>
            </a:r>
            <a:r>
              <a:rPr lang="ko-KR" altLang="en-US" dirty="0" smtClean="0"/>
              <a:t> 공유 변수는 단어 그대로 </a:t>
            </a:r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C00000"/>
                </a:solidFill>
              </a:rPr>
              <a:t>읽거나 쓸 수 있는 공유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의미로서 사용 목적에 따라 좀 더 범용적인 목적으로 활용할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rgbClr val="0070C0"/>
                </a:solidFill>
              </a:rPr>
              <a:t>브로드캐스트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변수 </a:t>
            </a:r>
            <a:r>
              <a:rPr lang="en-US" altLang="ko-KR" dirty="0" smtClean="0">
                <a:solidFill>
                  <a:srgbClr val="0070C0"/>
                </a:solidFill>
              </a:rPr>
              <a:t>broadcast variable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잡이 실행되는 동안 클러스터 내의 모든 서버에서 공유 할 수 있는 읽기 전용 자원을 설정할 수 있는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애플리케이션 실행 중에 모든 </a:t>
            </a:r>
            <a:r>
              <a:rPr lang="en-US" altLang="ko-KR" dirty="0" smtClean="0"/>
              <a:t>executer</a:t>
            </a:r>
            <a:r>
              <a:rPr lang="ko-KR" altLang="en-US" dirty="0" smtClean="0"/>
              <a:t>에 단 한번만 전달되고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후에는 읽기 전용으로 제한되는 공유 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공유하고자 하는 데이터를 포함한 오브젝트를 생성하고 오브젝트를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broadcast() </a:t>
            </a:r>
            <a:r>
              <a:rPr lang="ko-KR" altLang="en-US" dirty="0" smtClean="0"/>
              <a:t>의 인자로 지정해 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변수는 </a:t>
            </a:r>
            <a:r>
              <a:rPr lang="en-US" altLang="ko-KR" dirty="0" smtClean="0"/>
              <a:t>value() </a:t>
            </a:r>
            <a:r>
              <a:rPr lang="ko-KR" altLang="en-US" dirty="0" smtClean="0"/>
              <a:t>를 통해 접근할 수 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15542" y="5700758"/>
            <a:ext cx="9553882" cy="949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broadcastUsers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sc.broadcast</a:t>
            </a:r>
            <a:r>
              <a:rPr lang="en-US" altLang="ko-KR" sz="1600" dirty="0">
                <a:solidFill>
                  <a:schemeClr val="tx1"/>
                </a:solidFill>
              </a:rPr>
              <a:t>(Set("u1", "u2"))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(List("u1", "u2", "u3", "u4", "u5", "u6"),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rdd.filter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broadcastUsers.value.contains</a:t>
            </a:r>
            <a:r>
              <a:rPr lang="en-US" altLang="ko-KR" sz="1600" dirty="0">
                <a:solidFill>
                  <a:schemeClr val="tx1"/>
                </a:solidFill>
              </a:rPr>
              <a:t>(_))</a:t>
            </a:r>
          </a:p>
        </p:txBody>
      </p:sp>
    </p:spTree>
    <p:extLst>
      <p:ext uri="{BB962C8B-B14F-4D97-AF65-F5344CB8AC3E}">
        <p14:creationId xmlns:p14="http://schemas.microsoft.com/office/powerpoint/2010/main" val="16607209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accumulator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쓰기 동작을 위한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클러스터 </a:t>
            </a:r>
            <a:r>
              <a:rPr lang="ko-KR" altLang="en-US" dirty="0" smtClean="0"/>
              <a:t>내의 모든 서버가 공유하는 쓰기 공간을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드라이버 프로그램에서는 값의 설정과 읽기를 수행하고</a:t>
            </a:r>
            <a:r>
              <a:rPr lang="en-US" altLang="ko-KR" dirty="0" smtClean="0"/>
              <a:t>, executer</a:t>
            </a:r>
            <a:r>
              <a:rPr lang="ko-KR" altLang="en-US" dirty="0" smtClean="0"/>
              <a:t>상에서 실행되는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에서는 값의 가산만을 수행하는 공유 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서버에서 발생하는 특정 이벤트의 수를 세거나 관찰하고 싶은 정보를 모아 두는 등의 용도로 활용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Org.apache.spark.util.AccumulatorV2 </a:t>
            </a:r>
            <a:r>
              <a:rPr lang="ko-KR" altLang="en-US" dirty="0" smtClean="0"/>
              <a:t>클래스를 상속받은 클래스를 정의하고 이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accumulator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컨텍스트가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register()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스파크에서는</a:t>
            </a:r>
            <a:r>
              <a:rPr lang="ko-KR" altLang="en-US" dirty="0" smtClean="0"/>
              <a:t> 자주 사용되는 몇 가지 데이터 타입에 대한 </a:t>
            </a:r>
            <a:r>
              <a:rPr lang="ko-KR" altLang="en-US" dirty="0" err="1" smtClean="0"/>
              <a:t>어큐물레이터를</a:t>
            </a:r>
            <a:r>
              <a:rPr lang="ko-KR" altLang="en-US" dirty="0" smtClean="0"/>
              <a:t> 미리 정의해둠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LongAccumulator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DoubleAccumulator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CollectionAccumulator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15542" y="3856383"/>
            <a:ext cx="9553882" cy="2767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acc1 = </a:t>
            </a:r>
            <a:r>
              <a:rPr lang="en-US" altLang="ko-KR" sz="1600" dirty="0" err="1">
                <a:solidFill>
                  <a:schemeClr val="tx1"/>
                </a:solidFill>
              </a:rPr>
              <a:t>sc.longAccumulator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invalidFormat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acc2 = </a:t>
            </a:r>
            <a:r>
              <a:rPr lang="en-US" altLang="ko-KR" sz="1600" dirty="0" err="1">
                <a:solidFill>
                  <a:schemeClr val="tx1"/>
                </a:solidFill>
              </a:rPr>
              <a:t>sc.collectionAccumulator</a:t>
            </a:r>
            <a:r>
              <a:rPr lang="en-US" altLang="ko-KR" sz="1600" dirty="0">
                <a:solidFill>
                  <a:schemeClr val="tx1"/>
                </a:solidFill>
              </a:rPr>
              <a:t>[String]("invalidFormat2")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List("U1:Addr1", "U2:Addr2", "U3", "U4:Addr4", "U5:Addr5", "U6:Addr6", "U7::Addr7")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(data, 3).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{ v =&gt;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if ( </a:t>
            </a:r>
            <a:r>
              <a:rPr lang="en-US" altLang="ko-KR" sz="1600" dirty="0" err="1">
                <a:solidFill>
                  <a:schemeClr val="tx1"/>
                </a:solidFill>
              </a:rPr>
              <a:t>v.split</a:t>
            </a:r>
            <a:r>
              <a:rPr lang="en-US" altLang="ko-KR" sz="1600" dirty="0">
                <a:solidFill>
                  <a:schemeClr val="tx1"/>
                </a:solidFill>
              </a:rPr>
              <a:t>(":").length !=2 )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acc1.add(1L)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acc2.add(v)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잘못된 데이터 수</a:t>
            </a:r>
            <a:r>
              <a:rPr lang="en-US" altLang="ko-KR" sz="1600" dirty="0">
                <a:solidFill>
                  <a:schemeClr val="tx1"/>
                </a:solidFill>
              </a:rPr>
              <a:t>:"+acc1.value)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잘못된 데이터  </a:t>
            </a:r>
            <a:r>
              <a:rPr lang="en-US" altLang="ko-KR" sz="1600" dirty="0">
                <a:solidFill>
                  <a:schemeClr val="tx1"/>
                </a:solidFill>
              </a:rPr>
              <a:t>:"+acc2.value)</a:t>
            </a:r>
          </a:p>
        </p:txBody>
      </p:sp>
    </p:spTree>
    <p:extLst>
      <p:ext uri="{BB962C8B-B14F-4D97-AF65-F5344CB8AC3E}">
        <p14:creationId xmlns:p14="http://schemas.microsoft.com/office/powerpoint/2010/main" val="1345979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70C0"/>
                </a:solidFill>
              </a:rPr>
              <a:t> accumulator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어큐뮬레이터를 증가시키는 동작은 클러스터의 모든 데이터 처리 프로세스에서 가능하지만  데이터를 읽는 동작은 드라이버 프로그램 내에서만 가능하다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트랜스포메이션이나</a:t>
            </a:r>
            <a:r>
              <a:rPr lang="ko-KR" altLang="en-US" dirty="0" smtClean="0"/>
              <a:t> 액션 연산 내부에서는 어큐뮬레이터의 값을 증가시킬 수 만 있을 뿐 그 값을 참조해서 사용하는 것은 불가능하다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61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 정의 데이터 타입에 대한 </a:t>
            </a:r>
            <a:r>
              <a:rPr lang="en-US" altLang="ko-KR" dirty="0" smtClean="0"/>
              <a:t>accumulator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Sample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8681" y="1371601"/>
            <a:ext cx="10589596" cy="5205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org.apache.spark.util.AccumulatorV2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extends AccumulatorV2[Record, Long] {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private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_record = Record(0)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isZero</a:t>
            </a:r>
            <a:r>
              <a:rPr lang="en-US" altLang="ko-KR" sz="1600" dirty="0">
                <a:solidFill>
                  <a:schemeClr val="tx1"/>
                </a:solidFill>
              </a:rPr>
              <a:t>: Boolean = 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 == 0 &amp;&amp;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 ==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copy(): AccumulatorV2[Record, Long]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newAcc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newAcc</a:t>
            </a:r>
            <a:r>
              <a:rPr lang="en-US" altLang="ko-KR" sz="1600" dirty="0">
                <a:solidFill>
                  <a:schemeClr val="tx1"/>
                </a:solidFill>
              </a:rPr>
              <a:t>._record = Record(_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,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newAcc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}  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reset():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record.amount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 0L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 = 1L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 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add(other: Record):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record.add</a:t>
            </a:r>
            <a:r>
              <a:rPr lang="en-US" altLang="ko-KR" sz="1600" dirty="0">
                <a:solidFill>
                  <a:schemeClr val="tx1"/>
                </a:solidFill>
              </a:rPr>
              <a:t>(other)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merge(other: AccumulatorV2[Record, Long]): Unit = other match {   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case </a:t>
            </a:r>
            <a:r>
              <a:rPr lang="en-US" altLang="ko-KR" sz="1600" dirty="0">
                <a:solidFill>
                  <a:schemeClr val="tx1"/>
                </a:solidFill>
              </a:rPr>
              <a:t>o: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=&gt; _</a:t>
            </a:r>
            <a:r>
              <a:rPr lang="en-US" altLang="ko-KR" sz="1600" dirty="0" err="1">
                <a:solidFill>
                  <a:schemeClr val="tx1"/>
                </a:solidFill>
              </a:rPr>
              <a:t>record.add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o._record</a:t>
            </a:r>
            <a:r>
              <a:rPr lang="en-US" altLang="ko-KR" sz="1600" dirty="0">
                <a:solidFill>
                  <a:schemeClr val="tx1"/>
                </a:solidFill>
              </a:rPr>
              <a:t>);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case </a:t>
            </a:r>
            <a:r>
              <a:rPr lang="en-US" altLang="ko-KR" sz="1600" dirty="0">
                <a:solidFill>
                  <a:schemeClr val="tx1"/>
                </a:solidFill>
              </a:rPr>
              <a:t>_                    =&gt; throw new </a:t>
            </a:r>
            <a:r>
              <a:rPr lang="en-US" altLang="ko-KR" sz="1600" dirty="0" err="1">
                <a:solidFill>
                  <a:schemeClr val="tx1"/>
                </a:solidFill>
              </a:rPr>
              <a:t>RuntimeException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value: Long = { 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647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21679</Words>
  <Application>Microsoft Office PowerPoint</Application>
  <PresentationFormat>와이드스크린</PresentationFormat>
  <Paragraphs>2805</Paragraphs>
  <Slides>175</Slides>
  <Notes>153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175</vt:i4>
      </vt:variant>
    </vt:vector>
  </HeadingPairs>
  <TitlesOfParts>
    <vt:vector size="180" baseType="lpstr">
      <vt:lpstr>@산돌퍼즐Bk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Spark </vt:lpstr>
      <vt:lpstr>Spark </vt:lpstr>
      <vt:lpstr>Spark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스파크 설치 </vt:lpstr>
      <vt:lpstr>스파크 설치 </vt:lpstr>
      <vt:lpstr>Spark Application Build 및 실행</vt:lpstr>
      <vt:lpstr>Spark Application Build 및 실행</vt:lpstr>
      <vt:lpstr>Spark Application Build 및 실행</vt:lpstr>
      <vt:lpstr>Spark Application Build 및 실행</vt:lpstr>
      <vt:lpstr>Spark Application Build 및 실행</vt:lpstr>
      <vt:lpstr>Spark Application Build 및 실행</vt:lpstr>
      <vt:lpstr>PowerPoint 프레젠테이션</vt:lpstr>
      <vt:lpstr>PowerPoint 프레젠테이션</vt:lpstr>
      <vt:lpstr>PowerPoint 프레젠테이션</vt:lpstr>
      <vt:lpstr>스파크 WordCount  예제 실행</vt:lpstr>
      <vt:lpstr>스파크 WordCount  예제 실행</vt:lpstr>
      <vt:lpstr>PowerPoint 프레젠테이션</vt:lpstr>
      <vt:lpstr>PowerPoint 프레젠테이션</vt:lpstr>
      <vt:lpstr>PowerPoint 프레젠테이션</vt:lpstr>
      <vt:lpstr>PowerPoint 프레젠테이션</vt:lpstr>
      <vt:lpstr>스파크 WordCount  예제 실행</vt:lpstr>
      <vt:lpstr>기본 API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akasha.park@outlook.kr</cp:lastModifiedBy>
  <cp:revision>837</cp:revision>
  <dcterms:created xsi:type="dcterms:W3CDTF">2018-09-21T05:40:41Z</dcterms:created>
  <dcterms:modified xsi:type="dcterms:W3CDTF">2020-02-02T11:23:20Z</dcterms:modified>
</cp:coreProperties>
</file>