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75" r:id="rId11"/>
    <p:sldId id="27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92" r:id="rId29"/>
    <p:sldId id="290" r:id="rId30"/>
    <p:sldId id="288" r:id="rId31"/>
    <p:sldId id="289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744" autoAdjust="0"/>
  </p:normalViewPr>
  <p:slideViewPr>
    <p:cSldViewPr snapToGrid="0">
      <p:cViewPr varScale="1">
        <p:scale>
          <a:sx n="81" d="100"/>
          <a:sy n="81" d="100"/>
        </p:scale>
        <p:origin x="78" y="28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644F-726A-4EF6-887D-42F44A279A8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E918-169C-4652-A68E-DF6F6714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40?category=770080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mhada.tistory.com/72?category=8205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imhada.tistory.com/56" TargetMode="External"/><Relationship Id="rId4" Type="http://schemas.openxmlformats.org/officeDocument/2006/relationships/hyperlink" Target="https://daimhada.tistory.com/107?category=82052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괄호맞추기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https://www.acmicpc.net/problem/10845</a:t>
            </a:r>
            <a:endParaRPr lang="en-US" altLang="ko-KR"/>
          </a:p>
          <a:p>
            <a:r>
              <a:rPr lang="en-US" altLang="ko-KR" baseline="0"/>
              <a:t>        </a:t>
            </a:r>
            <a:r>
              <a:rPr lang="en-US" altLang="ko-KR" dirty="0">
                <a:hlinkClick r:id="rId4"/>
              </a:rPr>
              <a:t>https://chunghyup.tistory.com/40?category=770080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출처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https://programmers.co.kr/learn/courses/30/lessons/42583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https://smecsm.tistory.com/91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5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출처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https://www.hackerrank.com/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https://pcmc.tistory.com/88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https://smlee729.github.io/python/data%20structure/2015/03/04/1-heap.html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7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출처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https://www.hackerrank.com/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https://pcmc.tistory.com/88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https://smlee729.github.io/python/data%20structure/2015/03/04/1-heap.html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7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출처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https://www.hackerrank.com/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https://pcmc.tistory.com/88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https://smlee729.github.io/python/data%20structure/2015/03/04/1-heap.html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5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https://daimhada.tistory.com/72?category=820522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https://daimhada.tistory.com/56</a:t>
            </a:r>
            <a:r>
              <a:rPr lang="en-US" altLang="ko-KR" dirty="0"/>
              <a:t> : </a:t>
            </a:r>
            <a:r>
              <a:rPr lang="ko-KR" altLang="en-US" dirty="0"/>
              <a:t>내장 함수의 시간 복잡도</a:t>
            </a:r>
            <a:r>
              <a:rPr lang="en-US" altLang="ko-KR" dirty="0"/>
              <a:t>(big</a:t>
            </a:r>
            <a:r>
              <a:rPr lang="en-US" altLang="ko-KR" baseline="0" dirty="0"/>
              <a:t> 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8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Stack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★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None) : </a:t>
            </a:r>
            <a:r>
              <a:rPr lang="ko-KR" altLang="en-US" dirty="0">
                <a:solidFill>
                  <a:schemeClr val="bg1"/>
                </a:solidFill>
              </a:rPr>
              <a:t>맨 위에 값 추가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data) : </a:t>
            </a:r>
            <a:r>
              <a:rPr lang="ko-KR" altLang="en-US" dirty="0">
                <a:solidFill>
                  <a:schemeClr val="bg1"/>
                </a:solidFill>
              </a:rPr>
              <a:t>가장 최근에 넣은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		    </a:t>
            </a:r>
            <a:r>
              <a:rPr lang="ko-KR" altLang="en-US" dirty="0">
                <a:solidFill>
                  <a:schemeClr val="bg1"/>
                </a:solidFill>
              </a:rPr>
              <a:t> 맨 위의 값을 제거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altLang="ko-KR" dirty="0">
                <a:solidFill>
                  <a:schemeClr val="bg1"/>
                </a:solidFill>
              </a:rPr>
              <a:t> ( 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 or -1) : stack </a:t>
            </a:r>
            <a:r>
              <a:rPr lang="ko-KR" altLang="en-US" dirty="0">
                <a:solidFill>
                  <a:schemeClr val="bg1"/>
                </a:solidFill>
              </a:rPr>
              <a:t>의 변형 없이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	   </a:t>
            </a:r>
            <a:r>
              <a:rPr lang="ko-KR" altLang="en-US" dirty="0">
                <a:solidFill>
                  <a:schemeClr val="bg1"/>
                </a:solidFill>
              </a:rPr>
              <a:t>맨 위의 값을 출력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Boolean) : stack</a:t>
            </a:r>
            <a:r>
              <a:rPr lang="ko-KR" altLang="en-US" dirty="0">
                <a:solidFill>
                  <a:schemeClr val="bg1"/>
                </a:solidFill>
              </a:rPr>
              <a:t>이 비어있는지 확인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Python List&gt; </a:t>
            </a:r>
            <a:endParaRPr lang="en-US" altLang="ko-KR" sz="20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323" y="1152735"/>
            <a:ext cx="513470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Singly linked list &gt; </a:t>
            </a:r>
            <a:endParaRPr lang="en-US" altLang="ko-KR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0" y="1035504"/>
            <a:ext cx="4680125" cy="5248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2" y="1887415"/>
            <a:ext cx="5086350" cy="2649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42" y="4595448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데이터와 다음 </a:t>
            </a:r>
            <a:r>
              <a:rPr lang="ko-KR" altLang="en-US" dirty="0" err="1">
                <a:solidFill>
                  <a:schemeClr val="bg1"/>
                </a:solidFill>
              </a:rPr>
              <a:t>노드들이</a:t>
            </a:r>
            <a:r>
              <a:rPr lang="ko-KR" altLang="en-US" dirty="0">
                <a:solidFill>
                  <a:schemeClr val="bg1"/>
                </a:solidFill>
              </a:rPr>
              <a:t> 한 줄로 연결되어 있는 방식을 말함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연결되는 방향에 따라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환형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504942" y="132446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Stack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r>
              <a:rPr lang="en-US" altLang="ko-KR" sz="2000" dirty="0">
                <a:solidFill>
                  <a:schemeClr val="bg1"/>
                </a:solidFill>
              </a:rPr>
              <a:t>(Linked List)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(LIFO)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err="1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구조와 달리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큐</a:t>
            </a:r>
            <a:r>
              <a:rPr lang="en-US" altLang="ko-KR" dirty="0">
                <a:solidFill>
                  <a:schemeClr val="bg1"/>
                </a:solidFill>
              </a:rPr>
              <a:t>(Queue) 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번호표를 뽑은 사람이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서비스를 받는 것처럼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기본적인 </a:t>
            </a:r>
            <a:r>
              <a:rPr lang="en-US" altLang="ko-KR" dirty="0">
                <a:solidFill>
                  <a:schemeClr val="bg1"/>
                </a:solidFill>
              </a:rPr>
              <a:t>Queue </a:t>
            </a:r>
            <a:r>
              <a:rPr lang="ko-KR" altLang="en-US" dirty="0">
                <a:solidFill>
                  <a:schemeClr val="bg1"/>
                </a:solidFill>
              </a:rPr>
              <a:t>의 구조이다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“ </a:t>
            </a:r>
            <a:r>
              <a:rPr lang="ko-KR" altLang="en-US" sz="1800" dirty="0" err="1"/>
              <a:t>스택</a:t>
            </a:r>
            <a:r>
              <a:rPr lang="en-US" altLang="ko-KR" sz="1800" dirty="0"/>
              <a:t>(Stack) </a:t>
            </a:r>
            <a:r>
              <a:rPr lang="ko-KR" altLang="en-US" sz="1800" dirty="0"/>
              <a:t>이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/>
              <a:t>였다면 </a:t>
            </a:r>
            <a:endParaRPr lang="en-US" altLang="ko-KR" sz="1800" dirty="0"/>
          </a:p>
          <a:p>
            <a:r>
              <a:rPr lang="ko-KR" altLang="en-US" sz="1800" dirty="0"/>
              <a:t>큐</a:t>
            </a:r>
            <a:r>
              <a:rPr lang="en-US" altLang="ko-KR" sz="1800" dirty="0"/>
              <a:t>(Queue) </a:t>
            </a:r>
            <a:r>
              <a:rPr lang="ko-KR" altLang="en-US" sz="1800" dirty="0"/>
              <a:t>는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/>
              <a:t> </a:t>
            </a:r>
            <a:r>
              <a:rPr lang="ko-KR" altLang="en-US" sz="1800" dirty="0"/>
              <a:t>이다</a:t>
            </a:r>
            <a:r>
              <a:rPr lang="en-US" altLang="ko-KR" sz="1800" dirty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Queue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front(head)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rear(tail)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메소드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() : </a:t>
            </a:r>
            <a:r>
              <a:rPr lang="en-US" altLang="ko-KR" dirty="0" err="1">
                <a:solidFill>
                  <a:schemeClr val="bg1"/>
                </a:solidFill>
              </a:rPr>
              <a:t>boolean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: insert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: delete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엿보기</a:t>
            </a:r>
            <a:r>
              <a:rPr lang="en-US" altLang="ko-KR" dirty="0">
                <a:solidFill>
                  <a:schemeClr val="bg1"/>
                </a:solidFill>
              </a:rPr>
              <a:t>;  </a:t>
            </a:r>
            <a:r>
              <a:rPr lang="ko-KR" altLang="en-US" dirty="0">
                <a:solidFill>
                  <a:schemeClr val="bg1"/>
                </a:solidFill>
              </a:rPr>
              <a:t>맨 앞의 값 반환만 하고 </a:t>
            </a:r>
            <a:r>
              <a:rPr lang="en-US" altLang="ko-KR" dirty="0">
                <a:solidFill>
                  <a:schemeClr val="bg1"/>
                </a:solidFill>
              </a:rPr>
              <a:t>		  </a:t>
            </a:r>
            <a:r>
              <a:rPr lang="ko-KR" altLang="en-US" dirty="0">
                <a:solidFill>
                  <a:schemeClr val="bg1"/>
                </a:solidFill>
              </a:rPr>
              <a:t>삭제는 </a:t>
            </a:r>
            <a:r>
              <a:rPr lang="ko-KR" altLang="en-US" dirty="0" err="1">
                <a:solidFill>
                  <a:schemeClr val="bg1"/>
                </a:solidFill>
              </a:rPr>
              <a:t>안함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Python List&gt; </a:t>
            </a:r>
            <a:endParaRPr lang="en-US" altLang="ko-KR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007" y="1266337"/>
            <a:ext cx="4816475" cy="5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Stack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</a:t>
            </a:r>
            <a:endParaRPr lang="en-US" altLang="ko-KR" dirty="0"/>
          </a:p>
          <a:p>
            <a:r>
              <a:rPr lang="en-US" altLang="ko-KR" dirty="0"/>
              <a:t>Queue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Queue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4145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Queue</a:t>
            </a:r>
            <a:r>
              <a:rPr lang="ko-KR" altLang="en-US" dirty="0"/>
              <a:t> 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2759614"/>
            <a:ext cx="448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: Head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tail </a:t>
            </a:r>
            <a:r>
              <a:rPr lang="ko-KR" altLang="en-US" dirty="0">
                <a:solidFill>
                  <a:schemeClr val="bg1"/>
                </a:solidFill>
              </a:rPr>
              <a:t>만으로도 구현이 가능하다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3815" y="635394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node</a:t>
            </a:r>
            <a:r>
              <a:rPr lang="ko-KR" altLang="en-US" dirty="0"/>
              <a:t>를 사용한 </a:t>
            </a:r>
            <a:r>
              <a:rPr lang="en-US" altLang="ko-KR" dirty="0"/>
              <a:t>queue&gt; </a:t>
            </a:r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489" y="1266337"/>
            <a:ext cx="3104141" cy="52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8" y="3236668"/>
            <a:ext cx="277837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내장함수를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7631" y="126633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</a:t>
            </a:r>
            <a:r>
              <a:rPr lang="en-US" altLang="ko-KR" dirty="0" err="1"/>
              <a:t>Collections.deque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" y="2394162"/>
            <a:ext cx="4986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altLang="ko-KR" sz="2000" dirty="0">
                <a:solidFill>
                  <a:schemeClr val="bg1"/>
                </a:solidFill>
              </a:rPr>
              <a:t> (double – ended </a:t>
            </a:r>
            <a:r>
              <a:rPr lang="en-US" altLang="ko-KR" sz="2000" dirty="0" err="1">
                <a:solidFill>
                  <a:schemeClr val="bg1"/>
                </a:solidFill>
              </a:rPr>
              <a:t>que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앞뒤 양방향에서 데이터를 처리할 수 있는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일반적인</a:t>
            </a:r>
            <a:r>
              <a:rPr lang="en-US" altLang="ko-KR" sz="2000" dirty="0">
                <a:solidFill>
                  <a:schemeClr val="bg1"/>
                </a:solidFill>
              </a:rPr>
              <a:t> list</a:t>
            </a:r>
            <a:r>
              <a:rPr lang="ko-KR" altLang="en-US" sz="2000" dirty="0">
                <a:solidFill>
                  <a:schemeClr val="bg1"/>
                </a:solidFill>
              </a:rPr>
              <a:t>와 유사하지만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내부적으로 </a:t>
            </a:r>
            <a:r>
              <a:rPr lang="en-US" altLang="ko-KR" sz="2000" dirty="0">
                <a:solidFill>
                  <a:schemeClr val="bg1"/>
                </a:solidFill>
              </a:rPr>
              <a:t>doubly linked list</a:t>
            </a:r>
            <a:r>
              <a:rPr lang="ko-KR" altLang="en-US" sz="2000" dirty="0">
                <a:solidFill>
                  <a:schemeClr val="bg1"/>
                </a:solidFill>
              </a:rPr>
              <a:t>로 구현되어 있어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처리속도가 매우 빠르다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9" y="2013918"/>
            <a:ext cx="3610708" cy="38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모듈을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431" y="897005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Queue </a:t>
            </a:r>
            <a:r>
              <a:rPr lang="ko-KR" altLang="en-US" dirty="0"/>
              <a:t>모듈 사용 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8" y="1367623"/>
            <a:ext cx="3357562" cy="517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20" y="2394162"/>
            <a:ext cx="519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파이썬의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모듈에서는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(Priority Queue),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LifoQueue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제공하고 있다</a:t>
            </a:r>
            <a:r>
              <a:rPr lang="en-US" altLang="ko-KR" sz="2000" dirty="0">
                <a:solidFill>
                  <a:schemeClr val="bg1"/>
                </a:solidFill>
              </a:rPr>
              <a:t>.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상기 객체에 대해 여러 </a:t>
            </a:r>
            <a:r>
              <a:rPr lang="ko-KR" altLang="en-US" sz="2000" dirty="0" err="1">
                <a:solidFill>
                  <a:schemeClr val="bg1"/>
                </a:solidFill>
              </a:rPr>
              <a:t>스레드가</a:t>
            </a:r>
            <a:r>
              <a:rPr lang="ko-KR" altLang="en-US" sz="2000" dirty="0">
                <a:solidFill>
                  <a:schemeClr val="bg1"/>
                </a:solidFill>
              </a:rPr>
              <a:t> 동시에 접근하여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작업을 수행하여도 가장 정상적인 동작을 보장한다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(https://www.acmicpc.net/problem/10828 )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</a:t>
            </a:r>
            <a:r>
              <a:rPr lang="ko-KR" altLang="en-US" sz="2000" dirty="0" err="1">
                <a:solidFill>
                  <a:schemeClr val="bg1"/>
                </a:solidFill>
              </a:rPr>
              <a:t>스택을</a:t>
            </a:r>
            <a:r>
              <a:rPr lang="ko-KR" altLang="en-US" sz="2000" dirty="0">
                <a:solidFill>
                  <a:schemeClr val="bg1"/>
                </a:solidFill>
              </a:rPr>
              <a:t>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명령을 처리하는 프로그램을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  (</a:t>
            </a:r>
            <a:r>
              <a:rPr lang="ko-KR" altLang="en-US" sz="2000" dirty="0">
                <a:solidFill>
                  <a:schemeClr val="bg1"/>
                </a:solidFill>
              </a:rPr>
              <a:t>명령을 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가지이다</a:t>
            </a:r>
            <a:r>
              <a:rPr lang="en-US" altLang="ko-KR" sz="2000" dirty="0">
                <a:solidFill>
                  <a:schemeClr val="bg1"/>
                </a:solidFill>
              </a:rPr>
              <a:t>.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스택에서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 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스택이</a:t>
            </a:r>
            <a:r>
              <a:rPr lang="ko-KR" altLang="en-US" sz="1600" dirty="0">
                <a:solidFill>
                  <a:schemeClr val="bg1"/>
                </a:solidFill>
              </a:rPr>
              <a:t> 비어있으면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스택의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 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	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  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906417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847802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00" y="3465513"/>
            <a:ext cx="1670662" cy="33790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394" y="3453429"/>
            <a:ext cx="2162409" cy="327008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(https://www.acmicpc.net/problem/10828)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(Stack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84" y="1241648"/>
            <a:ext cx="5337678" cy="56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4501662" y="5413741"/>
            <a:ext cx="2637691" cy="1371600"/>
            <a:chOff x="4501662" y="5413741"/>
            <a:chExt cx="2637691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6" idx="1"/>
            </p:cNvCxnSpPr>
            <p:nvPr/>
          </p:nvCxnSpPr>
          <p:spPr>
            <a:xfrm flipH="1">
              <a:off x="6096000" y="6099541"/>
              <a:ext cx="828448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</a:t>
            </a:r>
            <a:r>
              <a:rPr lang="en-US" altLang="ko-KR" sz="1600" dirty="0" err="1">
                <a:solidFill>
                  <a:schemeClr val="bg1"/>
                </a:solidFill>
              </a:rPr>
              <a:t>input_split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5DFA76C-B8B8-41ED-A698-F678D2E473F6}"/>
              </a:ext>
            </a:extLst>
          </p:cNvPr>
          <p:cNvGrpSpPr/>
          <p:nvPr/>
        </p:nvGrpSpPr>
        <p:grpSpPr>
          <a:xfrm>
            <a:off x="4486831" y="4443319"/>
            <a:ext cx="2437617" cy="824987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xmlns="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6096000" y="6099541"/>
              <a:ext cx="628374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10B7DDA-1933-484D-8115-5BA4163052E6}"/>
                </a:ext>
              </a:extLst>
            </p:cNvPr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48FEC500-5FF1-493C-BDF4-C865E2EC7A09}"/>
              </a:ext>
            </a:extLst>
          </p:cNvPr>
          <p:cNvGrpSpPr/>
          <p:nvPr/>
        </p:nvGrpSpPr>
        <p:grpSpPr>
          <a:xfrm>
            <a:off x="4250871" y="1248888"/>
            <a:ext cx="2706263" cy="3069745"/>
            <a:chOff x="4388531" y="5790475"/>
            <a:chExt cx="2550748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xmlns="" id="{01063EAE-E38F-4EC9-9475-66916B3B3123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963192" y="6202969"/>
              <a:ext cx="761182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858290EC-D6A0-475B-8DD0-F6E83B419BCF}"/>
                </a:ext>
              </a:extLst>
            </p:cNvPr>
            <p:cNvCxnSpPr/>
            <p:nvPr/>
          </p:nvCxnSpPr>
          <p:spPr>
            <a:xfrm flipH="1">
              <a:off x="4388531" y="6272839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‘Stack’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Queue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10845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큐를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  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명령을 처리하는 프로그램을 </a:t>
            </a:r>
            <a:r>
              <a:rPr lang="ko-KR" altLang="en-US" sz="2000" dirty="0" err="1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 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명령은 총 여섯 가지이다</a:t>
            </a:r>
            <a:r>
              <a:rPr lang="en-US" altLang="ko-KR" sz="20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큐에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큐에서 가장 앞에 있는 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들어있는 정수가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</a:t>
            </a:r>
            <a:r>
              <a:rPr lang="ko-KR" altLang="en-US" sz="1600" dirty="0">
                <a:solidFill>
                  <a:schemeClr val="bg1"/>
                </a:solidFill>
              </a:rPr>
              <a:t>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</a:t>
            </a:r>
            <a:r>
              <a:rPr lang="en-US" altLang="ko-KR" sz="1600" dirty="0">
                <a:solidFill>
                  <a:schemeClr val="bg1"/>
                </a:solidFill>
              </a:rPr>
              <a:t>y: </a:t>
            </a:r>
            <a:r>
              <a:rPr lang="ko-KR" altLang="en-US" sz="1600" dirty="0">
                <a:solidFill>
                  <a:schemeClr val="bg1"/>
                </a:solidFill>
              </a:rPr>
              <a:t>큐가 </a:t>
            </a:r>
            <a:r>
              <a:rPr lang="ko-KR" altLang="en-US" sz="1600" dirty="0" err="1">
                <a:solidFill>
                  <a:schemeClr val="bg1"/>
                </a:solidFill>
              </a:rPr>
              <a:t>비어있으면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앞에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뒤에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561114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502499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C6FE3B-9BB4-4683-B450-2D239A98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25" y="3465513"/>
            <a:ext cx="1724025" cy="301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C34B117-4DC8-40F9-81DD-5E9FB5E8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28" y="3465513"/>
            <a:ext cx="1571625" cy="30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Queue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(Queue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input(=tokens)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‘Queue’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4334B2-F34D-4087-909D-1B67D08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00" y="1285187"/>
            <a:ext cx="4768720" cy="3033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E2E71F8-1BF6-472D-B3E4-020AFF2A5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00" y="4365930"/>
            <a:ext cx="4825086" cy="241941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468065" y="5148201"/>
            <a:ext cx="3122638" cy="1416248"/>
            <a:chOff x="4472974" y="5413741"/>
            <a:chExt cx="2666379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cxnSpLocks/>
              <a:stCxn id="6" idx="1"/>
            </p:cNvCxnSpPr>
            <p:nvPr/>
          </p:nvCxnSpPr>
          <p:spPr>
            <a:xfrm flipH="1">
              <a:off x="5863046" y="6099541"/>
              <a:ext cx="1061402" cy="17311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/>
            </p:cNvCxnSpPr>
            <p:nvPr/>
          </p:nvCxnSpPr>
          <p:spPr>
            <a:xfrm flipH="1">
              <a:off x="4472974" y="6272655"/>
              <a:ext cx="13900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5DFA76C-B8B8-41ED-A698-F678D2E473F6}"/>
              </a:ext>
            </a:extLst>
          </p:cNvPr>
          <p:cNvGrpSpPr/>
          <p:nvPr/>
        </p:nvGrpSpPr>
        <p:grpSpPr>
          <a:xfrm>
            <a:off x="4486830" y="4443320"/>
            <a:ext cx="2852193" cy="583438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xmlns="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876934" y="6099541"/>
              <a:ext cx="847440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10B7DDA-1933-484D-8115-5BA416305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1662" y="6099541"/>
              <a:ext cx="13752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48FEC500-5FF1-493C-BDF4-C865E2EC7A09}"/>
              </a:ext>
            </a:extLst>
          </p:cNvPr>
          <p:cNvGrpSpPr/>
          <p:nvPr/>
        </p:nvGrpSpPr>
        <p:grpSpPr>
          <a:xfrm>
            <a:off x="4250870" y="1248888"/>
            <a:ext cx="3146974" cy="3069745"/>
            <a:chOff x="4388531" y="5790475"/>
            <a:chExt cx="2966134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xmlns="" id="{01063EAE-E38F-4EC9-9475-66916B3B3123}"/>
                </a:ext>
              </a:extLst>
            </p:cNvPr>
            <p:cNvSpPr/>
            <p:nvPr/>
          </p:nvSpPr>
          <p:spPr>
            <a:xfrm>
              <a:off x="7139760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6127631" y="6202969"/>
              <a:ext cx="1012129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858290EC-D6A0-475B-8DD0-F6E83B419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531" y="6272839"/>
              <a:ext cx="17390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10845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기출문제 풀어보기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235" y="1078523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다리를 지나는 트럭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0" y="5856549"/>
            <a:ext cx="6488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출처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https://programmers.co.kr/learn/courses/30/lessons/42583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</a:rPr>
              <a:t>://smecsm.tistory.com/91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069" y="172598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트럭 </a:t>
            </a:r>
            <a:r>
              <a:rPr lang="ko-KR" altLang="en-US" sz="1700" dirty="0">
                <a:solidFill>
                  <a:schemeClr val="bg1"/>
                </a:solidFill>
              </a:rPr>
              <a:t>여러 대가 강을 가로지르는 일 차선 다리를 정해진 순으로 건너려 합니다</a:t>
            </a:r>
            <a:r>
              <a:rPr lang="en-US" altLang="ko-KR" sz="1700" dirty="0">
                <a:solidFill>
                  <a:schemeClr val="bg1"/>
                </a:solidFill>
              </a:rPr>
              <a:t>. </a:t>
            </a:r>
            <a:r>
              <a:rPr lang="ko-KR" altLang="en-US" sz="1700" dirty="0">
                <a:solidFill>
                  <a:schemeClr val="bg1"/>
                </a:solidFill>
              </a:rPr>
              <a:t>모든 트럭이 다리를 건너려면 최소 몇 초가 걸리는지 알아내야 합니다</a:t>
            </a:r>
            <a:r>
              <a:rPr lang="en-US" altLang="ko-KR" sz="1700" dirty="0">
                <a:solidFill>
                  <a:schemeClr val="bg1"/>
                </a:solidFill>
              </a:rPr>
              <a:t>. </a:t>
            </a:r>
            <a:r>
              <a:rPr lang="ko-KR" altLang="en-US" sz="1700" dirty="0">
                <a:solidFill>
                  <a:schemeClr val="bg1"/>
                </a:solidFill>
              </a:rPr>
              <a:t>트럭은 </a:t>
            </a:r>
            <a:r>
              <a:rPr lang="en-US" altLang="ko-KR" sz="1700" dirty="0">
                <a:solidFill>
                  <a:schemeClr val="bg1"/>
                </a:solidFill>
              </a:rPr>
              <a:t>1</a:t>
            </a:r>
            <a:r>
              <a:rPr lang="ko-KR" altLang="en-US" sz="1700" dirty="0">
                <a:solidFill>
                  <a:schemeClr val="bg1"/>
                </a:solidFill>
              </a:rPr>
              <a:t>초에 </a:t>
            </a:r>
            <a:r>
              <a:rPr lang="en-US" altLang="ko-KR" sz="1700" dirty="0">
                <a:solidFill>
                  <a:schemeClr val="bg1"/>
                </a:solidFill>
              </a:rPr>
              <a:t>1</a:t>
            </a:r>
            <a:r>
              <a:rPr lang="ko-KR" altLang="en-US" sz="1700" dirty="0">
                <a:solidFill>
                  <a:schemeClr val="bg1"/>
                </a:solidFill>
              </a:rPr>
              <a:t>만큼 움직이며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다리 길이는 </a:t>
            </a:r>
            <a:r>
              <a:rPr lang="en-US" altLang="ko-KR" sz="1700" dirty="0" err="1">
                <a:solidFill>
                  <a:schemeClr val="bg1"/>
                </a:solidFill>
              </a:rPr>
              <a:t>bridge_length</a:t>
            </a:r>
            <a:r>
              <a:rPr lang="ko-KR" altLang="en-US" sz="1700" dirty="0">
                <a:solidFill>
                  <a:schemeClr val="bg1"/>
                </a:solidFill>
              </a:rPr>
              <a:t>이고 다리는 무게 </a:t>
            </a:r>
            <a:r>
              <a:rPr lang="en-US" altLang="ko-KR" sz="1700" dirty="0">
                <a:solidFill>
                  <a:schemeClr val="bg1"/>
                </a:solidFill>
              </a:rPr>
              <a:t>weight</a:t>
            </a:r>
            <a:r>
              <a:rPr lang="ko-KR" altLang="en-US" sz="1700" dirty="0">
                <a:solidFill>
                  <a:schemeClr val="bg1"/>
                </a:solidFill>
              </a:rPr>
              <a:t>까지 견딥니다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※ </a:t>
            </a:r>
            <a:r>
              <a:rPr lang="ko-KR" altLang="en-US" sz="1700" dirty="0">
                <a:solidFill>
                  <a:schemeClr val="bg1"/>
                </a:solidFill>
              </a:rPr>
              <a:t>트럭이 다리에 완전히 오르지 않은 경우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이 트럭의 무게는 고려하지 않습니다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ko-KR" altLang="en-US" sz="1700" dirty="0">
                <a:solidFill>
                  <a:schemeClr val="bg1"/>
                </a:solidFill>
              </a:rPr>
              <a:t>예를 들어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길이가 </a:t>
            </a:r>
            <a:r>
              <a:rPr lang="en-US" altLang="ko-KR" sz="1700" dirty="0">
                <a:solidFill>
                  <a:schemeClr val="bg1"/>
                </a:solidFill>
              </a:rPr>
              <a:t>2</a:t>
            </a:r>
            <a:r>
              <a:rPr lang="ko-KR" altLang="en-US" sz="1700" dirty="0">
                <a:solidFill>
                  <a:schemeClr val="bg1"/>
                </a:solidFill>
              </a:rPr>
              <a:t>이고 </a:t>
            </a:r>
            <a:r>
              <a:rPr lang="en-US" altLang="ko-KR" sz="1700" dirty="0">
                <a:solidFill>
                  <a:schemeClr val="bg1"/>
                </a:solidFill>
              </a:rPr>
              <a:t>10kg </a:t>
            </a:r>
            <a:r>
              <a:rPr lang="ko-KR" altLang="en-US" sz="1700" dirty="0">
                <a:solidFill>
                  <a:schemeClr val="bg1"/>
                </a:solidFill>
              </a:rPr>
              <a:t>무게를 견디는 다리가 있습니다</a:t>
            </a:r>
            <a:r>
              <a:rPr lang="en-US" altLang="ko-KR" sz="1700" dirty="0">
                <a:solidFill>
                  <a:schemeClr val="bg1"/>
                </a:solidFill>
              </a:rPr>
              <a:t>. 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무게가 </a:t>
            </a:r>
            <a:r>
              <a:rPr lang="en-US" altLang="ko-KR" sz="1700" dirty="0">
                <a:solidFill>
                  <a:schemeClr val="bg1"/>
                </a:solidFill>
              </a:rPr>
              <a:t>[7, 4, 5, 6]kg</a:t>
            </a:r>
            <a:r>
              <a:rPr lang="ko-KR" altLang="en-US" sz="1700" dirty="0">
                <a:solidFill>
                  <a:schemeClr val="bg1"/>
                </a:solidFill>
              </a:rPr>
              <a:t>인 트럭이 순서대로 최단 시간 안에 다리를 건너려면 다음과 같이 건너야 합니다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16255"/>
              </p:ext>
            </p:extLst>
          </p:nvPr>
        </p:nvGraphicFramePr>
        <p:xfrm>
          <a:off x="6822831" y="534552"/>
          <a:ext cx="4708280" cy="335922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177070"/>
                <a:gridCol w="1177070"/>
                <a:gridCol w="1177070"/>
                <a:gridCol w="1177070"/>
              </a:tblGrid>
              <a:tr h="387747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</a:rPr>
                        <a:t>경과 시간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>
                          <a:effectLst/>
                        </a:rPr>
                        <a:t>다리를 지난 트럭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>
                          <a:effectLst/>
                        </a:rPr>
                        <a:t>다리를 건너는 트럭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>
                          <a:effectLst/>
                        </a:rPr>
                        <a:t>대기 트럭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0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 dirty="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[7,4,5,6]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1~2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[4,5,6]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3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[4]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[5,6]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4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[4,5]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[6]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5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[7,4]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[5]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[6]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6~7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[7,4,5]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[6]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</a:tr>
              <a:tr h="387747"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8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>
                          <a:effectLst/>
                        </a:rPr>
                        <a:t>[7,4,5,6]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 dirty="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 dirty="0">
                          <a:effectLst/>
                        </a:rPr>
                        <a:t>[]</a:t>
                      </a:r>
                    </a:p>
                  </a:txBody>
                  <a:tcPr marL="63417" marR="63417" marT="63417" marB="63417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99385" y="4314092"/>
            <a:ext cx="53926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따라서</a:t>
            </a:r>
            <a:r>
              <a:rPr lang="en-US" altLang="ko-KR" sz="1700" dirty="0"/>
              <a:t>, </a:t>
            </a:r>
            <a:r>
              <a:rPr lang="ko-KR" altLang="en-US" sz="1700" dirty="0"/>
              <a:t>모든 트럭이 다리를 지나려면 최소 </a:t>
            </a:r>
            <a:r>
              <a:rPr lang="en-US" altLang="ko-KR" sz="1700" dirty="0"/>
              <a:t>8</a:t>
            </a:r>
            <a:r>
              <a:rPr lang="ko-KR" altLang="en-US" sz="1700" dirty="0"/>
              <a:t>초가 걸립니다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solution </a:t>
            </a:r>
            <a:r>
              <a:rPr lang="ko-KR" altLang="en-US" sz="1700" dirty="0"/>
              <a:t>함수의 </a:t>
            </a:r>
            <a:r>
              <a:rPr lang="ko-KR" altLang="en-US" sz="1700" dirty="0" smtClean="0"/>
              <a:t>매개변수로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- 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다리 길이 </a:t>
            </a:r>
            <a:r>
              <a:rPr lang="en-US" altLang="ko-KR" sz="1700" dirty="0" err="1"/>
              <a:t>bridge_length</a:t>
            </a:r>
            <a:r>
              <a:rPr lang="en-US" altLang="ko-KR" sz="1700" dirty="0"/>
              <a:t>, </a:t>
            </a:r>
            <a:endParaRPr lang="en-US" altLang="ko-KR" sz="1700" dirty="0" smtClean="0"/>
          </a:p>
          <a:p>
            <a:r>
              <a:rPr lang="en-US" altLang="ko-KR" sz="1700" dirty="0" smtClean="0"/>
              <a:t>-  </a:t>
            </a:r>
            <a:r>
              <a:rPr lang="ko-KR" altLang="en-US" sz="1700" dirty="0" smtClean="0"/>
              <a:t>다리가 </a:t>
            </a:r>
            <a:r>
              <a:rPr lang="ko-KR" altLang="en-US" sz="1700" dirty="0"/>
              <a:t>견딜 수 있는 무게 </a:t>
            </a:r>
            <a:r>
              <a:rPr lang="en-US" altLang="ko-KR" sz="1700" dirty="0"/>
              <a:t>weight, </a:t>
            </a:r>
            <a:r>
              <a:rPr lang="ko-KR" altLang="en-US" sz="1700" dirty="0" err="1"/>
              <a:t>트럭별</a:t>
            </a:r>
            <a:r>
              <a:rPr lang="ko-KR" altLang="en-US" sz="1700" dirty="0"/>
              <a:t> 무게 </a:t>
            </a:r>
            <a:r>
              <a:rPr lang="en-US" altLang="ko-KR" sz="1700" dirty="0" err="1" smtClean="0"/>
              <a:t>truck_weights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ko-KR" altLang="en-US" sz="1700" dirty="0" smtClean="0"/>
              <a:t>가 </a:t>
            </a:r>
            <a:r>
              <a:rPr lang="ko-KR" altLang="en-US" sz="1700" dirty="0"/>
              <a:t>주어집니다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이때 모든 트럭이 다리를 건너려면 최소 몇 초가 걸리는지 </a:t>
            </a:r>
            <a:r>
              <a:rPr lang="en-US" altLang="ko-KR" sz="1700" dirty="0"/>
              <a:t>return </a:t>
            </a:r>
            <a:r>
              <a:rPr lang="ko-KR" altLang="en-US" sz="1700" dirty="0"/>
              <a:t>하도록 </a:t>
            </a:r>
            <a:r>
              <a:rPr lang="en-US" altLang="ko-KR" sz="1700" dirty="0"/>
              <a:t>solution </a:t>
            </a:r>
            <a:r>
              <a:rPr lang="ko-KR" altLang="en-US" sz="1700" dirty="0"/>
              <a:t>함수를 완성하세요</a:t>
            </a:r>
            <a:r>
              <a:rPr lang="en-US" altLang="ko-KR" sz="17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H="1">
            <a:off x="888831" y="354552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1691" y="253934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입력 코드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583" y="472185"/>
            <a:ext cx="1461633" cy="1473708"/>
          </a:xfrm>
        </p:spPr>
        <p:txBody>
          <a:bodyPr/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7" y="877772"/>
            <a:ext cx="4533900" cy="5370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3120169"/>
            <a:ext cx="5857875" cy="3128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2513" y="2614246"/>
            <a:ext cx="207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이어서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추가예제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235" y="1078523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Team Formation 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0" y="5856549"/>
            <a:ext cx="64881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출처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</a:t>
            </a:r>
            <a:r>
              <a:rPr lang="en-US" altLang="ko-KR" sz="1400" dirty="0">
                <a:solidFill>
                  <a:schemeClr val="bg1"/>
                </a:solidFill>
              </a:rPr>
              <a:t>://www.hackerrank.com/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</a:t>
            </a:r>
            <a:r>
              <a:rPr lang="en-US" altLang="ko-KR" sz="1400" dirty="0">
                <a:solidFill>
                  <a:schemeClr val="bg1"/>
                </a:solidFill>
              </a:rPr>
              <a:t>://</a:t>
            </a:r>
            <a:r>
              <a:rPr lang="en-US" altLang="ko-KR" sz="1400" dirty="0" smtClean="0">
                <a:solidFill>
                  <a:schemeClr val="bg1"/>
                </a:solidFill>
              </a:rPr>
              <a:t>pcmc.tistory.com/88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https://smlee729.github.io/python/data%20structure/2015/03/04/1-heap.html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4708" y="1512277"/>
            <a:ext cx="32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해커랭크 난이도</a:t>
            </a:r>
            <a:r>
              <a:rPr lang="en-US" altLang="ko-KR" sz="1400" dirty="0" smtClean="0">
                <a:solidFill>
                  <a:schemeClr val="bg1"/>
                </a:solidFill>
              </a:rPr>
              <a:t>:  medium)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8138" y="4542142"/>
            <a:ext cx="5337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성능에 영향을 미치는 요소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Manager</a:t>
            </a:r>
            <a:r>
              <a:rPr lang="ko-KR" altLang="en-US" dirty="0" smtClean="0"/>
              <a:t>가 선택한 그룹에서 최대값을 찾는 코드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선택한 두 가지 그룹에서 최댓값이 오른쪽 그룹에 있을 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이를 원래 배열에서 삭제하는 코드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6488138" y="3998541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0998" y="3897923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Hint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8138" y="1215467"/>
            <a:ext cx="5337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첫 </a:t>
            </a:r>
            <a:r>
              <a:rPr lang="ko-KR" altLang="en-US" dirty="0"/>
              <a:t>번째 줄에는 배열의 크기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두 번째 줄 이후는 배열의 각 요소이다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마지막에서 </a:t>
            </a:r>
            <a:r>
              <a:rPr lang="en-US" altLang="ko-KR" dirty="0"/>
              <a:t>2</a:t>
            </a:r>
            <a:r>
              <a:rPr lang="ko-KR" altLang="en-US" dirty="0"/>
              <a:t>번째 줄은 </a:t>
            </a:r>
            <a:r>
              <a:rPr lang="ko-KR" altLang="en-US" dirty="0" err="1"/>
              <a:t>만들어야하는</a:t>
            </a:r>
            <a:r>
              <a:rPr lang="ko-KR" altLang="en-US" dirty="0"/>
              <a:t> 팀원의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 줄은 </a:t>
            </a:r>
            <a:r>
              <a:rPr lang="en-US" altLang="ko-KR" dirty="0"/>
              <a:t>Manager</a:t>
            </a:r>
            <a:r>
              <a:rPr lang="ko-KR" altLang="en-US" dirty="0"/>
              <a:t>가 팀원을 뽑기 위해서 배열에서 선택하는 그룹의 크기를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6488138" y="671866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10998" y="571248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Inputs</a:t>
            </a:r>
            <a:endParaRPr lang="ko-KR" altLang="en-US" sz="2800" dirty="0"/>
          </a:p>
        </p:txBody>
      </p:sp>
      <p:pic>
        <p:nvPicPr>
          <p:cNvPr id="1026" name="Picture 2" descr="https://k.kakaocdn.net/dn/u4Z56/btqwUD03neG/5psOGADtXH3zJT29tG7yt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253808"/>
            <a:ext cx="5153025" cy="302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533857" y="6256247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※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Heapify</a:t>
            </a:r>
            <a:r>
              <a:rPr lang="en-US" altLang="ko-KR" i="1" dirty="0" smtClean="0"/>
              <a:t>(</a:t>
            </a:r>
            <a:r>
              <a:rPr lang="ko-KR" altLang="en-US" i="1" dirty="0" err="1" smtClean="0"/>
              <a:t>힙</a:t>
            </a:r>
            <a:r>
              <a:rPr lang="en-US" altLang="ko-KR" i="1" dirty="0"/>
              <a:t> </a:t>
            </a:r>
            <a:r>
              <a:rPr lang="ko-KR" altLang="en-US" i="1" dirty="0" smtClean="0"/>
              <a:t>정렬</a:t>
            </a:r>
            <a:r>
              <a:rPr lang="en-US" altLang="ko-KR" i="1" dirty="0" smtClean="0"/>
              <a:t>) </a:t>
            </a:r>
            <a:r>
              <a:rPr lang="ko-KR" altLang="en-US" i="1" dirty="0" smtClean="0"/>
              <a:t>참고</a:t>
            </a:r>
            <a:r>
              <a:rPr lang="en-US" altLang="ko-KR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40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‘LIFO(Last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Out)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xmlns="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xmlns="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58" y="1556992"/>
            <a:ext cx="3257140" cy="1120018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추가예제 </a:t>
            </a:r>
            <a:r>
              <a:rPr lang="en-US" altLang="ko-KR" dirty="0"/>
              <a:t>- </a:t>
            </a:r>
            <a:r>
              <a:rPr lang="ko-KR" altLang="en-US" dirty="0"/>
              <a:t>수행과제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235" y="1078523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Team Formation 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0" y="5856549"/>
            <a:ext cx="64881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출처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</a:t>
            </a:r>
            <a:r>
              <a:rPr lang="en-US" altLang="ko-KR" sz="1400" dirty="0">
                <a:solidFill>
                  <a:schemeClr val="bg1"/>
                </a:solidFill>
              </a:rPr>
              <a:t>://www.hackerrank.com/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</a:t>
            </a:r>
            <a:r>
              <a:rPr lang="en-US" altLang="ko-KR" sz="1400" dirty="0">
                <a:solidFill>
                  <a:schemeClr val="bg1"/>
                </a:solidFill>
              </a:rPr>
              <a:t>://</a:t>
            </a:r>
            <a:r>
              <a:rPr lang="en-US" altLang="ko-KR" sz="1400" dirty="0" smtClean="0">
                <a:solidFill>
                  <a:schemeClr val="bg1"/>
                </a:solidFill>
              </a:rPr>
              <a:t>pcmc.tistory.com/88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https://smlee729.github.io/python/data%20structure/2015/03/04/1-heap.html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708" y="1512277"/>
            <a:ext cx="32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해커랭크 난이도</a:t>
            </a:r>
            <a:r>
              <a:rPr lang="en-US" altLang="ko-KR" sz="1400" dirty="0" smtClean="0">
                <a:solidFill>
                  <a:schemeClr val="bg1"/>
                </a:solidFill>
              </a:rPr>
              <a:t>:  medium)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8138" y="4542142"/>
            <a:ext cx="5337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성능에 영향을 미치는 요소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Manager</a:t>
            </a:r>
            <a:r>
              <a:rPr lang="ko-KR" altLang="en-US" dirty="0" smtClean="0"/>
              <a:t>가 선택한 그룹에서 최대값을 찾는 코드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선택한 두 가지 그룹에서 최댓값이 오른쪽 그룹에 있을 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이를 원래 배열에서 삭제하는 코드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6488138" y="3998541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0998" y="3897923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Hint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8138" y="1215467"/>
            <a:ext cx="5337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첫 </a:t>
            </a:r>
            <a:r>
              <a:rPr lang="ko-KR" altLang="en-US" dirty="0"/>
              <a:t>번째 줄에는 배열의 크기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두 번째 줄 이후는 배열의 각 요소이다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마지막에서 </a:t>
            </a:r>
            <a:r>
              <a:rPr lang="en-US" altLang="ko-KR" dirty="0"/>
              <a:t>2</a:t>
            </a:r>
            <a:r>
              <a:rPr lang="ko-KR" altLang="en-US" dirty="0"/>
              <a:t>번째 줄은 </a:t>
            </a:r>
            <a:r>
              <a:rPr lang="ko-KR" altLang="en-US" dirty="0" err="1"/>
              <a:t>만들어야하는</a:t>
            </a:r>
            <a:r>
              <a:rPr lang="ko-KR" altLang="en-US" dirty="0"/>
              <a:t> 팀원의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 줄은 </a:t>
            </a:r>
            <a:r>
              <a:rPr lang="en-US" altLang="ko-KR" dirty="0"/>
              <a:t>Manager</a:t>
            </a:r>
            <a:r>
              <a:rPr lang="ko-KR" altLang="en-US" dirty="0"/>
              <a:t>가 팀원을 뽑기 위해서 배열에서 선택하는 그룹의 크기를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6488138" y="671866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10998" y="571248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Inputs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86025C-33B5-420E-8571-30E9B694F9D6}"/>
              </a:ext>
            </a:extLst>
          </p:cNvPr>
          <p:cNvSpPr txBox="1"/>
          <p:nvPr/>
        </p:nvSpPr>
        <p:spPr>
          <a:xfrm>
            <a:off x="769620" y="2303464"/>
            <a:ext cx="50151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각 선택 </a:t>
            </a:r>
            <a:r>
              <a:rPr lang="ko-KR" altLang="en-US" sz="1600" dirty="0" smtClean="0">
                <a:solidFill>
                  <a:schemeClr val="bg1"/>
                </a:solidFill>
              </a:rPr>
              <a:t>과정마다 </a:t>
            </a:r>
            <a:r>
              <a:rPr lang="ko-KR" altLang="en-US" sz="1600" dirty="0">
                <a:solidFill>
                  <a:schemeClr val="bg1"/>
                </a:solidFill>
              </a:rPr>
              <a:t>관리자는 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 </a:t>
            </a:r>
            <a:r>
              <a:rPr lang="ko-KR" altLang="en-US" sz="1600" dirty="0">
                <a:solidFill>
                  <a:schemeClr val="bg1"/>
                </a:solidFill>
              </a:rPr>
              <a:t>가능한 </a:t>
            </a:r>
            <a:r>
              <a:rPr lang="ko-KR" altLang="en-US" sz="1600" dirty="0" smtClean="0">
                <a:solidFill>
                  <a:schemeClr val="bg1"/>
                </a:solidFill>
              </a:rPr>
              <a:t>리스트 내 첫 번째부터 </a:t>
            </a:r>
            <a:r>
              <a:rPr lang="en-US" altLang="ko-KR" sz="1600" dirty="0">
                <a:solidFill>
                  <a:schemeClr val="bg1"/>
                </a:solidFill>
              </a:rPr>
              <a:t>m </a:t>
            </a:r>
            <a:r>
              <a:rPr lang="ko-KR" altLang="en-US" sz="1600" dirty="0">
                <a:solidFill>
                  <a:schemeClr val="bg1"/>
                </a:solidFill>
              </a:rPr>
              <a:t>명의 </a:t>
            </a:r>
            <a:r>
              <a:rPr lang="ko-KR" altLang="en-US" sz="1600" dirty="0" smtClean="0">
                <a:solidFill>
                  <a:schemeClr val="bg1"/>
                </a:solidFill>
              </a:rPr>
              <a:t>직원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</a:rPr>
              <a:t> 그리고  </a:t>
            </a:r>
            <a:r>
              <a:rPr lang="ko-KR" altLang="en-US" sz="1600" dirty="0">
                <a:solidFill>
                  <a:schemeClr val="bg1"/>
                </a:solidFill>
              </a:rPr>
              <a:t>마지막 </a:t>
            </a:r>
            <a:r>
              <a:rPr lang="en-US" altLang="ko-KR" sz="1600" dirty="0">
                <a:solidFill>
                  <a:schemeClr val="bg1"/>
                </a:solidFill>
              </a:rPr>
              <a:t>m </a:t>
            </a:r>
            <a:r>
              <a:rPr lang="ko-KR" altLang="en-US" sz="1600" dirty="0">
                <a:solidFill>
                  <a:schemeClr val="bg1"/>
                </a:solidFill>
              </a:rPr>
              <a:t>명의 </a:t>
            </a:r>
            <a:r>
              <a:rPr lang="ko-KR" altLang="en-US" sz="1600" dirty="0" smtClean="0">
                <a:solidFill>
                  <a:schemeClr val="bg1"/>
                </a:solidFill>
              </a:rPr>
              <a:t>직원 중에서 </a:t>
            </a:r>
            <a:r>
              <a:rPr lang="ko-KR" altLang="en-US" sz="1600" dirty="0">
                <a:solidFill>
                  <a:schemeClr val="bg1"/>
                </a:solidFill>
              </a:rPr>
              <a:t>가장 높은 </a:t>
            </a:r>
            <a:r>
              <a:rPr lang="ko-KR" altLang="en-US" sz="1600" dirty="0" smtClean="0">
                <a:solidFill>
                  <a:schemeClr val="bg1"/>
                </a:solidFill>
              </a:rPr>
              <a:t>점수를 받은 </a:t>
            </a:r>
            <a:r>
              <a:rPr lang="ko-KR" altLang="en-US" sz="1600" dirty="0">
                <a:solidFill>
                  <a:schemeClr val="bg1"/>
                </a:solidFill>
              </a:rPr>
              <a:t>직원을 선택합니다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관리자는 선택한 직원들을 리스트에서 제거하고 팀에 추가합니다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선택된 직원들의 점수 역시 새로운 팀 리스트에 저장됩니다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선택된 직원들 중에서 가장 높은 점수를 가진 직원이 겹친다면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중복이 있다면</a:t>
            </a:r>
            <a:r>
              <a:rPr lang="en-US" altLang="ko-KR" sz="1600" dirty="0" smtClean="0">
                <a:solidFill>
                  <a:schemeClr val="bg1"/>
                </a:solidFill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</a:rPr>
              <a:t>리스트 내 인덱스가 빠른 순서를 선택합니다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리스트에서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 가능한 직원이 </a:t>
            </a:r>
            <a:r>
              <a:rPr lang="en-US" altLang="ko-KR" sz="1600" dirty="0" smtClean="0">
                <a:solidFill>
                  <a:schemeClr val="bg1"/>
                </a:solidFill>
              </a:rPr>
              <a:t>m</a:t>
            </a:r>
            <a:r>
              <a:rPr lang="ko-KR" altLang="en-US" sz="1600" dirty="0" smtClean="0">
                <a:solidFill>
                  <a:schemeClr val="bg1"/>
                </a:solidFill>
              </a:rPr>
              <a:t>명 보다 작다면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가능한 인원 중 가장 점수가 높은 직원을  선택합니다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755E989-C399-4C3E-8C3C-99D86A6DD7A6}"/>
              </a:ext>
            </a:extLst>
          </p:cNvPr>
          <p:cNvSpPr txBox="1"/>
          <p:nvPr/>
        </p:nvSpPr>
        <p:spPr>
          <a:xfrm>
            <a:off x="595756" y="1738594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B7BD798-8506-4E9B-9F2C-2D0C106B44B7}"/>
              </a:ext>
            </a:extLst>
          </p:cNvPr>
          <p:cNvSpPr txBox="1"/>
          <p:nvPr/>
        </p:nvSpPr>
        <p:spPr>
          <a:xfrm>
            <a:off x="5256276" y="5096139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857" y="6256247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※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Heapify</a:t>
            </a:r>
            <a:r>
              <a:rPr lang="en-US" altLang="ko-KR" i="1" dirty="0" smtClean="0"/>
              <a:t>(</a:t>
            </a:r>
            <a:r>
              <a:rPr lang="ko-KR" altLang="en-US" i="1" dirty="0" err="1" smtClean="0"/>
              <a:t>힙</a:t>
            </a:r>
            <a:r>
              <a:rPr lang="en-US" altLang="ko-KR" i="1" dirty="0"/>
              <a:t> </a:t>
            </a:r>
            <a:r>
              <a:rPr lang="ko-KR" altLang="en-US" i="1" dirty="0" smtClean="0"/>
              <a:t>정렬</a:t>
            </a:r>
            <a:r>
              <a:rPr lang="en-US" altLang="ko-KR" i="1" dirty="0" smtClean="0"/>
              <a:t>) </a:t>
            </a:r>
            <a:r>
              <a:rPr lang="ko-KR" altLang="en-US" i="1" dirty="0" smtClean="0"/>
              <a:t>참고</a:t>
            </a:r>
            <a:r>
              <a:rPr lang="en-US" altLang="ko-KR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3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추가예제 </a:t>
            </a:r>
            <a:r>
              <a:rPr lang="en-US" altLang="ko-KR" dirty="0"/>
              <a:t>- </a:t>
            </a:r>
            <a:r>
              <a:rPr lang="ko-KR" altLang="en-US" dirty="0"/>
              <a:t>수행과제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074" name="Picture 2" descr="https://k.kakaocdn.net/dn/bGZJJM/btqwWeTw4YV/A0wP0QydQSTgRrD65lEL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5" y="1972774"/>
            <a:ext cx="5114925" cy="36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 rot="5400000" flipH="1">
            <a:off x="2985478" y="1249532"/>
            <a:ext cx="45719" cy="884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6468" y="1145852"/>
            <a:ext cx="171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입출력 예시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5400000" flipH="1">
            <a:off x="9573848" y="1249532"/>
            <a:ext cx="45719" cy="884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54838" y="1145852"/>
            <a:ext cx="171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흐름 시각화 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4" y="1972774"/>
            <a:ext cx="4665785" cy="47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1" y="857954"/>
            <a:ext cx="7129754" cy="51325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H="1">
            <a:off x="888831" y="354552"/>
            <a:ext cx="45719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1691" y="253934"/>
            <a:ext cx="24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입력 코드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583" y="472185"/>
            <a:ext cx="1461633" cy="1473708"/>
          </a:xfrm>
        </p:spPr>
        <p:txBody>
          <a:bodyPr/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flipH="1">
            <a:off x="10153115" y="4136719"/>
            <a:ext cx="58818" cy="35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40808" y="4036101"/>
            <a:ext cx="10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결과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919" y="4659939"/>
            <a:ext cx="3796811" cy="1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3917" y="2328203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0040" y="3757929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00040" y="4474209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00040" y="5207854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040" y="5922009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1092</TotalTime>
  <Words>2038</Words>
  <Application>Microsoft Office PowerPoint</Application>
  <PresentationFormat>와이드스크린</PresentationFormat>
  <Paragraphs>496</Paragraphs>
  <Slides>32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휴먼매직체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2. 예제 풀어보기 </vt:lpstr>
      <vt:lpstr>2. 예제 풀어보기 </vt:lpstr>
      <vt:lpstr>2. 예제 풀어보기 </vt:lpstr>
      <vt:lpstr>2. 예제 풀어보기 </vt:lpstr>
      <vt:lpstr>3. 기출문제 풀어보기 </vt:lpstr>
      <vt:lpstr>예시  코드</vt:lpstr>
      <vt:lpstr>4. 추가예제 - 수행과제  </vt:lpstr>
      <vt:lpstr>4. 추가예제 - 수행과제 </vt:lpstr>
      <vt:lpstr>4. 추가예제 - 수행과제 </vt:lpstr>
      <vt:lpstr>예시  코드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student</cp:lastModifiedBy>
  <cp:revision>79</cp:revision>
  <dcterms:created xsi:type="dcterms:W3CDTF">2020-02-01T13:22:30Z</dcterms:created>
  <dcterms:modified xsi:type="dcterms:W3CDTF">2020-02-04T09:37:33Z</dcterms:modified>
</cp:coreProperties>
</file>