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8" roundtripDataSignature="AMtx7mjFk5Hu4zUHyBGebf16DdsFtu5m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691B809-C4A3-43EF-974E-5756F4C70B12}">
  <a:tblStyle styleId="{F691B809-C4A3-43EF-974E-5756F4C70B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customschemas.google.com/relationships/presentationmetadata" Target="meta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ded7c86b6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ded7c86b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ded7c86b6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ded7c86b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ded7c86b6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ded7c86b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ded7c86b6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ded7c86b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edef6652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edef665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edef6652a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edef6652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edef6652a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edef6652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edef6652a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edef6652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edef6652a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edef6652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edef6652a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edef6652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ded7c86b6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ded7c86b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edef6652a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edef6652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ded7c86b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ded7c86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ed01e0d7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ed01e0d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ed01e0d7f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ed01e0d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ded7c86b6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ded7c86b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ded7c86b6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ded7c86b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acmicpc.net/problem/1931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acmicpc.net/problem/1931" TargetMode="External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acmicpc.net/problem/1931" TargetMode="External"/><Relationship Id="rId4" Type="http://schemas.openxmlformats.org/officeDocument/2006/relationships/hyperlink" Target="https://www.acmicpc.net/problem/2217" TargetMode="External"/><Relationship Id="rId11" Type="http://schemas.openxmlformats.org/officeDocument/2006/relationships/hyperlink" Target="https://www.acmicpc.net/problem/13458" TargetMode="External"/><Relationship Id="rId10" Type="http://schemas.openxmlformats.org/officeDocument/2006/relationships/hyperlink" Target="https://www.acmicpc.net/problem/1138" TargetMode="External"/><Relationship Id="rId12" Type="http://schemas.openxmlformats.org/officeDocument/2006/relationships/hyperlink" Target="https://www.acmicpc.net/problem/13458" TargetMode="External"/><Relationship Id="rId9" Type="http://schemas.openxmlformats.org/officeDocument/2006/relationships/hyperlink" Target="https://www.acmicpc.net/problem/11047" TargetMode="External"/><Relationship Id="rId5" Type="http://schemas.openxmlformats.org/officeDocument/2006/relationships/hyperlink" Target="https://swexpertacademy.com/main/learn/course/lectureProblemViewer.do" TargetMode="External"/><Relationship Id="rId6" Type="http://schemas.openxmlformats.org/officeDocument/2006/relationships/hyperlink" Target="https://www.acmicpc.net/problem/11000" TargetMode="External"/><Relationship Id="rId7" Type="http://schemas.openxmlformats.org/officeDocument/2006/relationships/hyperlink" Target="https://www.acmicpc.net/problem/11399" TargetMode="External"/><Relationship Id="rId8" Type="http://schemas.openxmlformats.org/officeDocument/2006/relationships/hyperlink" Target="https://www.acmicpc.net/problem/558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acmicpc.net/problem/1931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Greedy (탐욕) 알고리즘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ded7c86b6_0_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3-1. </a:t>
            </a:r>
            <a:r>
              <a:rPr lang="ko-KR"/>
              <a:t>활동선택 문제</a:t>
            </a:r>
            <a:endParaRPr/>
          </a:p>
        </p:txBody>
      </p:sp>
      <p:sp>
        <p:nvSpPr>
          <p:cNvPr id="143" name="Google Shape;143;g7ded7c86b6_0_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ko-KR" sz="2000"/>
              <a:t>접근 3. 빨리 끝나는 회의 기준으로 선택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44" name="Google Shape;144;g7ded7c86b6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452" y="2558150"/>
            <a:ext cx="7834976" cy="37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ded7c86b6_0_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3-1. </a:t>
            </a:r>
            <a:r>
              <a:rPr lang="ko-KR"/>
              <a:t>활동선택 문제</a:t>
            </a:r>
            <a:endParaRPr/>
          </a:p>
        </p:txBody>
      </p:sp>
      <p:sp>
        <p:nvSpPr>
          <p:cNvPr id="150" name="Google Shape;150;g7ded7c86b6_0_3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ko-KR" sz="2000"/>
              <a:t>&lt; 논리 구조 &gt;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000"/>
              <a:buAutoNum type="arabicPeriod"/>
            </a:pPr>
            <a:r>
              <a:rPr lang="ko-KR" sz="2000"/>
              <a:t>끝나는 순서로 회의 정렬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-KR" sz="2000"/>
              <a:t>가장 먼저 끝나는 회의 A 선택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-KR" sz="2000"/>
              <a:t>회의 A 가 끝나는 시간 이후에 시작하는 회의 중 </a:t>
            </a:r>
            <a:br>
              <a:rPr lang="ko-KR" sz="2000"/>
            </a:br>
            <a:r>
              <a:rPr lang="ko-KR" sz="2000"/>
              <a:t>가장 먼저 끝나는 회의 B 선택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-KR" sz="2000"/>
              <a:t>다음 과정을 반복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ko-KR" sz="2000"/>
              <a:t>&lt; 유용하게 쓰인 함수 &gt;</a:t>
            </a:r>
            <a:endParaRPr b="1"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ko-KR" sz="2000"/>
              <a:t>sorted( 정렬할 대상, key = 정렬 조건 ) : 조건에 따라 정렬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sz="2000"/>
              <a:t>sorted( 정렬할 대상, reverse = True ) : 내림차순 정렬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sz="2000"/>
              <a:t>lambda 함수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ded7c86b6_0_5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g7ded7c86b6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8775"/>
            <a:ext cx="9144001" cy="540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7ded7c86b6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6525"/>
            <a:ext cx="9143999" cy="49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edef6652a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3-2. 거스름돈 문제</a:t>
            </a:r>
            <a:endParaRPr/>
          </a:p>
        </p:txBody>
      </p:sp>
      <p:sp>
        <p:nvSpPr>
          <p:cNvPr id="167" name="Google Shape;167;g6edef6652a_0_0"/>
          <p:cNvSpPr txBox="1"/>
          <p:nvPr>
            <p:ph idx="1" type="body"/>
          </p:nvPr>
        </p:nvSpPr>
        <p:spPr>
          <a:xfrm>
            <a:off x="520400" y="1108600"/>
            <a:ext cx="8229600" cy="551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ko-KR" sz="2000"/>
              <a:t>가장 적은 수의 화폐를 사용해 거스름돈을 거슬러 주는 문제. </a:t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[ </a:t>
            </a:r>
            <a:r>
              <a:rPr lang="ko-KR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백준 5585</a:t>
            </a:r>
            <a:r>
              <a:rPr lang="ko-KR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번 : 거스름돈</a:t>
            </a:r>
            <a:r>
              <a:rPr lang="ko-KR" sz="2000"/>
              <a:t> ]</a:t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/>
              <a:t>☞ 일반화하면, 전체를 크기가 다른 덩어리들로 쪼개는데, 그 덩어리의 수가 최소가 되도록 하는 문제 </a:t>
            </a:r>
            <a:endParaRPr sz="24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68" name="Google Shape;168;g6edef6652a_0_0"/>
          <p:cNvPicPr preferRelativeResize="0"/>
          <p:nvPr/>
        </p:nvPicPr>
        <p:blipFill rotWithShape="1">
          <a:blip r:embed="rId4">
            <a:alphaModFix/>
          </a:blip>
          <a:srcRect b="51956" l="4006" r="6555" t="17777"/>
          <a:stretch/>
        </p:blipFill>
        <p:spPr>
          <a:xfrm>
            <a:off x="457200" y="2389025"/>
            <a:ext cx="8229600" cy="290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edef6652a_0_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3-2. 거스름돈 문제</a:t>
            </a:r>
            <a:endParaRPr/>
          </a:p>
        </p:txBody>
      </p:sp>
      <p:sp>
        <p:nvSpPr>
          <p:cNvPr id="174" name="Google Shape;174;g6edef6652a_0_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ko-KR" sz="2000"/>
              <a:t>접근 1. 완전 탐색(a.k.a 브루트 포스)</a:t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각각의 동전으로 주어진 거스름돈 액수를 만들 수 있는 경우를 모두 구한다.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각 경우에 대해, 동전이 몇 개 사용되었는지를 구하고, 최소 개수의 동전을 사용한 경우를 출력한다.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ko-KR" sz="2000"/>
              <a:t>	예) 800엔을 만들어야 하는 경우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175" name="Google Shape;175;g6edef6652a_0_8"/>
          <p:cNvGraphicFramePr/>
          <p:nvPr/>
        </p:nvGraphicFramePr>
        <p:xfrm>
          <a:off x="952475" y="412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{F691B809-C4A3-43EF-974E-5756F4C70B12}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500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100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50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10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개수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4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9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...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...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...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...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...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...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...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edef6652a_0_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3-2. 거스름돈 문제</a:t>
            </a:r>
            <a:endParaRPr/>
          </a:p>
        </p:txBody>
      </p:sp>
      <p:sp>
        <p:nvSpPr>
          <p:cNvPr id="181" name="Google Shape;181;g6edef6652a_0_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ko-KR" sz="2000"/>
              <a:t>접근 2. 그리디 알고리즘</a:t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큰 화폐 단위부터 거슬러 줄 때, 사용하는 화폐 종류가 가장 적어진다.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2" name="Google Shape;182;g6edef6652a_0_17"/>
          <p:cNvSpPr/>
          <p:nvPr/>
        </p:nvSpPr>
        <p:spPr>
          <a:xfrm>
            <a:off x="1805575" y="3094475"/>
            <a:ext cx="1073400" cy="107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500</a:t>
            </a:r>
            <a:endParaRPr sz="2400"/>
          </a:p>
        </p:txBody>
      </p:sp>
      <p:sp>
        <p:nvSpPr>
          <p:cNvPr id="183" name="Google Shape;183;g6edef6652a_0_17"/>
          <p:cNvSpPr/>
          <p:nvPr/>
        </p:nvSpPr>
        <p:spPr>
          <a:xfrm>
            <a:off x="2976450" y="3094475"/>
            <a:ext cx="1073400" cy="107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1</a:t>
            </a:r>
            <a:r>
              <a:rPr lang="ko-KR" sz="2400"/>
              <a:t>00</a:t>
            </a:r>
            <a:endParaRPr sz="2400"/>
          </a:p>
        </p:txBody>
      </p:sp>
      <p:sp>
        <p:nvSpPr>
          <p:cNvPr id="184" name="Google Shape;184;g6edef6652a_0_17"/>
          <p:cNvSpPr/>
          <p:nvPr/>
        </p:nvSpPr>
        <p:spPr>
          <a:xfrm>
            <a:off x="4147325" y="3094475"/>
            <a:ext cx="1073400" cy="107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50</a:t>
            </a:r>
            <a:endParaRPr sz="2400"/>
          </a:p>
        </p:txBody>
      </p:sp>
      <p:sp>
        <p:nvSpPr>
          <p:cNvPr id="185" name="Google Shape;185;g6edef6652a_0_17"/>
          <p:cNvSpPr/>
          <p:nvPr/>
        </p:nvSpPr>
        <p:spPr>
          <a:xfrm>
            <a:off x="5318200" y="3094475"/>
            <a:ext cx="1073400" cy="107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10</a:t>
            </a:r>
            <a:endParaRPr sz="2400"/>
          </a:p>
        </p:txBody>
      </p:sp>
      <p:sp>
        <p:nvSpPr>
          <p:cNvPr id="186" name="Google Shape;186;g6edef6652a_0_17"/>
          <p:cNvSpPr/>
          <p:nvPr/>
        </p:nvSpPr>
        <p:spPr>
          <a:xfrm>
            <a:off x="6489075" y="3094475"/>
            <a:ext cx="1073400" cy="107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5</a:t>
            </a:r>
            <a:endParaRPr sz="2400"/>
          </a:p>
        </p:txBody>
      </p:sp>
      <p:sp>
        <p:nvSpPr>
          <p:cNvPr id="187" name="Google Shape;187;g6edef6652a_0_17"/>
          <p:cNvSpPr/>
          <p:nvPr/>
        </p:nvSpPr>
        <p:spPr>
          <a:xfrm>
            <a:off x="7659950" y="3094475"/>
            <a:ext cx="1073400" cy="107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1</a:t>
            </a:r>
            <a:endParaRPr sz="2400"/>
          </a:p>
        </p:txBody>
      </p:sp>
      <p:graphicFrame>
        <p:nvGraphicFramePr>
          <p:cNvPr id="188" name="Google Shape;188;g6edef6652a_0_17"/>
          <p:cNvGraphicFramePr/>
          <p:nvPr/>
        </p:nvGraphicFramePr>
        <p:xfrm>
          <a:off x="457225" y="435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{F691B809-C4A3-43EF-974E-5756F4C70B12}</a:tableStyleId>
              </a:tblPr>
              <a:tblGrid>
                <a:gridCol w="1235375"/>
                <a:gridCol w="1110875"/>
                <a:gridCol w="1243475"/>
                <a:gridCol w="1196575"/>
                <a:gridCol w="1196575"/>
                <a:gridCol w="1296050"/>
                <a:gridCol w="1097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개수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남은 돈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300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9" name="Google Shape;189;g6edef6652a_0_17"/>
          <p:cNvSpPr txBox="1"/>
          <p:nvPr/>
        </p:nvSpPr>
        <p:spPr>
          <a:xfrm>
            <a:off x="2879675" y="5339575"/>
            <a:ext cx="11694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종료!!!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edef6652a_0_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3-2. 거스름돈 문제</a:t>
            </a:r>
            <a:endParaRPr/>
          </a:p>
        </p:txBody>
      </p:sp>
      <p:sp>
        <p:nvSpPr>
          <p:cNvPr id="195" name="Google Shape;195;g6edef6652a_0_3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ko-KR" sz="2000"/>
              <a:t>조건</a:t>
            </a:r>
            <a:r>
              <a:rPr lang="ko-KR" sz="2000"/>
              <a:t> : 큰 화폐단위가 작은 화폐단위 동전의 </a:t>
            </a:r>
            <a:r>
              <a:rPr b="1" lang="ko-KR" sz="2400">
                <a:solidFill>
                  <a:srgbClr val="FF0000"/>
                </a:solidFill>
              </a:rPr>
              <a:t>배수일 때에만</a:t>
            </a:r>
            <a:r>
              <a:rPr lang="ko-KR" sz="2000"/>
              <a:t> 성립.</a:t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그리디 알고리즘이 항상 최적의 해를 도출하는 것은 아님.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그리디 알고리즘으로 거스름돈 문제를 풀 수 없는 경우, 완전탐색, DP 등 다른 방식으로 접근해야 한다.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ko-KR" sz="2000"/>
              <a:t>예) 동전 종류 : 500원, </a:t>
            </a:r>
            <a:r>
              <a:rPr b="1" lang="ko-KR" sz="2000">
                <a:solidFill>
                  <a:srgbClr val="FF0000"/>
                </a:solidFill>
              </a:rPr>
              <a:t>400원,</a:t>
            </a:r>
            <a:r>
              <a:rPr lang="ko-KR" sz="2000"/>
              <a:t> 100원, 50원, 10원 / 거스름돈 : 800원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ko-KR" sz="2000"/>
              <a:t>    case 1) 그리디 접근 = 4개           case 2) 최적 = 2개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196" name="Google Shape;196;g6edef6652a_0_35"/>
          <p:cNvGraphicFramePr/>
          <p:nvPr/>
        </p:nvGraphicFramePr>
        <p:xfrm>
          <a:off x="1790700" y="431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{F691B809-C4A3-43EF-974E-5756F4C70B12}</a:tableStyleId>
              </a:tblPr>
              <a:tblGrid>
                <a:gridCol w="981550"/>
                <a:gridCol w="981550"/>
              </a:tblGrid>
              <a:tr h="39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7" name="Google Shape;197;g6edef6652a_0_35"/>
          <p:cNvGraphicFramePr/>
          <p:nvPr/>
        </p:nvGraphicFramePr>
        <p:xfrm>
          <a:off x="5219700" y="431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{F691B809-C4A3-43EF-974E-5756F4C70B12}</a:tableStyleId>
              </a:tblPr>
              <a:tblGrid>
                <a:gridCol w="981550"/>
                <a:gridCol w="981550"/>
              </a:tblGrid>
              <a:tr h="39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edef6652a_0_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3-2. 거스름돈 문제</a:t>
            </a:r>
            <a:endParaRPr/>
          </a:p>
        </p:txBody>
      </p:sp>
      <p:sp>
        <p:nvSpPr>
          <p:cNvPr id="203" name="Google Shape;203;g6edef6652a_0_5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[ </a:t>
            </a:r>
            <a:r>
              <a:rPr lang="ko-KR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삼성 SW </a:t>
            </a:r>
            <a:r>
              <a:rPr lang="ko-KR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1970번: 쉬운 거스름돈 </a:t>
            </a:r>
            <a:r>
              <a:rPr lang="ko-KR" sz="2000"/>
              <a:t> ]</a:t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그리디 접근 동일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전체 동전 개수를 출력하는 것이 아니라, 동전 종류별로 개수 출력.</a:t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04" name="Google Shape;204;g6edef6652a_0_51"/>
          <p:cNvPicPr preferRelativeResize="0"/>
          <p:nvPr/>
        </p:nvPicPr>
        <p:blipFill rotWithShape="1">
          <a:blip r:embed="rId4">
            <a:alphaModFix/>
          </a:blip>
          <a:srcRect b="46498" l="2146" r="19801" t="19558"/>
          <a:stretch/>
        </p:blipFill>
        <p:spPr>
          <a:xfrm>
            <a:off x="766650" y="3150200"/>
            <a:ext cx="7852576" cy="27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g6edef6652a_0_64"/>
          <p:cNvPicPr preferRelativeResize="0"/>
          <p:nvPr/>
        </p:nvPicPr>
        <p:blipFill rotWithShape="1">
          <a:blip r:embed="rId3">
            <a:alphaModFix/>
          </a:blip>
          <a:srcRect b="45961" l="21963" r="35495" t="8459"/>
          <a:stretch/>
        </p:blipFill>
        <p:spPr>
          <a:xfrm>
            <a:off x="1059400" y="702925"/>
            <a:ext cx="6802198" cy="583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ded7c86b6_0_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탐욕 알고리즘 목차</a:t>
            </a:r>
            <a:endParaRPr/>
          </a:p>
        </p:txBody>
      </p:sp>
      <p:sp>
        <p:nvSpPr>
          <p:cNvPr id="91" name="Google Shape;91;g7ded7c86b6_0_4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ko-KR"/>
              <a:t>1. 탐욕 알고리즘 정의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ko-KR"/>
              <a:t>2. 탐욕 알고리즘 동작과정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ko-KR"/>
              <a:t>3. 탐욕 알고리즘 활용문제</a:t>
            </a:r>
            <a:br>
              <a:rPr lang="ko-KR"/>
            </a:br>
            <a:r>
              <a:rPr lang="ko-KR"/>
              <a:t>	3-1) 활동선택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ko-KR"/>
              <a:t>3-2) 거스름돈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ko-KR"/>
              <a:t>4. 추가 문제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6edef6652a_0_58"/>
          <p:cNvPicPr preferRelativeResize="0"/>
          <p:nvPr/>
        </p:nvPicPr>
        <p:blipFill rotWithShape="1">
          <a:blip r:embed="rId3">
            <a:alphaModFix/>
          </a:blip>
          <a:srcRect b="61056" l="21452" r="42643" t="8315"/>
          <a:stretch/>
        </p:blipFill>
        <p:spPr>
          <a:xfrm>
            <a:off x="1042150" y="916238"/>
            <a:ext cx="7363750" cy="502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ded7c86b6_0_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4. 추가 문제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000"/>
              <a:t>빨간색 표시 문제는 다음주까지 풀어와야되는 문제</a:t>
            </a:r>
            <a:endParaRPr/>
          </a:p>
        </p:txBody>
      </p:sp>
      <p:sp>
        <p:nvSpPr>
          <p:cNvPr id="220" name="Google Shape;220;g7ded7c86b6_0_6"/>
          <p:cNvSpPr txBox="1"/>
          <p:nvPr>
            <p:ph idx="1" type="body"/>
          </p:nvPr>
        </p:nvSpPr>
        <p:spPr>
          <a:xfrm>
            <a:off x="345375" y="158155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sz="2000"/>
              <a:t>활동선택 </a:t>
            </a:r>
            <a:br>
              <a:rPr lang="ko-KR" sz="2000"/>
            </a:br>
            <a:r>
              <a:rPr lang="ko-KR" sz="1800"/>
              <a:t>1) 	</a:t>
            </a:r>
            <a:r>
              <a:rPr lang="ko-KR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백준 </a:t>
            </a:r>
            <a:r>
              <a:rPr lang="ko-KR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1931번: 회의실배정</a:t>
            </a:r>
            <a:br>
              <a:rPr lang="ko-KR" sz="1800"/>
            </a:br>
            <a:r>
              <a:rPr lang="ko-KR" sz="1800"/>
              <a:t>2) 	</a:t>
            </a:r>
            <a:r>
              <a:rPr lang="ko-KR" sz="1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백준 2217번: 로프</a:t>
            </a:r>
            <a:br>
              <a:rPr lang="ko-KR" sz="1800">
                <a:solidFill>
                  <a:srgbClr val="FF0000"/>
                </a:solidFill>
              </a:rPr>
            </a:br>
            <a:r>
              <a:rPr lang="ko-KR" sz="1800">
                <a:solidFill>
                  <a:srgbClr val="000000"/>
                </a:solidFill>
              </a:rPr>
              <a:t>3) 	</a:t>
            </a:r>
            <a:r>
              <a:rPr lang="ko-KR" sz="1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삼성 SW 5202번: 화물차 도크</a:t>
            </a:r>
            <a:br>
              <a:rPr lang="ko-KR" sz="1800">
                <a:solidFill>
                  <a:srgbClr val="FF0000"/>
                </a:solidFill>
              </a:rPr>
            </a:br>
            <a:r>
              <a:rPr lang="ko-KR" sz="1800">
                <a:solidFill>
                  <a:srgbClr val="000000"/>
                </a:solidFill>
              </a:rPr>
              <a:t>4) 	</a:t>
            </a:r>
            <a:r>
              <a:rPr lang="ko-KR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백준 11000번: 강의실 배정</a:t>
            </a:r>
            <a:br>
              <a:rPr lang="ko-KR" sz="1800">
                <a:solidFill>
                  <a:srgbClr val="FF0000"/>
                </a:solidFill>
              </a:rPr>
            </a:br>
            <a:r>
              <a:rPr lang="ko-KR" sz="1800">
                <a:solidFill>
                  <a:srgbClr val="000000"/>
                </a:solidFill>
              </a:rPr>
              <a:t>5)</a:t>
            </a:r>
            <a:r>
              <a:rPr lang="ko-KR" sz="1800">
                <a:solidFill>
                  <a:srgbClr val="0000FF"/>
                </a:solidFill>
              </a:rPr>
              <a:t> 	</a:t>
            </a:r>
            <a:r>
              <a:rPr lang="ko-KR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백준 11399번: ATM 시간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sz="2000"/>
              <a:t>거스름돈</a:t>
            </a:r>
            <a:endParaRPr sz="20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arenR"/>
            </a:pPr>
            <a:r>
              <a:rPr lang="ko-KR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백준 5585: 거스름돈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2) 	</a:t>
            </a:r>
            <a:r>
              <a:rPr lang="ko-KR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백준 11047: 동전</a:t>
            </a:r>
            <a:br>
              <a:rPr lang="ko-KR" sz="1800"/>
            </a:br>
            <a:endParaRPr sz="18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sz="2000"/>
              <a:t>기타</a:t>
            </a:r>
            <a:br>
              <a:rPr lang="ko-KR" sz="2000"/>
            </a:br>
            <a:r>
              <a:rPr lang="ko-KR" sz="1800"/>
              <a:t>1) 	</a:t>
            </a:r>
            <a:r>
              <a:rPr lang="ko-KR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백준 1138번: 줄서기</a:t>
            </a:r>
            <a:br>
              <a:rPr lang="ko-KR" sz="1800"/>
            </a:br>
            <a:r>
              <a:rPr lang="ko-KR" sz="1800"/>
              <a:t>2) 	</a:t>
            </a:r>
            <a:r>
              <a:rPr lang="ko-KR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백준 13458번: 감독관 수</a:t>
            </a:r>
            <a:r>
              <a:rPr lang="ko-KR" sz="1800"/>
              <a:t> -&gt; 삼성 SW역량테스트 기출문제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3) 	</a:t>
            </a:r>
            <a:r>
              <a:rPr lang="ko-KR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삼성 SW 5203번 : 베이비진 게임</a:t>
            </a:r>
            <a:r>
              <a:rPr lang="ko-KR" sz="1800"/>
              <a:t> -&gt; 완전탐색 기법과의 차이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1. </a:t>
            </a:r>
            <a:r>
              <a:rPr lang="ko-KR"/>
              <a:t>탐욕 알고리즘 정의</a:t>
            </a:r>
            <a:endParaRPr/>
          </a:p>
        </p:txBody>
      </p:sp>
      <p:pic>
        <p:nvPicPr>
          <p:cNvPr id="97" name="Google Shape;97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921" y="1600200"/>
            <a:ext cx="8046157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ed01e0d7f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1. </a:t>
            </a:r>
            <a:r>
              <a:rPr lang="ko-KR"/>
              <a:t>탐욕 알고리즘 정의</a:t>
            </a:r>
            <a:endParaRPr/>
          </a:p>
        </p:txBody>
      </p:sp>
      <p:sp>
        <p:nvSpPr>
          <p:cNvPr id="103" name="Google Shape;103;g6ed01e0d7f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ko-KR" sz="2000"/>
              <a:t>각</a:t>
            </a:r>
            <a:r>
              <a:rPr lang="ko-KR" sz="2000"/>
              <a:t> 상황에서 최선의 결정을 하여 최종 최적해를 찾아내는 방식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sz="2000"/>
              <a:t>미래를 생각하지 않고 각 단계에서 가장 최선의 선택을 하는 기법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ko-KR" sz="2000"/>
              <a:t>항상 최적의 해를 구하는 알고리즘은 아니며, </a:t>
            </a:r>
            <a:br>
              <a:rPr lang="ko-KR" sz="2000"/>
            </a:br>
            <a:r>
              <a:rPr lang="ko-KR" sz="2000"/>
              <a:t>최적에 근사한 해를 구하고자 하는 알고리즘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sz="2000"/>
              <a:t>모든 경우의 수를 다 계산하지 않아서 속도가 빠르다는 장점</a:t>
            </a:r>
            <a:endParaRPr sz="2000"/>
          </a:p>
        </p:txBody>
      </p:sp>
      <p:pic>
        <p:nvPicPr>
          <p:cNvPr id="104" name="Google Shape;104;g6ed01e0d7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950" y="2398250"/>
            <a:ext cx="46101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2. 탐욕 알고리즘 동작과정</a:t>
            </a:r>
            <a:endParaRPr/>
          </a:p>
        </p:txBody>
      </p:sp>
      <p:pic>
        <p:nvPicPr>
          <p:cNvPr id="110" name="Google Shape;110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921" y="1600200"/>
            <a:ext cx="8046157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3. 탐욕 알고리즘 사용 문제</a:t>
            </a:r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ko-KR" sz="3000"/>
              <a:t>활동선택</a:t>
            </a:r>
            <a:endParaRPr sz="3000"/>
          </a:p>
          <a:p>
            <a:pPr indent="-3302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ko-KR" sz="3000"/>
              <a:t>거스름돈</a:t>
            </a:r>
            <a:endParaRPr sz="3000"/>
          </a:p>
          <a:p>
            <a:pPr indent="-3302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ko-KR" sz="3000"/>
              <a:t>최소 신장 트리</a:t>
            </a:r>
            <a:endParaRPr sz="3000"/>
          </a:p>
          <a:p>
            <a:pPr indent="-3302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ko-KR" sz="3000"/>
              <a:t>다익스트라 알고리즘(최단거리)</a:t>
            </a:r>
            <a:br>
              <a:rPr lang="ko-KR" sz="3000"/>
            </a:b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ko-KR" sz="2000"/>
              <a:t>무엇보다 탐욕 알고리즘 핵심은 </a:t>
            </a:r>
            <a:r>
              <a:rPr b="1" lang="ko-KR" sz="2000"/>
              <a:t>오름차순 혹 내림차순 정렬</a:t>
            </a:r>
            <a:r>
              <a:rPr lang="ko-KR" sz="2000"/>
              <a:t>을 하는 것! 최선의 선택의 대부분이 가능한 최소/최대의 경우를 나타내기 때문!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ko-KR" sz="2000"/>
              <a:t>또한, 제약과 조건이 있는 경우에 주로 사용됨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ed01e0d7f_0_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3-1. 활동선택 문제</a:t>
            </a:r>
            <a:endParaRPr/>
          </a:p>
        </p:txBody>
      </p:sp>
      <p:sp>
        <p:nvSpPr>
          <p:cNvPr id="122" name="Google Shape;122;g6ed01e0d7f_0_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ko-KR" sz="2000"/>
              <a:t>활동선택 문제는, 한번에 하나의 활동만 처리할 수 있는 상황에서 제안된 활동들을 해결하기 위한 최적의 방법을 구하는 문제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[ </a:t>
            </a:r>
            <a:r>
              <a:rPr lang="ko-KR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백준 </a:t>
            </a:r>
            <a:r>
              <a:rPr lang="ko-KR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1931번: 회의실배정</a:t>
            </a:r>
            <a:r>
              <a:rPr lang="ko-KR" sz="2000"/>
              <a:t> ]</a:t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23" name="Google Shape;123;g6ed01e0d7f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225" y="3583050"/>
            <a:ext cx="8603549" cy="312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ded7c86b6_0_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3-1. </a:t>
            </a:r>
            <a:r>
              <a:rPr lang="ko-KR"/>
              <a:t>활동선택 문제</a:t>
            </a:r>
            <a:endParaRPr/>
          </a:p>
        </p:txBody>
      </p:sp>
      <p:sp>
        <p:nvSpPr>
          <p:cNvPr id="129" name="Google Shape;129;g7ded7c86b6_0_1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ko-KR" sz="2000"/>
              <a:t>접근 1. 일찍 시작하는 회의 순서로 선택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ko-KR" sz="2000"/>
              <a:t>일찍 시작했지만 늦게 끝나서 최대 회의수를 구할 수 없음</a:t>
            </a:r>
            <a:endParaRPr sz="2000"/>
          </a:p>
        </p:txBody>
      </p:sp>
      <p:pic>
        <p:nvPicPr>
          <p:cNvPr id="130" name="Google Shape;130;g7ded7c86b6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763350"/>
            <a:ext cx="8100099" cy="33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ded7c86b6_0_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3-1. </a:t>
            </a:r>
            <a:r>
              <a:rPr lang="ko-KR"/>
              <a:t>활동선택 문제</a:t>
            </a:r>
            <a:endParaRPr/>
          </a:p>
        </p:txBody>
      </p:sp>
      <p:sp>
        <p:nvSpPr>
          <p:cNvPr id="136" name="Google Shape;136;g7ded7c86b6_0_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ko-KR" sz="2000"/>
              <a:t>접근 1. 회의가 짧은 순서로 선택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ko-KR" sz="2000"/>
              <a:t>회의 시간이 짧더라도 다른 회의와 시간이 겹치면 최대 선택 불가</a:t>
            </a:r>
            <a:endParaRPr sz="2000"/>
          </a:p>
        </p:txBody>
      </p:sp>
      <p:pic>
        <p:nvPicPr>
          <p:cNvPr id="137" name="Google Shape;137;g7ded7c86b6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49" y="2742850"/>
            <a:ext cx="8138299" cy="32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2020-02-09T05:05:57Z</dcterms:created>
  <dc:creator>Jisoo Lim</dc:creator>
</cp:coreProperties>
</file>