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9" r:id="rId5"/>
    <p:sldId id="258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88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AD14-31A4-44ED-A01E-4028D6F200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1635-B2F3-4CD8-BA1C-6D64A9ED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9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6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6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1" TargetMode="External"/><Relationship Id="rId2" Type="http://schemas.openxmlformats.org/officeDocument/2006/relationships/hyperlink" Target="https://swexpertacademy.com/main/learn/course/lectureProblemViewer.do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cmicpc.net/problem/2263" TargetMode="External"/><Relationship Id="rId4" Type="http://schemas.openxmlformats.org/officeDocument/2006/relationships/hyperlink" Target="https://www.acmicpc.net/problem/116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D5FFA4-A17B-452A-8B77-56F29C24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B389932-118E-4CCE-99F1-E22293F51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서브트리에</a:t>
            </a:r>
            <a:r>
              <a:rPr lang="ko-KR" altLang="en-US" dirty="0"/>
              <a:t> 있는 하위 레벨의 노드들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018EB91D-9BD4-4717-9C45-A98CB057AFB0}"/>
              </a:ext>
            </a:extLst>
          </p:cNvPr>
          <p:cNvSpPr/>
          <p:nvPr/>
        </p:nvSpPr>
        <p:spPr>
          <a:xfrm>
            <a:off x="5095933" y="4199467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EF98117-1939-4F98-A740-2A511742EA05}"/>
              </a:ext>
            </a:extLst>
          </p:cNvPr>
          <p:cNvSpPr/>
          <p:nvPr/>
        </p:nvSpPr>
        <p:spPr>
          <a:xfrm>
            <a:off x="3521133" y="4166678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9D78552-9268-43D6-A710-242242994B41}"/>
              </a:ext>
            </a:extLst>
          </p:cNvPr>
          <p:cNvSpPr/>
          <p:nvPr/>
        </p:nvSpPr>
        <p:spPr>
          <a:xfrm>
            <a:off x="2559667" y="5190833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FCB14AA-9AC0-452B-8210-A2C95F2F20D8}"/>
              </a:ext>
            </a:extLst>
          </p:cNvPr>
          <p:cNvSpPr/>
          <p:nvPr/>
        </p:nvSpPr>
        <p:spPr>
          <a:xfrm>
            <a:off x="4269434" y="5200605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EAEFD3-74D7-4D72-9673-0308BCFCA61C}"/>
              </a:ext>
            </a:extLst>
          </p:cNvPr>
          <p:cNvSpPr txBox="1"/>
          <p:nvPr/>
        </p:nvSpPr>
        <p:spPr>
          <a:xfrm>
            <a:off x="2815034" y="3056279"/>
            <a:ext cx="24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자손 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029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차수의 의미</a:t>
            </a:r>
            <a:endParaRPr lang="en-US" altLang="ko-KR" dirty="0"/>
          </a:p>
          <a:p>
            <a:pPr lvl="1"/>
            <a:r>
              <a:rPr lang="ko-KR" altLang="en-US" dirty="0"/>
              <a:t>노드에 연결된  자식 노드의 수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7655" y="2967335"/>
            <a:ext cx="2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r>
              <a:rPr lang="ko-KR" altLang="en-US" smtClean="0"/>
              <a:t>의 차수 </a:t>
            </a:r>
            <a:r>
              <a:rPr lang="en-US" altLang="ko-KR" smtClean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7655" y="3356272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r>
              <a:rPr lang="ko-KR" altLang="en-US"/>
              <a:t>의 차수 </a:t>
            </a:r>
            <a:r>
              <a:rPr lang="en-US" altLang="ko-KR" smtClean="0"/>
              <a:t>=</a:t>
            </a:r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409162" y="4296428"/>
            <a:ext cx="375780" cy="388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65942" y="4253403"/>
            <a:ext cx="407097" cy="43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686" y="2939534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699062" y="4316033"/>
            <a:ext cx="22133" cy="346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7686" y="337386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차수</a:t>
            </a:r>
            <a:endParaRPr lang="en-US" altLang="ko-KR"/>
          </a:p>
          <a:p>
            <a:pPr lvl="1"/>
            <a:r>
              <a:rPr lang="ko-KR" altLang="en-US" smtClean="0"/>
              <a:t>트리에 있는 노드의 차수 중 가장 큰 값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598" y="3141702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1598" y="3624871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34838" y="3141702"/>
            <a:ext cx="4020855" cy="852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30972" y="4180701"/>
            <a:ext cx="2313861" cy="766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7902" y="5616524"/>
            <a:ext cx="342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트리</a:t>
            </a:r>
            <a:r>
              <a:rPr lang="en-US" altLang="ko-KR" smtClean="0"/>
              <a:t>T</a:t>
            </a:r>
            <a:r>
              <a:rPr lang="ko-KR" altLang="en-US" smtClean="0"/>
              <a:t>의 가장 큰 차수가 </a:t>
            </a:r>
            <a:r>
              <a:rPr lang="en-US" altLang="ko-KR" smtClean="0"/>
              <a:t>3</a:t>
            </a:r>
            <a:r>
              <a:rPr lang="ko-KR" altLang="en-US" smtClean="0"/>
              <a:t>이므로</a:t>
            </a:r>
            <a:endParaRPr lang="en-US" altLang="ko-KR" smtClean="0"/>
          </a:p>
          <a:p>
            <a:r>
              <a:rPr lang="ko-KR" altLang="en-US" smtClean="0"/>
              <a:t>트리 </a:t>
            </a:r>
            <a:r>
              <a:rPr lang="en-US" altLang="ko-KR" smtClean="0"/>
              <a:t>T</a:t>
            </a:r>
            <a:r>
              <a:rPr lang="ko-KR" altLang="en-US" smtClean="0"/>
              <a:t>의 차수 </a:t>
            </a:r>
            <a:r>
              <a:rPr lang="en-US" altLang="ko-KR" smtClean="0"/>
              <a:t>= 3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607064" y="3141702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7064" y="362487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단말노드</a:t>
            </a:r>
            <a:r>
              <a:rPr lang="en-US" altLang="ko-KR" smtClean="0"/>
              <a:t>(</a:t>
            </a:r>
            <a:r>
              <a:rPr lang="ko-KR" altLang="en-US" smtClean="0"/>
              <a:t>리프노드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차수가 </a:t>
            </a:r>
            <a:r>
              <a:rPr lang="en-US" altLang="ko-KR" smtClean="0"/>
              <a:t>0</a:t>
            </a:r>
            <a:r>
              <a:rPr lang="ko-KR" altLang="en-US" smtClean="0"/>
              <a:t>인 노드</a:t>
            </a:r>
            <a:endParaRPr lang="en-US" altLang="ko-KR" smtClean="0"/>
          </a:p>
          <a:p>
            <a:pPr lvl="1"/>
            <a:r>
              <a:rPr lang="ko-KR" altLang="en-US" smtClean="0"/>
              <a:t>자식 노드가 없는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780778" y="5384206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62982" y="5346628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9496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72200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60" y="542377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7491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881978" y="4404105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556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노드의 높이</a:t>
            </a:r>
            <a:endParaRPr lang="en-US" altLang="ko-KR" smtClean="0"/>
          </a:p>
          <a:p>
            <a:pPr lvl="1"/>
            <a:r>
              <a:rPr lang="ko-KR" altLang="en-US" smtClean="0"/>
              <a:t>루트 </a:t>
            </a:r>
            <a:r>
              <a:rPr lang="en-US" altLang="ko-KR" smtClean="0"/>
              <a:t>: </a:t>
            </a:r>
            <a:r>
              <a:rPr lang="ko-KR" altLang="en-US" smtClean="0"/>
              <a:t>노드 중 최상위 노드</a:t>
            </a:r>
            <a:endParaRPr lang="en-US" altLang="ko-KR" smtClean="0"/>
          </a:p>
          <a:p>
            <a:pPr lvl="1"/>
            <a:r>
              <a:rPr lang="ko-KR" altLang="en-US" smtClean="0"/>
              <a:t>노드의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3845491" y="3770334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5482" y="4582960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9362" y="361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4211" y="539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G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672209" y="3630460"/>
            <a:ext cx="900830" cy="36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58841" y="3770334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58841" y="4472313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높이</a:t>
            </a:r>
            <a:endParaRPr lang="en-US" altLang="ko-KR" smtClean="0"/>
          </a:p>
          <a:p>
            <a:pPr lvl="1"/>
            <a:r>
              <a:rPr lang="ko-KR" altLang="en-US" smtClean="0"/>
              <a:t>트리에 있는 노드의 높이 중에서 가장 큰 값</a:t>
            </a:r>
            <a:endParaRPr lang="en-US" altLang="ko-KR" smtClean="0"/>
          </a:p>
          <a:p>
            <a:pPr lvl="1"/>
            <a:r>
              <a:rPr lang="ko-KR" altLang="en-US" smtClean="0"/>
              <a:t>최대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5345482" y="3033908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4343" y="4463534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10373639" y="3429000"/>
            <a:ext cx="380704" cy="249581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59474" y="3607496"/>
            <a:ext cx="977030" cy="450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720230" y="4413599"/>
            <a:ext cx="363255" cy="419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048411" y="5190959"/>
            <a:ext cx="379584" cy="38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70217" y="6287869"/>
            <a:ext cx="21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 </a:t>
            </a:r>
            <a:r>
              <a:rPr lang="en-US" altLang="ko-KR" smtClean="0">
                <a:solidFill>
                  <a:srgbClr val="FF0000"/>
                </a:solidFill>
              </a:rPr>
              <a:t>T</a:t>
            </a:r>
            <a:r>
              <a:rPr lang="ko-KR" altLang="en-US" smtClean="0">
                <a:solidFill>
                  <a:srgbClr val="FF0000"/>
                </a:solidFill>
              </a:rPr>
              <a:t>의 높이 </a:t>
            </a:r>
            <a:r>
              <a:rPr lang="en-US" altLang="ko-KR" smtClean="0">
                <a:solidFill>
                  <a:srgbClr val="FF0000"/>
                </a:solidFill>
              </a:rPr>
              <a:t>=3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간단한 </a:t>
            </a:r>
            <a:r>
              <a:rPr lang="en-US" altLang="ko-KR" smtClean="0"/>
              <a:t>test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2050" name="Picture 2" descr="https://img1.daumcdn.net/thumb/R720x0.q80/?scode=mtistory2&amp;fname=http%3A%2F%2Fcfile27.uf.tistory.com%2Fimage%2F2206AA4B563AE18D2C38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50" y="2324100"/>
            <a:ext cx="8949565" cy="38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문제</a:t>
            </a:r>
            <a:endParaRPr lang="en-US" sz="2800" u="sng" dirty="0"/>
          </a:p>
        </p:txBody>
      </p:sp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8" y="495300"/>
            <a:ext cx="5571715" cy="6076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3" y="2183135"/>
            <a:ext cx="5372850" cy="44106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38090" y="907469"/>
            <a:ext cx="417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https://www.acmicpc.net/problem/1068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38090" y="1301234"/>
            <a:ext cx="17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백준 </a:t>
            </a:r>
            <a:r>
              <a:rPr lang="en-US" altLang="ko-KR" smtClean="0"/>
              <a:t>1068 </a:t>
            </a:r>
            <a:r>
              <a:rPr lang="ko-KR" altLang="en-US" smtClean="0"/>
              <a:t>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6959" y="148471"/>
            <a:ext cx="36186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def find(x):</a:t>
            </a:r>
          </a:p>
          <a:p>
            <a:r>
              <a:rPr lang="en-US" altLang="ko-KR" sz="1600"/>
              <a:t>    global count</a:t>
            </a:r>
          </a:p>
          <a:p>
            <a:r>
              <a:rPr lang="en-US" altLang="ko-KR" sz="1600"/>
              <a:t>    if len(map[x]) == 0:</a:t>
            </a:r>
          </a:p>
          <a:p>
            <a:r>
              <a:rPr lang="en-US" altLang="ko-KR" sz="1600"/>
              <a:t>        count=count+1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for i in map[x]:</a:t>
            </a:r>
          </a:p>
          <a:p>
            <a:r>
              <a:rPr lang="en-US" altLang="ko-KR" sz="1600"/>
              <a:t>            find(i)</a:t>
            </a:r>
          </a:p>
          <a:p>
            <a:endParaRPr lang="en-US" altLang="ko-KR" sz="1600" smtClean="0"/>
          </a:p>
          <a:p>
            <a:r>
              <a:rPr lang="en-US" altLang="ko-KR" sz="1600"/>
              <a:t>c</a:t>
            </a:r>
            <a:r>
              <a:rPr lang="en-US" altLang="ko-KR" sz="1600" smtClean="0"/>
              <a:t>ount=0  </a:t>
            </a:r>
            <a:endParaRPr lang="en-US" altLang="ko-KR" sz="1600"/>
          </a:p>
          <a:p>
            <a:r>
              <a:rPr lang="en-US" altLang="ko-KR" sz="1600"/>
              <a:t>n = int(input())</a:t>
            </a:r>
          </a:p>
          <a:p>
            <a:r>
              <a:rPr lang="en-US" altLang="ko-KR" sz="1600"/>
              <a:t>l = list(map(int,input().split()))</a:t>
            </a:r>
          </a:p>
          <a:p>
            <a:r>
              <a:rPr lang="en-US" altLang="ko-KR" sz="1600"/>
              <a:t>map = [[]for _ in range(52)]</a:t>
            </a:r>
          </a:p>
          <a:p>
            <a:r>
              <a:rPr lang="en-US" altLang="ko-KR" sz="1600"/>
              <a:t>for _ in range(0, n):</a:t>
            </a:r>
          </a:p>
          <a:p>
            <a:r>
              <a:rPr lang="en-US" altLang="ko-KR" sz="1600"/>
              <a:t>    if(l[_] == -1):</a:t>
            </a:r>
          </a:p>
          <a:p>
            <a:r>
              <a:rPr lang="en-US" altLang="ko-KR" sz="1600"/>
              <a:t>        start = _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map[l[_]].append(_)</a:t>
            </a:r>
          </a:p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t = int(input())</a:t>
            </a:r>
          </a:p>
          <a:p>
            <a:r>
              <a:rPr lang="en-US" altLang="ko-KR" sz="1600"/>
              <a:t>for i in range(n):</a:t>
            </a:r>
          </a:p>
          <a:p>
            <a:r>
              <a:rPr lang="en-US" altLang="ko-KR" sz="1600"/>
              <a:t>    if t in map[i]:</a:t>
            </a:r>
          </a:p>
          <a:p>
            <a:r>
              <a:rPr lang="en-US" altLang="ko-KR" sz="1600"/>
              <a:t>        map[i].remove(t)</a:t>
            </a:r>
          </a:p>
          <a:p>
            <a:r>
              <a:rPr lang="en-US" altLang="ko-KR" sz="1600"/>
              <a:t>      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/>
          </a:p>
          <a:p>
            <a:r>
              <a:rPr lang="en-US" altLang="ko-KR" sz="1600"/>
              <a:t>if start != t:</a:t>
            </a:r>
          </a:p>
          <a:p>
            <a:r>
              <a:rPr lang="en-US" altLang="ko-KR" sz="1600"/>
              <a:t>    find(start)</a:t>
            </a:r>
          </a:p>
          <a:p>
            <a:r>
              <a:rPr lang="en-US" altLang="ko-KR" sz="1600"/>
              <a:t>print(count)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32" y="0"/>
            <a:ext cx="4366141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78" y="3603343"/>
            <a:ext cx="3880732" cy="32553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746459" y="2654752"/>
            <a:ext cx="2666947" cy="1760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1"/>
          </p:cNvCxnSpPr>
          <p:nvPr/>
        </p:nvCxnSpPr>
        <p:spPr>
          <a:xfrm flipV="1">
            <a:off x="2959100" y="5231023"/>
            <a:ext cx="3405078" cy="656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6415" y="234697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노드의 개수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9964" y="2620421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9964" y="2897833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맵을 형성해줌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5306" y="3333147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루트노드를 찾아 </a:t>
            </a:r>
            <a:r>
              <a:rPr lang="en-US" altLang="ko-KR" sz="1400" smtClean="0">
                <a:solidFill>
                  <a:srgbClr val="0070C0"/>
                </a:solidFill>
              </a:rPr>
              <a:t>start</a:t>
            </a:r>
            <a:r>
              <a:rPr lang="ko-KR" altLang="en-US" sz="1400" smtClean="0">
                <a:solidFill>
                  <a:srgbClr val="0070C0"/>
                </a:solidFill>
              </a:rPr>
              <a:t>로 지정해줌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0245" y="4067006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시작노드에 도착노드를 </a:t>
            </a:r>
            <a:r>
              <a:rPr lang="en-US" altLang="ko-KR" sz="1400" smtClean="0">
                <a:solidFill>
                  <a:srgbClr val="0070C0"/>
                </a:solidFill>
              </a:rPr>
              <a:t>append</a:t>
            </a:r>
            <a:r>
              <a:rPr lang="ko-KR" altLang="en-US" sz="1400" smtClean="0">
                <a:solidFill>
                  <a:srgbClr val="0070C0"/>
                </a:solidFill>
              </a:rPr>
              <a:t>시켜줌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6459" y="481320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삭제될 노드 입력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8087" y="5426307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부모 노드의 번호</a:t>
            </a:r>
            <a:r>
              <a:rPr lang="en-US" altLang="ko-KR" sz="1200" smtClean="0">
                <a:solidFill>
                  <a:srgbClr val="0070C0"/>
                </a:solidFill>
              </a:rPr>
              <a:t>(index)</a:t>
            </a:r>
            <a:r>
              <a:rPr lang="ko-KR" altLang="en-US" sz="1200" smtClean="0">
                <a:solidFill>
                  <a:srgbClr val="0070C0"/>
                </a:solidFill>
              </a:rPr>
              <a:t>를 찾아 삭제될 노드가 있다면 삭제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2995" y="6035104"/>
            <a:ext cx="310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루트가 삭제될 노드가 아니라면 </a:t>
            </a:r>
            <a:r>
              <a:rPr lang="en-US" altLang="ko-KR" sz="1200" smtClean="0">
                <a:solidFill>
                  <a:srgbClr val="0070C0"/>
                </a:solidFill>
              </a:rPr>
              <a:t>find</a:t>
            </a:r>
            <a:r>
              <a:rPr lang="ko-KR" altLang="en-US" sz="1200" smtClean="0">
                <a:solidFill>
                  <a:srgbClr val="0070C0"/>
                </a:solidFill>
              </a:rPr>
              <a:t>함수를 이용</a:t>
            </a:r>
            <a:endParaRPr lang="en-US" altLang="ko-KR" sz="1200" smtClean="0">
              <a:solidFill>
                <a:srgbClr val="0070C0"/>
              </a:solidFill>
            </a:endParaRPr>
          </a:p>
          <a:p>
            <a:r>
              <a:rPr lang="ko-KR" altLang="en-US" sz="1200" smtClean="0">
                <a:solidFill>
                  <a:srgbClr val="0070C0"/>
                </a:solidFill>
              </a:rPr>
              <a:t>만일 루트 노드가 삭제될 노드이면 탐색을 하지않고 끝냄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701" y="388655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전역변수 설정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9701" y="696432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리프노드가 없으면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en-US" altLang="ko-KR" sz="1400" smtClean="0">
                <a:solidFill>
                  <a:srgbClr val="0070C0"/>
                </a:solidFill>
              </a:rPr>
              <a:t>Count+1</a:t>
            </a:r>
            <a:r>
              <a:rPr lang="ko-KR" altLang="en-US" sz="1400" smtClean="0">
                <a:solidFill>
                  <a:srgbClr val="0070C0"/>
                </a:solidFill>
              </a:rPr>
              <a:t>해준다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9701" y="1418419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아니면 재귀함수로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ko-KR" altLang="en-US" sz="1400" smtClean="0">
                <a:solidFill>
                  <a:srgbClr val="0070C0"/>
                </a:solidFill>
              </a:rPr>
              <a:t>다시 탐색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25512" y="818254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전역변수</a:t>
            </a:r>
            <a:endParaRPr lang="en-US" altLang="ko-KR" b="1" smtClean="0"/>
          </a:p>
          <a:p>
            <a:r>
              <a:rPr lang="en-US" altLang="ko-KR" b="1" smtClean="0"/>
              <a:t>: </a:t>
            </a:r>
            <a:r>
              <a:rPr lang="ko-KR" altLang="en-US" b="1" smtClean="0"/>
              <a:t>함수 밖의 전역 공간에서 선언된 변수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8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35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en-US" altLang="ko-KR" sz="4400" smtClean="0"/>
              <a:t>. </a:t>
            </a:r>
            <a:r>
              <a:rPr lang="en-US" altLang="ko-KR" sz="4400" dirty="0" smtClean="0"/>
              <a:t>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1 ) Binary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4769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 ) Ternary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6493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3 ) </a:t>
            </a:r>
            <a:r>
              <a:rPr lang="ko-KR" altLang="en-US" sz="2800" dirty="0" smtClean="0"/>
              <a:t>등등</a:t>
            </a:r>
            <a:endParaRPr lang="en-US" altLang="ko-KR" sz="2800" dirty="0" smtClean="0"/>
          </a:p>
        </p:txBody>
      </p:sp>
      <p:grpSp>
        <p:nvGrpSpPr>
          <p:cNvPr id="89" name="그룹 88"/>
          <p:cNvGrpSpPr/>
          <p:nvPr/>
        </p:nvGrpSpPr>
        <p:grpSpPr>
          <a:xfrm>
            <a:off x="738554" y="2303584"/>
            <a:ext cx="3285824" cy="2801814"/>
            <a:chOff x="738554" y="2303584"/>
            <a:chExt cx="3285824" cy="2801814"/>
          </a:xfrm>
        </p:grpSpPr>
        <p:sp>
          <p:nvSpPr>
            <p:cNvPr id="8" name="타원 7"/>
            <p:cNvSpPr/>
            <p:nvPr/>
          </p:nvSpPr>
          <p:spPr>
            <a:xfrm>
              <a:off x="1658815" y="2303584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38554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14600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58815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320993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8" idx="3"/>
              <a:endCxn id="10" idx="7"/>
            </p:cNvCxnSpPr>
            <p:nvPr/>
          </p:nvCxnSpPr>
          <p:spPr>
            <a:xfrm flipH="1">
              <a:off x="1338931" y="2903961"/>
              <a:ext cx="422892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5"/>
              <a:endCxn id="11" idx="1"/>
            </p:cNvCxnSpPr>
            <p:nvPr/>
          </p:nvCxnSpPr>
          <p:spPr>
            <a:xfrm>
              <a:off x="2259192" y="2903961"/>
              <a:ext cx="358416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5"/>
              <a:endCxn id="13" idx="1"/>
            </p:cNvCxnSpPr>
            <p:nvPr/>
          </p:nvCxnSpPr>
          <p:spPr>
            <a:xfrm>
              <a:off x="3114977" y="3970760"/>
              <a:ext cx="309024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3"/>
              <a:endCxn id="12" idx="7"/>
            </p:cNvCxnSpPr>
            <p:nvPr/>
          </p:nvCxnSpPr>
          <p:spPr>
            <a:xfrm flipH="1">
              <a:off x="2259192" y="3970760"/>
              <a:ext cx="358416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26124" y="2773460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17608" y="276173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85512" y="2200576"/>
            <a:ext cx="3239797" cy="3292540"/>
            <a:chOff x="4785512" y="2200576"/>
            <a:chExt cx="3239797" cy="3292540"/>
          </a:xfrm>
        </p:grpSpPr>
        <p:sp>
          <p:nvSpPr>
            <p:cNvPr id="32" name="타원 31"/>
            <p:cNvSpPr/>
            <p:nvPr/>
          </p:nvSpPr>
          <p:spPr>
            <a:xfrm>
              <a:off x="6019799" y="220057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040315" y="3332707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18916" y="3309265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137204" y="468672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257665" y="478973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2" idx="4"/>
              <a:endCxn id="33" idx="0"/>
            </p:cNvCxnSpPr>
            <p:nvPr/>
          </p:nvCxnSpPr>
          <p:spPr>
            <a:xfrm>
              <a:off x="6371492" y="2903961"/>
              <a:ext cx="20516" cy="428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2" idx="5"/>
              <a:endCxn id="34" idx="1"/>
            </p:cNvCxnSpPr>
            <p:nvPr/>
          </p:nvCxnSpPr>
          <p:spPr>
            <a:xfrm>
              <a:off x="6620176" y="2800953"/>
              <a:ext cx="701748" cy="611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3" idx="4"/>
              <a:endCxn id="36" idx="0"/>
            </p:cNvCxnSpPr>
            <p:nvPr/>
          </p:nvCxnSpPr>
          <p:spPr>
            <a:xfrm>
              <a:off x="6392008" y="4036092"/>
              <a:ext cx="217350" cy="753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3" idx="3"/>
              <a:endCxn id="35" idx="7"/>
            </p:cNvCxnSpPr>
            <p:nvPr/>
          </p:nvCxnSpPr>
          <p:spPr>
            <a:xfrm flipH="1">
              <a:off x="5737581" y="3933084"/>
              <a:ext cx="405742" cy="856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785512" y="330926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32" idx="3"/>
              <a:endCxn id="49" idx="7"/>
            </p:cNvCxnSpPr>
            <p:nvPr/>
          </p:nvCxnSpPr>
          <p:spPr>
            <a:xfrm flipH="1">
              <a:off x="5385889" y="2800953"/>
              <a:ext cx="736918" cy="611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7321924" y="472525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0"/>
            </p:cNvCxnSpPr>
            <p:nvPr/>
          </p:nvCxnSpPr>
          <p:spPr>
            <a:xfrm>
              <a:off x="6653083" y="3861070"/>
              <a:ext cx="1020534" cy="864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73082" y="281880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62268" y="295516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36501" y="2800953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83967" y="3118334"/>
            <a:ext cx="8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. . .</a:t>
            </a:r>
            <a:endParaRPr lang="ko-KR" altLang="en-US" sz="4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09599" y="6002215"/>
            <a:ext cx="1109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=&gt; </a:t>
            </a:r>
            <a:r>
              <a:rPr lang="ko-KR" altLang="en-US" sz="2800" dirty="0" smtClean="0"/>
              <a:t>자식 </a:t>
            </a:r>
            <a:r>
              <a:rPr lang="ko-KR" altLang="en-US" sz="2800" dirty="0" err="1" smtClean="0"/>
              <a:t>노드의</a:t>
            </a:r>
            <a:r>
              <a:rPr lang="ko-KR" altLang="en-US" sz="2800" dirty="0" smtClean="0"/>
              <a:t> 개수가 최대 </a:t>
            </a:r>
            <a:r>
              <a:rPr lang="en-US" altLang="ko-KR" sz="2800" dirty="0" smtClean="0"/>
              <a:t>2, 3</a:t>
            </a:r>
            <a:r>
              <a:rPr lang="ko-KR" altLang="en-US" sz="2800" dirty="0" smtClean="0"/>
              <a:t>개인 </a:t>
            </a:r>
            <a:r>
              <a:rPr lang="en-US" altLang="ko-KR" sz="2800" dirty="0" smtClean="0"/>
              <a:t>TREE</a:t>
            </a:r>
            <a:r>
              <a:rPr lang="ko-KR" altLang="en-US" sz="2800" dirty="0" smtClean="0"/>
              <a:t>를 말한다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3F6C43-1B9E-4996-8B97-D2D56134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개념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F1FED9-F741-4C86-9E24-E133BCBC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0" y="2285999"/>
            <a:ext cx="5774267" cy="3581400"/>
          </a:xfrm>
        </p:spPr>
        <p:txBody>
          <a:bodyPr/>
          <a:lstStyle/>
          <a:p>
            <a:r>
              <a:rPr lang="ko-KR" altLang="en-US" dirty="0"/>
              <a:t>비선형 구조로 원소들 간에 </a:t>
            </a:r>
            <a:r>
              <a:rPr lang="en-US" altLang="ko-KR" dirty="0"/>
              <a:t>1:n </a:t>
            </a:r>
            <a:r>
              <a:rPr lang="ko-KR" altLang="en-US" dirty="0"/>
              <a:t>관계를 가지는 자료구조</a:t>
            </a:r>
            <a:endParaRPr lang="en-US" altLang="ko-KR" dirty="0"/>
          </a:p>
          <a:p>
            <a:r>
              <a:rPr lang="ko-KR" altLang="en-US" dirty="0"/>
              <a:t>원소들 간에 계층관계를 가지는 계층형 자료구조</a:t>
            </a:r>
            <a:endParaRPr lang="en-US" altLang="ko-KR" dirty="0"/>
          </a:p>
          <a:p>
            <a:r>
              <a:rPr lang="ko-KR" altLang="en-US" dirty="0"/>
              <a:t>상위 원소에서 하위원소로 내려가면서 확장되는 </a:t>
            </a:r>
            <a:r>
              <a:rPr lang="en-US" altLang="ko-KR" dirty="0">
                <a:solidFill>
                  <a:srgbClr val="FF0000"/>
                </a:solidFill>
              </a:rPr>
              <a:t>Tree(</a:t>
            </a:r>
            <a:r>
              <a:rPr lang="ko-KR" altLang="en-US" dirty="0">
                <a:solidFill>
                  <a:srgbClr val="FF0000"/>
                </a:solidFill>
              </a:rPr>
              <a:t>나무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모양의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ECDF40-1F04-40DA-A496-B17A7D6C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6" y="1867958"/>
            <a:ext cx="4274984" cy="44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r>
              <a:rPr lang="en-US" altLang="ko-KR" sz="4400" dirty="0" smtClean="0"/>
              <a:t>. Binary 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1629508"/>
            <a:ext cx="1060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1 ) </a:t>
            </a:r>
            <a:r>
              <a:rPr lang="ko-KR" altLang="en-US" sz="3600" dirty="0" smtClean="0"/>
              <a:t>완전 이진 트리</a:t>
            </a:r>
            <a:r>
              <a:rPr lang="en-US" altLang="ko-KR" sz="3600" dirty="0" smtClean="0"/>
              <a:t>(Complete Binary Tree)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2 ) </a:t>
            </a:r>
            <a:r>
              <a:rPr lang="ko-KR" altLang="en-US" sz="3600" dirty="0" smtClean="0"/>
              <a:t>정 이진 트리</a:t>
            </a:r>
            <a:r>
              <a:rPr lang="en-US" altLang="ko-KR" sz="3600" dirty="0" smtClean="0"/>
              <a:t>(Full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/>
              <a:t>3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) </a:t>
            </a:r>
            <a:r>
              <a:rPr lang="ko-KR" altLang="en-US" sz="3600" dirty="0" smtClean="0"/>
              <a:t>포화 이진 트리</a:t>
            </a:r>
            <a:r>
              <a:rPr lang="en-US" altLang="ko-KR" sz="3600" dirty="0" smtClean="0"/>
              <a:t>(Perfect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4 ) </a:t>
            </a:r>
            <a:r>
              <a:rPr lang="ko-KR" altLang="en-US" sz="3600" dirty="0" smtClean="0"/>
              <a:t>편향 이진 트리</a:t>
            </a:r>
            <a:r>
              <a:rPr lang="en-US" altLang="ko-KR" sz="3600" dirty="0" smtClean="0"/>
              <a:t>(Skewed Binary Tree)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5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Binary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013" y="2042938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왼쪽 자식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채워진다</a:t>
            </a:r>
            <a:endParaRPr lang="en-US" altLang="ko-KR" sz="2000" dirty="0" smtClean="0"/>
          </a:p>
          <a:p>
            <a:r>
              <a:rPr lang="ko-KR" altLang="en-US" sz="2000" dirty="0" smtClean="0"/>
              <a:t>② 마지막 레벨을 제외하고 모든 자식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채워져 있다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2615108" y="2977660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4492" y="5076089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54977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11" idx="7"/>
          </p:cNvCxnSpPr>
          <p:nvPr/>
        </p:nvCxnSpPr>
        <p:spPr>
          <a:xfrm flipH="1">
            <a:off x="2295224" y="3578037"/>
            <a:ext cx="422892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5"/>
            <a:endCxn id="12" idx="1"/>
          </p:cNvCxnSpPr>
          <p:nvPr/>
        </p:nvCxnSpPr>
        <p:spPr>
          <a:xfrm>
            <a:off x="3215485" y="3578037"/>
            <a:ext cx="636406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14" idx="0"/>
          </p:cNvCxnSpPr>
          <p:nvPr/>
        </p:nvCxnSpPr>
        <p:spPr>
          <a:xfrm>
            <a:off x="2295224" y="4644836"/>
            <a:ext cx="21144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3"/>
            <a:endCxn id="13" idx="7"/>
          </p:cNvCxnSpPr>
          <p:nvPr/>
        </p:nvCxnSpPr>
        <p:spPr>
          <a:xfrm flipH="1">
            <a:off x="1444869" y="4644836"/>
            <a:ext cx="35298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232250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12" idx="3"/>
            <a:endCxn id="24" idx="0"/>
          </p:cNvCxnSpPr>
          <p:nvPr/>
        </p:nvCxnSpPr>
        <p:spPr>
          <a:xfrm flipH="1">
            <a:off x="3583943" y="4644836"/>
            <a:ext cx="267948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54923" y="3051816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94847" y="4044459"/>
            <a:ext cx="703385" cy="703385"/>
            <a:chOff x="1694847" y="4044459"/>
            <a:chExt cx="703385" cy="703385"/>
          </a:xfrm>
        </p:grpSpPr>
        <p:sp>
          <p:nvSpPr>
            <p:cNvPr id="11" name="타원 10"/>
            <p:cNvSpPr/>
            <p:nvPr/>
          </p:nvSpPr>
          <p:spPr>
            <a:xfrm>
              <a:off x="1694847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7855" y="4121616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48883" y="4044459"/>
            <a:ext cx="703385" cy="703385"/>
            <a:chOff x="3748883" y="4044459"/>
            <a:chExt cx="703385" cy="703385"/>
          </a:xfrm>
        </p:grpSpPr>
        <p:sp>
          <p:nvSpPr>
            <p:cNvPr id="12" name="타원 11"/>
            <p:cNvSpPr/>
            <p:nvPr/>
          </p:nvSpPr>
          <p:spPr>
            <a:xfrm>
              <a:off x="3748883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2667" y="414746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607" y="5166171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8762" y="5269179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446" y="5256254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8" y="2915542"/>
            <a:ext cx="7212665" cy="21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3537" y="527349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17370" y="5269179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7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39" grpId="0"/>
      <p:bldP spid="40" grpId="0"/>
      <p:bldP spid="41" grpId="0"/>
      <p:bldP spid="43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Binary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모든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자식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갖는다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2" y="2536580"/>
            <a:ext cx="9382858" cy="33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64830" y="3915508"/>
            <a:ext cx="983878" cy="98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포화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(Perfect Binary Tree)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80013" y="2042938"/>
            <a:ext cx="9477679" cy="804500"/>
            <a:chOff x="780013" y="2042938"/>
            <a:chExt cx="9333136" cy="804500"/>
          </a:xfrm>
        </p:grpSpPr>
        <p:sp>
          <p:nvSpPr>
            <p:cNvPr id="4" name="TextBox 3"/>
            <p:cNvSpPr txBox="1"/>
            <p:nvPr/>
          </p:nvSpPr>
          <p:spPr>
            <a:xfrm>
              <a:off x="780013" y="2042938"/>
              <a:ext cx="933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① 모든 </a:t>
              </a:r>
              <a:r>
                <a:rPr lang="ko-KR" altLang="en-US" sz="2000" dirty="0" err="1" smtClean="0"/>
                <a:t>노드가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2</a:t>
              </a:r>
              <a:r>
                <a:rPr lang="ko-KR" altLang="en-US" sz="2000" dirty="0" smtClean="0"/>
                <a:t>개의 자식 </a:t>
              </a:r>
              <a:r>
                <a:rPr lang="ko-KR" altLang="en-US" sz="2000" dirty="0" err="1" smtClean="0"/>
                <a:t>노드를</a:t>
              </a:r>
              <a:r>
                <a:rPr lang="ko-KR" altLang="en-US" sz="2000" dirty="0" smtClean="0"/>
                <a:t> 갖고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모든 </a:t>
              </a:r>
              <a:r>
                <a:rPr lang="en-US" altLang="ko-KR" sz="2000" dirty="0" smtClean="0"/>
                <a:t>leaf node</a:t>
              </a:r>
              <a:r>
                <a:rPr lang="ko-KR" altLang="en-US" sz="2000" dirty="0" smtClean="0"/>
                <a:t>의 높이가 같아야 한다</a:t>
              </a:r>
              <a:endParaRPr lang="en-US" altLang="ko-KR" sz="2000" dirty="0" smtClean="0"/>
            </a:p>
            <a:p>
              <a:r>
                <a:rPr lang="ko-KR" altLang="en-US" sz="2000" dirty="0" smtClean="0"/>
                <a:t>② </a:t>
              </a:r>
              <a:r>
                <a:rPr lang="ko-KR" altLang="en-US" sz="2000" dirty="0" err="1" smtClean="0"/>
                <a:t>노드의</a:t>
              </a:r>
              <a:r>
                <a:rPr lang="ko-KR" altLang="en-US" sz="2000" dirty="0" smtClean="0"/>
                <a:t> 총 개수는         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개 </a:t>
              </a:r>
              <a:r>
                <a:rPr lang="en-US" altLang="ko-KR" sz="2000" dirty="0" smtClean="0"/>
                <a:t>( n</a:t>
              </a:r>
              <a:r>
                <a:rPr lang="ko-KR" altLang="en-US" sz="2000" dirty="0" smtClean="0"/>
                <a:t>은 </a:t>
              </a:r>
              <a:r>
                <a:rPr lang="en-US" altLang="ko-KR" sz="2000" dirty="0" smtClean="0"/>
                <a:t>level</a:t>
              </a:r>
              <a:r>
                <a:rPr lang="ko-KR" altLang="en-US" sz="2000" dirty="0"/>
                <a:t> </a:t>
              </a:r>
              <a:r>
                <a:rPr lang="ko-KR" altLang="en-US" sz="2000" dirty="0" smtClean="0"/>
                <a:t>수 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73" y="2355362"/>
              <a:ext cx="855785" cy="49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5" y="2911012"/>
            <a:ext cx="4033775" cy="30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95" y="2750824"/>
            <a:ext cx="4956419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9016" y="3827466"/>
            <a:ext cx="4976737" cy="1930891"/>
            <a:chOff x="499016" y="3827466"/>
            <a:chExt cx="4976737" cy="193089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3089" y="3827466"/>
              <a:ext cx="1684604" cy="983031"/>
              <a:chOff x="953089" y="3827466"/>
              <a:chExt cx="1684604" cy="983031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1332766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953089" y="4295237"/>
                <a:ext cx="462846" cy="4679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9016" y="4775326"/>
              <a:ext cx="1153937" cy="983031"/>
              <a:chOff x="1110085" y="3827466"/>
              <a:chExt cx="1527608" cy="983031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1495051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65056" y="4743705"/>
              <a:ext cx="1269335" cy="995239"/>
              <a:chOff x="1110085" y="3784548"/>
              <a:chExt cx="1493905" cy="1025949"/>
            </a:xfrm>
          </p:grpSpPr>
          <p:cxnSp>
            <p:nvCxnSpPr>
              <p:cNvPr id="26" name="직선 연결선 25"/>
              <p:cNvCxnSpPr>
                <a:stCxn id="18" idx="3"/>
              </p:cNvCxnSpPr>
              <p:nvPr/>
            </p:nvCxnSpPr>
            <p:spPr>
              <a:xfrm flipH="1">
                <a:off x="1495051" y="3784548"/>
                <a:ext cx="184244" cy="5375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06418" y="4704904"/>
              <a:ext cx="1269335" cy="975708"/>
              <a:chOff x="1110085" y="3804682"/>
              <a:chExt cx="1493905" cy="100581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H="1">
                <a:off x="1495051" y="3877279"/>
                <a:ext cx="129910" cy="4448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0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편향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(Skewed Binary Tree)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013" y="2042938"/>
            <a:ext cx="94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자손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한 쪽 방향으로만 뻗어간다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709863"/>
            <a:ext cx="8298414" cy="25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89284" y="5861215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4954" y="5894768"/>
            <a:ext cx="24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1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3. Binary Tree VS Binary Search Tree</a:t>
            </a:r>
            <a:endParaRPr lang="ko-KR" altLang="en-US" sz="44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67467" y="1703206"/>
            <a:ext cx="4830017" cy="3402235"/>
            <a:chOff x="267467" y="1703206"/>
            <a:chExt cx="4830017" cy="3402235"/>
          </a:xfrm>
        </p:grpSpPr>
        <p:sp>
          <p:nvSpPr>
            <p:cNvPr id="6" name="타원 5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6" idx="3"/>
              <a:endCxn id="7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6" idx="5"/>
              <a:endCxn id="8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연결선 18"/>
            <p:cNvCxnSpPr>
              <a:stCxn id="7" idx="5"/>
              <a:endCxn id="1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직선 연결선 33"/>
            <p:cNvCxnSpPr>
              <a:stCxn id="8" idx="5"/>
              <a:endCxn id="33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3"/>
              <a:endCxn id="32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871098" y="1703206"/>
            <a:ext cx="4830017" cy="3402235"/>
            <a:chOff x="267467" y="1703206"/>
            <a:chExt cx="4830017" cy="3402235"/>
          </a:xfrm>
        </p:grpSpPr>
        <p:sp>
          <p:nvSpPr>
            <p:cNvPr id="42" name="타원 41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직선 연결선 44"/>
            <p:cNvCxnSpPr>
              <a:stCxn id="42" idx="3"/>
              <a:endCxn id="43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2" idx="5"/>
              <a:endCxn id="44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/>
            <p:cNvCxnSpPr>
              <a:stCxn id="43" idx="5"/>
              <a:endCxn id="4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3" idx="3"/>
              <a:endCxn id="4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직선 연결선 52"/>
            <p:cNvCxnSpPr>
              <a:stCxn id="44" idx="5"/>
              <a:endCxn id="52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4" idx="3"/>
              <a:endCxn id="51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1/2 액자 54"/>
          <p:cNvSpPr/>
          <p:nvPr/>
        </p:nvSpPr>
        <p:spPr>
          <a:xfrm rot="16637157">
            <a:off x="7227079" y="2238864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587887">
            <a:off x="9115825" y="2458731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1523" y="5216770"/>
            <a:ext cx="497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왼쪽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작은 값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오른쪽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큰 값을 가진다</a:t>
            </a:r>
            <a:endParaRPr lang="en-US" altLang="ko-KR" dirty="0" smtClean="0"/>
          </a:p>
          <a:p>
            <a:pPr marL="285750" indent="-285750">
              <a:buFont typeface="Symbol"/>
              <a:buChar char="Þ"/>
            </a:pPr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값을 탐색할 때 용이하다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절약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(In-order traversal)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왼쪽 가지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연결선 21"/>
          <p:cNvCxnSpPr>
            <a:stCxn id="19" idx="3"/>
            <a:endCxn id="20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5"/>
            <a:endCxn id="21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2 -&gt; 5 -&gt; 1 -&gt;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V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왼쪽 가지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2 -&gt; 4 -&gt; 5 -&gt;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 L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5 -&gt; 2 -&gt; 3 -&gt; 1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0937" y="3563230"/>
            <a:ext cx="5395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ABDCEFG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중위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DBAECFG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3879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DBAECFG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directory structure">
            <a:extLst>
              <a:ext uri="{FF2B5EF4-FFF2-40B4-BE49-F238E27FC236}">
                <a16:creationId xmlns:a16="http://schemas.microsoft.com/office/drawing/2014/main" xmlns="" id="{89BF43DC-DFB2-43D9-970B-7E398397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45" y="1619199"/>
            <a:ext cx="6444456" cy="45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959720D6-4F50-41A5-BE68-68378E6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70621" y="1535860"/>
          <a:ext cx="3316611" cy="459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7"/>
                <a:gridCol w="1105537"/>
                <a:gridCol w="1105537"/>
              </a:tblGrid>
              <a:tr h="565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510" y="938625"/>
            <a:ext cx="79248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preorder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19715" y="288888"/>
          <a:ext cx="4506030" cy="3244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64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6979" y="28888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전위 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951681" y="3656368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492837" y="381939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0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88" y="224177"/>
            <a:ext cx="7449312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preorder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stack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result 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''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&lt; </a:t>
            </a:r>
            <a:r>
              <a:rPr lang="en-US" altLang="ko-KR" sz="2400" b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data =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stack.pop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result += data</a:t>
            </a: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result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32734" y="224177"/>
          <a:ext cx="435627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2091"/>
                <a:gridCol w="1452091"/>
                <a:gridCol w="14520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43869" y="70714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198976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39469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745957" y="112258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201064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641557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33431" y="154847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88538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0629031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733431" y="19743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88538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29031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45957" y="23877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201064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0641557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748045" y="280316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203152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643645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748045" y="319739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203152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643645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745956" y="360866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201063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0641556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748044" y="402411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9203151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0643644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735518" y="444999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[F,E]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9190625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631118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7735518" y="487588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190625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10631118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7733431" y="529968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9188538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0629031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735519" y="57151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9190626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0631119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710467" y="616013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9178100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0618593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5451605" y="224177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5386192" y="58872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86192" y="977030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86192" y="211242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86192" y="245875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86192" y="1365338"/>
            <a:ext cx="2233808" cy="363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86192" y="173856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6192" y="2874588"/>
            <a:ext cx="2233808" cy="304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979" y="288888"/>
            <a:ext cx="994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>
                <a:solidFill>
                  <a:srgbClr val="F92672"/>
                </a:solidFill>
                <a:latin typeface="Courier New" panose="02070309020205020404" pitchFamily="49" charset="0"/>
              </a:rPr>
              <a:t>중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위 순회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후위 순회를 구현해서 다음주에 만나요 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~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073" y="2327563"/>
            <a:ext cx="130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17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연습문제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SWEA -&gt; Learn -&gt; Course -&gt; Programming Intermediate -&gt; Tree -&gt; 8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://swexpertacademy.com/main/learn/course/lectureProblemViewer.do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1991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3"/>
              </a:rPr>
              <a:t>https://www.acmicpc.net/problem/1991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SWEA -&gt; Learn -&gt; Course -&gt; Programming Intermediate -&gt; Tree -&gt; 8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이진탐색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swexpertacademy.com/main/learn/course/lectureProblemViewer.do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1167</a:t>
            </a:r>
          </a:p>
          <a:p>
            <a:r>
              <a:rPr lang="en-US" altLang="ko-KR" sz="2000" smtClean="0">
                <a:hlinkClick r:id="rId4"/>
              </a:rPr>
              <a:t> 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www.acmicpc.net/problem/1167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2263</a:t>
            </a: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>
                <a:hlinkClick r:id="rId5"/>
              </a:rPr>
              <a:t>https</a:t>
            </a:r>
            <a:r>
              <a:rPr lang="en-US" altLang="ko-KR" sz="2000">
                <a:hlinkClick r:id="rId5"/>
              </a:rPr>
              <a:t>://</a:t>
            </a:r>
            <a:r>
              <a:rPr lang="en-US" altLang="ko-KR" sz="2000" smtClean="0">
                <a:hlinkClick r:id="rId5"/>
              </a:rPr>
              <a:t>www.acmicpc.net/problem/2263</a:t>
            </a:r>
            <a:endParaRPr lang="en-US" altLang="ko-KR" sz="2000" smtClean="0"/>
          </a:p>
          <a:p>
            <a:endParaRPr lang="en-US" altLang="ko-KR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77AAC2-3147-478A-B57D-08332FE6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855EDF9-6722-44D0-9047-ADA9CFF7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한 개 이상의 노드로 이루어진 유한 집합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루트</a:t>
            </a:r>
            <a:r>
              <a:rPr lang="en-US" altLang="ko-KR" dirty="0">
                <a:solidFill>
                  <a:srgbClr val="FF0000"/>
                </a:solidFill>
              </a:rPr>
              <a:t>(Root) </a:t>
            </a:r>
            <a:r>
              <a:rPr lang="en-US" altLang="ko-KR" dirty="0"/>
              <a:t>: </a:t>
            </a:r>
            <a:r>
              <a:rPr lang="ko-KR" altLang="en-US" dirty="0"/>
              <a:t>노드 중 최상위 노드</a:t>
            </a:r>
            <a:endParaRPr lang="en-US" altLang="ko-KR" dirty="0"/>
          </a:p>
          <a:p>
            <a:pPr lvl="1"/>
            <a:r>
              <a:rPr lang="ko-KR" altLang="en-US" smtClean="0"/>
              <a:t>나머지 </a:t>
            </a:r>
            <a:r>
              <a:rPr lang="ko-KR" altLang="en-US" dirty="0"/>
              <a:t>노드들 </a:t>
            </a:r>
            <a:r>
              <a:rPr lang="en-US" altLang="ko-KR" dirty="0"/>
              <a:t>: n</a:t>
            </a:r>
            <a:r>
              <a:rPr lang="ko-KR" altLang="en-US" dirty="0"/>
              <a:t>개의 분리집합 </a:t>
            </a:r>
            <a:r>
              <a:rPr lang="en-US" altLang="ko-KR" dirty="0"/>
              <a:t>T1…TN</a:t>
            </a:r>
            <a:r>
              <a:rPr lang="ko-KR" altLang="en-US" dirty="0"/>
              <a:t>으로 분리될 수 있음</a:t>
            </a:r>
            <a:endParaRPr lang="en-US" altLang="ko-KR" dirty="0"/>
          </a:p>
          <a:p>
            <a:r>
              <a:rPr lang="ko-KR" altLang="en-US" dirty="0"/>
              <a:t>이들 분리집합은 각각 하나의 트리가 될 수 있으며 이를 </a:t>
            </a:r>
            <a:r>
              <a:rPr lang="en-US" altLang="ko-KR" dirty="0"/>
              <a:t>root</a:t>
            </a:r>
            <a:r>
              <a:rPr lang="ko-KR" altLang="en-US" dirty="0"/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서브트리</a:t>
            </a:r>
            <a:r>
              <a:rPr lang="en-US" altLang="ko-KR" dirty="0">
                <a:solidFill>
                  <a:srgbClr val="FF0000"/>
                </a:solidFill>
              </a:rPr>
              <a:t>(Sub Tree)</a:t>
            </a:r>
            <a:r>
              <a:rPr lang="ko-KR" altLang="en-US" dirty="0"/>
              <a:t>라고 할 수 있다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9DEA2BA-2C0C-4250-9CA2-7EC64760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9" y="3563410"/>
            <a:ext cx="58332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2C6927B-D94A-4FD9-80CF-9474B231BFA4}"/>
              </a:ext>
            </a:extLst>
          </p:cNvPr>
          <p:cNvSpPr/>
          <p:nvPr/>
        </p:nvSpPr>
        <p:spPr>
          <a:xfrm>
            <a:off x="6096000" y="3512609"/>
            <a:ext cx="1270000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ACBF28-5F28-4FBD-AE59-CBFC0642A464}"/>
              </a:ext>
            </a:extLst>
          </p:cNvPr>
          <p:cNvSpPr txBox="1"/>
          <p:nvPr/>
        </p:nvSpPr>
        <p:spPr>
          <a:xfrm>
            <a:off x="7323961" y="3697275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루트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52A618A3-4EC6-40CD-97BC-271ED9B7D2C9}"/>
              </a:ext>
            </a:extLst>
          </p:cNvPr>
          <p:cNvSpPr/>
          <p:nvPr/>
        </p:nvSpPr>
        <p:spPr>
          <a:xfrm>
            <a:off x="3217334" y="4066607"/>
            <a:ext cx="2878666" cy="279139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C1D1A18-DF3E-4E69-8EAA-5E0B8C53F03D}"/>
              </a:ext>
            </a:extLst>
          </p:cNvPr>
          <p:cNvSpPr/>
          <p:nvPr/>
        </p:nvSpPr>
        <p:spPr>
          <a:xfrm>
            <a:off x="6053960" y="4249698"/>
            <a:ext cx="1270001" cy="211357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6EC7092-78F8-4846-AEE2-067A1936736D}"/>
              </a:ext>
            </a:extLst>
          </p:cNvPr>
          <p:cNvSpPr/>
          <p:nvPr/>
        </p:nvSpPr>
        <p:spPr>
          <a:xfrm>
            <a:off x="7006314" y="4467225"/>
            <a:ext cx="2382925" cy="226801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9DE1FF-0E8D-4F5C-9907-8A62644C680C}"/>
              </a:ext>
            </a:extLst>
          </p:cNvPr>
          <p:cNvSpPr txBox="1"/>
          <p:nvPr/>
        </p:nvSpPr>
        <p:spPr>
          <a:xfrm>
            <a:off x="1896535" y="5739262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7725B1-1D04-4D81-9CB7-A870D8E2B1A1}"/>
              </a:ext>
            </a:extLst>
          </p:cNvPr>
          <p:cNvSpPr txBox="1"/>
          <p:nvPr/>
        </p:nvSpPr>
        <p:spPr>
          <a:xfrm>
            <a:off x="5935428" y="641670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07E538-D8C6-412C-A9A5-413608A25053}"/>
              </a:ext>
            </a:extLst>
          </p:cNvPr>
          <p:cNvSpPr txBox="1"/>
          <p:nvPr/>
        </p:nvSpPr>
        <p:spPr>
          <a:xfrm>
            <a:off x="9068094" y="441642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구성요소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88ED82-13CC-47E3-9924-54BA55D6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4443984" cy="823912"/>
          </a:xfrm>
        </p:spPr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0EA14A7-D0ED-47EF-B104-25D67946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트리의 원소</a:t>
            </a:r>
            <a:endParaRPr lang="en-US" altLang="ko-KR" dirty="0"/>
          </a:p>
          <a:p>
            <a:r>
              <a:rPr lang="ko-KR" altLang="en-US" dirty="0"/>
              <a:t>트리 </a:t>
            </a:r>
            <a:r>
              <a:rPr lang="en-US" altLang="ko-KR" dirty="0"/>
              <a:t>T</a:t>
            </a:r>
            <a:r>
              <a:rPr lang="ko-KR" altLang="en-US" dirty="0"/>
              <a:t>의 노드 </a:t>
            </a:r>
            <a:r>
              <a:rPr lang="en-US" altLang="ko-KR" dirty="0"/>
              <a:t>: A,B,C,D,E,F,G,H,I,J,K,L,M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480861A-4ED3-42A3-8F21-A8709AB26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88269"/>
            <a:ext cx="4443984" cy="823912"/>
          </a:xfrm>
        </p:spPr>
        <p:txBody>
          <a:bodyPr/>
          <a:lstStyle/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DBE1CE-3889-426D-84FE-4AEE5B2C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노드를 연결하는 선</a:t>
            </a:r>
            <a:endParaRPr lang="en-US" altLang="ko-KR" dirty="0"/>
          </a:p>
          <a:p>
            <a:r>
              <a:rPr lang="ko-KR" altLang="en-US" dirty="0"/>
              <a:t>부모 노드와 자식 노드를 연결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EE1D6699-277E-47F0-82F3-64902961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7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5899B3-170A-40F8-AF8A-814CA4E87A76}"/>
              </a:ext>
            </a:extLst>
          </p:cNvPr>
          <p:cNvSpPr txBox="1"/>
          <p:nvPr/>
        </p:nvSpPr>
        <p:spPr>
          <a:xfrm>
            <a:off x="3092165" y="3722703"/>
            <a:ext cx="1964267" cy="37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T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E2E6F63B-B415-429C-ABAC-4832EED8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6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D2E0C07-8B46-4B5E-84EF-5907DBA7EA7F}"/>
              </a:ext>
            </a:extLst>
          </p:cNvPr>
          <p:cNvCxnSpPr/>
          <p:nvPr/>
        </p:nvCxnSpPr>
        <p:spPr>
          <a:xfrm flipV="1">
            <a:off x="7947660" y="4519802"/>
            <a:ext cx="650750" cy="281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FABF9F3D-BCA2-478F-8231-E85C0F8D9DBB}"/>
              </a:ext>
            </a:extLst>
          </p:cNvPr>
          <p:cNvCxnSpPr>
            <a:cxnSpLocks/>
          </p:cNvCxnSpPr>
          <p:nvPr/>
        </p:nvCxnSpPr>
        <p:spPr>
          <a:xfrm flipV="1">
            <a:off x="7459980" y="5003800"/>
            <a:ext cx="213360" cy="229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CC1765E-CF07-449A-8E09-91CAFC4384AA}"/>
              </a:ext>
            </a:extLst>
          </p:cNvPr>
          <p:cNvCxnSpPr>
            <a:cxnSpLocks/>
          </p:cNvCxnSpPr>
          <p:nvPr/>
        </p:nvCxnSpPr>
        <p:spPr>
          <a:xfrm flipV="1">
            <a:off x="6979920" y="5503986"/>
            <a:ext cx="243840" cy="271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DE1ACB6-223D-4712-AEAD-430930F44E2A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5520812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DD210BC-B3F9-4138-8FC9-38C6926CB281}"/>
              </a:ext>
            </a:extLst>
          </p:cNvPr>
          <p:cNvCxnSpPr>
            <a:cxnSpLocks/>
          </p:cNvCxnSpPr>
          <p:nvPr/>
        </p:nvCxnSpPr>
        <p:spPr>
          <a:xfrm flipH="1" flipV="1">
            <a:off x="7814310" y="4993318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50DE510-27CD-4278-BEFC-3F68F1F1B2A1}"/>
              </a:ext>
            </a:extLst>
          </p:cNvPr>
          <p:cNvCxnSpPr>
            <a:cxnSpLocks/>
          </p:cNvCxnSpPr>
          <p:nvPr/>
        </p:nvCxnSpPr>
        <p:spPr>
          <a:xfrm flipV="1">
            <a:off x="8747006" y="4534212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0B5E5B7-A055-4BC4-B5D9-AC8E22CDE7C3}"/>
              </a:ext>
            </a:extLst>
          </p:cNvPr>
          <p:cNvCxnSpPr>
            <a:cxnSpLocks/>
          </p:cNvCxnSpPr>
          <p:nvPr/>
        </p:nvCxnSpPr>
        <p:spPr>
          <a:xfrm flipV="1">
            <a:off x="874700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062B87A8-2DEE-471E-89A1-C5C2DC1136D3}"/>
              </a:ext>
            </a:extLst>
          </p:cNvPr>
          <p:cNvCxnSpPr>
            <a:cxnSpLocks/>
          </p:cNvCxnSpPr>
          <p:nvPr/>
        </p:nvCxnSpPr>
        <p:spPr>
          <a:xfrm flipV="1">
            <a:off x="971474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F29FBB16-B1A9-453D-AA1D-E50D333CE5C1}"/>
              </a:ext>
            </a:extLst>
          </p:cNvPr>
          <p:cNvCxnSpPr>
            <a:cxnSpLocks/>
          </p:cNvCxnSpPr>
          <p:nvPr/>
        </p:nvCxnSpPr>
        <p:spPr>
          <a:xfrm flipH="1" flipV="1">
            <a:off x="9829619" y="5018334"/>
            <a:ext cx="244594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825504FB-6002-4760-8DD1-83B03BDFC2CC}"/>
              </a:ext>
            </a:extLst>
          </p:cNvPr>
          <p:cNvCxnSpPr>
            <a:cxnSpLocks/>
          </p:cNvCxnSpPr>
          <p:nvPr/>
        </p:nvCxnSpPr>
        <p:spPr>
          <a:xfrm flipV="1">
            <a:off x="9346897" y="5041077"/>
            <a:ext cx="224412" cy="23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CDA50B05-A5A8-402E-BE56-BA5D6D33F443}"/>
              </a:ext>
            </a:extLst>
          </p:cNvPr>
          <p:cNvCxnSpPr>
            <a:cxnSpLocks/>
          </p:cNvCxnSpPr>
          <p:nvPr/>
        </p:nvCxnSpPr>
        <p:spPr>
          <a:xfrm flipV="1">
            <a:off x="9200673" y="5561972"/>
            <a:ext cx="0" cy="213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ACA87EB2-4DA4-4F93-BAD0-4BE697A9B210}"/>
              </a:ext>
            </a:extLst>
          </p:cNvPr>
          <p:cNvCxnSpPr>
            <a:cxnSpLocks/>
          </p:cNvCxnSpPr>
          <p:nvPr/>
        </p:nvCxnSpPr>
        <p:spPr>
          <a:xfrm flipH="1" flipV="1">
            <a:off x="8907780" y="4505268"/>
            <a:ext cx="663529" cy="29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루트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3604B6F-D216-47FB-9749-EAAA35C4976A}"/>
              </a:ext>
            </a:extLst>
          </p:cNvPr>
          <p:cNvSpPr/>
          <p:nvPr/>
        </p:nvSpPr>
        <p:spPr>
          <a:xfrm>
            <a:off x="6096000" y="2171700"/>
            <a:ext cx="17864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트리의 </a:t>
            </a:r>
            <a:r>
              <a:rPr lang="ko-KR" altLang="en-US" dirty="0" err="1"/>
              <a:t>시작노드</a:t>
            </a:r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2593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3604B6F-D216-47FB-9749-EAAA35C4976A}"/>
              </a:ext>
            </a:extLst>
          </p:cNvPr>
          <p:cNvSpPr/>
          <p:nvPr/>
        </p:nvSpPr>
        <p:spPr>
          <a:xfrm>
            <a:off x="4165600" y="3124200"/>
            <a:ext cx="5825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부모 노드의 자식 노드들</a:t>
            </a:r>
            <a:endParaRPr 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9432127-ADEF-40B5-A37A-394B81C69830}"/>
              </a:ext>
            </a:extLst>
          </p:cNvPr>
          <p:cNvSpPr/>
          <p:nvPr/>
        </p:nvSpPr>
        <p:spPr>
          <a:xfrm>
            <a:off x="3523133" y="4191000"/>
            <a:ext cx="2649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63795390-C1A1-4B51-888D-A1ADCEEE240D}"/>
              </a:ext>
            </a:extLst>
          </p:cNvPr>
          <p:cNvSpPr/>
          <p:nvPr/>
        </p:nvSpPr>
        <p:spPr>
          <a:xfrm>
            <a:off x="7341600" y="4261928"/>
            <a:ext cx="3292533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290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간선을 따라 루트 노드까지 이른 경로에 있는 모드 노드들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206AC4-DBB7-4EE2-8E6C-C8103993ABA4}"/>
              </a:ext>
            </a:extLst>
          </p:cNvPr>
          <p:cNvSpPr txBox="1"/>
          <p:nvPr/>
        </p:nvSpPr>
        <p:spPr>
          <a:xfrm>
            <a:off x="8483600" y="5542230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조상노드는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1F83E23-46EC-4D6E-917C-5417F69FB24D}"/>
              </a:ext>
            </a:extLst>
          </p:cNvPr>
          <p:cNvSpPr/>
          <p:nvPr/>
        </p:nvSpPr>
        <p:spPr>
          <a:xfrm>
            <a:off x="8398933" y="31579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1F09974-0B86-4AA1-AF77-AD11722AAA5A}"/>
              </a:ext>
            </a:extLst>
          </p:cNvPr>
          <p:cNvSpPr/>
          <p:nvPr/>
        </p:nvSpPr>
        <p:spPr>
          <a:xfrm>
            <a:off x="7289800" y="42420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7D990F0-B7CE-401B-9DC4-C2FC6B4A866D}"/>
              </a:ext>
            </a:extLst>
          </p:cNvPr>
          <p:cNvSpPr/>
          <p:nvPr/>
        </p:nvSpPr>
        <p:spPr>
          <a:xfrm>
            <a:off x="6392333" y="2230170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010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서브트리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노드와 연결된 간선을 끊었을 때 생성되는 트리</a:t>
            </a:r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1F83E23-46EC-4D6E-917C-5417F69FB24D}"/>
              </a:ext>
            </a:extLst>
          </p:cNvPr>
          <p:cNvSpPr/>
          <p:nvPr/>
        </p:nvSpPr>
        <p:spPr>
          <a:xfrm>
            <a:off x="7349067" y="3157955"/>
            <a:ext cx="3285066" cy="341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1F09974-0B86-4AA1-AF77-AD11722AAA5A}"/>
              </a:ext>
            </a:extLst>
          </p:cNvPr>
          <p:cNvSpPr/>
          <p:nvPr/>
        </p:nvSpPr>
        <p:spPr>
          <a:xfrm>
            <a:off x="6357467" y="3157956"/>
            <a:ext cx="1193800" cy="223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7D990F0-B7CE-401B-9DC4-C2FC6B4A866D}"/>
              </a:ext>
            </a:extLst>
          </p:cNvPr>
          <p:cNvSpPr/>
          <p:nvPr/>
        </p:nvSpPr>
        <p:spPr>
          <a:xfrm>
            <a:off x="2599267" y="3279039"/>
            <a:ext cx="3851334" cy="3289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624186" y="3157955"/>
            <a:ext cx="279330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1315</Words>
  <Application>Microsoft Office PowerPoint</Application>
  <PresentationFormat>와이드스크린</PresentationFormat>
  <Paragraphs>409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Open Sans</vt:lpstr>
      <vt:lpstr>돋움</vt:lpstr>
      <vt:lpstr>맑은 고딕</vt:lpstr>
      <vt:lpstr>Arial</vt:lpstr>
      <vt:lpstr>Courier New</vt:lpstr>
      <vt:lpstr>Franklin Gothic Book</vt:lpstr>
      <vt:lpstr>Symbol</vt:lpstr>
      <vt:lpstr>자르기</vt:lpstr>
      <vt:lpstr>Office 테마</vt:lpstr>
      <vt:lpstr>tree</vt:lpstr>
      <vt:lpstr>TREE의 개념</vt:lpstr>
      <vt:lpstr>Tree의 예</vt:lpstr>
      <vt:lpstr>Tree의 특성</vt:lpstr>
      <vt:lpstr>Tree의 구성요소</vt:lpstr>
      <vt:lpstr>루트 노드</vt:lpstr>
      <vt:lpstr>형제 노드</vt:lpstr>
      <vt:lpstr>조상 노드</vt:lpstr>
      <vt:lpstr>서브트리</vt:lpstr>
      <vt:lpstr>자손 노드</vt:lpstr>
      <vt:lpstr>차수</vt:lpstr>
      <vt:lpstr>차수</vt:lpstr>
      <vt:lpstr>차수</vt:lpstr>
      <vt:lpstr>높이</vt:lpstr>
      <vt:lpstr>높이</vt:lpstr>
      <vt:lpstr>높이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소영 노</dc:creator>
  <cp:lastModifiedBy>student</cp:lastModifiedBy>
  <cp:revision>23</cp:revision>
  <dcterms:created xsi:type="dcterms:W3CDTF">2020-02-16T16:57:24Z</dcterms:created>
  <dcterms:modified xsi:type="dcterms:W3CDTF">2020-02-18T09:06:50Z</dcterms:modified>
</cp:coreProperties>
</file>