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67" r:id="rId2"/>
    <p:sldId id="313" r:id="rId3"/>
    <p:sldId id="286" r:id="rId4"/>
    <p:sldId id="307" r:id="rId5"/>
    <p:sldId id="287" r:id="rId6"/>
    <p:sldId id="288" r:id="rId7"/>
    <p:sldId id="294" r:id="rId8"/>
    <p:sldId id="292" r:id="rId9"/>
    <p:sldId id="295" r:id="rId10"/>
    <p:sldId id="308" r:id="rId11"/>
    <p:sldId id="309" r:id="rId12"/>
    <p:sldId id="310" r:id="rId13"/>
    <p:sldId id="311" r:id="rId14"/>
    <p:sldId id="312" r:id="rId15"/>
    <p:sldId id="317" r:id="rId16"/>
    <p:sldId id="281" r:id="rId17"/>
    <p:sldId id="285" r:id="rId18"/>
    <p:sldId id="297" r:id="rId19"/>
    <p:sldId id="322" r:id="rId20"/>
    <p:sldId id="321" r:id="rId21"/>
    <p:sldId id="296" r:id="rId22"/>
    <p:sldId id="335" r:id="rId23"/>
    <p:sldId id="323" r:id="rId24"/>
    <p:sldId id="319" r:id="rId25"/>
    <p:sldId id="326" r:id="rId26"/>
    <p:sldId id="328" r:id="rId27"/>
    <p:sldId id="324" r:id="rId28"/>
    <p:sldId id="330" r:id="rId29"/>
    <p:sldId id="334" r:id="rId30"/>
    <p:sldId id="320" r:id="rId31"/>
    <p:sldId id="336" r:id="rId32"/>
    <p:sldId id="337" r:id="rId33"/>
    <p:sldId id="338" r:id="rId34"/>
    <p:sldId id="343" r:id="rId35"/>
    <p:sldId id="346" r:id="rId36"/>
    <p:sldId id="347" r:id="rId37"/>
    <p:sldId id="341" r:id="rId38"/>
    <p:sldId id="348" r:id="rId39"/>
    <p:sldId id="340" r:id="rId40"/>
    <p:sldId id="349" r:id="rId41"/>
  </p:sldIdLst>
  <p:sldSz cx="12190413" cy="6858000"/>
  <p:notesSz cx="6858000" cy="9144000"/>
  <p:embeddedFontLst>
    <p:embeddedFont>
      <p:font typeface="-윤고딕310" panose="020B0600000101010101" charset="-127"/>
      <p:regular r:id="rId43"/>
    </p:embeddedFont>
    <p:embeddedFont>
      <p:font typeface="-윤고딕350" panose="020B0600000101010101" charset="-127"/>
      <p:regular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-윤고딕330" panose="020B0600000101010101" charset="-127"/>
      <p:regular r:id="rId51"/>
    </p:embeddedFont>
    <p:embeddedFont>
      <p:font typeface="Cambria Math" panose="02040503050406030204" pitchFamily="18" charset="0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DE"/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3" autoAdjust="0"/>
    <p:restoredTop sz="90482" autoAdjust="0"/>
  </p:normalViewPr>
  <p:slideViewPr>
    <p:cSldViewPr>
      <p:cViewPr varScale="1">
        <p:scale>
          <a:sx n="48" d="100"/>
          <a:sy n="48" d="100"/>
        </p:scale>
        <p:origin x="66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0D4B-33AC-4721-8A63-0FC446D8020C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546F-6BED-4E75-B545-8C85BF2FF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1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463-94E4-4F09-B4AE-E36819265157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667" TargetMode="External"/><Relationship Id="rId7" Type="http://schemas.openxmlformats.org/officeDocument/2006/relationships/hyperlink" Target="https://www.acmicpc.net/problem/1325" TargetMode="External"/><Relationship Id="rId2" Type="http://schemas.openxmlformats.org/officeDocument/2006/relationships/hyperlink" Target="https://www.acmicpc.net/problem/26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0026" TargetMode="External"/><Relationship Id="rId5" Type="http://schemas.openxmlformats.org/officeDocument/2006/relationships/hyperlink" Target="https://www.acmicpc.net/problem/2468" TargetMode="External"/><Relationship Id="rId4" Type="http://schemas.openxmlformats.org/officeDocument/2006/relationships/hyperlink" Target="https://www.acmicpc.net/problem/1012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4363" y="2276872"/>
            <a:ext cx="8519814" cy="190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6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DFS(Depth First Search)</a:t>
            </a:r>
            <a:br>
              <a:rPr lang="en-US" altLang="ko-KR" sz="60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깊이 우선 탐색</a:t>
            </a:r>
            <a:endParaRPr lang="ko-KR" altLang="en-US" sz="4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340768"/>
            <a:ext cx="10886285" cy="11807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b="1" dirty="0">
                <a:latin typeface="Consolas" panose="020B0609020204030204" pitchFamily="49" charset="0"/>
                <a:ea typeface="-윤고딕330" panose="02030504000101010101" pitchFamily="18" charset="-127"/>
              </a:rPr>
              <a:t>A</a:t>
            </a:r>
            <a:r>
              <a:rPr lang="en-US" altLang="ko-KR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djacent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두 개의 정점에 간선이 존재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연결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할 경우 서로 인접해 있다고 함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714081" y="2780928"/>
            <a:ext cx="2808312" cy="2520280"/>
            <a:chOff x="1486694" y="2989331"/>
            <a:chExt cx="3089863" cy="2959949"/>
          </a:xfrm>
        </p:grpSpPr>
        <p:sp>
          <p:nvSpPr>
            <p:cNvPr id="12" name="타원 11"/>
            <p:cNvSpPr/>
            <p:nvPr/>
          </p:nvSpPr>
          <p:spPr>
            <a:xfrm>
              <a:off x="3928570" y="38408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662381" y="2989331"/>
              <a:ext cx="647987" cy="6480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486694" y="3856117"/>
              <a:ext cx="647987" cy="6480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2"/>
              <a:endCxn id="11" idx="0"/>
            </p:cNvCxnSpPr>
            <p:nvPr/>
          </p:nvCxnSpPr>
          <p:spPr>
            <a:xfrm flipH="1">
              <a:off x="1810688" y="3313335"/>
              <a:ext cx="851693" cy="5427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999419" y="530127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1"/>
            </p:cNvCxnSpPr>
            <p:nvPr/>
          </p:nvCxnSpPr>
          <p:spPr>
            <a:xfrm>
              <a:off x="1810688" y="4504124"/>
              <a:ext cx="283626" cy="8920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0"/>
              <a:endCxn id="10" idx="6"/>
            </p:cNvCxnSpPr>
            <p:nvPr/>
          </p:nvCxnSpPr>
          <p:spPr>
            <a:xfrm flipH="1" flipV="1">
              <a:off x="3310368" y="3313335"/>
              <a:ext cx="942196" cy="5275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3479896" y="529871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4"/>
            </p:cNvCxnSpPr>
            <p:nvPr/>
          </p:nvCxnSpPr>
          <p:spPr>
            <a:xfrm flipV="1">
              <a:off x="4032988" y="4488853"/>
              <a:ext cx="219576" cy="904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5"/>
            </p:cNvCxnSpPr>
            <p:nvPr/>
          </p:nvCxnSpPr>
          <p:spPr>
            <a:xfrm flipH="1" flipV="1">
              <a:off x="3215473" y="3542440"/>
              <a:ext cx="588417" cy="1756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17" idx="3"/>
            </p:cNvCxnSpPr>
            <p:nvPr/>
          </p:nvCxnSpPr>
          <p:spPr>
            <a:xfrm flipV="1">
              <a:off x="2552511" y="5851821"/>
              <a:ext cx="1022280" cy="25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7" idx="2"/>
              <a:endCxn id="11" idx="5"/>
            </p:cNvCxnSpPr>
            <p:nvPr/>
          </p:nvCxnSpPr>
          <p:spPr>
            <a:xfrm flipH="1" flipV="1">
              <a:off x="2039786" y="4409226"/>
              <a:ext cx="1440110" cy="12134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2" idx="1"/>
              <a:endCxn id="11" idx="7"/>
            </p:cNvCxnSpPr>
            <p:nvPr/>
          </p:nvCxnSpPr>
          <p:spPr>
            <a:xfrm flipH="1">
              <a:off x="2039786" y="3951014"/>
              <a:ext cx="198367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4" idx="0"/>
              <a:endCxn id="10" idx="3"/>
            </p:cNvCxnSpPr>
            <p:nvPr/>
          </p:nvCxnSpPr>
          <p:spPr>
            <a:xfrm flipV="1">
              <a:off x="2323413" y="3542440"/>
              <a:ext cx="433863" cy="1758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14" idx="6"/>
              <a:endCxn id="12" idx="3"/>
            </p:cNvCxnSpPr>
            <p:nvPr/>
          </p:nvCxnSpPr>
          <p:spPr>
            <a:xfrm flipV="1">
              <a:off x="2647406" y="4409225"/>
              <a:ext cx="1376059" cy="1216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1342678" y="5589240"/>
            <a:ext cx="3753966" cy="64633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031310" y="3059668"/>
            <a:ext cx="2952328" cy="461665"/>
          </a:xfrm>
          <a:prstGeom prst="rect">
            <a:avLst/>
          </a:prstGeom>
          <a:solidFill>
            <a:srgbClr val="FF0000"/>
          </a:solidFill>
          <a:ln w="28575" cap="rnd">
            <a:solidFill>
              <a:srgbClr val="FF0000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방향성을 가지는 경우 </a:t>
            </a:r>
            <a:endParaRPr lang="ko-KR" altLang="en-US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8664647" y="3869602"/>
            <a:ext cx="588942" cy="551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7686100" y="4731112"/>
            <a:ext cx="588942" cy="5517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968608" y="5445224"/>
            <a:ext cx="3951134" cy="646331"/>
          </a:xfrm>
          <a:prstGeom prst="rect">
            <a:avLst/>
          </a:prstGeom>
          <a:noFill/>
          <a:ln w="28575" cap="rnd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인접 정점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</a:t>
            </a: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인접 정점 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40" name="직선 연결선 139"/>
          <p:cNvCxnSpPr>
            <a:stCxn id="127" idx="7"/>
            <a:endCxn id="126" idx="3"/>
          </p:cNvCxnSpPr>
          <p:nvPr/>
        </p:nvCxnSpPr>
        <p:spPr>
          <a:xfrm flipV="1">
            <a:off x="8188793" y="4340552"/>
            <a:ext cx="562103" cy="471362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2098" y="2204864"/>
            <a:ext cx="10087644" cy="194421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|V| x |V| 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크기의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차원 리스트를 이용해서 간선 정보 저장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정점을 연결하는 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유무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행렬 형태로 표현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번호와 열 번호는 그래프의 정점에 대응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정점이 인접되어 있으면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 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그렇지 않으면 </a:t>
            </a:r>
            <a:r>
              <a:rPr lang="en-US" altLang="ko-KR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표현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622" y="1628800"/>
            <a:ext cx="4104456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matrix)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622" y="5032483"/>
            <a:ext cx="10081120" cy="113282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정점마다 인접 정점으로 나가는 간선의 정보 저장</a:t>
            </a:r>
            <a:endParaRPr lang="en-US" altLang="ko-KR" sz="24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정점의 개수에 비해 상대적으로 간선의 수가 적은 경우 사용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2098" y="4437112"/>
            <a:ext cx="4110980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List)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0433"/>
              </p:ext>
            </p:extLst>
          </p:nvPr>
        </p:nvGraphicFramePr>
        <p:xfrm>
          <a:off x="4335990" y="2591152"/>
          <a:ext cx="276732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</a:tblGrid>
              <a:tr h="3207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</a:tr>
              <a:tr h="320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7319342" y="2927342"/>
            <a:ext cx="4262188" cy="21544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|7| x |7|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차원 리스트 사용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정점과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정점은 서로 인접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-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0,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 번호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표시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-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행 번호</a:t>
            </a:r>
            <a:r>
              <a:rPr lang="en-US" altLang="ko-KR" sz="20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1, 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열 번호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표시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개수가 여덟 개이므로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개수는 간선 수의 두 배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766614" y="2741166"/>
            <a:ext cx="2335405" cy="2632050"/>
            <a:chOff x="5271926" y="2857499"/>
            <a:chExt cx="2335405" cy="2632050"/>
          </a:xfrm>
        </p:grpSpPr>
        <p:sp>
          <p:nvSpPr>
            <p:cNvPr id="165" name="타원 16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68" name="직선 연결선 167"/>
            <p:cNvCxnSpPr>
              <a:stCxn id="165" idx="4"/>
              <a:endCxn id="16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0" name="직선 연결선 169"/>
            <p:cNvCxnSpPr>
              <a:stCxn id="166" idx="6"/>
              <a:endCxn id="16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stCxn id="167" idx="1"/>
              <a:endCxn id="16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3" name="직선 연결선 172"/>
            <p:cNvCxnSpPr>
              <a:stCxn id="172" idx="0"/>
              <a:endCxn id="16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5" name="직선 연결선 174"/>
            <p:cNvCxnSpPr>
              <a:stCxn id="169" idx="0"/>
              <a:endCxn id="17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74" idx="2"/>
              <a:endCxn id="16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>
              <a:stCxn id="178" idx="3"/>
              <a:endCxn id="16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9" name="직선 연결선 178"/>
            <p:cNvCxnSpPr>
              <a:stCxn id="169" idx="1"/>
              <a:endCxn id="17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갈매기형 수장 179"/>
          <p:cNvSpPr/>
          <p:nvPr/>
        </p:nvSpPr>
        <p:spPr>
          <a:xfrm>
            <a:off x="3373636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06574" y="1501914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(1) </a:t>
            </a:r>
            <a:r>
              <a:rPr lang="ko-KR" altLang="en-US" sz="32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무향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9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66614" y="2741166"/>
            <a:ext cx="2335405" cy="2632050"/>
            <a:chOff x="5271926" y="2857499"/>
            <a:chExt cx="2335405" cy="2632050"/>
          </a:xfrm>
        </p:grpSpPr>
        <p:sp>
          <p:nvSpPr>
            <p:cNvPr id="5" name="타원 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8" name="직선 연결선 7"/>
            <p:cNvCxnSpPr>
              <a:stCxn id="5" idx="4"/>
              <a:endCxn id="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0" name="직선 연결선 9"/>
            <p:cNvCxnSpPr>
              <a:stCxn id="6" idx="6"/>
              <a:endCxn id="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1"/>
              <a:endCxn id="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2" idx="0"/>
              <a:endCxn id="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9" idx="0"/>
              <a:endCxn id="1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2"/>
              <a:endCxn id="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8" idx="3"/>
              <a:endCxn id="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9" idx="1"/>
              <a:endCxn id="1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53957"/>
              </p:ext>
            </p:extLst>
          </p:nvPr>
        </p:nvGraphicFramePr>
        <p:xfrm>
          <a:off x="4367014" y="2591152"/>
          <a:ext cx="276732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  <a:gridCol w="345916"/>
              </a:tblGrid>
              <a:tr h="30287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4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5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6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1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0</a:t>
                      </a:r>
                      <a:endParaRPr lang="ko-KR" altLang="en-US" b="1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574" y="1501914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(2) 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유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향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3373636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7800" y="3645024"/>
            <a:ext cx="4262188" cy="147930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수 만큼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표현</a:t>
            </a:r>
            <a:endParaRPr lang="en-US" altLang="ko-KR" sz="2000" dirty="0" smtClean="0"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정점에서 화살표가 나가는 간선의 수가 </a:t>
            </a:r>
            <a:r>
              <a:rPr lang="en-US" altLang="ko-KR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2000" dirty="0" smtClean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개이므로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 정점의 진출 차수는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 </a:t>
            </a:r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진입 차수는 </a:t>
            </a:r>
            <a:r>
              <a:rPr lang="en-US" altLang="ko-KR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27054" y="2979515"/>
            <a:ext cx="2376264" cy="305469"/>
          </a:xfrm>
          <a:prstGeom prst="rect">
            <a:avLst/>
          </a:prstGeom>
          <a:solidFill>
            <a:srgbClr val="FF3300">
              <a:alpha val="2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727054" y="2979515"/>
            <a:ext cx="360040" cy="2537717"/>
          </a:xfrm>
          <a:prstGeom prst="rect">
            <a:avLst/>
          </a:prstGeom>
          <a:solidFill>
            <a:srgbClr val="00CC0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751390" y="2924944"/>
            <a:ext cx="1368152" cy="3782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진출차수</a:t>
            </a:r>
            <a:endParaRPr lang="en-US" altLang="ko-KR" sz="2000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7247334" y="2917329"/>
            <a:ext cx="504056" cy="3998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4655046" y="5589240"/>
            <a:ext cx="432048" cy="504056"/>
          </a:xfrm>
          <a:prstGeom prst="downArrow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367014" y="6093296"/>
            <a:ext cx="1368152" cy="3782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00CC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진입차수</a:t>
            </a:r>
            <a:endParaRPr lang="en-US" altLang="ko-KR" sz="2000" dirty="0" smtClean="0">
              <a:solidFill>
                <a:srgbClr val="00CC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6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574" y="141277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 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- (1) </a:t>
            </a:r>
            <a:r>
              <a:rPr lang="ko-KR" altLang="en-US" sz="32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무향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51489" y="2741166"/>
            <a:ext cx="2335405" cy="2632050"/>
            <a:chOff x="5271926" y="2857499"/>
            <a:chExt cx="2335405" cy="2632050"/>
          </a:xfrm>
        </p:grpSpPr>
        <p:sp>
          <p:nvSpPr>
            <p:cNvPr id="9" name="타원 8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2" name="직선 연결선 11"/>
            <p:cNvCxnSpPr>
              <a:stCxn id="9" idx="4"/>
              <a:endCxn id="10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4" name="직선 연결선 13"/>
            <p:cNvCxnSpPr>
              <a:stCxn id="10" idx="6"/>
              <a:endCxn id="13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1"/>
              <a:endCxn id="9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7" name="직선 연결선 16"/>
            <p:cNvCxnSpPr>
              <a:stCxn id="16" idx="0"/>
              <a:endCxn id="9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13" idx="0"/>
              <a:endCxn id="18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8" idx="2"/>
              <a:endCxn id="9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22" idx="3"/>
              <a:endCxn id="10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13" idx="1"/>
              <a:endCxn id="22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갈매기형 수장 23"/>
          <p:cNvSpPr/>
          <p:nvPr/>
        </p:nvSpPr>
        <p:spPr>
          <a:xfrm>
            <a:off x="3862958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5375126" y="2132856"/>
            <a:ext cx="5184576" cy="4464496"/>
            <a:chOff x="4799062" y="2132856"/>
            <a:chExt cx="5184576" cy="4464496"/>
          </a:xfrm>
        </p:grpSpPr>
        <p:sp>
          <p:nvSpPr>
            <p:cNvPr id="25" name="타원 24"/>
            <p:cNvSpPr/>
            <p:nvPr/>
          </p:nvSpPr>
          <p:spPr>
            <a:xfrm>
              <a:off x="4799147" y="213285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799147" y="2780928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4" name="직선 화살표 연결선 33"/>
            <p:cNvCxnSpPr>
              <a:stCxn id="25" idx="6"/>
            </p:cNvCxnSpPr>
            <p:nvPr/>
          </p:nvCxnSpPr>
          <p:spPr>
            <a:xfrm flipV="1">
              <a:off x="5375126" y="2420854"/>
              <a:ext cx="4320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6" idx="6"/>
            </p:cNvCxnSpPr>
            <p:nvPr/>
          </p:nvCxnSpPr>
          <p:spPr>
            <a:xfrm>
              <a:off x="5375126" y="3068927"/>
              <a:ext cx="432048" cy="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5951190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0" name="직선 화살표 연결선 39"/>
            <p:cNvCxnSpPr>
              <a:stCxn id="39" idx="3"/>
            </p:cNvCxnSpPr>
            <p:nvPr/>
          </p:nvCxnSpPr>
          <p:spPr>
            <a:xfrm flipV="1">
              <a:off x="6527254" y="2420853"/>
              <a:ext cx="50405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5951190" y="2780928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51190" y="3429000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951190" y="4077072"/>
              <a:ext cx="1080120" cy="575997"/>
              <a:chOff x="5951190" y="4437112"/>
              <a:chExt cx="1080120" cy="57599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951190" y="443711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7" name="직선 화살표 연결선 56"/>
              <p:cNvCxnSpPr>
                <a:stCxn id="56" idx="3"/>
              </p:cNvCxnSpPr>
              <p:nvPr/>
            </p:nvCxnSpPr>
            <p:spPr>
              <a:xfrm flipV="1">
                <a:off x="6527254" y="472510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직사각형 57"/>
            <p:cNvSpPr/>
            <p:nvPr/>
          </p:nvSpPr>
          <p:spPr>
            <a:xfrm>
              <a:off x="7103318" y="4077139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799062" y="3429067"/>
              <a:ext cx="1008112" cy="575997"/>
              <a:chOff x="4799062" y="3645091"/>
              <a:chExt cx="1008112" cy="57599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799062" y="364509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2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2" name="직선 화살표 연결선 61"/>
              <p:cNvCxnSpPr/>
              <p:nvPr/>
            </p:nvCxnSpPr>
            <p:spPr>
              <a:xfrm>
                <a:off x="5375126" y="393302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4799147" y="4077072"/>
              <a:ext cx="1008027" cy="575997"/>
              <a:chOff x="4799147" y="4365104"/>
              <a:chExt cx="1008027" cy="575997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799147" y="436510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3" name="직선 화살표 연결선 62"/>
              <p:cNvCxnSpPr/>
              <p:nvPr/>
            </p:nvCxnSpPr>
            <p:spPr>
              <a:xfrm>
                <a:off x="5375126" y="465310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4799147" y="4725144"/>
              <a:ext cx="1008027" cy="575997"/>
              <a:chOff x="4799147" y="5085184"/>
              <a:chExt cx="1008027" cy="57599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4799147" y="508518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5375126" y="537318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4799062" y="5373216"/>
              <a:ext cx="1008112" cy="575997"/>
              <a:chOff x="4799062" y="5805331"/>
              <a:chExt cx="1008112" cy="575997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>
              <a:off x="7103318" y="2132856"/>
              <a:ext cx="1080120" cy="575997"/>
              <a:chOff x="5951190" y="2996952"/>
              <a:chExt cx="1080120" cy="57599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9" name="직선 화살표 연결선 68"/>
              <p:cNvCxnSpPr>
                <a:stCxn id="68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8255446" y="2132856"/>
              <a:ext cx="1080120" cy="575997"/>
              <a:chOff x="5951190" y="2996952"/>
              <a:chExt cx="1080120" cy="57599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72" name="직선 화살표 연결선 71"/>
              <p:cNvCxnSpPr>
                <a:stCxn id="71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/>
            <p:cNvGrpSpPr/>
            <p:nvPr/>
          </p:nvGrpSpPr>
          <p:grpSpPr>
            <a:xfrm>
              <a:off x="5951190" y="4725144"/>
              <a:ext cx="1080120" cy="575997"/>
              <a:chOff x="5951190" y="2996952"/>
              <a:chExt cx="1080120" cy="57599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0" name="직선 화살표 연결선 79"/>
              <p:cNvCxnSpPr>
                <a:stCxn id="79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5951190" y="5373216"/>
              <a:ext cx="1080120" cy="575997"/>
              <a:chOff x="5951190" y="2996952"/>
              <a:chExt cx="1080120" cy="5759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3" name="직선 화살표 연결선 82"/>
              <p:cNvCxnSpPr>
                <a:stCxn id="82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9407574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55446" y="4725144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7103318" y="4725211"/>
              <a:ext cx="1080120" cy="575997"/>
              <a:chOff x="5951190" y="2996952"/>
              <a:chExt cx="1080120" cy="57599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8" name="직선 화살표 연결선 87"/>
              <p:cNvCxnSpPr>
                <a:stCxn id="87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4799062" y="6021355"/>
              <a:ext cx="1008112" cy="575997"/>
              <a:chOff x="4799062" y="5805331"/>
              <a:chExt cx="1008112" cy="575997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99" name="직선 화살표 연결선 98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/>
            <p:cNvGrpSpPr/>
            <p:nvPr/>
          </p:nvGrpSpPr>
          <p:grpSpPr>
            <a:xfrm>
              <a:off x="5951190" y="6021355"/>
              <a:ext cx="1080120" cy="575997"/>
              <a:chOff x="5951190" y="2996952"/>
              <a:chExt cx="1080120" cy="57599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2" name="직선 화살표 연결선 101"/>
              <p:cNvCxnSpPr>
                <a:stCxn id="101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직사각형 102"/>
            <p:cNvSpPr/>
            <p:nvPr/>
          </p:nvSpPr>
          <p:spPr>
            <a:xfrm>
              <a:off x="8255446" y="537321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7103318" y="5373283"/>
              <a:ext cx="1080120" cy="575997"/>
              <a:chOff x="5951190" y="2996952"/>
              <a:chExt cx="1080120" cy="575997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6" name="직선 화살표 연결선 105"/>
              <p:cNvCxnSpPr>
                <a:stCxn id="105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직사각형 106"/>
            <p:cNvSpPr/>
            <p:nvPr/>
          </p:nvSpPr>
          <p:spPr>
            <a:xfrm>
              <a:off x="7103318" y="6021355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51489" y="2741166"/>
            <a:ext cx="2335405" cy="2632050"/>
            <a:chOff x="5271926" y="2857499"/>
            <a:chExt cx="2335405" cy="2632050"/>
          </a:xfrm>
        </p:grpSpPr>
        <p:sp>
          <p:nvSpPr>
            <p:cNvPr id="5" name="타원 4"/>
            <p:cNvSpPr/>
            <p:nvPr/>
          </p:nvSpPr>
          <p:spPr>
            <a:xfrm>
              <a:off x="5271926" y="2857500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271926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383280" y="332937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8" name="직선 연결선 7"/>
            <p:cNvCxnSpPr>
              <a:stCxn id="5" idx="4"/>
              <a:endCxn id="6" idx="0"/>
            </p:cNvCxnSpPr>
            <p:nvPr/>
          </p:nvCxnSpPr>
          <p:spPr>
            <a:xfrm>
              <a:off x="5559916" y="3433497"/>
              <a:ext cx="0" cy="1480055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7031352" y="491355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0" name="직선 연결선 9"/>
            <p:cNvCxnSpPr>
              <a:stCxn id="6" idx="6"/>
              <a:endCxn id="9" idx="2"/>
            </p:cNvCxnSpPr>
            <p:nvPr/>
          </p:nvCxnSpPr>
          <p:spPr>
            <a:xfrm>
              <a:off x="5847905" y="5201551"/>
              <a:ext cx="118344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1"/>
              <a:endCxn id="5" idx="6"/>
            </p:cNvCxnSpPr>
            <p:nvPr/>
          </p:nvCxnSpPr>
          <p:spPr>
            <a:xfrm flipH="1" flipV="1">
              <a:off x="5847905" y="3145499"/>
              <a:ext cx="619725" cy="26823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766068" y="376135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2" idx="0"/>
              <a:endCxn id="5" idx="5"/>
            </p:cNvCxnSpPr>
            <p:nvPr/>
          </p:nvCxnSpPr>
          <p:spPr>
            <a:xfrm flipH="1" flipV="1">
              <a:off x="5763555" y="3349144"/>
              <a:ext cx="290503" cy="41221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031352" y="285749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9" idx="0"/>
              <a:endCxn id="14" idx="4"/>
            </p:cNvCxnSpPr>
            <p:nvPr/>
          </p:nvCxnSpPr>
          <p:spPr>
            <a:xfrm flipV="1">
              <a:off x="7319342" y="3433496"/>
              <a:ext cx="0" cy="1480056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2"/>
              <a:endCxn id="5" idx="7"/>
            </p:cNvCxnSpPr>
            <p:nvPr/>
          </p:nvCxnSpPr>
          <p:spPr>
            <a:xfrm flipH="1" flipV="1">
              <a:off x="5763555" y="2941853"/>
              <a:ext cx="1267797" cy="203645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8" idx="3"/>
              <a:endCxn id="6" idx="7"/>
            </p:cNvCxnSpPr>
            <p:nvPr/>
          </p:nvCxnSpPr>
          <p:spPr>
            <a:xfrm flipH="1">
              <a:off x="5763555" y="4773833"/>
              <a:ext cx="532481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6211686" y="4282189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9" name="직선 연결선 18"/>
            <p:cNvCxnSpPr>
              <a:stCxn id="9" idx="1"/>
              <a:endCxn id="18" idx="5"/>
            </p:cNvCxnSpPr>
            <p:nvPr/>
          </p:nvCxnSpPr>
          <p:spPr>
            <a:xfrm flipH="1" flipV="1">
              <a:off x="6703315" y="4773833"/>
              <a:ext cx="412387" cy="2240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갈매기형 수장 19"/>
          <p:cNvSpPr/>
          <p:nvPr/>
        </p:nvSpPr>
        <p:spPr>
          <a:xfrm>
            <a:off x="3862958" y="3645026"/>
            <a:ext cx="720080" cy="72011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0049" y="430025"/>
            <a:ext cx="3750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574" y="141277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 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(2) </a:t>
            </a:r>
            <a:r>
              <a:rPr lang="ko-KR" altLang="en-US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유향 그래프</a:t>
            </a:r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75126" y="2132856"/>
            <a:ext cx="5184576" cy="4464496"/>
            <a:chOff x="4799062" y="2132856"/>
            <a:chExt cx="5184576" cy="4464496"/>
          </a:xfrm>
        </p:grpSpPr>
        <p:sp>
          <p:nvSpPr>
            <p:cNvPr id="26" name="타원 25"/>
            <p:cNvSpPr/>
            <p:nvPr/>
          </p:nvSpPr>
          <p:spPr>
            <a:xfrm>
              <a:off x="4799147" y="2132856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799147" y="2780928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8" name="직선 화살표 연결선 27"/>
            <p:cNvCxnSpPr>
              <a:stCxn id="26" idx="6"/>
            </p:cNvCxnSpPr>
            <p:nvPr/>
          </p:nvCxnSpPr>
          <p:spPr>
            <a:xfrm flipV="1">
              <a:off x="5375126" y="2420854"/>
              <a:ext cx="4320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951190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1" name="직선 화살표 연결선 30"/>
            <p:cNvCxnSpPr>
              <a:stCxn id="30" idx="3"/>
            </p:cNvCxnSpPr>
            <p:nvPr/>
          </p:nvCxnSpPr>
          <p:spPr>
            <a:xfrm flipV="1">
              <a:off x="6527254" y="2420853"/>
              <a:ext cx="50405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4799062" y="3429067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799147" y="4077072"/>
              <a:ext cx="575979" cy="57599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799147" y="4725144"/>
              <a:ext cx="1008027" cy="575997"/>
              <a:chOff x="4799147" y="5085184"/>
              <a:chExt cx="1008027" cy="57599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799147" y="5085184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>
                <a:off x="5375126" y="537318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4799062" y="5373216"/>
              <a:ext cx="1008112" cy="575997"/>
              <a:chOff x="4799062" y="5805331"/>
              <a:chExt cx="1008112" cy="575997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7103318" y="2132856"/>
              <a:ext cx="1080120" cy="575997"/>
              <a:chOff x="5951190" y="2996952"/>
              <a:chExt cx="1080120" cy="575997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7" name="직선 화살표 연결선 66"/>
              <p:cNvCxnSpPr>
                <a:stCxn id="66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8255446" y="2132856"/>
              <a:ext cx="1080120" cy="575997"/>
              <a:chOff x="5951190" y="2996952"/>
              <a:chExt cx="1080120" cy="575997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직선 화살표 연결선 64"/>
              <p:cNvCxnSpPr>
                <a:stCxn id="64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직사각형 61"/>
            <p:cNvSpPr/>
            <p:nvPr/>
          </p:nvSpPr>
          <p:spPr>
            <a:xfrm>
              <a:off x="5951190" y="4725144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5951190" y="5373216"/>
              <a:ext cx="1080120" cy="575997"/>
              <a:chOff x="5951190" y="2996952"/>
              <a:chExt cx="1080120" cy="57599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951190" y="2996952"/>
                <a:ext cx="576064" cy="575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61" name="직선 화살표 연결선 60"/>
              <p:cNvCxnSpPr>
                <a:stCxn id="60" idx="3"/>
              </p:cNvCxnSpPr>
              <p:nvPr/>
            </p:nvCxnSpPr>
            <p:spPr>
              <a:xfrm flipV="1">
                <a:off x="6527254" y="3284949"/>
                <a:ext cx="50405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9407574" y="2132856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4799062" y="6021355"/>
              <a:ext cx="1008112" cy="575997"/>
              <a:chOff x="4799062" y="5805331"/>
              <a:chExt cx="1008112" cy="575997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4799062" y="5805331"/>
                <a:ext cx="575979" cy="57599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>
                <a:off x="5375126" y="6093262"/>
                <a:ext cx="432048" cy="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/>
            <p:cNvSpPr/>
            <p:nvPr/>
          </p:nvSpPr>
          <p:spPr>
            <a:xfrm>
              <a:off x="5951190" y="6021355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103318" y="5373283"/>
              <a:ext cx="576064" cy="575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3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598" y="2105268"/>
            <a:ext cx="1087320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 순회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endParaRPr lang="en-US" altLang="ko-KR" sz="2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비선형구조인 그래프로 표현된 모든 정점을 빠짐없이 탐색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탐색의 대표적인 방법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종류</a:t>
            </a:r>
            <a:r>
              <a:rPr lang="en-US" altLang="ko-KR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30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(DFS)</a:t>
            </a:r>
            <a:r>
              <a:rPr lang="en-US" altLang="ko-KR" sz="3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3000" dirty="0" smtClean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(BFS)</a:t>
            </a:r>
            <a:endParaRPr lang="ko-KR" altLang="en-US" sz="3000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78983" y="2920876"/>
            <a:ext cx="41764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DFS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DFS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특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징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1772816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1402"/>
            <a:ext cx="8519814" cy="97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  <a:endParaRPr lang="ko-KR" altLang="en-US" sz="5000" b="1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21" y="1844824"/>
            <a:ext cx="10971372" cy="428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</a:t>
            </a:r>
            <a:r>
              <a:rPr lang="ko-KR" altLang="en-US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란</a:t>
            </a:r>
            <a:r>
              <a:rPr lang="en-US" altLang="ko-KR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임의의 </a:t>
            </a:r>
            <a:r>
              <a:rPr lang="ko-KR" altLang="en-US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노드에서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시작해서 다음 분기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(branch)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 넘어가기 전에 </a:t>
            </a:r>
            <a:r>
              <a:rPr lang="ko-KR" altLang="en-US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해당 분기를 완벽하게 탐색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하는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방법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넓게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(wide)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탐색하기 전에 깊게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(deep)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탐색함 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모든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노드를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방문하고자 하는 경우에 이 방법을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선택함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4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638" y="2276872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마지막에 만났던 갈림길의 정점으로 되돌아가서 다시 깊이 우선 탐색 반복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9062" y="3933056"/>
            <a:ext cx="655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후입선출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구조의 </a:t>
            </a:r>
            <a:r>
              <a:rPr lang="ko-KR" altLang="en-US" sz="3300" dirty="0" err="1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스택</a:t>
            </a:r>
            <a:r>
              <a:rPr lang="ko-KR" altLang="en-US" sz="33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사용하거나 </a:t>
            </a:r>
            <a:r>
              <a:rPr lang="ko-KR" altLang="en-US" sz="33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재귀 호출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이용해서 구현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갈매기형 수장 2"/>
          <p:cNvSpPr/>
          <p:nvPr/>
        </p:nvSpPr>
        <p:spPr>
          <a:xfrm>
            <a:off x="3430910" y="4005064"/>
            <a:ext cx="936104" cy="10081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726" y="2492896"/>
            <a:ext cx="4321274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1)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</a:t>
            </a: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2)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주요 용어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3)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4)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5)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55" y="1182762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1052736"/>
            <a:ext cx="10971372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599262" y="2540620"/>
            <a:ext cx="3816424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1) DFS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2) DFS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3)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en-US" altLang="ko-KR" sz="2400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 4) </a:t>
            </a:r>
            <a:r>
              <a:rPr lang="ko-KR" altLang="en-US" sz="24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</a:t>
            </a:r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3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1957982"/>
            <a:ext cx="4351338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1988840"/>
            <a:ext cx="4320480" cy="43204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74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DFS(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FS(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너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우선 탐색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DFS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838622" y="1484784"/>
                <a:ext cx="856895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깊이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(DFS)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이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너비 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(BFS)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보다 좀 더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간단함</a:t>
                </a:r>
                <a:endPara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검색 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속도 자체는 </a:t>
                </a:r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너비 우선 탐색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(BFS)</a:t>
                </a:r>
                <a:r>
                  <a:rPr lang="ko-KR" altLang="en-US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에 비해서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느림</a:t>
                </a:r>
                <a:endParaRPr lang="en-US" altLang="ko-KR" sz="24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대표적으로 </a:t>
                </a:r>
                <a:r>
                  <a:rPr lang="ko-KR" altLang="en-US" sz="2400" dirty="0" smtClean="0">
                    <a:solidFill>
                      <a:srgbClr val="FF0000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백트래킹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에 사용함</a:t>
                </a: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dirty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DFS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시간복잡도</a:t>
                </a:r>
                <a:endParaRPr lang="en-US" altLang="ko-KR" sz="24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DFS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는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(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정점의 수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:N, 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간선의 수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:E)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의</a:t>
                </a: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모든 간선을 조회</a:t>
                </a:r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-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인접 리스트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로 표현된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𝑂</m:t>
                    </m:r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𝑁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+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𝐸</m:t>
                    </m:r>
                    <m:r>
                      <a:rPr lang="en-US" altLang="ko-KR" sz="2400" i="1">
                        <a:latin typeface="Cambria Math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endParaRPr lang="en-US" altLang="ko-KR" sz="2400" dirty="0" smtClean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- </a:t>
                </a:r>
                <a:r>
                  <a:rPr lang="ko-KR" altLang="en-US" sz="24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인접 행렬</a:t>
                </a:r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로 표현된 그래프</a:t>
                </a:r>
                <a:r>
                  <a:rPr lang="en-US" altLang="ko-KR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𝑂</m:t>
                    </m:r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/>
                        <a:ea typeface="-윤고딕330" panose="02030504000101010101" pitchFamily="18" charset="-127"/>
                      </a:rPr>
                      <m:t>)</m:t>
                    </m:r>
                  </m:oMath>
                </a14:m>
                <a:r>
                  <a:rPr lang="ko-KR" altLang="en-US" sz="2400" dirty="0" smtClean="0"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ko-KR" altLang="en-US" sz="2400" dirty="0"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2" y="1484784"/>
                <a:ext cx="8568952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996" b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1198662" y="2924944"/>
            <a:ext cx="100811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백트래킹이란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해를 찾는 도중에 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막히면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’(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해가 아니면</a:t>
            </a:r>
            <a:r>
              <a:rPr lang="en-US" altLang="ko-KR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되돌아가서 다시 해를 찾아가는 기법 </a:t>
            </a:r>
            <a:endParaRPr lang="en-US" altLang="ko-KR" dirty="0" smtClean="0">
              <a:solidFill>
                <a:srgbClr val="FF0000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백트래킹과 </a:t>
            </a:r>
            <a:r>
              <a:rPr lang="en-US" altLang="ko-KR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DFS</a:t>
            </a:r>
            <a:r>
              <a:rPr lang="ko-KR" altLang="en-US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차이</a:t>
            </a:r>
            <a:endParaRPr lang="en-US" altLang="ko-KR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백트래킹의 </a:t>
            </a:r>
            <a:r>
              <a:rPr lang="ko-KR" altLang="en-US" dirty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경우 가지치기가 일어나므로 원시적인 방법으로 모든 경우의 수를 확인하는 알고리즘은 </a:t>
            </a:r>
            <a:r>
              <a:rPr lang="ko-KR" altLang="en-US" dirty="0" smtClean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</a:t>
            </a:r>
            <a:r>
              <a:rPr lang="ko-KR" altLang="en-US" dirty="0"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님</a:t>
            </a:r>
          </a:p>
        </p:txBody>
      </p:sp>
    </p:spTree>
    <p:extLst>
      <p:ext uri="{BB962C8B-B14F-4D97-AF65-F5344CB8AC3E}">
        <p14:creationId xmlns:p14="http://schemas.microsoft.com/office/powerpoint/2010/main" val="20268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5430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1583268"/>
            <a:ext cx="5551140" cy="4798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0920" y="1772816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30" panose="02030504000101010101" charset="-127"/>
                <a:ea typeface="-윤고딕330" panose="02030504000101010101" charset="-127"/>
              </a:rPr>
              <a:t>Stack</a:t>
            </a:r>
            <a:r>
              <a:rPr lang="ko-KR" altLang="en-US" sz="2000" dirty="0" smtClean="0">
                <a:latin typeface="-윤고딕330" panose="02030504000101010101" charset="-127"/>
                <a:ea typeface="-윤고딕330" panose="02030504000101010101" charset="-127"/>
              </a:rPr>
              <a:t>을 이용한 과정</a:t>
            </a:r>
            <a:endParaRPr lang="ko-KR" altLang="en-US" sz="2000" dirty="0">
              <a:latin typeface="-윤고딕330" panose="02030504000101010101" charset="-127"/>
              <a:ea typeface="-윤고딕330" panose="02030504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68352" y="1583268"/>
            <a:ext cx="5551140" cy="47980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67214" y="1772816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-윤고딕330" panose="02030504000101010101" charset="-127"/>
                <a:ea typeface="-윤고딕330" panose="02030504000101010101" charset="-127"/>
              </a:rPr>
              <a:t>재귀를 이용한 과정</a:t>
            </a:r>
            <a:endParaRPr lang="ko-KR" altLang="en-US" sz="2000" dirty="0">
              <a:latin typeface="-윤고딕330" panose="02030504000101010101" charset="-127"/>
              <a:ea typeface="-윤고딕330" panose="02030504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598" y="2412637"/>
            <a:ext cx="52965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S: </a:t>
            </a:r>
            <a:r>
              <a:rPr lang="ko-KR" altLang="en-US" dirty="0" err="1">
                <a:latin typeface="-윤고딕310" panose="02030504000101010101" charset="-127"/>
                <a:ea typeface="-윤고딕310" panose="02030504000101010101" charset="-127"/>
              </a:rPr>
              <a:t>스택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v: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시작 정보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visited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정점의 방문 정보 표시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G[v]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G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에서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의 인접 정점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집합</a:t>
            </a:r>
            <a:endParaRPr lang="en-US" altLang="ko-KR" dirty="0" smtClean="0">
              <a:latin typeface="-윤고딕310" panose="02030504000101010101" charset="-127"/>
              <a:ea typeface="-윤고딕310" panose="02030504000101010101" charset="-127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dfs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S,v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S </a:t>
            </a:r>
            <a:r>
              <a:rPr lang="en-US" altLang="ko-KR" dirty="0">
                <a:latin typeface="Consolas" panose="020B0609020204030204" pitchFamily="49" charset="0"/>
              </a:rPr>
              <a:t>= [v]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latin typeface="Consolas" panose="020B0609020204030204" pitchFamily="49" charset="0"/>
              </a:rPr>
              <a:t>stack: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v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</a:rPr>
              <a:t>S.pop</a:t>
            </a:r>
            <a:r>
              <a:rPr lang="en-US" altLang="ko-KR" dirty="0">
                <a:latin typeface="Consolas" panose="020B0609020204030204" pitchFamily="49" charset="0"/>
              </a:rPr>
              <a:t>() 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latin typeface="Consolas" panose="020B0609020204030204" pitchFamily="49" charset="0"/>
              </a:rPr>
              <a:t>v not in visited: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visited.append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원하는 작업 수행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S.extend</a:t>
            </a:r>
            <a:r>
              <a:rPr lang="en-US" altLang="ko-KR" dirty="0" smtClean="0">
                <a:latin typeface="Consolas" panose="020B0609020204030204" pitchFamily="49" charset="0"/>
              </a:rPr>
              <a:t>(G[v</a:t>
            </a:r>
            <a:r>
              <a:rPr lang="en-US" altLang="ko-KR" dirty="0">
                <a:latin typeface="Consolas" panose="020B0609020204030204" pitchFamily="49" charset="0"/>
              </a:rPr>
              <a:t>]-</a:t>
            </a:r>
            <a:r>
              <a:rPr lang="en-US" altLang="ko-KR" dirty="0" smtClean="0">
                <a:latin typeface="Consolas" panose="020B0609020204030204" pitchFamily="49" charset="0"/>
              </a:rPr>
              <a:t>set(visited))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return visited;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71220" y="2505670"/>
            <a:ext cx="5296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, 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시작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정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점</a:t>
            </a: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visited: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정점 방문정보 표시</a:t>
            </a:r>
            <a:r>
              <a:rPr lang="en-US" altLang="ko-KR" dirty="0" smtClean="0">
                <a:latin typeface="-윤고딕310" panose="02030504000101010101" charset="-127"/>
                <a:ea typeface="-윤고딕310" panose="02030504000101010101" charset="-127"/>
              </a:rPr>
              <a:t>, False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로 초기화</a:t>
            </a:r>
            <a:endParaRPr lang="ko-KR" altLang="en-US" dirty="0">
              <a:latin typeface="-윤고딕310" panose="02030504000101010101" charset="-127"/>
              <a:ea typeface="-윤고딕310" panose="02030504000101010101" charset="-127"/>
            </a:endParaRPr>
          </a:p>
          <a:p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# G[v] : 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그래프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G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에서 </a:t>
            </a:r>
            <a:r>
              <a:rPr lang="en-US" altLang="ko-KR" dirty="0">
                <a:latin typeface="-윤고딕310" panose="02030504000101010101" charset="-127"/>
                <a:ea typeface="-윤고딕310" panose="02030504000101010101" charset="-127"/>
              </a:rPr>
              <a:t>v</a:t>
            </a:r>
            <a:r>
              <a:rPr lang="ko-KR" altLang="en-US" dirty="0">
                <a:latin typeface="-윤고딕310" panose="02030504000101010101" charset="-127"/>
                <a:ea typeface="-윤고딕310" panose="02030504000101010101" charset="-127"/>
              </a:rPr>
              <a:t>의 인접 정점 </a:t>
            </a:r>
            <a:r>
              <a:rPr lang="ko-KR" altLang="en-US" dirty="0" smtClean="0">
                <a:latin typeface="-윤고딕310" panose="02030504000101010101" charset="-127"/>
                <a:ea typeface="-윤고딕310" panose="02030504000101010101" charset="-127"/>
              </a:rPr>
              <a:t>리스트</a:t>
            </a:r>
            <a:endParaRPr lang="en-US" altLang="ko-KR" dirty="0" smtClean="0"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67214" y="3978930"/>
            <a:ext cx="3623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dfs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G,v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visited[v</a:t>
            </a:r>
            <a:r>
              <a:rPr lang="en-US" altLang="ko-KR" dirty="0">
                <a:latin typeface="Consolas" panose="020B0609020204030204" pitchFamily="49" charset="0"/>
              </a:rPr>
              <a:t>] = True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원하는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작업 수행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for </a:t>
            </a:r>
            <a:r>
              <a:rPr lang="en-US" altLang="ko-KR" dirty="0">
                <a:latin typeface="Consolas" panose="020B0609020204030204" pitchFamily="49" charset="0"/>
              </a:rPr>
              <a:t>w in G[v</a:t>
            </a:r>
            <a:r>
              <a:rPr lang="en-US" altLang="ko-KR" dirty="0" smtClean="0">
                <a:latin typeface="Consolas" panose="020B0609020204030204" pitchFamily="49" charset="0"/>
              </a:rPr>
              <a:t>]: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if </a:t>
            </a:r>
            <a:r>
              <a:rPr lang="en-US" altLang="ko-KR" dirty="0">
                <a:latin typeface="Consolas" panose="020B0609020204030204" pitchFamily="49" charset="0"/>
              </a:rPr>
              <a:t>not visited[w]: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dfs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G,w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053145" y="4266962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정점에 대해 방문 표시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03175" y="4843026"/>
            <a:ext cx="2736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의 모든 인접 정점에 대해 반복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6352" y="5137447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w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가 방문 </a:t>
            </a:r>
            <a:r>
              <a:rPr lang="ko-KR" altLang="en-US" sz="1400" dirty="0" err="1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안한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 정점인지 검사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36352" y="5425479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w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를 방문하기 위해 재귀 호출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4393" y="3841303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시작 정점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2425" y="4129335"/>
            <a:ext cx="24128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이 빈상태 아니면 반복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88449" y="4417367"/>
            <a:ext cx="3115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에서 마지막에 입력한 정점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pop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18942" y="4653136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대해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방문여부 검사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24553" y="4921423"/>
            <a:ext cx="1709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대해 방문표시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67692" y="57369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의 모든 인접 정점 중 방문하지 않은 정점을 </a:t>
            </a:r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stack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82838" y="6001543"/>
            <a:ext cx="2812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# visited</a:t>
            </a:r>
            <a:r>
              <a:rPr lang="ko-KR" altLang="en-US" sz="1400" dirty="0" smtClean="0">
                <a:solidFill>
                  <a:srgbClr val="0070C0"/>
                </a:solidFill>
                <a:latin typeface="-윤고딕310" panose="02030504000101010101" charset="-127"/>
                <a:ea typeface="-윤고딕310" panose="02030504000101010101" charset="-127"/>
              </a:rPr>
              <a:t>에는 방문한 순서대로 저장</a:t>
            </a:r>
            <a:endParaRPr lang="ko-KR" altLang="en-US" sz="1400" dirty="0">
              <a:solidFill>
                <a:srgbClr val="0070C0"/>
              </a:solidFill>
              <a:latin typeface="-윤고딕310" panose="02030504000101010101" charset="-127"/>
              <a:ea typeface="-윤고딕310" panose="02030504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9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/>
          <p:cNvSpPr/>
          <p:nvPr/>
        </p:nvSpPr>
        <p:spPr>
          <a:xfrm>
            <a:off x="2131486" y="172507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94484" y="2872172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544484" y="286747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7" name="직선 연결선 46"/>
          <p:cNvCxnSpPr>
            <a:stCxn id="42" idx="3"/>
            <a:endCxn id="43" idx="7"/>
          </p:cNvCxnSpPr>
          <p:nvPr/>
        </p:nvCxnSpPr>
        <p:spPr>
          <a:xfrm flipH="1">
            <a:off x="1347576" y="2278188"/>
            <a:ext cx="878805" cy="688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794483" y="458112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0" name="직선 연결선 49"/>
          <p:cNvCxnSpPr>
            <a:stCxn id="43" idx="4"/>
            <a:endCxn id="49" idx="0"/>
          </p:cNvCxnSpPr>
          <p:nvPr/>
        </p:nvCxnSpPr>
        <p:spPr>
          <a:xfrm flipH="1">
            <a:off x="1118477" y="3520179"/>
            <a:ext cx="1" cy="1060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6" idx="1"/>
            <a:endCxn id="42" idx="5"/>
          </p:cNvCxnSpPr>
          <p:nvPr/>
        </p:nvCxnSpPr>
        <p:spPr>
          <a:xfrm flipH="1" flipV="1">
            <a:off x="2684578" y="2278188"/>
            <a:ext cx="954801" cy="684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131486" y="362701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6" name="직선 연결선 55"/>
          <p:cNvCxnSpPr>
            <a:stCxn id="55" idx="7"/>
            <a:endCxn id="46" idx="2"/>
          </p:cNvCxnSpPr>
          <p:nvPr/>
        </p:nvCxnSpPr>
        <p:spPr>
          <a:xfrm flipV="1">
            <a:off x="2684578" y="3191483"/>
            <a:ext cx="859906" cy="530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449589" y="4734823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0" name="직선 연결선 59"/>
          <p:cNvCxnSpPr>
            <a:stCxn id="59" idx="1"/>
            <a:endCxn id="55" idx="5"/>
          </p:cNvCxnSpPr>
          <p:nvPr/>
        </p:nvCxnSpPr>
        <p:spPr>
          <a:xfrm flipH="1" flipV="1">
            <a:off x="2684578" y="4180127"/>
            <a:ext cx="859906" cy="649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5" idx="0"/>
            <a:endCxn id="42" idx="4"/>
          </p:cNvCxnSpPr>
          <p:nvPr/>
        </p:nvCxnSpPr>
        <p:spPr>
          <a:xfrm flipV="1">
            <a:off x="2455480" y="2373086"/>
            <a:ext cx="0" cy="1253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2166409" y="5655181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4" name="직선 연결선 63"/>
          <p:cNvCxnSpPr>
            <a:stCxn id="63" idx="7"/>
            <a:endCxn id="59" idx="3"/>
          </p:cNvCxnSpPr>
          <p:nvPr/>
        </p:nvCxnSpPr>
        <p:spPr>
          <a:xfrm flipV="1">
            <a:off x="2719501" y="5287932"/>
            <a:ext cx="824983" cy="462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9" idx="5"/>
            <a:endCxn id="63" idx="1"/>
          </p:cNvCxnSpPr>
          <p:nvPr/>
        </p:nvCxnSpPr>
        <p:spPr>
          <a:xfrm>
            <a:off x="1347575" y="5134237"/>
            <a:ext cx="913729" cy="615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799147" y="3726649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67" name="직선 연결선 66"/>
          <p:cNvCxnSpPr>
            <a:stCxn id="59" idx="7"/>
            <a:endCxn id="66" idx="3"/>
          </p:cNvCxnSpPr>
          <p:nvPr/>
        </p:nvCxnSpPr>
        <p:spPr>
          <a:xfrm flipV="1">
            <a:off x="4002681" y="4279758"/>
            <a:ext cx="891361" cy="549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자유형 67"/>
          <p:cNvSpPr/>
          <p:nvPr/>
        </p:nvSpPr>
        <p:spPr>
          <a:xfrm>
            <a:off x="2814397" y="4374657"/>
            <a:ext cx="2308744" cy="1604527"/>
          </a:xfrm>
          <a:custGeom>
            <a:avLst/>
            <a:gdLst>
              <a:gd name="connsiteX0" fmla="*/ 2442410 w 2442410"/>
              <a:gd name="connsiteY0" fmla="*/ 0 h 1765639"/>
              <a:gd name="connsiteX1" fmla="*/ 1792705 w 2442410"/>
              <a:gd name="connsiteY1" fmla="*/ 1588168 h 1765639"/>
              <a:gd name="connsiteX2" fmla="*/ 0 w 2442410"/>
              <a:gd name="connsiteY2" fmla="*/ 1744579 h 1765639"/>
              <a:gd name="connsiteX0" fmla="*/ 2442410 w 2442410"/>
              <a:gd name="connsiteY0" fmla="*/ 0 h 1744579"/>
              <a:gd name="connsiteX1" fmla="*/ 1665424 w 2442410"/>
              <a:gd name="connsiteY1" fmla="*/ 1340956 h 1744579"/>
              <a:gd name="connsiteX2" fmla="*/ 0 w 2442410"/>
              <a:gd name="connsiteY2" fmla="*/ 1744579 h 174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410" h="1744579">
                <a:moveTo>
                  <a:pt x="2442410" y="0"/>
                </a:moveTo>
                <a:cubicBezTo>
                  <a:pt x="2321091" y="648702"/>
                  <a:pt x="2072492" y="1050193"/>
                  <a:pt x="1665424" y="1340956"/>
                </a:cubicBezTo>
                <a:cubicBezTo>
                  <a:pt x="1258356" y="1631719"/>
                  <a:pt x="290763" y="1718511"/>
                  <a:pt x="0" y="174457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stCxn id="55" idx="1"/>
            <a:endCxn id="43" idx="6"/>
          </p:cNvCxnSpPr>
          <p:nvPr/>
        </p:nvCxnSpPr>
        <p:spPr>
          <a:xfrm flipH="1" flipV="1">
            <a:off x="1442471" y="3196176"/>
            <a:ext cx="783910" cy="525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3" idx="5"/>
            <a:endCxn id="63" idx="0"/>
          </p:cNvCxnSpPr>
          <p:nvPr/>
        </p:nvCxnSpPr>
        <p:spPr>
          <a:xfrm>
            <a:off x="1347576" y="3425281"/>
            <a:ext cx="1142827" cy="2229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005540" y="2155811"/>
            <a:ext cx="460356" cy="4603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261534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825738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9" name="직선 연결선 28"/>
          <p:cNvCxnSpPr>
            <a:stCxn id="26" idx="3"/>
            <a:endCxn id="27" idx="7"/>
          </p:cNvCxnSpPr>
          <p:nvPr/>
        </p:nvCxnSpPr>
        <p:spPr>
          <a:xfrm flipH="1">
            <a:off x="8654472" y="2548762"/>
            <a:ext cx="418485" cy="252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1"/>
            <a:endCxn id="26" idx="5"/>
          </p:cNvCxnSpPr>
          <p:nvPr/>
        </p:nvCxnSpPr>
        <p:spPr>
          <a:xfrm flipH="1" flipV="1">
            <a:off x="9398479" y="2548762"/>
            <a:ext cx="494677" cy="252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9097333" y="273375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32" name="직선 연결선 31"/>
          <p:cNvCxnSpPr>
            <a:stCxn id="31" idx="0"/>
            <a:endCxn id="26" idx="4"/>
          </p:cNvCxnSpPr>
          <p:nvPr/>
        </p:nvCxnSpPr>
        <p:spPr>
          <a:xfrm flipH="1" flipV="1">
            <a:off x="9235718" y="2616181"/>
            <a:ext cx="91793" cy="1175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579804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908462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8" name="직선 연결선 47"/>
          <p:cNvCxnSpPr>
            <a:stCxn id="27" idx="3"/>
            <a:endCxn id="44" idx="7"/>
          </p:cNvCxnSpPr>
          <p:nvPr/>
        </p:nvCxnSpPr>
        <p:spPr>
          <a:xfrm flipH="1">
            <a:off x="7972743" y="3126710"/>
            <a:ext cx="356209" cy="292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5" idx="1"/>
            <a:endCxn id="27" idx="5"/>
          </p:cNvCxnSpPr>
          <p:nvPr/>
        </p:nvCxnSpPr>
        <p:spPr>
          <a:xfrm flipH="1" flipV="1">
            <a:off x="8654472" y="3126710"/>
            <a:ext cx="321408" cy="29279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8233562" y="3352081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4" name="직선 연결선 53"/>
          <p:cNvCxnSpPr>
            <a:stCxn id="52" idx="0"/>
            <a:endCxn id="27" idx="4"/>
          </p:cNvCxnSpPr>
          <p:nvPr/>
        </p:nvCxnSpPr>
        <p:spPr>
          <a:xfrm flipV="1">
            <a:off x="8463740" y="3194129"/>
            <a:ext cx="27972" cy="15795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619593" y="3974765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58" name="직선 연결선 57"/>
          <p:cNvCxnSpPr>
            <a:stCxn id="57" idx="0"/>
            <a:endCxn id="44" idx="4"/>
          </p:cNvCxnSpPr>
          <p:nvPr/>
        </p:nvCxnSpPr>
        <p:spPr>
          <a:xfrm flipH="1" flipV="1">
            <a:off x="7809982" y="3812451"/>
            <a:ext cx="39788" cy="162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8003384" y="459744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72" name="직선 연결선 71"/>
          <p:cNvCxnSpPr>
            <a:stCxn id="71" idx="0"/>
            <a:endCxn id="57" idx="5"/>
          </p:cNvCxnSpPr>
          <p:nvPr/>
        </p:nvCxnSpPr>
        <p:spPr>
          <a:xfrm flipH="1" flipV="1">
            <a:off x="8012531" y="4367716"/>
            <a:ext cx="221031" cy="22973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7278136" y="4597449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74" name="직선 연결선 73"/>
          <p:cNvCxnSpPr>
            <a:stCxn id="73" idx="0"/>
            <a:endCxn id="57" idx="3"/>
          </p:cNvCxnSpPr>
          <p:nvPr/>
        </p:nvCxnSpPr>
        <p:spPr>
          <a:xfrm flipV="1">
            <a:off x="7508314" y="4367716"/>
            <a:ext cx="178697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7608263" y="5220133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86" name="직선 연결선 85"/>
          <p:cNvCxnSpPr>
            <a:stCxn id="85" idx="0"/>
            <a:endCxn id="73" idx="5"/>
          </p:cNvCxnSpPr>
          <p:nvPr/>
        </p:nvCxnSpPr>
        <p:spPr>
          <a:xfrm flipH="1" flipV="1">
            <a:off x="7671074" y="4990400"/>
            <a:ext cx="167367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6973070" y="5220133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88" name="직선 연결선 87"/>
          <p:cNvCxnSpPr>
            <a:stCxn id="87" idx="0"/>
            <a:endCxn id="73" idx="3"/>
          </p:cNvCxnSpPr>
          <p:nvPr/>
        </p:nvCxnSpPr>
        <p:spPr>
          <a:xfrm flipV="1">
            <a:off x="7203248" y="4990400"/>
            <a:ext cx="142305" cy="229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>
          <a:xfrm>
            <a:off x="6973070" y="5842818"/>
            <a:ext cx="460356" cy="4603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64" name="직선 연결선 163"/>
          <p:cNvCxnSpPr>
            <a:stCxn id="163" idx="0"/>
            <a:endCxn id="87" idx="4"/>
          </p:cNvCxnSpPr>
          <p:nvPr/>
        </p:nvCxnSpPr>
        <p:spPr>
          <a:xfrm flipV="1">
            <a:off x="7203248" y="5680504"/>
            <a:ext cx="0" cy="162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00049" y="430025"/>
            <a:ext cx="45430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알고리즘의 동작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96913"/>
              </p:ext>
            </p:extLst>
          </p:nvPr>
        </p:nvGraphicFramePr>
        <p:xfrm>
          <a:off x="6137336" y="1103144"/>
          <a:ext cx="478240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6" name="타원 75"/>
          <p:cNvSpPr/>
          <p:nvPr/>
        </p:nvSpPr>
        <p:spPr>
          <a:xfrm>
            <a:off x="2062758" y="1628800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470389" y="277286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037798" y="354803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4606" y="2780928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185664" y="2636912"/>
            <a:ext cx="620256" cy="6202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94606" y="4499587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062758" y="5564255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37798" y="3548031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7507567" y="3257186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535366" y="3886436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358902" y="4653136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702094" y="3645024"/>
            <a:ext cx="817048" cy="8170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175326" y="4509120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887294" y="5157192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887294" y="5758644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" name="왼쪽으로 구부러진 화살표 5"/>
          <p:cNvSpPr/>
          <p:nvPr/>
        </p:nvSpPr>
        <p:spPr>
          <a:xfrm rot="11219437">
            <a:off x="6483453" y="5567242"/>
            <a:ext cx="337668" cy="507391"/>
          </a:xfrm>
          <a:prstGeom prst="curvedLeftArrow">
            <a:avLst>
              <a:gd name="adj1" fmla="val 30928"/>
              <a:gd name="adj2" fmla="val 62174"/>
              <a:gd name="adj3" fmla="val 498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왼쪽으로 구부러진 화살표 94"/>
          <p:cNvSpPr/>
          <p:nvPr/>
        </p:nvSpPr>
        <p:spPr>
          <a:xfrm rot="11963242">
            <a:off x="6711760" y="4627031"/>
            <a:ext cx="337668" cy="536956"/>
          </a:xfrm>
          <a:prstGeom prst="curvedLeftArrow">
            <a:avLst>
              <a:gd name="adj1" fmla="val 30928"/>
              <a:gd name="adj2" fmla="val 62174"/>
              <a:gd name="adj3" fmla="val 498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535365" y="5151013"/>
            <a:ext cx="622665" cy="6226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198626" y="150320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679382" y="1512813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8615486" y="1512812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9551590" y="151296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0017642" y="1512969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085538" y="1516553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8144140" y="1512811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0491694" y="1512811"/>
            <a:ext cx="399036" cy="292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5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97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29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53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259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1" grpId="0" animBg="1"/>
      <p:bldP spid="44" grpId="0" animBg="1"/>
      <p:bldP spid="45" grpId="0" animBg="1"/>
      <p:bldP spid="52" grpId="0" animBg="1"/>
      <p:bldP spid="57" grpId="0" animBg="1"/>
      <p:bldP spid="71" grpId="0" animBg="1"/>
      <p:bldP spid="73" grpId="0" animBg="1"/>
      <p:bldP spid="85" grpId="0" animBg="1"/>
      <p:bldP spid="87" grpId="0" animBg="1"/>
      <p:bldP spid="163" grpId="0" animBg="1"/>
      <p:bldP spid="76" grpId="0" animBg="1"/>
      <p:bldP spid="76" grpId="1" animBg="1"/>
      <p:bldP spid="77" grpId="0" animBg="1"/>
      <p:bldP spid="77" grpId="1" animBg="1"/>
      <p:bldP spid="77" grpId="2" animBg="1"/>
      <p:bldP spid="77" grpId="3" animBg="1"/>
      <p:bldP spid="78" grpId="0" animBg="1"/>
      <p:bldP spid="78" grpId="1" animBg="1"/>
      <p:bldP spid="78" grpId="2" animBg="1"/>
      <p:bldP spid="79" grpId="0" animBg="1"/>
      <p:bldP spid="79" grpId="1" animBg="1"/>
      <p:bldP spid="80" grpId="0" animBg="1"/>
      <p:bldP spid="80" grpId="1" animBg="1"/>
      <p:bldP spid="75" grpId="0" animBg="1"/>
      <p:bldP spid="75" grpId="1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1" grpId="2" animBg="1"/>
      <p:bldP spid="91" grpId="3" animBg="1"/>
      <p:bldP spid="91" grpId="4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6" grpId="0" animBg="1"/>
      <p:bldP spid="95" grpId="0" animBg="1"/>
      <p:bldP spid="96" grpId="0" animBg="1"/>
      <p:bldP spid="8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8" y="1412775"/>
            <a:ext cx="7642526" cy="516638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34" y="1294113"/>
            <a:ext cx="1944216" cy="53135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1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0750" y="4634756"/>
            <a:ext cx="7560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번 컴퓨터와 연결되어있는 컴퓨터의 수는</a:t>
            </a:r>
            <a:r>
              <a:rPr lang="en-US" altLang="ko-KR" sz="33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88"/>
          <a:stretch/>
        </p:blipFill>
        <p:spPr>
          <a:xfrm>
            <a:off x="3728650" y="2054514"/>
            <a:ext cx="4670812" cy="21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바이러스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1473" y="1772816"/>
            <a:ext cx="206979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풀이방법</a:t>
            </a:r>
            <a:endParaRPr lang="ko-KR" altLang="en-US" sz="4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2798" y="2926059"/>
            <a:ext cx="7161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리스트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List)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9122" y="4725144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Stack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1270" y="4725144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재귀함수 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3530990">
            <a:off x="6797710" y="3819504"/>
            <a:ext cx="890883" cy="720080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6871128">
            <a:off x="3913298" y="3898501"/>
            <a:ext cx="890883" cy="720080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33884" y="3382600"/>
            <a:ext cx="3372843" cy="3046988"/>
            <a:chOff x="7834684" y="2902292"/>
            <a:chExt cx="3372843" cy="3046988"/>
          </a:xfrm>
        </p:grpSpPr>
        <p:sp>
          <p:nvSpPr>
            <p:cNvPr id="13" name="직사각형 12"/>
            <p:cNvSpPr/>
            <p:nvPr/>
          </p:nvSpPr>
          <p:spPr>
            <a:xfrm>
              <a:off x="7834684" y="2924944"/>
              <a:ext cx="22322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err="1" smtClean="0">
                  <a:latin typeface="Consolas" panose="020B0609020204030204" pitchFamily="49" charset="0"/>
                </a:rPr>
                <a:t>adList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 =</a:t>
              </a:r>
              <a:endParaRPr lang="ko-KR" altLang="en-US" sz="2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407574" y="2902292"/>
              <a:ext cx="1799953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 smtClean="0">
                  <a:latin typeface="Consolas" panose="020B0609020204030204" pitchFamily="49" charset="0"/>
                </a:rPr>
                <a:t>[[],</a:t>
              </a:r>
            </a:p>
            <a:p>
              <a:r>
                <a:rPr lang="en-US" altLang="ko-KR" sz="2400" b="1" dirty="0" smtClean="0">
                  <a:latin typeface="Consolas" panose="020B0609020204030204" pitchFamily="49" charset="0"/>
                </a:rPr>
                <a:t> 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2,5],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1,3,5],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2],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7],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1,2,6], </a:t>
              </a:r>
              <a:endParaRPr lang="en-US" altLang="ko-KR" sz="2400" b="1" dirty="0" smtClean="0">
                <a:latin typeface="Consolas" panose="020B0609020204030204" pitchFamily="49" charset="0"/>
              </a:endParaRP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5],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ko-KR" sz="2400" b="1" dirty="0">
                  <a:latin typeface="Consolas" panose="020B0609020204030204" pitchFamily="49" charset="0"/>
                </a:rPr>
                <a:t> </a:t>
              </a:r>
              <a:r>
                <a:rPr lang="en-US" altLang="ko-KR" sz="2400" b="1" dirty="0" smtClean="0">
                  <a:latin typeface="Consolas" panose="020B0609020204030204" pitchFamily="49" charset="0"/>
                </a:rPr>
                <a:t>[</a:t>
              </a:r>
              <a:r>
                <a:rPr lang="en-US" altLang="ko-KR" sz="2400" b="1" dirty="0">
                  <a:latin typeface="Consolas" panose="020B0609020204030204" pitchFamily="49" charset="0"/>
                </a:rPr>
                <a:t>4]]</a:t>
              </a:r>
              <a:endParaRPr lang="ko-KR" altLang="en-US" sz="2400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88"/>
          <a:stretch/>
        </p:blipFill>
        <p:spPr>
          <a:xfrm>
            <a:off x="622598" y="1628800"/>
            <a:ext cx="3499257" cy="16231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11029" y="2237963"/>
            <a:ext cx="705678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sys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N = 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N: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컴퓨터의 수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M = 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())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M: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연결 수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인접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list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생성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[[]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)]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빈 인접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생성 </a:t>
            </a:r>
            <a:r>
              <a:rPr lang="en-US" altLang="ko-KR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,M+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edge1,edge2 =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,sys.stdin.readline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[edge1].append(edge2)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[edge2].append(edge1)</a:t>
            </a:r>
          </a:p>
        </p:txBody>
      </p:sp>
    </p:spTree>
    <p:extLst>
      <p:ext uri="{BB962C8B-B14F-4D97-AF65-F5344CB8AC3E}">
        <p14:creationId xmlns:p14="http://schemas.microsoft.com/office/powerpoint/2010/main" val="17466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93559" y="4431074"/>
            <a:ext cx="935990" cy="9359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" name="TextBox 53"/>
          <p:cNvSpPr txBox="1"/>
          <p:nvPr/>
        </p:nvSpPr>
        <p:spPr>
          <a:xfrm>
            <a:off x="9502621" y="5518393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2200" b="1" kern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/>
              </a:rPr>
              <a:t>Visited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0" name="TextBox 53"/>
          <p:cNvSpPr txBox="1"/>
          <p:nvPr/>
        </p:nvSpPr>
        <p:spPr>
          <a:xfrm>
            <a:off x="6599262" y="5518393"/>
            <a:ext cx="9621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Stack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1" name="TextBox 53"/>
          <p:cNvSpPr txBox="1"/>
          <p:nvPr/>
        </p:nvSpPr>
        <p:spPr>
          <a:xfrm>
            <a:off x="7846437" y="5501136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ko-KR" sz="2200" b="1" dirty="0" smtClean="0">
                <a:solidFill>
                  <a:srgbClr val="000000"/>
                </a:solidFill>
                <a:latin typeface="Consolas" panose="020B0609020204030204" pitchFamily="49" charset="0"/>
                <a:cs typeface="Times New Roman"/>
              </a:rPr>
              <a:t>Current</a:t>
            </a:r>
            <a:endParaRPr lang="ko-KR" sz="2200" b="1" dirty="0"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03942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959390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11954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5" name="직선 연결선 14"/>
          <p:cNvCxnSpPr>
            <a:stCxn id="12" idx="2"/>
            <a:endCxn id="13" idx="6"/>
          </p:cNvCxnSpPr>
          <p:nvPr/>
        </p:nvCxnSpPr>
        <p:spPr>
          <a:xfrm flipH="1">
            <a:off x="7517130" y="1330879"/>
            <a:ext cx="522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4" idx="2"/>
            <a:endCxn id="12" idx="6"/>
          </p:cNvCxnSpPr>
          <p:nvPr/>
        </p:nvCxnSpPr>
        <p:spPr>
          <a:xfrm flipH="1">
            <a:off x="8597162" y="1330879"/>
            <a:ext cx="5223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463446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407574" y="1864603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9" name="직선 연결선 18"/>
          <p:cNvCxnSpPr>
            <a:stCxn id="17" idx="7"/>
            <a:endCxn id="12" idx="4"/>
          </p:cNvCxnSpPr>
          <p:nvPr/>
        </p:nvCxnSpPr>
        <p:spPr>
          <a:xfrm flipV="1">
            <a:off x="7939507" y="1609021"/>
            <a:ext cx="378785" cy="38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0073970" y="1007751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1" name="직선 연결선 20"/>
          <p:cNvCxnSpPr>
            <a:stCxn id="18" idx="7"/>
            <a:endCxn id="20" idx="3"/>
          </p:cNvCxnSpPr>
          <p:nvPr/>
        </p:nvCxnSpPr>
        <p:spPr>
          <a:xfrm flipV="1">
            <a:off x="9883635" y="1482570"/>
            <a:ext cx="272014" cy="463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1"/>
            <a:endCxn id="13" idx="4"/>
          </p:cNvCxnSpPr>
          <p:nvPr/>
        </p:nvCxnSpPr>
        <p:spPr>
          <a:xfrm flipH="1" flipV="1">
            <a:off x="7238260" y="1609021"/>
            <a:ext cx="306865" cy="389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615574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24" name="직선 연결선 23"/>
          <p:cNvCxnSpPr>
            <a:stCxn id="23" idx="2"/>
            <a:endCxn id="17" idx="6"/>
          </p:cNvCxnSpPr>
          <p:nvPr/>
        </p:nvCxnSpPr>
        <p:spPr>
          <a:xfrm flipH="1">
            <a:off x="8021186" y="2194975"/>
            <a:ext cx="5943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667189" y="2883714"/>
            <a:ext cx="935558" cy="2510810"/>
            <a:chOff x="4618080" y="525519"/>
            <a:chExt cx="936104" cy="261893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4618080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18080" y="3144456"/>
              <a:ext cx="936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554184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9289702" y="2894603"/>
            <a:ext cx="1630040" cy="2510810"/>
            <a:chOff x="4618080" y="525519"/>
            <a:chExt cx="936104" cy="2618937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618080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618080" y="3144456"/>
              <a:ext cx="9361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544458" y="525519"/>
              <a:ext cx="0" cy="26189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(1) stack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3644" y="1979625"/>
            <a:ext cx="482750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-&gt; 1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을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stack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에 추가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 [] 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정의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stack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stack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이 있는 동안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current = 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stack.pop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neighbor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[current]: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neighbor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 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visited: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stack.append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(neighbor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visited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current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를 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추가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current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visited: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visited.append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(current)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(visited)-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03595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962860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11954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463445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615192" y="1916832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70670" y="3356992"/>
            <a:ext cx="4248472" cy="936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6614" y="2048962"/>
            <a:ext cx="1512168" cy="2999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270669" y="3140968"/>
            <a:ext cx="2736305" cy="2160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54795" y="4472190"/>
            <a:ext cx="4248472" cy="936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66614" y="5587388"/>
            <a:ext cx="3024336" cy="2952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039422" y="1052736"/>
            <a:ext cx="557740" cy="5562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312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5344E-6 -1.48148E-6 L -0.01068 0.5194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07 0.51945 L 0.09467 0.52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7573E-7 -4.81481E-6 L -0.09819 0.5194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188E-6 2.59259E-6 L -0.05248 0.2807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7 0.5294 L 0.20588 0.5347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8 0.28078 L 0.05352 0.4034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641E-6 -1.7696E-6 L -0.09953 0.4045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7" y="20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222E-6 4.59635E-6 L -0.14679 0.1589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6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52 0.40347 L 0.16617 0.3060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6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6 0.15879 L -0.04089 0.4034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8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89 0.40347 L 0.07176 0.20023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6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79 0.40643 L 0.00664 0.52625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5" y="5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439 L -0.18838 0.4064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9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52903 L 0.17209 0.53666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8 0.40643 L -0.08677 0.52464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1" y="5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74 0.5294 L 0.08504 0.43195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2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B3D7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67 0.51944 L 0.01315 0.53287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4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49" grpId="7" animBg="1"/>
      <p:bldP spid="49" grpId="8" animBg="1"/>
      <p:bldP spid="49" grpId="9" animBg="1"/>
      <p:bldP spid="49" grpId="10" animBg="1"/>
      <p:bldP spid="49" grpId="11" animBg="1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0" grpId="7" animBg="1"/>
      <p:bldP spid="50" grpId="8" animBg="1"/>
      <p:bldP spid="50" grpId="9" animBg="1"/>
      <p:bldP spid="50" grpId="10" animBg="1"/>
      <p:bldP spid="50" grpId="11" animBg="1"/>
      <p:bldP spid="74" grpId="0" animBg="1"/>
      <p:bldP spid="51" grpId="0" animBg="1"/>
      <p:bldP spid="51" grpId="1" animBg="1"/>
      <p:bldP spid="51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84504" y="278646"/>
            <a:ext cx="427134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visited = 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_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(N+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재귀함수 생성 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visited[v] 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adList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[v]: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visited[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next_v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visited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dfs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).count(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)-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430025"/>
            <a:ext cx="54791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재귀함수를 이용한 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566" y="2473732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v:1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visited:[0,1,0,0,0,0,0,0]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[1]: [2,5]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08126" y="2608456"/>
            <a:ext cx="542588" cy="3825716"/>
            <a:chOff x="1058097" y="1619508"/>
            <a:chExt cx="542588" cy="4905836"/>
          </a:xfrm>
        </p:grpSpPr>
        <p:sp>
          <p:nvSpPr>
            <p:cNvPr id="11" name="왼쪽 대괄호 10"/>
            <p:cNvSpPr/>
            <p:nvPr/>
          </p:nvSpPr>
          <p:spPr>
            <a:xfrm>
              <a:off x="1384661" y="1807949"/>
              <a:ext cx="216024" cy="4591960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58097" y="161950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58097" y="615601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916600" y="2805895"/>
            <a:ext cx="530534" cy="1809493"/>
            <a:chOff x="2856230" y="2248996"/>
            <a:chExt cx="530534" cy="1818784"/>
          </a:xfrm>
        </p:grpSpPr>
        <p:sp>
          <p:nvSpPr>
            <p:cNvPr id="16" name="직사각형 15"/>
            <p:cNvSpPr/>
            <p:nvPr/>
          </p:nvSpPr>
          <p:spPr>
            <a:xfrm>
              <a:off x="2856230" y="2248996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56230" y="299695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3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856230" y="369844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170740" y="2330296"/>
              <a:ext cx="216024" cy="1642828"/>
              <a:chOff x="4655046" y="2348880"/>
              <a:chExt cx="216024" cy="1627133"/>
            </a:xfrm>
          </p:grpSpPr>
          <p:sp>
            <p:nvSpPr>
              <p:cNvPr id="20" name="왼쪽 대괄호 19"/>
              <p:cNvSpPr/>
              <p:nvPr/>
            </p:nvSpPr>
            <p:spPr>
              <a:xfrm>
                <a:off x="4655046" y="2348880"/>
                <a:ext cx="216024" cy="1627133"/>
              </a:xfrm>
              <a:prstGeom prst="leftBracke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655046" y="3147631"/>
                <a:ext cx="216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5447134" y="25991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463358" y="4562546"/>
            <a:ext cx="530534" cy="1618372"/>
            <a:chOff x="4707981" y="4516851"/>
            <a:chExt cx="530534" cy="1234989"/>
          </a:xfrm>
        </p:grpSpPr>
        <p:sp>
          <p:nvSpPr>
            <p:cNvPr id="29" name="직사각형 28"/>
            <p:cNvSpPr/>
            <p:nvPr/>
          </p:nvSpPr>
          <p:spPr>
            <a:xfrm>
              <a:off x="4707981" y="4516851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11369" y="4878452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2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11369" y="5382508"/>
              <a:ext cx="31451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6</a:t>
              </a:r>
              <a:endPara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022491" y="4590421"/>
              <a:ext cx="216024" cy="1017984"/>
              <a:chOff x="4655046" y="2348880"/>
              <a:chExt cx="216024" cy="1627133"/>
            </a:xfrm>
          </p:grpSpPr>
          <p:sp>
            <p:nvSpPr>
              <p:cNvPr id="33" name="왼쪽 대괄호 32"/>
              <p:cNvSpPr/>
              <p:nvPr/>
            </p:nvSpPr>
            <p:spPr>
              <a:xfrm>
                <a:off x="4655046" y="2348880"/>
                <a:ext cx="216024" cy="1627133"/>
              </a:xfrm>
              <a:prstGeom prst="leftBracke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4655046" y="3140968"/>
                <a:ext cx="21602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8114818" y="43993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26341" y="497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4846" y="60212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0343678" y="5983540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055646" y="5795972"/>
            <a:ext cx="3145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5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5540" y="567634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77994" y="2123564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4846" y="2473732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v:2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visited:[0,1,1,0,0,0,0,0]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[2] : [1,3,5]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30948" y="3300660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v:3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visited:[0,1,1,1,0,0,0,0]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[3] : [2]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47134" y="4164756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v:3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visited:[0,1,1,1,0,1,0,0]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[5] : [1,2,6]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7767576" y="3679284"/>
            <a:ext cx="2160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479544" y="3522201"/>
            <a:ext cx="3145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79438" y="339125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13216" y="5570656"/>
            <a:ext cx="203241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v:6</a:t>
            </a:r>
          </a:p>
          <a:p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visited:[0,1,1,1,0,1,1,0]</a:t>
            </a:r>
          </a:p>
          <a:p>
            <a:r>
              <a:rPr lang="en-US" altLang="ko-KR" sz="1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adList</a:t>
            </a:r>
            <a:r>
              <a:rPr lang="en-US" altLang="ko-KR" sz="1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[6] : [5] 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21774" y="2393012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414062" y="3266400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63358" y="4265220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006350" y="5417348"/>
            <a:ext cx="91339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next v</a:t>
            </a:r>
            <a:endParaRPr lang="ko-KR" altLang="en-US" dirty="0">
              <a:solidFill>
                <a:srgbClr val="00B05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35" grpId="0"/>
      <p:bldP spid="36" grpId="0"/>
      <p:bldP spid="38" grpId="0"/>
      <p:bldP spid="41" grpId="0"/>
      <p:bldP spid="42" grpId="0"/>
      <p:bldP spid="43" grpId="0"/>
      <p:bldP spid="45" grpId="0" animBg="1"/>
      <p:bldP spid="46" grpId="0" animBg="1"/>
      <p:bldP spid="47" grpId="0" animBg="1"/>
      <p:bldP spid="50" grpId="0"/>
      <p:bldP spid="51" grpId="0"/>
      <p:bldP spid="52" grpId="0" animBg="1"/>
      <p:bldP spid="53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50509" y="2996952"/>
            <a:ext cx="47690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</a:t>
            </a:r>
            <a:r>
              <a:rPr lang="en-US" altLang="ko-KR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개념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주요 용어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컴퓨터에서의 그래프 표현 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그래프 탐색</a:t>
            </a:r>
            <a:endParaRPr lang="en-US" altLang="ko-KR" sz="3000" b="1" dirty="0" smtClean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1784995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0808"/>
            <a:ext cx="8519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5000" b="1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ko-KR" altLang="en-US" sz="5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590" y="1729839"/>
            <a:ext cx="1080120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단계별로 풀어보기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DFS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sz="24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BFS]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바이러스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(2606)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 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www.acmicpc.net/problem/2606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단지번호붙이기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(2667)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 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https://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www.acmicpc.net/problem/2667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400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유기농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배추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(1012) :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https://www.acmicpc.net/problem/1012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분류 </a:t>
            </a:r>
            <a:r>
              <a:rPr lang="ko-KR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DFS]</a:t>
            </a:r>
            <a:endParaRPr lang="ko-KR" altLang="en-US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안전 영역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(2468) :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5"/>
              </a:rPr>
              <a:t>https://www.acmicpc.net/problem/2468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적록색약</a:t>
            </a:r>
            <a:r>
              <a:rPr lang="en-US" altLang="ko-KR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(10026)</a:t>
            </a:r>
            <a:r>
              <a:rPr lang="ko-KR" altLang="en-US" sz="24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  <a:hlinkClick r:id="rId6"/>
              </a:rPr>
              <a:t>https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6"/>
              </a:rPr>
              <a:t>://www.acmicpc.net/problem/10026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효율적인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해킹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(1325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  <a:hlinkClick r:id="rId7"/>
              </a:rPr>
              <a:t>https://www.acmicpc.net/problem/1325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목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록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371174" y="4869160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en-US" altLang="ko-KR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다음 </a:t>
            </a:r>
            <a:r>
              <a:rPr lang="ko-KR" altLang="en-US" b="1" dirty="0" err="1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스터디</a:t>
            </a:r>
            <a:r>
              <a:rPr lang="ko-KR" altLang="en-US" b="1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풀이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7590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DFS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적록색약 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1412776"/>
            <a:ext cx="5122926" cy="521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38" y="864907"/>
            <a:ext cx="4647248" cy="49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1473" y="1772816"/>
            <a:ext cx="206979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풀이방법</a:t>
            </a:r>
            <a:endParaRPr lang="ko-KR" altLang="en-US" sz="4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2798" y="2926059"/>
            <a:ext cx="7285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인접 행렬</a:t>
            </a:r>
            <a:r>
              <a:rPr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(Adjacent Matrix) </a:t>
            </a:r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9288" y="5255684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재귀함수 이용</a:t>
            </a:r>
            <a:endParaRPr lang="ko-KR" altLang="en-US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5400000">
            <a:off x="5276594" y="3971935"/>
            <a:ext cx="877289" cy="700316"/>
          </a:xfrm>
          <a:prstGeom prst="rightArrow">
            <a:avLst>
              <a:gd name="adj1" fmla="val 3141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51" y="1556792"/>
            <a:ext cx="2824983" cy="54441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24320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60312" y="1845775"/>
            <a:ext cx="550292" cy="7911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10604" y="2204864"/>
            <a:ext cx="14813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774726" y="2636912"/>
            <a:ext cx="0" cy="15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860452" y="1845775"/>
            <a:ext cx="550292" cy="79113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34766" y="2636912"/>
            <a:ext cx="0" cy="1512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874321" y="2204864"/>
            <a:ext cx="996376" cy="44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7"/>
          <a:stretch/>
        </p:blipFill>
        <p:spPr>
          <a:xfrm>
            <a:off x="4943078" y="1338204"/>
            <a:ext cx="6612083" cy="27388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001990" y="58572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visited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106966" y="58572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picture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67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7139E-7 2.22222E-6 L 0.02956 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9" grpId="0" animBg="1"/>
      <p:bldP spid="42" grpId="0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1412776"/>
            <a:ext cx="11233248" cy="48965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590" y="1484784"/>
            <a:ext cx="4747452" cy="1058147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3278" y="404664"/>
            <a:ext cx="4320480" cy="954107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재귀로 풀 때는 추가해줘야 런타임오류가 안 남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15286" y="1700808"/>
            <a:ext cx="4320480" cy="2246769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Python</a:t>
            </a:r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에서 최대 재귀 기본값은 </a:t>
            </a:r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1000</a:t>
            </a:r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인데</a:t>
            </a:r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 </a:t>
            </a:r>
            <a:r>
              <a:rPr lang="en-US" altLang="ko-KR" sz="28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sys.setrecursionliit</a:t>
            </a:r>
            <a:r>
              <a:rPr lang="en-US" altLang="ko-KR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(limit)</a:t>
            </a:r>
            <a:r>
              <a:rPr lang="ko-KR" altLang="en-US" sz="28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최대 재귀 깊이를 수동으로 늘릴 수 있음</a:t>
            </a:r>
            <a:endParaRPr lang="ko-KR" altLang="en-US" sz="2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455246" y="2852936"/>
            <a:ext cx="360040" cy="1080120"/>
          </a:xfrm>
          <a:prstGeom prst="line">
            <a:avLst/>
          </a:prstGeom>
          <a:ln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527254" y="404665"/>
            <a:ext cx="216024" cy="864095"/>
          </a:xfrm>
          <a:prstGeom prst="line">
            <a:avLst/>
          </a:prstGeom>
          <a:ln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6515253" cy="15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340768"/>
            <a:ext cx="9937104" cy="32250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7"/>
          <a:stretch/>
        </p:blipFill>
        <p:spPr>
          <a:xfrm>
            <a:off x="4078982" y="3861048"/>
            <a:ext cx="6612083" cy="27388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37894" y="3108568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visited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2870" y="3108568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2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picture</a:t>
            </a:r>
            <a:endParaRPr lang="en-US" altLang="ko-KR" sz="32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7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1412776"/>
            <a:ext cx="10873208" cy="52889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3658" y="1406872"/>
            <a:ext cx="2011148" cy="792088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3942" t="6549" r="15199" b="7941"/>
          <a:stretch/>
        </p:blipFill>
        <p:spPr>
          <a:xfrm>
            <a:off x="7391350" y="1556792"/>
            <a:ext cx="3456384" cy="288032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494806" y="1412776"/>
            <a:ext cx="4896544" cy="216024"/>
          </a:xfrm>
          <a:prstGeom prst="line">
            <a:avLst/>
          </a:prstGeom>
          <a:ln w="28575"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22798" y="2204864"/>
            <a:ext cx="5040560" cy="2160240"/>
          </a:xfrm>
          <a:prstGeom prst="line">
            <a:avLst/>
          </a:prstGeom>
          <a:ln w="28575"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340768"/>
            <a:ext cx="11449272" cy="52997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58702" y="3789040"/>
            <a:ext cx="5904656" cy="504056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79382" y="3573016"/>
            <a:ext cx="4104456" cy="707886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nx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배열의 범위를 넘었는지</a:t>
            </a:r>
            <a:endParaRPr lang="en-US" altLang="ko-KR" sz="2000" dirty="0" smtClean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lvl="0"/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 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ny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배열의 범위를 넘었는지</a:t>
            </a:r>
            <a:endParaRPr lang="ko-KR" altLang="en-US" sz="20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58702" y="4653136"/>
            <a:ext cx="5904656" cy="423664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79382" y="4725144"/>
            <a:ext cx="4104456" cy="707886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visted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nx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][</a:t>
            </a:r>
            <a:r>
              <a:rPr lang="en-US" altLang="ko-KR" sz="2000" dirty="0" err="1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ny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 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</a:t>
            </a:r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True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이면</a:t>
            </a:r>
            <a:endParaRPr lang="en-US" altLang="ko-KR" sz="2000" dirty="0" smtClean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lvl="0"/>
            <a:r>
              <a:rPr lang="en-US" altLang="ko-KR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= 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이미 방문한 곳인지</a:t>
            </a:r>
            <a:endParaRPr lang="ko-KR" altLang="en-US" sz="20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58702" y="5517232"/>
            <a:ext cx="5904656" cy="423664"/>
          </a:xfrm>
          <a:prstGeom prst="rect">
            <a:avLst/>
          </a:prstGeom>
          <a:noFill/>
          <a:ln w="38100">
            <a:solidFill>
              <a:srgbClr val="EFF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79382" y="5733256"/>
            <a:ext cx="4104456" cy="400110"/>
          </a:xfrm>
          <a:prstGeom prst="rect">
            <a:avLst/>
          </a:prstGeom>
          <a:solidFill>
            <a:srgbClr val="EFF2DE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dirty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prstClr val="black">
                      <a:alpha val="50000"/>
                    </a:prstClr>
                  </a:solidFill>
                </a:ln>
                <a:solidFill>
                  <a:prstClr val="black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같은 색이면 재귀  </a:t>
            </a:r>
            <a:endParaRPr lang="ko-KR" altLang="en-US" sz="2000" dirty="0">
              <a:ln>
                <a:solidFill>
                  <a:prstClr val="black">
                    <a:alpha val="50000"/>
                  </a:prstClr>
                </a:solidFill>
              </a:ln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34766" y="6381328"/>
            <a:ext cx="2376264" cy="0"/>
          </a:xfrm>
          <a:prstGeom prst="line">
            <a:avLst/>
          </a:prstGeom>
          <a:ln w="57150">
            <a:solidFill>
              <a:srgbClr val="EFF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1937"/>
          <a:stretch/>
        </p:blipFill>
        <p:spPr>
          <a:xfrm>
            <a:off x="1198662" y="1268760"/>
            <a:ext cx="5507827" cy="10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628800"/>
            <a:ext cx="105034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628800"/>
            <a:ext cx="10297144" cy="48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622" y="2204864"/>
            <a:ext cx="10297144" cy="34563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객체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사물 또는 추상적 개념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들과 객체들 사이의 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연결 관계 </a:t>
            </a:r>
            <a:r>
              <a:rPr lang="ko-KR" altLang="en-US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표현</a:t>
            </a:r>
            <a:endParaRPr lang="en-US" altLang="ko-KR" sz="2800" dirty="0" smtClean="0"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정점</a:t>
            </a:r>
            <a:r>
              <a:rPr lang="en-US" altLang="ko-KR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(Vertex</a:t>
            </a:r>
            <a:r>
              <a:rPr lang="en-US" altLang="ko-KR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들의 집합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과 정점을 연결하는 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</a:t>
            </a:r>
            <a:r>
              <a:rPr lang="en-US" altLang="ko-KR" sz="2800" dirty="0" smtClean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(Edge</a:t>
            </a:r>
            <a:r>
              <a:rPr lang="en-US" altLang="ko-KR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28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들의 집합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으로 구성된 자료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구조</a:t>
            </a:r>
            <a:endParaRPr lang="en-US" altLang="ko-KR" sz="28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선형 자료구조나 트리 자료구조로 표현하기 어려운 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N:N </a:t>
            </a:r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관계를 가지는 원소들을 표현하기에 용이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42549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1)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프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622" y="1573922"/>
            <a:ext cx="14253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ko-KR" altLang="en-US" sz="3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3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049" y="430025"/>
            <a:ext cx="50470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DFS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풀이코드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574" y="1476408"/>
            <a:ext cx="58817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sys</a:t>
            </a:r>
          </a:p>
          <a:p>
            <a:r>
              <a:rPr lang="en-US" altLang="ko-KR" dirty="0" err="1"/>
              <a:t>sys.setrecursionlimit</a:t>
            </a:r>
            <a:r>
              <a:rPr lang="en-US" altLang="ko-KR" dirty="0"/>
              <a:t>(100000)</a:t>
            </a:r>
          </a:p>
          <a:p>
            <a:r>
              <a:rPr lang="en-US" altLang="ko-KR" dirty="0" smtClean="0"/>
              <a:t>N=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sys.stdin.readline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picture=[list(</a:t>
            </a:r>
            <a:r>
              <a:rPr lang="en-US" altLang="ko-KR" dirty="0" err="1"/>
              <a:t>sys.stdin.readline</a:t>
            </a:r>
            <a:r>
              <a:rPr lang="en-US" altLang="ko-KR" dirty="0"/>
              <a:t>())for _ in range(N)]</a:t>
            </a:r>
          </a:p>
          <a:p>
            <a:r>
              <a:rPr lang="en-US" altLang="ko-KR" dirty="0" err="1"/>
              <a:t>visted</a:t>
            </a:r>
            <a:r>
              <a:rPr lang="en-US" altLang="ko-KR" dirty="0"/>
              <a:t>=[[False for col in range(N)] for row in range(N)]</a:t>
            </a:r>
          </a:p>
          <a:p>
            <a:r>
              <a:rPr lang="en-US" altLang="ko-KR" dirty="0" smtClean="0"/>
              <a:t>dx</a:t>
            </a:r>
            <a:r>
              <a:rPr lang="en-US" altLang="ko-KR" dirty="0"/>
              <a:t>=[0,0,1,-1]</a:t>
            </a:r>
          </a:p>
          <a:p>
            <a:r>
              <a:rPr lang="en-US" altLang="ko-KR" dirty="0" err="1"/>
              <a:t>dy</a:t>
            </a:r>
            <a:r>
              <a:rPr lang="en-US" altLang="ko-KR" dirty="0"/>
              <a:t>=[1,-1,0,0]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DFS(</a:t>
            </a:r>
            <a:r>
              <a:rPr lang="en-US" altLang="ko-KR" dirty="0" err="1"/>
              <a:t>sx,sy,color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sx</a:t>
            </a:r>
            <a:r>
              <a:rPr lang="en-US" altLang="ko-KR" dirty="0"/>
              <a:t>][</a:t>
            </a:r>
            <a:r>
              <a:rPr lang="en-US" altLang="ko-KR" dirty="0" err="1"/>
              <a:t>sy</a:t>
            </a:r>
            <a:r>
              <a:rPr lang="en-US" altLang="ko-KR" dirty="0"/>
              <a:t>]=True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nx</a:t>
            </a:r>
            <a:r>
              <a:rPr lang="en-US" altLang="ko-KR" dirty="0"/>
              <a:t>=</a:t>
            </a:r>
            <a:r>
              <a:rPr lang="en-US" altLang="ko-KR" dirty="0" err="1"/>
              <a:t>sx+dx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ny</a:t>
            </a:r>
            <a:r>
              <a:rPr lang="en-US" altLang="ko-KR" dirty="0"/>
              <a:t>=</a:t>
            </a:r>
            <a:r>
              <a:rPr lang="en-US" altLang="ko-KR" dirty="0" err="1"/>
              <a:t>sy+dy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if(</a:t>
            </a:r>
            <a:r>
              <a:rPr lang="en-US" altLang="ko-KR" dirty="0" err="1"/>
              <a:t>nx</a:t>
            </a:r>
            <a:r>
              <a:rPr lang="en-US" altLang="ko-KR" dirty="0"/>
              <a:t>&lt;0 or </a:t>
            </a:r>
            <a:r>
              <a:rPr lang="en-US" altLang="ko-KR" dirty="0" err="1"/>
              <a:t>nx</a:t>
            </a:r>
            <a:r>
              <a:rPr lang="en-US" altLang="ko-KR" dirty="0"/>
              <a:t>&gt;=N or </a:t>
            </a:r>
            <a:r>
              <a:rPr lang="en-US" altLang="ko-KR" dirty="0" err="1"/>
              <a:t>ny</a:t>
            </a:r>
            <a:r>
              <a:rPr lang="en-US" altLang="ko-KR" dirty="0"/>
              <a:t>&lt;0 or </a:t>
            </a:r>
            <a:r>
              <a:rPr lang="en-US" altLang="ko-KR" dirty="0" err="1"/>
              <a:t>ny</a:t>
            </a:r>
            <a:r>
              <a:rPr lang="en-US" altLang="ko-KR" dirty="0"/>
              <a:t>&gt;=N):</a:t>
            </a:r>
          </a:p>
          <a:p>
            <a:r>
              <a:rPr lang="en-US" altLang="ko-KR" dirty="0"/>
              <a:t>            continue</a:t>
            </a:r>
          </a:p>
          <a:p>
            <a:r>
              <a:rPr lang="en-US" altLang="ko-KR" dirty="0"/>
              <a:t>        if(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nx</a:t>
            </a:r>
            <a:r>
              <a:rPr lang="en-US" altLang="ko-KR" dirty="0"/>
              <a:t>][</a:t>
            </a:r>
            <a:r>
              <a:rPr lang="en-US" altLang="ko-KR" dirty="0" err="1"/>
              <a:t>ny</a:t>
            </a:r>
            <a:r>
              <a:rPr lang="en-US" altLang="ko-KR" dirty="0"/>
              <a:t>]==True):</a:t>
            </a:r>
          </a:p>
          <a:p>
            <a:r>
              <a:rPr lang="en-US" altLang="ko-KR" dirty="0"/>
              <a:t>            continue</a:t>
            </a:r>
          </a:p>
          <a:p>
            <a:r>
              <a:rPr lang="en-US" altLang="ko-KR" dirty="0"/>
              <a:t>        if(picture[</a:t>
            </a:r>
            <a:r>
              <a:rPr lang="en-US" altLang="ko-KR" dirty="0" err="1"/>
              <a:t>nx</a:t>
            </a:r>
            <a:r>
              <a:rPr lang="en-US" altLang="ko-KR" dirty="0"/>
              <a:t>][</a:t>
            </a:r>
            <a:r>
              <a:rPr lang="en-US" altLang="ko-KR" dirty="0" err="1"/>
              <a:t>ny</a:t>
            </a:r>
            <a:r>
              <a:rPr lang="en-US" altLang="ko-KR" dirty="0"/>
              <a:t>]==color):</a:t>
            </a:r>
          </a:p>
          <a:p>
            <a:r>
              <a:rPr lang="en-US" altLang="ko-KR" dirty="0"/>
              <a:t>            DFS(</a:t>
            </a:r>
            <a:r>
              <a:rPr lang="en-US" altLang="ko-KR" dirty="0" err="1"/>
              <a:t>nx,ny,color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599262" y="260648"/>
            <a:ext cx="53031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적록색약이 </a:t>
            </a:r>
            <a:r>
              <a:rPr lang="ko-KR" altLang="en-US" dirty="0" err="1"/>
              <a:t>아닌사람</a:t>
            </a:r>
            <a:r>
              <a:rPr lang="ko-KR" altLang="en-US" dirty="0"/>
              <a:t>            </a:t>
            </a:r>
          </a:p>
          <a:p>
            <a:r>
              <a:rPr lang="en-US" altLang="ko-KR" dirty="0" err="1"/>
              <a:t>cnt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for j in range(N):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][j]==False:</a:t>
            </a:r>
          </a:p>
          <a:p>
            <a:r>
              <a:rPr lang="en-US" altLang="ko-KR" dirty="0"/>
              <a:t>            DFS(</a:t>
            </a:r>
            <a:r>
              <a:rPr lang="en-US" altLang="ko-KR" dirty="0" err="1"/>
              <a:t>i,j,picture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cnt</a:t>
            </a:r>
            <a:r>
              <a:rPr lang="en-US" altLang="ko-KR" dirty="0"/>
              <a:t>+=1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cnt</a:t>
            </a:r>
            <a:r>
              <a:rPr lang="en-US" altLang="ko-KR" dirty="0"/>
              <a:t>, end=' ')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적록색약인 사람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for j in range(N):</a:t>
            </a:r>
          </a:p>
          <a:p>
            <a:r>
              <a:rPr lang="en-US" altLang="ko-KR" dirty="0"/>
              <a:t>        if picture[</a:t>
            </a:r>
            <a:r>
              <a:rPr lang="en-US" altLang="ko-KR" dirty="0" err="1"/>
              <a:t>i</a:t>
            </a:r>
            <a:r>
              <a:rPr lang="en-US" altLang="ko-KR" dirty="0"/>
              <a:t>][j]=='G':</a:t>
            </a:r>
          </a:p>
          <a:p>
            <a:r>
              <a:rPr lang="en-US" altLang="ko-KR" dirty="0"/>
              <a:t>            picture[</a:t>
            </a:r>
            <a:r>
              <a:rPr lang="en-US" altLang="ko-KR" dirty="0" err="1"/>
              <a:t>i</a:t>
            </a:r>
            <a:r>
              <a:rPr lang="en-US" altLang="ko-KR" dirty="0"/>
              <a:t>][j]='R'</a:t>
            </a:r>
          </a:p>
          <a:p>
            <a:r>
              <a:rPr lang="en-US" altLang="ko-KR" dirty="0" err="1"/>
              <a:t>cnt</a:t>
            </a:r>
            <a:r>
              <a:rPr lang="en-US" altLang="ko-KR" dirty="0"/>
              <a:t>=0</a:t>
            </a:r>
          </a:p>
          <a:p>
            <a:r>
              <a:rPr lang="en-US" altLang="ko-KR" dirty="0" err="1"/>
              <a:t>visted</a:t>
            </a:r>
            <a:r>
              <a:rPr lang="en-US" altLang="ko-KR" dirty="0"/>
              <a:t>=[[False for col in range(N)] for row in range(N)]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for j in range(N):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visted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][j]==False:</a:t>
            </a:r>
          </a:p>
          <a:p>
            <a:r>
              <a:rPr lang="en-US" altLang="ko-KR" dirty="0"/>
              <a:t>            DFS(</a:t>
            </a:r>
            <a:r>
              <a:rPr lang="en-US" altLang="ko-KR" dirty="0" err="1"/>
              <a:t>i,j,picture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cnt</a:t>
            </a:r>
            <a:r>
              <a:rPr lang="en-US" altLang="ko-KR" dirty="0"/>
              <a:t>+=1  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cnt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1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5695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주요 용어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89018" y="1773232"/>
            <a:ext cx="7322412" cy="35999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정점</a:t>
            </a:r>
            <a:r>
              <a:rPr lang="en-US" altLang="ko-KR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(vertex)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 </a:t>
            </a:r>
            <a:r>
              <a:rPr lang="en-US" altLang="ko-KR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위치 개념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(node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라고도 부름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V(G) : 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정점들의 집합</a:t>
            </a:r>
            <a:endParaRPr lang="en-US" altLang="ko-KR" sz="2400" dirty="0" smtClean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ko-KR" altLang="en-US" sz="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간선</a:t>
            </a:r>
            <a:r>
              <a:rPr lang="en-US" altLang="ko-KR" sz="2800" b="1" dirty="0" smtClean="0">
                <a:latin typeface="Consolas" panose="020B0609020204030204" pitchFamily="49" charset="0"/>
                <a:ea typeface="-윤고딕330" panose="02030504000101010101" pitchFamily="18" charset="-127"/>
              </a:rPr>
              <a:t>(edge) : </a:t>
            </a:r>
            <a:endParaRPr lang="en-US" altLang="ko-KR" sz="6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정점과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정점을 연결하는 선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정점들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간의 관계를 </a:t>
            </a:r>
            <a:r>
              <a:rPr lang="ko-KR" altLang="en-US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나타냄</a:t>
            </a:r>
            <a:endParaRPr lang="en-US" altLang="ko-KR" sz="24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(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link, branch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라고도 부름</a:t>
            </a: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en-US" altLang="ko-KR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24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E(G</a:t>
            </a:r>
            <a:r>
              <a:rPr lang="en-US" altLang="ko-KR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ko-KR" altLang="en-US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 </a:t>
            </a:r>
            <a:r>
              <a:rPr lang="en-US" altLang="ko-KR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</a:t>
            </a:r>
            <a:r>
              <a:rPr lang="ko-KR" altLang="en-US" sz="2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간선들의 </a:t>
            </a:r>
            <a:r>
              <a:rPr lang="ko-KR" altLang="en-US" sz="2400" dirty="0" smtClean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집합</a:t>
            </a:r>
            <a:endParaRPr lang="en-US" altLang="ko-KR" sz="2400" dirty="0" smtClean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31310" y="2399012"/>
            <a:ext cx="3810337" cy="2326132"/>
            <a:chOff x="7259773" y="3916284"/>
            <a:chExt cx="3810337" cy="2326132"/>
          </a:xfrm>
        </p:grpSpPr>
        <p:sp>
          <p:nvSpPr>
            <p:cNvPr id="10" name="타원 9"/>
            <p:cNvSpPr/>
            <p:nvPr/>
          </p:nvSpPr>
          <p:spPr>
            <a:xfrm>
              <a:off x="8642733" y="3916284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0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259773" y="5458852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0286570" y="5458852"/>
              <a:ext cx="783540" cy="783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8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7928566" y="4585098"/>
              <a:ext cx="828914" cy="98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12" idx="1"/>
              <a:endCxn id="10" idx="5"/>
            </p:cNvCxnSpPr>
            <p:nvPr/>
          </p:nvCxnSpPr>
          <p:spPr>
            <a:xfrm flipH="1" flipV="1">
              <a:off x="9311526" y="4585098"/>
              <a:ext cx="1089791" cy="98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8111430" y="1840993"/>
            <a:ext cx="1296144" cy="477529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Consolas" panose="020B0609020204030204" pitchFamily="49" charset="0"/>
                <a:ea typeface="-윤고딕330" panose="02030504000101010101" pitchFamily="18" charset="-127"/>
              </a:rPr>
              <a:t>vertex</a:t>
            </a:r>
            <a:endParaRPr lang="ko-KR" altLang="en-US" sz="2500" b="1" dirty="0">
              <a:solidFill>
                <a:schemeClr val="tx1"/>
              </a:solidFill>
              <a:latin typeface="Consolas" panose="020B0609020204030204" pitchFamily="49" charset="0"/>
              <a:ea typeface="-윤고딕33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59597" y="3031710"/>
            <a:ext cx="963787" cy="477529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  <a:latin typeface="Consolas" panose="020B0609020204030204" pitchFamily="49" charset="0"/>
                <a:ea typeface="-윤고딕330" panose="02030504000101010101" pitchFamily="18" charset="-127"/>
              </a:rPr>
              <a:t>edge</a:t>
            </a:r>
            <a:endParaRPr lang="ko-KR" altLang="en-US" sz="2500" b="1" dirty="0">
              <a:solidFill>
                <a:schemeClr val="tx1"/>
              </a:solidFill>
              <a:latin typeface="Consolas" panose="020B0609020204030204" pitchFamily="49" charset="0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1844824"/>
            <a:ext cx="5551140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9222" y="1844824"/>
            <a:ext cx="5510322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920" y="198884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DIRECTED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9222" y="198884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UNDIRECTED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545091" y="2714020"/>
            <a:ext cx="3397987" cy="1795100"/>
            <a:chOff x="1433496" y="2871074"/>
            <a:chExt cx="3397987" cy="1795100"/>
          </a:xfrm>
        </p:grpSpPr>
        <p:sp>
          <p:nvSpPr>
            <p:cNvPr id="12" name="타원 11"/>
            <p:cNvSpPr/>
            <p:nvPr/>
          </p:nvSpPr>
          <p:spPr>
            <a:xfrm>
              <a:off x="2770498" y="287107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433496" y="4018167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183496" y="401347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2" idx="3"/>
              <a:endCxn id="13" idx="7"/>
            </p:cNvCxnSpPr>
            <p:nvPr/>
          </p:nvCxnSpPr>
          <p:spPr>
            <a:xfrm flipH="1">
              <a:off x="1986588" y="3424183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4" idx="1"/>
              <a:endCxn id="12" idx="5"/>
            </p:cNvCxnSpPr>
            <p:nvPr/>
          </p:nvCxnSpPr>
          <p:spPr>
            <a:xfrm flipH="1" flipV="1">
              <a:off x="3323590" y="3424183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4" idx="2"/>
              <a:endCxn id="13" idx="6"/>
            </p:cNvCxnSpPr>
            <p:nvPr/>
          </p:nvCxnSpPr>
          <p:spPr>
            <a:xfrm flipH="1">
              <a:off x="2081483" y="4337478"/>
              <a:ext cx="2102013" cy="469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383238" y="4933617"/>
            <a:ext cx="41184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방향이 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없는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(A,B) = (B,A)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V(G2) = {A,B,C}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E(G1) =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{(A,B),(A,C),(B,C)} 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767" y="4933617"/>
            <a:ext cx="5503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방향이 있는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&lt;A,B&gt;</a:t>
            </a:r>
            <a:r>
              <a:rPr lang="ko-KR" altLang="ko-KR" sz="2000" dirty="0" smtClean="0"/>
              <a:t>≠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&lt;B,A&gt;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정점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V(G1) = {A,B,C}</a:t>
            </a: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: E(G1) = {(A,B),(A,C),(C,A),(C,B)}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89601" y="1124744"/>
            <a:ext cx="548592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방향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무방향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70237" y="4326168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>
                <a:latin typeface="Consolas" panose="020B0609020204030204" pitchFamily="49" charset="0"/>
                <a:cs typeface="Times New Roman"/>
              </a:rPr>
              <a:t>&lt;</a:t>
            </a:r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305731" y="2786028"/>
            <a:ext cx="3397987" cy="1795100"/>
            <a:chOff x="7305731" y="2642012"/>
            <a:chExt cx="3397987" cy="1795100"/>
          </a:xfrm>
        </p:grpSpPr>
        <p:grpSp>
          <p:nvGrpSpPr>
            <p:cNvPr id="33" name="그룹 32"/>
            <p:cNvGrpSpPr/>
            <p:nvPr/>
          </p:nvGrpSpPr>
          <p:grpSpPr>
            <a:xfrm>
              <a:off x="7305731" y="2642012"/>
              <a:ext cx="3397987" cy="1795100"/>
              <a:chOff x="7305731" y="2924944"/>
              <a:chExt cx="3397987" cy="17951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8642733" y="2924944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A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7305731" y="4072037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B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0055731" y="4067344"/>
                <a:ext cx="647987" cy="6480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 smtClean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C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20" name="직선 연결선 19"/>
              <p:cNvCxnSpPr>
                <a:stCxn id="17" idx="3"/>
                <a:endCxn id="18" idx="7"/>
              </p:cNvCxnSpPr>
              <p:nvPr/>
            </p:nvCxnSpPr>
            <p:spPr>
              <a:xfrm flipH="1">
                <a:off x="7858823" y="3478053"/>
                <a:ext cx="878805" cy="6888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19" idx="1"/>
                <a:endCxn id="17" idx="5"/>
              </p:cNvCxnSpPr>
              <p:nvPr/>
            </p:nvCxnSpPr>
            <p:spPr>
              <a:xfrm flipH="1" flipV="1">
                <a:off x="9195825" y="3478053"/>
                <a:ext cx="954801" cy="6841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/>
            <p:cNvCxnSpPr>
              <a:stCxn id="19" idx="2"/>
              <a:endCxn id="18" idx="6"/>
            </p:cNvCxnSpPr>
            <p:nvPr/>
          </p:nvCxnSpPr>
          <p:spPr>
            <a:xfrm flipH="1">
              <a:off x="7953718" y="4108416"/>
              <a:ext cx="2102013" cy="4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8492878" y="4336530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&lt;G2&gt;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 flipV="1">
            <a:off x="3530080" y="3213477"/>
            <a:ext cx="954801" cy="68418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55046" y="1124744"/>
            <a:ext cx="266932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가중</a:t>
            </a:r>
            <a:r>
              <a:rPr lang="ko-KR" altLang="en-US" sz="3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치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2058" y="1844824"/>
            <a:ext cx="11095756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0920" y="1988840"/>
            <a:ext cx="11096894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WEIGHTED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4846" y="5313402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간선에 가중치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(weight)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나 비용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(cost)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이 할당된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네트워크라고도 부름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46192" y="4721369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861029" y="2933483"/>
            <a:ext cx="4165233" cy="1714632"/>
            <a:chOff x="1052717" y="2789467"/>
            <a:chExt cx="4165233" cy="1714632"/>
          </a:xfrm>
        </p:grpSpPr>
        <p:grpSp>
          <p:nvGrpSpPr>
            <p:cNvPr id="3" name="그룹 2"/>
            <p:cNvGrpSpPr/>
            <p:nvPr/>
          </p:nvGrpSpPr>
          <p:grpSpPr>
            <a:xfrm>
              <a:off x="1052717" y="2789467"/>
              <a:ext cx="4165233" cy="1714632"/>
              <a:chOff x="1052717" y="2789467"/>
              <a:chExt cx="4165233" cy="171463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052717" y="2789467"/>
                <a:ext cx="4165233" cy="1714632"/>
                <a:chOff x="1178864" y="2942800"/>
                <a:chExt cx="4165233" cy="1714632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1178864" y="2942800"/>
                  <a:ext cx="4165233" cy="1161523"/>
                  <a:chOff x="6907715" y="2895927"/>
                  <a:chExt cx="4165233" cy="1161523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6907715" y="2895927"/>
                    <a:ext cx="4165233" cy="1161523"/>
                    <a:chOff x="6907715" y="3178859"/>
                    <a:chExt cx="4165233" cy="1161523"/>
                  </a:xfrm>
                </p:grpSpPr>
                <p:sp>
                  <p:nvSpPr>
                    <p:cNvPr id="19" name="타원 18"/>
                    <p:cNvSpPr/>
                    <p:nvPr/>
                  </p:nvSpPr>
                  <p:spPr>
                    <a:xfrm>
                      <a:off x="8642733" y="3178859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A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sp>
                  <p:nvSpPr>
                    <p:cNvPr id="20" name="타원 19"/>
                    <p:cNvSpPr/>
                    <p:nvPr/>
                  </p:nvSpPr>
                  <p:spPr>
                    <a:xfrm>
                      <a:off x="6907715" y="3692375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B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sp>
                  <p:nvSpPr>
                    <p:cNvPr id="21" name="타원 20"/>
                    <p:cNvSpPr/>
                    <p:nvPr/>
                  </p:nvSpPr>
                  <p:spPr>
                    <a:xfrm>
                      <a:off x="10424961" y="3674376"/>
                      <a:ext cx="647987" cy="648007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Times New Roman"/>
                        </a:rPr>
                        <a:t>C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굴림"/>
                      </a:endParaRPr>
                    </a:p>
                  </p:txBody>
                </p:sp>
                <p:cxnSp>
                  <p:nvCxnSpPr>
                    <p:cNvPr id="22" name="직선 연결선 21"/>
                    <p:cNvCxnSpPr>
                      <a:stCxn id="19" idx="2"/>
                      <a:endCxn id="20" idx="7"/>
                    </p:cNvCxnSpPr>
                    <p:nvPr/>
                  </p:nvCxnSpPr>
                  <p:spPr>
                    <a:xfrm flipH="1">
                      <a:off x="7460807" y="3502863"/>
                      <a:ext cx="1181926" cy="2844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직선 연결선 22"/>
                    <p:cNvCxnSpPr>
                      <a:stCxn id="21" idx="1"/>
                      <a:endCxn id="19" idx="6"/>
                    </p:cNvCxnSpPr>
                    <p:nvPr/>
                  </p:nvCxnSpPr>
                  <p:spPr>
                    <a:xfrm flipH="1" flipV="1">
                      <a:off x="9290720" y="3502863"/>
                      <a:ext cx="1229136" cy="2664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" name="직선 연결선 17"/>
                  <p:cNvCxnSpPr>
                    <a:stCxn id="21" idx="2"/>
                    <a:endCxn id="20" idx="6"/>
                  </p:cNvCxnSpPr>
                  <p:nvPr/>
                </p:nvCxnSpPr>
                <p:spPr>
                  <a:xfrm flipH="1">
                    <a:off x="7555702" y="3715448"/>
                    <a:ext cx="2869259" cy="179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stCxn id="21" idx="3"/>
                  <a:endCxn id="14" idx="6"/>
                </p:cNvCxnSpPr>
                <p:nvPr/>
              </p:nvCxnSpPr>
              <p:spPr>
                <a:xfrm flipH="1">
                  <a:off x="3553976" y="3991426"/>
                  <a:ext cx="1237029" cy="342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타원 13"/>
                <p:cNvSpPr/>
                <p:nvPr/>
              </p:nvSpPr>
              <p:spPr>
                <a:xfrm>
                  <a:off x="2905989" y="4009425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D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15" name="직선 연결선 14"/>
                <p:cNvCxnSpPr>
                  <a:stCxn id="14" idx="2"/>
                  <a:endCxn id="20" idx="5"/>
                </p:cNvCxnSpPr>
                <p:nvPr/>
              </p:nvCxnSpPr>
              <p:spPr>
                <a:xfrm flipH="1" flipV="1">
                  <a:off x="1731956" y="4009425"/>
                  <a:ext cx="1174033" cy="3240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직사각형 1"/>
              <p:cNvSpPr/>
              <p:nvPr/>
            </p:nvSpPr>
            <p:spPr>
              <a:xfrm>
                <a:off x="1990750" y="284364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055710" y="2915652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422798" y="3284984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1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990750" y="3995772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Consolas" panose="020B0609020204030204" pitchFamily="49" charset="0"/>
                    <a:cs typeface="Times New Roman"/>
                  </a:rPr>
                  <a:t>9</a:t>
                </a:r>
                <a:endParaRPr lang="ko-KR" altLang="ko-KR" sz="1050" dirty="0">
                  <a:latin typeface="Consolas" panose="020B0609020204030204" pitchFamily="49" charset="0"/>
                  <a:cs typeface="굴림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3983702" y="399577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atin typeface="Consolas" panose="020B0609020204030204" pitchFamily="49" charset="0"/>
                  <a:cs typeface="Times New Roman"/>
                </a:rPr>
                <a:t>7</a:t>
              </a:r>
              <a:endParaRPr lang="ko-KR" altLang="ko-KR" sz="1050" dirty="0">
                <a:latin typeface="Consolas" panose="020B0609020204030204" pitchFamily="49" charset="0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91099" y="1124744"/>
            <a:ext cx="509639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완전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부분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058" y="1844824"/>
            <a:ext cx="5551140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39222" y="1844824"/>
            <a:ext cx="5510322" cy="45365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0920" y="198884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COMPLETE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9222" y="198884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SUBGRAPH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92878" y="4336530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&lt;G2&gt;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3238" y="5097378"/>
            <a:ext cx="4875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일부 정점이나 간선을 제외하여 만든 그래프</a:t>
            </a:r>
            <a:endParaRPr lang="en-US" altLang="ko-KR" sz="20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G2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는 </a:t>
            </a:r>
            <a:r>
              <a:rPr lang="en-US" altLang="ko-KR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G1</a:t>
            </a:r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의 부분 그래프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9767" y="4836609"/>
                <a:ext cx="5503430" cy="1472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각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정점에서 다른 모든 정점을 연결하여 가능한 최대의 간선 수를 가진 그래프</a:t>
                </a:r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n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개인 </a:t>
                </a:r>
                <a:r>
                  <a:rPr lang="ko-KR" altLang="en-US" sz="2000" dirty="0" err="1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무방향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그래프의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최대 간선 수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-윤고딕330" panose="02030504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ea typeface="-윤고딕330" panose="02030504000101010101" pitchFamily="18" charset="-127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-윤고딕330" panose="020305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  <a:ea typeface="-윤고딕330" panose="02030504000101010101" pitchFamily="18" charset="-127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/>
                                <a:ea typeface="-윤고딕330" panose="02030504000101010101" pitchFamily="18" charset="-127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/>
                                <a:ea typeface="-윤고딕330" panose="02030504000101010101" pitchFamily="18" charset="-127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  <a:ea typeface="-윤고딕330" panose="02030504000101010101" pitchFamily="18" charset="-127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정점 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n</a:t>
                </a:r>
                <a:r>
                  <a:rPr lang="ko-KR" altLang="en-US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개인 방향 그래프</a:t>
                </a:r>
                <a:r>
                  <a:rPr lang="en-US" altLang="ko-KR" sz="2000" dirty="0" smtClean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-윤고딕330" panose="02030504000101010101" pitchFamily="18" charset="-127"/>
                      </a:rPr>
                      <m:t>−1)</m:t>
                    </m:r>
                  </m:oMath>
                </a14:m>
                <a:endParaRPr lang="en-US" altLang="ko-KR" sz="2000" dirty="0" smtClean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7" y="4836609"/>
                <a:ext cx="5503430" cy="1472711"/>
              </a:xfrm>
              <a:prstGeom prst="rect">
                <a:avLst/>
              </a:prstGeom>
              <a:blipFill rotWithShape="1">
                <a:blip r:embed="rId2"/>
                <a:stretch>
                  <a:fillRect l="-1107" t="-2066" r="-664"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/>
          <p:cNvGrpSpPr/>
          <p:nvPr/>
        </p:nvGrpSpPr>
        <p:grpSpPr>
          <a:xfrm>
            <a:off x="1774726" y="2708920"/>
            <a:ext cx="2658220" cy="1647645"/>
            <a:chOff x="1900873" y="2942800"/>
            <a:chExt cx="2658220" cy="1647645"/>
          </a:xfrm>
        </p:grpSpPr>
        <p:grpSp>
          <p:nvGrpSpPr>
            <p:cNvPr id="32" name="그룹 31"/>
            <p:cNvGrpSpPr/>
            <p:nvPr/>
          </p:nvGrpSpPr>
          <p:grpSpPr>
            <a:xfrm>
              <a:off x="1900873" y="2942800"/>
              <a:ext cx="2658220" cy="1134207"/>
              <a:chOff x="7629724" y="2895927"/>
              <a:chExt cx="2658220" cy="113420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7629724" y="2895927"/>
                <a:ext cx="2658220" cy="1134207"/>
                <a:chOff x="7629724" y="3178859"/>
                <a:chExt cx="2658220" cy="1134207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8642733" y="31788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A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7629724" y="36650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B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37" name="타원 36"/>
                <p:cNvSpPr/>
                <p:nvPr/>
              </p:nvSpPr>
              <p:spPr>
                <a:xfrm>
                  <a:off x="9639957" y="3665058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C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38" name="직선 연결선 37"/>
                <p:cNvCxnSpPr>
                  <a:stCxn id="35" idx="2"/>
                  <a:endCxn id="36" idx="7"/>
                </p:cNvCxnSpPr>
                <p:nvPr/>
              </p:nvCxnSpPr>
              <p:spPr>
                <a:xfrm flipH="1">
                  <a:off x="8182816" y="3502863"/>
                  <a:ext cx="459917" cy="2570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>
                  <a:stCxn id="37" idx="1"/>
                  <a:endCxn id="35" idx="6"/>
                </p:cNvCxnSpPr>
                <p:nvPr/>
              </p:nvCxnSpPr>
              <p:spPr>
                <a:xfrm flipH="1" flipV="1">
                  <a:off x="9290720" y="3502863"/>
                  <a:ext cx="444132" cy="25709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>
                <a:stCxn id="37" idx="2"/>
                <a:endCxn id="36" idx="6"/>
              </p:cNvCxnSpPr>
              <p:nvPr/>
            </p:nvCxnSpPr>
            <p:spPr>
              <a:xfrm flipH="1">
                <a:off x="8277711" y="3706130"/>
                <a:ext cx="136224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연결선 47"/>
            <p:cNvCxnSpPr>
              <a:stCxn id="37" idx="3"/>
              <a:endCxn id="51" idx="6"/>
            </p:cNvCxnSpPr>
            <p:nvPr/>
          </p:nvCxnSpPr>
          <p:spPr>
            <a:xfrm flipH="1">
              <a:off x="3553976" y="3982108"/>
              <a:ext cx="452025" cy="284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905989" y="394243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56" name="직선 연결선 55"/>
            <p:cNvCxnSpPr>
              <a:stCxn id="51" idx="2"/>
              <a:endCxn id="36" idx="5"/>
            </p:cNvCxnSpPr>
            <p:nvPr/>
          </p:nvCxnSpPr>
          <p:spPr>
            <a:xfrm flipH="1" flipV="1">
              <a:off x="2453965" y="3982109"/>
              <a:ext cx="452024" cy="2843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35" idx="4"/>
              <a:endCxn id="51" idx="0"/>
            </p:cNvCxnSpPr>
            <p:nvPr/>
          </p:nvCxnSpPr>
          <p:spPr>
            <a:xfrm flipH="1">
              <a:off x="3229983" y="3590807"/>
              <a:ext cx="7893" cy="3516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2638822" y="4361329"/>
            <a:ext cx="9476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700" b="1" dirty="0" smtClean="0">
                <a:latin typeface="Consolas" panose="020B0609020204030204" pitchFamily="49" charset="0"/>
                <a:cs typeface="Times New Roman"/>
              </a:rPr>
              <a:t>&lt;G1&gt;</a:t>
            </a:r>
            <a:endParaRPr lang="ko-KR" altLang="ko-KR" sz="2700" dirty="0"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389314" y="2708920"/>
            <a:ext cx="2658220" cy="1647645"/>
            <a:chOff x="1900873" y="2942800"/>
            <a:chExt cx="2658220" cy="1647645"/>
          </a:xfrm>
        </p:grpSpPr>
        <p:grpSp>
          <p:nvGrpSpPr>
            <p:cNvPr id="76" name="그룹 75"/>
            <p:cNvGrpSpPr/>
            <p:nvPr/>
          </p:nvGrpSpPr>
          <p:grpSpPr>
            <a:xfrm>
              <a:off x="1900873" y="2942800"/>
              <a:ext cx="2658220" cy="1134207"/>
              <a:chOff x="7629724" y="2895927"/>
              <a:chExt cx="2658220" cy="1134207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7629724" y="2895927"/>
                <a:ext cx="2658220" cy="1134207"/>
                <a:chOff x="7629724" y="3178859"/>
                <a:chExt cx="2658220" cy="1134207"/>
              </a:xfrm>
            </p:grpSpPr>
            <p:sp>
              <p:nvSpPr>
                <p:cNvPr id="83" name="타원 82"/>
                <p:cNvSpPr/>
                <p:nvPr/>
              </p:nvSpPr>
              <p:spPr>
                <a:xfrm>
                  <a:off x="8642733" y="31788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A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7629724" y="3665059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B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9639957" y="3665058"/>
                  <a:ext cx="647987" cy="6480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 smtClean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C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86" name="직선 연결선 85"/>
                <p:cNvCxnSpPr>
                  <a:stCxn id="83" idx="2"/>
                  <a:endCxn id="84" idx="7"/>
                </p:cNvCxnSpPr>
                <p:nvPr/>
              </p:nvCxnSpPr>
              <p:spPr>
                <a:xfrm flipH="1">
                  <a:off x="8182816" y="3502863"/>
                  <a:ext cx="459917" cy="2570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/>
              <p:cNvCxnSpPr>
                <a:stCxn id="85" idx="2"/>
                <a:endCxn id="84" idx="6"/>
              </p:cNvCxnSpPr>
              <p:nvPr/>
            </p:nvCxnSpPr>
            <p:spPr>
              <a:xfrm flipH="1">
                <a:off x="8277711" y="3706130"/>
                <a:ext cx="1362246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타원 77"/>
            <p:cNvSpPr/>
            <p:nvPr/>
          </p:nvSpPr>
          <p:spPr>
            <a:xfrm>
              <a:off x="2905989" y="394243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79" name="직선 연결선 78"/>
            <p:cNvCxnSpPr>
              <a:stCxn id="78" idx="2"/>
              <a:endCxn id="84" idx="5"/>
            </p:cNvCxnSpPr>
            <p:nvPr/>
          </p:nvCxnSpPr>
          <p:spPr>
            <a:xfrm flipH="1" flipV="1">
              <a:off x="2453965" y="3982109"/>
              <a:ext cx="452024" cy="2843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타원 87"/>
          <p:cNvSpPr/>
          <p:nvPr/>
        </p:nvSpPr>
        <p:spPr>
          <a:xfrm>
            <a:off x="9410570" y="3290778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B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415686" y="3804216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D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90" name="직선 연결선 89"/>
          <p:cNvCxnSpPr>
            <a:stCxn id="89" idx="2"/>
            <a:endCxn id="88" idx="5"/>
          </p:cNvCxnSpPr>
          <p:nvPr/>
        </p:nvCxnSpPr>
        <p:spPr>
          <a:xfrm flipH="1" flipV="1">
            <a:off x="9963662" y="3843887"/>
            <a:ext cx="452024" cy="284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10442723" y="2795171"/>
            <a:ext cx="647987" cy="6480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A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431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430025"/>
            <a:ext cx="23536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3)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그래프의 종류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058" y="2132856"/>
            <a:ext cx="5551140" cy="42484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9222" y="2132856"/>
            <a:ext cx="5510322" cy="424847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920" y="2348880"/>
            <a:ext cx="5552277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CONNECTED 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39222" y="2348880"/>
            <a:ext cx="5531299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DISCONNECTED </a:t>
            </a:r>
            <a:r>
              <a:rPr lang="en-US" altLang="ko-KR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GRAPH</a:t>
            </a:r>
            <a:endParaRPr lang="ko-KR" altLang="en-US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61801" y="5293657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하나라도 단절되어 있으면 단절 그래프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590" y="5301208"/>
            <a:ext cx="550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떨어져 있는 정점이 없으면 연결 그래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70870" y="1268760"/>
            <a:ext cx="653428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</a:t>
            </a:r>
            <a:r>
              <a:rPr lang="ko-KR" altLang="en-US" sz="33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 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3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비연결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단절</a:t>
            </a:r>
            <a:r>
              <a:rPr lang="en-US" altLang="ko-KR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3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그래프</a:t>
            </a:r>
            <a:endParaRPr lang="en-US" altLang="ko-KR" sz="33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702718" y="3283083"/>
            <a:ext cx="2874434" cy="1658085"/>
            <a:chOff x="1093603" y="3044714"/>
            <a:chExt cx="2874434" cy="1658085"/>
          </a:xfrm>
        </p:grpSpPr>
        <p:sp>
          <p:nvSpPr>
            <p:cNvPr id="25" name="타원 24"/>
            <p:cNvSpPr/>
            <p:nvPr/>
          </p:nvSpPr>
          <p:spPr>
            <a:xfrm>
              <a:off x="2190791" y="304471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093603" y="3507290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302305" y="30839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8" name="직선 연결선 27"/>
            <p:cNvCxnSpPr>
              <a:stCxn id="25" idx="2"/>
              <a:endCxn id="26" idx="7"/>
            </p:cNvCxnSpPr>
            <p:nvPr/>
          </p:nvCxnSpPr>
          <p:spPr>
            <a:xfrm flipH="1">
              <a:off x="1646695" y="3368718"/>
              <a:ext cx="544096" cy="2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7" idx="2"/>
              <a:endCxn id="25" idx="6"/>
            </p:cNvCxnSpPr>
            <p:nvPr/>
          </p:nvCxnSpPr>
          <p:spPr>
            <a:xfrm flipH="1" flipV="1">
              <a:off x="2838778" y="3368718"/>
              <a:ext cx="463527" cy="39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2105725" y="405479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6" name="직선 연결선 35"/>
            <p:cNvCxnSpPr>
              <a:stCxn id="34" idx="2"/>
              <a:endCxn id="26" idx="5"/>
            </p:cNvCxnSpPr>
            <p:nvPr/>
          </p:nvCxnSpPr>
          <p:spPr>
            <a:xfrm flipH="1" flipV="1">
              <a:off x="1646695" y="4060399"/>
              <a:ext cx="459030" cy="3183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8" idx="2"/>
              <a:endCxn id="34" idx="6"/>
            </p:cNvCxnSpPr>
            <p:nvPr/>
          </p:nvCxnSpPr>
          <p:spPr>
            <a:xfrm flipH="1">
              <a:off x="2753712" y="4257092"/>
              <a:ext cx="566338" cy="1217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3320050" y="393308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E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541252" y="3284984"/>
            <a:ext cx="2874434" cy="1658085"/>
            <a:chOff x="1093603" y="3044714"/>
            <a:chExt cx="2874434" cy="1658085"/>
          </a:xfrm>
        </p:grpSpPr>
        <p:sp>
          <p:nvSpPr>
            <p:cNvPr id="53" name="타원 52"/>
            <p:cNvSpPr/>
            <p:nvPr/>
          </p:nvSpPr>
          <p:spPr>
            <a:xfrm>
              <a:off x="2190791" y="3044714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A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093603" y="3507290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B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302305" y="3083946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D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56" name="직선 연결선 55"/>
            <p:cNvCxnSpPr>
              <a:stCxn id="53" idx="2"/>
              <a:endCxn id="54" idx="7"/>
            </p:cNvCxnSpPr>
            <p:nvPr/>
          </p:nvCxnSpPr>
          <p:spPr>
            <a:xfrm flipH="1">
              <a:off x="1646695" y="3368718"/>
              <a:ext cx="544096" cy="233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5" idx="2"/>
              <a:endCxn id="53" idx="6"/>
            </p:cNvCxnSpPr>
            <p:nvPr/>
          </p:nvCxnSpPr>
          <p:spPr>
            <a:xfrm flipH="1" flipV="1">
              <a:off x="2838778" y="3368718"/>
              <a:ext cx="463527" cy="39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2105725" y="405479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C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60" name="직선 연결선 59"/>
            <p:cNvCxnSpPr>
              <a:stCxn id="61" idx="2"/>
              <a:endCxn id="58" idx="6"/>
            </p:cNvCxnSpPr>
            <p:nvPr/>
          </p:nvCxnSpPr>
          <p:spPr>
            <a:xfrm flipH="1">
              <a:off x="2753712" y="4257092"/>
              <a:ext cx="566338" cy="1217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3320050" y="393308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E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9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1969</Words>
  <Application>Microsoft Office PowerPoint</Application>
  <PresentationFormat>사용자 지정</PresentationFormat>
  <Paragraphs>682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-윤고딕310</vt:lpstr>
      <vt:lpstr>Times New Roman</vt:lpstr>
      <vt:lpstr>Arial</vt:lpstr>
      <vt:lpstr>-윤고딕350</vt:lpstr>
      <vt:lpstr>Consolas</vt:lpstr>
      <vt:lpstr>Wingdings</vt:lpstr>
      <vt:lpstr>맑은 고딕</vt:lpstr>
      <vt:lpstr>-윤고딕330</vt:lpstr>
      <vt:lpstr>굴림</vt:lpstr>
      <vt:lpstr>Cambria Math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dltkddk327@naver.com</dc:creator>
  <cp:lastModifiedBy>Lim Jisoo</cp:lastModifiedBy>
  <cp:revision>663</cp:revision>
  <dcterms:created xsi:type="dcterms:W3CDTF">2020-02-22T14:58:51Z</dcterms:created>
  <dcterms:modified xsi:type="dcterms:W3CDTF">2020-03-17T07:16:37Z</dcterms:modified>
</cp:coreProperties>
</file>