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2245">
          <p15:clr>
            <a:srgbClr val="A4A3A4"/>
          </p15:clr>
        </p15:guide>
        <p15:guide id="4" pos="4241">
          <p15:clr>
            <a:srgbClr val="A4A3A4"/>
          </p15:clr>
        </p15:guide>
        <p15:guide id="5" pos="5465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hE+XbXVROJHueYGbjM78y2zFoQ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044" autoAdjust="0"/>
  </p:normalViewPr>
  <p:slideViewPr>
    <p:cSldViewPr snapToGrid="0">
      <p:cViewPr varScale="1">
        <p:scale>
          <a:sx n="57" d="100"/>
          <a:sy n="57" d="100"/>
        </p:scale>
        <p:origin x="276" y="42"/>
      </p:cViewPr>
      <p:guideLst>
        <p:guide orient="horz" pos="799"/>
        <p:guide orient="horz" pos="1117"/>
        <p:guide pos="2245"/>
        <p:guide pos="4241"/>
        <p:guide pos="5465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2946058" cy="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530" y="2"/>
            <a:ext cx="2946058" cy="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221"/>
            <a:ext cx="2946058" cy="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215532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016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215808b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72215808b2_0_19:notes"/>
          <p:cNvSpPr txBox="1">
            <a:spLocks noGrp="1"/>
          </p:cNvSpPr>
          <p:nvPr>
            <p:ph type="body" idx="1"/>
          </p:nvPr>
        </p:nvSpPr>
        <p:spPr>
          <a:xfrm>
            <a:off x="679442" y="4715271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endParaRPr sz="800"/>
          </a:p>
        </p:txBody>
      </p:sp>
      <p:sp>
        <p:nvSpPr>
          <p:cNvPr id="100" name="Google Shape;100;g72215808b2_0_19:notes"/>
          <p:cNvSpPr txBox="1">
            <a:spLocks noGrp="1"/>
          </p:cNvSpPr>
          <p:nvPr>
            <p:ph type="sldNum" idx="12"/>
          </p:nvPr>
        </p:nvSpPr>
        <p:spPr>
          <a:xfrm>
            <a:off x="3850530" y="9428221"/>
            <a:ext cx="29460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096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endParaRPr sz="800"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175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215808b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72215808b2_0_29:notes"/>
          <p:cNvSpPr txBox="1">
            <a:spLocks noGrp="1"/>
          </p:cNvSpPr>
          <p:nvPr>
            <p:ph type="body" idx="1"/>
          </p:nvPr>
        </p:nvSpPr>
        <p:spPr>
          <a:xfrm>
            <a:off x="679442" y="4715271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ko-KR" sz="800"/>
              <a:t>여자 뿐 아니라 남성, 그루밍족의 비율이 증가함에 따라 패션에 대한 관심이 점점 증가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ko-KR" sz="800"/>
              <a:t>그 중 무엇을 어떻게 입을지에 대한 고민은 계속해서 존재해왔음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ko-KR" sz="800"/>
              <a:t>최근에는 이에 따라 인스타 그램에서 매일의 코디세트를 제공, 뭐입을지에 대한 책, 유투브 존재 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ko-KR" sz="800"/>
              <a:t>그 중에서도 다들 한번은 해보았을 고민, ‘오늘 뭐 입지?’에 대한 고민 혹은 이 옷은 어떻게 입지?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ko-KR" sz="800"/>
              <a:t>물론 개성, 트렌드로써 즐거움을 제공하기도 하지만 아침마다 어떤 옷을 입을지에 대한 고민, 스트레스로 다가오기도 함</a:t>
            </a:r>
            <a:endParaRPr sz="800"/>
          </a:p>
        </p:txBody>
      </p:sp>
      <p:sp>
        <p:nvSpPr>
          <p:cNvPr id="125" name="Google Shape;125;g72215808b2_0_29:notes"/>
          <p:cNvSpPr txBox="1">
            <a:spLocks noGrp="1"/>
          </p:cNvSpPr>
          <p:nvPr>
            <p:ph type="sldNum" idx="12"/>
          </p:nvPr>
        </p:nvSpPr>
        <p:spPr>
          <a:xfrm>
            <a:off x="3850530" y="9428221"/>
            <a:ext cx="29460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980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139" name="Google Shape;139;p4:notes"/>
          <p:cNvSpPr txBox="1">
            <a:spLocks noGrp="1"/>
          </p:cNvSpPr>
          <p:nvPr>
            <p:ph type="sldNum" idx="12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681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215808b2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72215808b2_3_18:notes"/>
          <p:cNvSpPr txBox="1">
            <a:spLocks noGrp="1"/>
          </p:cNvSpPr>
          <p:nvPr>
            <p:ph type="body" idx="1"/>
          </p:nvPr>
        </p:nvSpPr>
        <p:spPr>
          <a:xfrm>
            <a:off x="679442" y="4715271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200" b="1" i="0" u="none" strike="noStrike" cap="none" dirty="0" smtClean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289,222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 number of </a:t>
            </a:r>
            <a:r>
              <a:rPr lang="en-US" altLang="ko-KR" sz="1200" b="1" i="0" u="none" strike="noStrike" cap="none" dirty="0" smtClean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clothes images.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200" b="1" i="0" u="none" strike="noStrike" cap="none" dirty="0" smtClean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50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 number of </a:t>
            </a:r>
            <a:r>
              <a:rPr lang="en-US" altLang="ko-KR" sz="1200" b="1" i="0" u="none" strike="noStrike" cap="none" dirty="0" smtClean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clothing categories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and </a:t>
            </a:r>
            <a:r>
              <a:rPr lang="en-US" altLang="ko-KR" sz="1200" b="1" i="0" u="none" strike="noStrike" cap="none" dirty="0" smtClean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1,000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 number of </a:t>
            </a:r>
            <a:r>
              <a:rPr lang="en-US" altLang="ko-KR" sz="1200" b="1" i="0" u="none" strike="noStrike" cap="none" dirty="0" smtClean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clothing attributes.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Each image is annotated by </a:t>
            </a:r>
            <a:r>
              <a:rPr lang="en-US" altLang="ko-KR" sz="1200" b="1" i="0" u="none" strike="noStrike" cap="none" dirty="0" smtClean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bounding box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 and </a:t>
            </a:r>
            <a:r>
              <a:rPr lang="en-US" altLang="ko-KR" sz="1200" b="1" i="0" u="none" strike="noStrike" cap="none" dirty="0" smtClean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clothing type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endParaRPr sz="800" dirty="0"/>
          </a:p>
        </p:txBody>
      </p:sp>
      <p:sp>
        <p:nvSpPr>
          <p:cNvPr id="159" name="Google Shape;159;g72215808b2_3_18:notes"/>
          <p:cNvSpPr txBox="1">
            <a:spLocks noGrp="1"/>
          </p:cNvSpPr>
          <p:nvPr>
            <p:ph type="sldNum" idx="12"/>
          </p:nvPr>
        </p:nvSpPr>
        <p:spPr>
          <a:xfrm>
            <a:off x="3850530" y="9428221"/>
            <a:ext cx="29460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70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endParaRPr sz="800"/>
          </a:p>
        </p:txBody>
      </p:sp>
      <p:sp>
        <p:nvSpPr>
          <p:cNvPr id="171" name="Google Shape;171;p3:notes"/>
          <p:cNvSpPr txBox="1">
            <a:spLocks noGrp="1"/>
          </p:cNvSpPr>
          <p:nvPr>
            <p:ph type="sldNum" idx="12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4465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endParaRPr sz="800" dirty="0"/>
          </a:p>
        </p:txBody>
      </p:sp>
      <p:sp>
        <p:nvSpPr>
          <p:cNvPr id="171" name="Google Shape;171;p3:notes"/>
          <p:cNvSpPr txBox="1">
            <a:spLocks noGrp="1"/>
          </p:cNvSpPr>
          <p:nvPr>
            <p:ph type="sldNum" idx="12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108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mmlab.ie.cuhk.edu.hk/projects/DeepFashion.html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1707100" y="1628800"/>
            <a:ext cx="5729807" cy="2124740"/>
            <a:chOff x="3476839" y="1664524"/>
            <a:chExt cx="5821200" cy="1931581"/>
          </a:xfrm>
        </p:grpSpPr>
        <p:sp>
          <p:nvSpPr>
            <p:cNvPr id="90" name="Google Shape;90;p1"/>
            <p:cNvSpPr/>
            <p:nvPr/>
          </p:nvSpPr>
          <p:spPr>
            <a:xfrm>
              <a:off x="3495380" y="1664524"/>
              <a:ext cx="5784000" cy="248700"/>
            </a:xfrm>
            <a:prstGeom prst="rect">
              <a:avLst/>
            </a:prstGeom>
            <a:solidFill>
              <a:srgbClr val="262626"/>
            </a:solidFill>
            <a:ln w="25400" cap="flat" cmpd="sng">
              <a:solidFill>
                <a:srgbClr val="395E89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Industrial 4.0 </a:t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3476839" y="2268705"/>
              <a:ext cx="58212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42427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어떤 옷을 입을지 고민된다면?</a:t>
              </a:r>
              <a:endParaRPr sz="2400" b="1">
                <a:solidFill>
                  <a:srgbClr val="4242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3514056" y="3596105"/>
              <a:ext cx="5663091" cy="0"/>
            </a:xfrm>
            <a:custGeom>
              <a:avLst/>
              <a:gdLst/>
              <a:ahLst/>
              <a:cxnLst/>
              <a:rect l="l" t="t" r="r" b="b"/>
              <a:pathLst>
                <a:path w="4218317" h="120000" extrusionOk="0">
                  <a:moveTo>
                    <a:pt x="0" y="0"/>
                  </a:moveTo>
                  <a:lnTo>
                    <a:pt x="4218317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3476839" y="2660387"/>
              <a:ext cx="5802600" cy="7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 b="1">
                  <a:solidFill>
                    <a:srgbClr val="42427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사진 한 장이면 ‘패스’!</a:t>
              </a:r>
              <a:endParaRPr sz="3600" b="1">
                <a:solidFill>
                  <a:srgbClr val="4242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3545300" y="5143850"/>
            <a:ext cx="3891600" cy="773400"/>
          </a:xfrm>
          <a:prstGeom prst="rect">
            <a:avLst/>
          </a:prstGeom>
          <a:noFill/>
          <a:ln w="9525" cap="flat" cmpd="sng">
            <a:solidFill>
              <a:srgbClr val="080808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박준원, 이혜준, 임지수   </a:t>
            </a:r>
            <a:endParaRPr sz="4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" name="Google Shape;95;p1" descr="\\26.2.121.50\online\#New_집합교육1그룹\08.정부지원\☆ 4차산업혁명선도인력양성사업\＃4차 운영\[공통] 4차 로고\[로고]_4차산업_텍스트_가로타입_ver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4287" y="317258"/>
            <a:ext cx="1663159" cy="59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536" y="319725"/>
            <a:ext cx="1813560" cy="37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215808b2_0_19"/>
          <p:cNvSpPr txBox="1"/>
          <p:nvPr/>
        </p:nvSpPr>
        <p:spPr>
          <a:xfrm>
            <a:off x="360813" y="188640"/>
            <a:ext cx="4663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</a:pPr>
            <a:r>
              <a:rPr lang="ko-KR" sz="3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36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Google Shape;103;g72215808b2_0_19"/>
          <p:cNvCxnSpPr/>
          <p:nvPr/>
        </p:nvCxnSpPr>
        <p:spPr>
          <a:xfrm>
            <a:off x="250130" y="888062"/>
            <a:ext cx="8642400" cy="0"/>
          </a:xfrm>
          <a:prstGeom prst="straightConnector1">
            <a:avLst/>
          </a:prstGeom>
          <a:solidFill>
            <a:srgbClr val="003099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g72215808b2_0_19"/>
          <p:cNvCxnSpPr/>
          <p:nvPr/>
        </p:nvCxnSpPr>
        <p:spPr>
          <a:xfrm>
            <a:off x="250130" y="6381328"/>
            <a:ext cx="8642400" cy="0"/>
          </a:xfrm>
          <a:prstGeom prst="straightConnector1">
            <a:avLst/>
          </a:prstGeom>
          <a:solidFill>
            <a:srgbClr val="003099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g72215808b2_0_19" descr="\\26.2.121.50\online\#New_집합교육1그룹\08.정부지원\☆ 4차산업혁명선도인력양성사업\＃4차 운영\[공통] 4차 로고\[로고]_4차산업_가로타입_ver2 - 복사본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512" y="6497441"/>
            <a:ext cx="951113" cy="27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72215808b2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130" y="6419028"/>
            <a:ext cx="1585566" cy="32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72215808b2_0_19"/>
          <p:cNvSpPr txBox="1"/>
          <p:nvPr/>
        </p:nvSpPr>
        <p:spPr>
          <a:xfrm>
            <a:off x="830025" y="1385838"/>
            <a:ext cx="7482600" cy="4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AutoNum type="arabicPeriod"/>
            </a:pPr>
            <a:r>
              <a:rPr 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주제</a:t>
            </a: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AutoNum type="arabicPeriod"/>
            </a:pPr>
            <a:r>
              <a:rPr 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주제 선정 배경</a:t>
            </a: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AutoNum type="arabicPeriod"/>
            </a:pPr>
            <a:r>
              <a:rPr 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구현과정 및 분석방법</a:t>
            </a: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AutoNum type="arabicPeriod"/>
            </a:pPr>
            <a:r>
              <a:rPr 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데이터 및 참조</a:t>
            </a: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AutoNum type="arabicPeriod"/>
            </a:pPr>
            <a:r>
              <a:rPr lang="ko-KR" sz="2400" b="1" dirty="0" smtClean="0">
                <a:latin typeface="Malgun Gothic"/>
                <a:ea typeface="Malgun Gothic"/>
                <a:cs typeface="Malgun Gothic"/>
                <a:sym typeface="Malgun Gothic"/>
              </a:rPr>
              <a:t>기대효과</a:t>
            </a:r>
            <a:endParaRPr lang="en-US" altLang="ko-KR" sz="2400" b="1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AutoNum type="arabicPeriod"/>
            </a:pPr>
            <a:r>
              <a:rPr lang="ko-KR" altLang="en-US" sz="2400" b="1" dirty="0" smtClean="0">
                <a:latin typeface="Malgun Gothic"/>
                <a:ea typeface="Malgun Gothic"/>
                <a:cs typeface="Malgun Gothic"/>
                <a:sym typeface="Malgun Gothic"/>
              </a:rPr>
              <a:t>기타 아이디어</a:t>
            </a: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/>
        </p:nvSpPr>
        <p:spPr>
          <a:xfrm>
            <a:off x="360813" y="188640"/>
            <a:ext cx="46634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</a:pPr>
            <a:r>
              <a:rPr lang="ko-KR" sz="3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</a:t>
            </a:r>
            <a:endParaRPr sz="36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2"/>
          <p:cNvCxnSpPr/>
          <p:nvPr/>
        </p:nvCxnSpPr>
        <p:spPr>
          <a:xfrm>
            <a:off x="250130" y="888062"/>
            <a:ext cx="8642350" cy="0"/>
          </a:xfrm>
          <a:prstGeom prst="straightConnector1">
            <a:avLst/>
          </a:prstGeom>
          <a:solidFill>
            <a:srgbClr val="003099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2"/>
          <p:cNvCxnSpPr/>
          <p:nvPr/>
        </p:nvCxnSpPr>
        <p:spPr>
          <a:xfrm>
            <a:off x="250130" y="6381328"/>
            <a:ext cx="8642350" cy="0"/>
          </a:xfrm>
          <a:prstGeom prst="straightConnector1">
            <a:avLst/>
          </a:prstGeom>
          <a:solidFill>
            <a:srgbClr val="003099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6" name="Google Shape;116;p2" descr="\\26.2.121.50\online\#New_집합교육1그룹\08.정부지원\☆ 4차산업혁명선도인력양성사업\＃4차 운영\[공통] 4차 로고\[로고]_4차산업_가로타입_ver2 - 복사본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512" y="6497441"/>
            <a:ext cx="951113" cy="27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130" y="6419028"/>
            <a:ext cx="1585566" cy="32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/>
        </p:nvSpPr>
        <p:spPr>
          <a:xfrm>
            <a:off x="260900" y="1062250"/>
            <a:ext cx="8642400" cy="51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1613450" y="1659348"/>
            <a:ext cx="5937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rgbClr val="42427A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사진 한 장이면 ‘패스’!</a:t>
            </a:r>
            <a:endParaRPr sz="3600" b="1">
              <a:solidFill>
                <a:srgbClr val="42427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360825" y="2570050"/>
            <a:ext cx="8642400" cy="8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코디를 원하는 옷 사진을 찍으면 트렌드, 취향, 상황에 맞춰 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어울리는 옷을 추천해주는 서비스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5">
            <a:alphaModFix/>
          </a:blip>
          <a:srcRect l="709" r="709" b="14052"/>
          <a:stretch/>
        </p:blipFill>
        <p:spPr>
          <a:xfrm>
            <a:off x="3375075" y="3715950"/>
            <a:ext cx="2613875" cy="22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215808b2_0_29"/>
          <p:cNvSpPr txBox="1"/>
          <p:nvPr/>
        </p:nvSpPr>
        <p:spPr>
          <a:xfrm>
            <a:off x="360813" y="188640"/>
            <a:ext cx="4663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</a:pPr>
            <a:r>
              <a:rPr lang="ko-KR" sz="3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선정 배경</a:t>
            </a:r>
            <a:endParaRPr sz="36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8" name="Google Shape;128;g72215808b2_0_29"/>
          <p:cNvCxnSpPr/>
          <p:nvPr/>
        </p:nvCxnSpPr>
        <p:spPr>
          <a:xfrm>
            <a:off x="250130" y="888062"/>
            <a:ext cx="8642400" cy="0"/>
          </a:xfrm>
          <a:prstGeom prst="straightConnector1">
            <a:avLst/>
          </a:prstGeom>
          <a:solidFill>
            <a:srgbClr val="003099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g72215808b2_0_29"/>
          <p:cNvCxnSpPr/>
          <p:nvPr/>
        </p:nvCxnSpPr>
        <p:spPr>
          <a:xfrm>
            <a:off x="250130" y="6381328"/>
            <a:ext cx="8642400" cy="0"/>
          </a:xfrm>
          <a:prstGeom prst="straightConnector1">
            <a:avLst/>
          </a:prstGeom>
          <a:solidFill>
            <a:srgbClr val="003099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g72215808b2_0_29" descr="\\26.2.121.50\online\#New_집합교육1그룹\08.정부지원\☆ 4차산업혁명선도인력양성사업\＃4차 운영\[공통] 4차 로고\[로고]_4차산업_가로타입_ver2 - 복사본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512" y="6497441"/>
            <a:ext cx="951113" cy="27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72215808b2_0_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130" y="6419028"/>
            <a:ext cx="1585566" cy="322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72215808b2_0_29" descr="오늘 뭐 입지? 패션-보다-나&gt; 출간 소식"/>
          <p:cNvPicPr preferRelativeResize="0"/>
          <p:nvPr/>
        </p:nvPicPr>
        <p:blipFill rotWithShape="1">
          <a:blip r:embed="rId5">
            <a:alphaModFix/>
          </a:blip>
          <a:srcRect t="8991" b="6741"/>
          <a:stretch/>
        </p:blipFill>
        <p:spPr>
          <a:xfrm>
            <a:off x="2853750" y="3804150"/>
            <a:ext cx="1995274" cy="23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72215808b2_0_29"/>
          <p:cNvPicPr preferRelativeResize="0"/>
          <p:nvPr/>
        </p:nvPicPr>
        <p:blipFill rotWithShape="1">
          <a:blip r:embed="rId6">
            <a:alphaModFix/>
          </a:blip>
          <a:srcRect t="64164" r="66245"/>
          <a:stretch/>
        </p:blipFill>
        <p:spPr>
          <a:xfrm>
            <a:off x="468325" y="3938888"/>
            <a:ext cx="2186544" cy="20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72215808b2_0_29"/>
          <p:cNvPicPr preferRelativeResize="0"/>
          <p:nvPr/>
        </p:nvPicPr>
        <p:blipFill rotWithShape="1">
          <a:blip r:embed="rId7">
            <a:alphaModFix/>
          </a:blip>
          <a:srcRect b="48654"/>
          <a:stretch/>
        </p:blipFill>
        <p:spPr>
          <a:xfrm>
            <a:off x="5047900" y="3848452"/>
            <a:ext cx="3700350" cy="22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72215808b2_0_29"/>
          <p:cNvPicPr preferRelativeResize="0"/>
          <p:nvPr/>
        </p:nvPicPr>
        <p:blipFill rotWithShape="1">
          <a:blip r:embed="rId8">
            <a:alphaModFix/>
          </a:blip>
          <a:srcRect t="38229" b="19444"/>
          <a:stretch/>
        </p:blipFill>
        <p:spPr>
          <a:xfrm>
            <a:off x="1876338" y="1125575"/>
            <a:ext cx="5391318" cy="2485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4"/>
          <p:cNvCxnSpPr/>
          <p:nvPr/>
        </p:nvCxnSpPr>
        <p:spPr>
          <a:xfrm>
            <a:off x="250130" y="888062"/>
            <a:ext cx="8642350" cy="0"/>
          </a:xfrm>
          <a:prstGeom prst="straightConnector1">
            <a:avLst/>
          </a:prstGeom>
          <a:solidFill>
            <a:srgbClr val="003099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4"/>
          <p:cNvCxnSpPr/>
          <p:nvPr/>
        </p:nvCxnSpPr>
        <p:spPr>
          <a:xfrm>
            <a:off x="250130" y="6381328"/>
            <a:ext cx="8642350" cy="0"/>
          </a:xfrm>
          <a:prstGeom prst="straightConnector1">
            <a:avLst/>
          </a:prstGeom>
          <a:solidFill>
            <a:srgbClr val="003099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3" name="Google Shape;143;p4" descr="\\26.2.121.50\online\#New_집합교육1그룹\08.정부지원\☆ 4차산업혁명선도인력양성사업\＃4차 운영\[공통] 4차 로고\[로고]_4차산업_가로타입_ver2 - 복사본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512" y="6497441"/>
            <a:ext cx="951113" cy="273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 txBox="1"/>
          <p:nvPr/>
        </p:nvSpPr>
        <p:spPr>
          <a:xfrm>
            <a:off x="360842" y="188650"/>
            <a:ext cx="528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</a:pPr>
            <a:r>
              <a:rPr lang="ko-KR" sz="3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구현과정 및 분석 방법</a:t>
            </a:r>
            <a:endParaRPr sz="36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130" y="6419028"/>
            <a:ext cx="1585566" cy="32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/>
          <p:nvPr/>
        </p:nvSpPr>
        <p:spPr>
          <a:xfrm>
            <a:off x="360825" y="1268425"/>
            <a:ext cx="3925500" cy="504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Malgun Gothic"/>
                <a:ea typeface="Malgun Gothic"/>
                <a:cs typeface="Malgun Gothic"/>
                <a:sym typeface="Malgun Gothic"/>
              </a:rPr>
              <a:t>이미지 데이터 전처리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360825" y="2169575"/>
            <a:ext cx="3925500" cy="504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Malgun Gothic"/>
                <a:ea typeface="Malgun Gothic"/>
                <a:cs typeface="Malgun Gothic"/>
                <a:sym typeface="Malgun Gothic"/>
              </a:rPr>
              <a:t>이미지 데이터 학습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60825" y="2994525"/>
            <a:ext cx="3925500" cy="504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코디 원하는 옷 이미지 입력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360825" y="3819475"/>
            <a:ext cx="3925500" cy="504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Malgun Gothic"/>
                <a:ea typeface="Malgun Gothic"/>
                <a:cs typeface="Malgun Gothic"/>
                <a:sym typeface="Malgun Gothic"/>
              </a:rPr>
              <a:t>입력된 옷의 특징 추출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360825" y="4675300"/>
            <a:ext cx="3925500" cy="504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Malgun Gothic"/>
                <a:ea typeface="Malgun Gothic"/>
                <a:cs typeface="Malgun Gothic"/>
                <a:sym typeface="Malgun Gothic"/>
              </a:rPr>
              <a:t>추천 알고리즘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360825" y="5531125"/>
            <a:ext cx="3925500" cy="504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Malgun Gothic"/>
                <a:ea typeface="Malgun Gothic"/>
                <a:cs typeface="Malgun Gothic"/>
                <a:sym typeface="Malgun Gothic"/>
              </a:rPr>
              <a:t>코디 세트 추천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4453100" y="2260925"/>
            <a:ext cx="236400" cy="32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4856275" y="1773325"/>
            <a:ext cx="3925500" cy="1221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Malgun Gothic"/>
                <a:ea typeface="Malgun Gothic"/>
                <a:cs typeface="Malgun Gothic"/>
                <a:sym typeface="Malgun Gothic"/>
              </a:rPr>
              <a:t>CNN 알고리즘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Malgun Gothic"/>
                <a:ea typeface="Malgun Gothic"/>
                <a:cs typeface="Malgun Gothic"/>
                <a:sym typeface="Malgun Gothic"/>
              </a:rPr>
              <a:t>옷 종류, 색상, 옷감 등 카테고리화된 이미지 </a:t>
            </a:r>
            <a:r>
              <a:rPr lang="ko-KR" sz="2000" dirty="0" smtClean="0">
                <a:latin typeface="Malgun Gothic"/>
                <a:ea typeface="Malgun Gothic"/>
                <a:cs typeface="Malgun Gothic"/>
                <a:sym typeface="Malgun Gothic"/>
              </a:rPr>
              <a:t>학습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4453100" y="4775525"/>
            <a:ext cx="236400" cy="32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4856275" y="4164275"/>
            <a:ext cx="3925500" cy="1544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#코디 #데일리룩 트렌드 가중치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clustering 통한 군집 비교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날씨, 올해의 컬러 반영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4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2215808b2_3_18"/>
          <p:cNvSpPr txBox="1"/>
          <p:nvPr/>
        </p:nvSpPr>
        <p:spPr>
          <a:xfrm>
            <a:off x="360824" y="188650"/>
            <a:ext cx="3681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</a:pPr>
            <a:r>
              <a:rPr lang="ko-KR" sz="3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및 참조</a:t>
            </a:r>
            <a:endParaRPr sz="36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2" name="Google Shape;162;g72215808b2_3_18"/>
          <p:cNvCxnSpPr/>
          <p:nvPr/>
        </p:nvCxnSpPr>
        <p:spPr>
          <a:xfrm>
            <a:off x="250130" y="888062"/>
            <a:ext cx="8642400" cy="0"/>
          </a:xfrm>
          <a:prstGeom prst="straightConnector1">
            <a:avLst/>
          </a:prstGeom>
          <a:solidFill>
            <a:srgbClr val="003099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g72215808b2_3_18"/>
          <p:cNvCxnSpPr/>
          <p:nvPr/>
        </p:nvCxnSpPr>
        <p:spPr>
          <a:xfrm>
            <a:off x="250130" y="6381328"/>
            <a:ext cx="8642400" cy="0"/>
          </a:xfrm>
          <a:prstGeom prst="straightConnector1">
            <a:avLst/>
          </a:prstGeom>
          <a:solidFill>
            <a:srgbClr val="003099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Google Shape;164;g72215808b2_3_18" descr="\\26.2.121.50\online\#New_집합교육1그룹\08.정부지원\☆ 4차산업혁명선도인력양성사업\＃4차 운영\[공통] 4차 로고\[로고]_4차산업_가로타입_ver2 - 복사본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512" y="6497441"/>
            <a:ext cx="951113" cy="27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72215808b2_3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130" y="6419028"/>
            <a:ext cx="1585566" cy="32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72215808b2_3_18"/>
          <p:cNvSpPr txBox="1"/>
          <p:nvPr/>
        </p:nvSpPr>
        <p:spPr>
          <a:xfrm>
            <a:off x="623450" y="1637225"/>
            <a:ext cx="7674900" cy="364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-KR" sz="2400" b="1" dirty="0">
                <a:solidFill>
                  <a:schemeClr val="dk1"/>
                </a:solidFill>
              </a:rPr>
              <a:t>홍콩 대학교 제공 옷 이미지 </a:t>
            </a:r>
            <a:r>
              <a:rPr lang="ko-KR" sz="2400" b="1" dirty="0" err="1">
                <a:solidFill>
                  <a:schemeClr val="dk1"/>
                </a:solidFill>
              </a:rPr>
              <a:t>데이터셋</a:t>
            </a:r>
            <a:r>
              <a:rPr lang="ko-KR" sz="2400" b="1" dirty="0">
                <a:solidFill>
                  <a:schemeClr val="dk1"/>
                </a:solidFill>
              </a:rPr>
              <a:t> (약</a:t>
            </a:r>
            <a:r>
              <a:rPr lang="ko-KR" sz="2400" b="1" dirty="0" smtClean="0">
                <a:solidFill>
                  <a:schemeClr val="dk1"/>
                </a:solidFill>
              </a:rPr>
              <a:t>2</a:t>
            </a:r>
            <a:r>
              <a:rPr lang="en-US" altLang="ko-KR" sz="2400" b="1" dirty="0" smtClean="0">
                <a:solidFill>
                  <a:schemeClr val="dk1"/>
                </a:solidFill>
              </a:rPr>
              <a:t>9</a:t>
            </a:r>
            <a:r>
              <a:rPr lang="ko-KR" sz="2400" b="1" dirty="0" smtClean="0">
                <a:solidFill>
                  <a:schemeClr val="dk1"/>
                </a:solidFill>
              </a:rPr>
              <a:t>만장</a:t>
            </a:r>
            <a:r>
              <a:rPr lang="ko-KR" sz="2400" b="1" dirty="0">
                <a:solidFill>
                  <a:schemeClr val="dk1"/>
                </a:solidFill>
              </a:rPr>
              <a:t>)</a:t>
            </a:r>
            <a:endParaRPr sz="24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u="sng" dirty="0">
                <a:solidFill>
                  <a:schemeClr val="hlink"/>
                </a:solidFill>
                <a:hlinkClick r:id="rId5"/>
              </a:rPr>
              <a:t>http://mmlab.ie.cuhk.edu.hk/projects/DeepFashion.html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-KR" sz="2400" b="1" dirty="0" err="1" smtClean="0">
                <a:solidFill>
                  <a:schemeClr val="dk1"/>
                </a:solidFill>
              </a:rPr>
              <a:t>인스타그램</a:t>
            </a:r>
            <a:r>
              <a:rPr lang="ko-KR" sz="2400" b="1" dirty="0" smtClean="0">
                <a:solidFill>
                  <a:schemeClr val="dk1"/>
                </a:solidFill>
              </a:rPr>
              <a:t> </a:t>
            </a:r>
            <a:r>
              <a:rPr lang="ko-KR" sz="2400" b="1" dirty="0" err="1">
                <a:solidFill>
                  <a:schemeClr val="dk1"/>
                </a:solidFill>
              </a:rPr>
              <a:t>크롤링을</a:t>
            </a:r>
            <a:r>
              <a:rPr lang="ko-KR" sz="2400" b="1" dirty="0">
                <a:solidFill>
                  <a:schemeClr val="dk1"/>
                </a:solidFill>
              </a:rPr>
              <a:t> 통한 추가 데이터 </a:t>
            </a:r>
            <a:r>
              <a:rPr lang="ko-KR" sz="2400" b="1" dirty="0" smtClean="0">
                <a:solidFill>
                  <a:schemeClr val="dk1"/>
                </a:solidFill>
              </a:rPr>
              <a:t>확보</a:t>
            </a:r>
            <a:endParaRPr lang="en-US" altLang="ko-KR" sz="2400" b="1" dirty="0" smtClean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lang="en-US" altLang="ko-KR"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-KR" altLang="en-US" sz="2400" b="1" dirty="0" smtClean="0">
                <a:solidFill>
                  <a:schemeClr val="dk1"/>
                </a:solidFill>
              </a:rPr>
              <a:t>카카오 </a:t>
            </a:r>
            <a:r>
              <a:rPr lang="en-US" altLang="ko-KR" sz="2400" b="1" dirty="0" smtClean="0">
                <a:solidFill>
                  <a:schemeClr val="dk1"/>
                </a:solidFill>
              </a:rPr>
              <a:t>API (</a:t>
            </a:r>
            <a:r>
              <a:rPr lang="ko-KR" altLang="en-US" sz="2400" b="1" dirty="0" err="1" smtClean="0">
                <a:solidFill>
                  <a:schemeClr val="dk1"/>
                </a:solidFill>
              </a:rPr>
              <a:t>인스타그램</a:t>
            </a:r>
            <a:r>
              <a:rPr lang="ko-KR" altLang="en-US" sz="2400" b="1" dirty="0" smtClean="0">
                <a:solidFill>
                  <a:schemeClr val="dk1"/>
                </a:solidFill>
              </a:rPr>
              <a:t> 이미지 상</a:t>
            </a:r>
            <a:r>
              <a:rPr lang="en-US" altLang="ko-KR" sz="2400" b="1" dirty="0" smtClean="0">
                <a:solidFill>
                  <a:schemeClr val="dk1"/>
                </a:solidFill>
              </a:rPr>
              <a:t>,</a:t>
            </a:r>
            <a:r>
              <a:rPr lang="ko-KR" altLang="en-US" sz="2400" b="1" smtClean="0">
                <a:solidFill>
                  <a:schemeClr val="dk1"/>
                </a:solidFill>
              </a:rPr>
              <a:t>하의 구분 </a:t>
            </a:r>
            <a:r>
              <a:rPr lang="ko-KR" altLang="en-US" sz="2400" b="1" dirty="0" smtClean="0">
                <a:solidFill>
                  <a:schemeClr val="dk1"/>
                </a:solidFill>
              </a:rPr>
              <a:t>용도</a:t>
            </a:r>
            <a:r>
              <a:rPr lang="en-US" altLang="ko-KR" sz="2400" b="1" dirty="0" smtClean="0">
                <a:solidFill>
                  <a:schemeClr val="dk1"/>
                </a:solidFill>
              </a:rPr>
              <a:t>)</a:t>
            </a:r>
            <a:endParaRPr lang="en-US" altLang="ko-KR" sz="2400" b="1" dirty="0" smtClean="0">
              <a:solidFill>
                <a:schemeClr val="dk1"/>
              </a:solidFill>
            </a:endParaRPr>
          </a:p>
          <a:p>
            <a:pPr marL="457200">
              <a:lnSpc>
                <a:spcPct val="115000"/>
              </a:lnSpc>
              <a:buSzPts val="2400"/>
            </a:pPr>
            <a:r>
              <a:rPr lang="en-US" altLang="ko-KR" sz="2000" u="sng" dirty="0">
                <a:solidFill>
                  <a:schemeClr val="hlink"/>
                </a:solidFill>
              </a:rPr>
              <a:t>https://developers.kakao.com/docs/restapi/vision#%EC%83%81%ED%92%88-%EA%B2%80%EC%B6%9C</a:t>
            </a:r>
            <a:endParaRPr lang="en-US" altLang="ko-KR" sz="2000" u="sng" dirty="0">
              <a:solidFill>
                <a:schemeClr val="hlink"/>
              </a:solidFill>
            </a:endParaRPr>
          </a:p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</a:rPr>
              <a:t>	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67" name="Google Shape;167;g72215808b2_3_18"/>
          <p:cNvPicPr preferRelativeResize="0"/>
          <p:nvPr/>
        </p:nvPicPr>
        <p:blipFill rotWithShape="1">
          <a:blip r:embed="rId6">
            <a:alphaModFix/>
          </a:blip>
          <a:srcRect b="20337"/>
          <a:stretch/>
        </p:blipFill>
        <p:spPr>
          <a:xfrm>
            <a:off x="6825895" y="4563153"/>
            <a:ext cx="2066635" cy="1563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/>
        </p:nvSpPr>
        <p:spPr>
          <a:xfrm>
            <a:off x="360830" y="188650"/>
            <a:ext cx="3093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</a:pPr>
            <a:r>
              <a:rPr lang="ko-KR" sz="3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</a:t>
            </a:r>
            <a:endParaRPr sz="36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4" name="Google Shape;174;p3"/>
          <p:cNvCxnSpPr/>
          <p:nvPr/>
        </p:nvCxnSpPr>
        <p:spPr>
          <a:xfrm>
            <a:off x="250130" y="888062"/>
            <a:ext cx="8642350" cy="0"/>
          </a:xfrm>
          <a:prstGeom prst="straightConnector1">
            <a:avLst/>
          </a:prstGeom>
          <a:solidFill>
            <a:srgbClr val="003099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"/>
          <p:cNvCxnSpPr/>
          <p:nvPr/>
        </p:nvCxnSpPr>
        <p:spPr>
          <a:xfrm>
            <a:off x="250130" y="6381328"/>
            <a:ext cx="8642350" cy="0"/>
          </a:xfrm>
          <a:prstGeom prst="straightConnector1">
            <a:avLst/>
          </a:prstGeom>
          <a:solidFill>
            <a:srgbClr val="003099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6" name="Google Shape;176;p3" descr="\\26.2.121.50\online\#New_집합교육1그룹\08.정부지원\☆ 4차산업혁명선도인력양성사업\＃4차 운영\[공통] 4차 로고\[로고]_4차산업_가로타입_ver2 - 복사본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512" y="6497441"/>
            <a:ext cx="951113" cy="27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130" y="6419028"/>
            <a:ext cx="1585566" cy="32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"/>
          <p:cNvSpPr txBox="1"/>
          <p:nvPr/>
        </p:nvSpPr>
        <p:spPr>
          <a:xfrm>
            <a:off x="623450" y="1637225"/>
            <a:ext cx="76749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-KR" sz="2400" b="1">
                <a:solidFill>
                  <a:schemeClr val="dk1"/>
                </a:solidFill>
              </a:rPr>
              <a:t>옷 선택에 허비되는 시간 감소 및 스트레스 감소</a:t>
            </a: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-KR" sz="2400" b="1">
                <a:solidFill>
                  <a:schemeClr val="dk1"/>
                </a:solidFill>
              </a:rPr>
              <a:t>트렌드와 개인적인 선호를 반영한 패션 감각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3"/>
          <p:cNvCxnSpPr/>
          <p:nvPr/>
        </p:nvCxnSpPr>
        <p:spPr>
          <a:xfrm>
            <a:off x="250130" y="888062"/>
            <a:ext cx="8642350" cy="0"/>
          </a:xfrm>
          <a:prstGeom prst="straightConnector1">
            <a:avLst/>
          </a:prstGeom>
          <a:solidFill>
            <a:srgbClr val="003099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"/>
          <p:cNvCxnSpPr/>
          <p:nvPr/>
        </p:nvCxnSpPr>
        <p:spPr>
          <a:xfrm>
            <a:off x="250130" y="6381328"/>
            <a:ext cx="8642350" cy="0"/>
          </a:xfrm>
          <a:prstGeom prst="straightConnector1">
            <a:avLst/>
          </a:prstGeom>
          <a:solidFill>
            <a:srgbClr val="003099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6" name="Google Shape;176;p3" descr="\\26.2.121.50\online\#New_집합교육1그룹\08.정부지원\☆ 4차산업혁명선도인력양성사업\＃4차 운영\[공통] 4차 로고\[로고]_4차산업_가로타입_ver2 - 복사본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512" y="6497441"/>
            <a:ext cx="951113" cy="27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130" y="6419028"/>
            <a:ext cx="1585566" cy="32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"/>
          <p:cNvSpPr txBox="1"/>
          <p:nvPr/>
        </p:nvSpPr>
        <p:spPr>
          <a:xfrm>
            <a:off x="623450" y="1637224"/>
            <a:ext cx="7674900" cy="3686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-KR" altLang="en-US" sz="2400" b="1" dirty="0" smtClean="0">
                <a:solidFill>
                  <a:schemeClr val="dk1"/>
                </a:solidFill>
              </a:rPr>
              <a:t>날씨와 음악</a:t>
            </a:r>
            <a:r>
              <a:rPr lang="en-US" altLang="ko-KR" sz="2400" b="1" dirty="0" smtClean="0">
                <a:solidFill>
                  <a:schemeClr val="dk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dk1"/>
                </a:solidFill>
              </a:rPr>
              <a:t>영화</a:t>
            </a:r>
            <a:r>
              <a:rPr lang="en-US" altLang="ko-KR" sz="2400" b="1" dirty="0" smtClean="0">
                <a:solidFill>
                  <a:schemeClr val="dk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dk1"/>
                </a:solidFill>
              </a:rPr>
              <a:t>음식의 관계 분석 및 추천</a:t>
            </a:r>
            <a:endParaRPr lang="en-US" altLang="ko-KR" sz="2400" b="1" dirty="0" smtClean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-KR" altLang="en-US" sz="2400" b="1" dirty="0" smtClean="0">
                <a:solidFill>
                  <a:schemeClr val="dk1"/>
                </a:solidFill>
              </a:rPr>
              <a:t>지역구별 상권 분석을 통한 적합한 광고 방법 제안</a:t>
            </a:r>
            <a:endParaRPr lang="en-US" altLang="ko-KR" sz="2400" b="1" dirty="0" smtClean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-KR" altLang="en-US" sz="2400" b="1" dirty="0" smtClean="0">
                <a:solidFill>
                  <a:schemeClr val="dk1"/>
                </a:solidFill>
              </a:rPr>
              <a:t>와인 라벨 사진 입력 시</a:t>
            </a:r>
            <a:r>
              <a:rPr lang="en-US" altLang="ko-KR" sz="2400" b="1" dirty="0" smtClean="0">
                <a:solidFill>
                  <a:schemeClr val="dk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dk1"/>
                </a:solidFill>
              </a:rPr>
              <a:t>어울리는 안주 추천</a:t>
            </a:r>
            <a:endParaRPr lang="en-US" altLang="ko-KR" sz="2400" b="1" dirty="0" smtClean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-KR" altLang="en-US" sz="2400" b="1" dirty="0" smtClean="0">
                <a:solidFill>
                  <a:schemeClr val="dk1"/>
                </a:solidFill>
              </a:rPr>
              <a:t>주제</a:t>
            </a:r>
            <a:r>
              <a:rPr lang="en-US" altLang="ko-KR" sz="2400" b="1" dirty="0" smtClean="0">
                <a:solidFill>
                  <a:schemeClr val="dk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dk1"/>
                </a:solidFill>
              </a:rPr>
              <a:t>상황</a:t>
            </a:r>
            <a:r>
              <a:rPr lang="en-US" altLang="ko-KR" sz="2400" b="1" dirty="0">
                <a:solidFill>
                  <a:schemeClr val="dk1"/>
                </a:solidFill>
              </a:rPr>
              <a:t> </a:t>
            </a:r>
            <a:r>
              <a:rPr lang="ko-KR" altLang="en-US" sz="2400" b="1" dirty="0" smtClean="0">
                <a:solidFill>
                  <a:schemeClr val="dk1"/>
                </a:solidFill>
              </a:rPr>
              <a:t>등 입력 시 </a:t>
            </a:r>
            <a:r>
              <a:rPr lang="en-US" altLang="ko-KR" sz="2400" b="1" dirty="0" smtClean="0">
                <a:solidFill>
                  <a:schemeClr val="dk1"/>
                </a:solidFill>
              </a:rPr>
              <a:t/>
            </a:r>
            <a:br>
              <a:rPr lang="en-US" altLang="ko-KR" sz="2400" b="1" dirty="0" smtClean="0">
                <a:solidFill>
                  <a:schemeClr val="dk1"/>
                </a:solidFill>
              </a:rPr>
            </a:br>
            <a:r>
              <a:rPr lang="ko-KR" altLang="en-US" sz="2400" b="1" dirty="0" smtClean="0">
                <a:solidFill>
                  <a:schemeClr val="dk1"/>
                </a:solidFill>
              </a:rPr>
              <a:t>관련 법률</a:t>
            </a:r>
            <a:r>
              <a:rPr lang="en-US" altLang="ko-KR" sz="2400" b="1" dirty="0" smtClean="0">
                <a:solidFill>
                  <a:schemeClr val="dk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dk1"/>
                </a:solidFill>
              </a:rPr>
              <a:t>판결문</a:t>
            </a:r>
            <a:r>
              <a:rPr lang="en-US" altLang="ko-KR" sz="2400" b="1" dirty="0" smtClean="0">
                <a:solidFill>
                  <a:schemeClr val="dk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dk1"/>
                </a:solidFill>
              </a:rPr>
              <a:t>예상 시나리오 등 정보 제공</a:t>
            </a:r>
            <a:endParaRPr lang="en-US" altLang="ko-KR" sz="2400" b="1" dirty="0" smtClean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  <p:sp>
        <p:nvSpPr>
          <p:cNvPr id="8" name="Google Shape;173;p3"/>
          <p:cNvSpPr txBox="1"/>
          <p:nvPr/>
        </p:nvSpPr>
        <p:spPr>
          <a:xfrm>
            <a:off x="360830" y="188650"/>
            <a:ext cx="3093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</a:pPr>
            <a:r>
              <a:rPr lang="ko-KR" sz="36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</a:t>
            </a:r>
            <a:r>
              <a:rPr lang="ko-KR" altLang="en-US" sz="36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 아이디어</a:t>
            </a:r>
            <a:endParaRPr sz="36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143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286</Words>
  <Application>Microsoft Office PowerPoint</Application>
  <PresentationFormat>화면 슬라이드 쇼(4:3)</PresentationFormat>
  <Paragraphs>62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Lim Jisoo</cp:lastModifiedBy>
  <cp:revision>9</cp:revision>
  <dcterms:created xsi:type="dcterms:W3CDTF">2013-10-04T08:08:19Z</dcterms:created>
  <dcterms:modified xsi:type="dcterms:W3CDTF">2020-03-28T05:21:16Z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종합프로젝트\[4차 4기] 클라우드 과정_종합 프로젝트 안내서.pptx</vt:lpwstr>
  </property>
</Properties>
</file>