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6" r:id="rId5"/>
    <p:sldId id="268" r:id="rId6"/>
    <p:sldId id="269" r:id="rId7"/>
    <p:sldId id="260" r:id="rId8"/>
    <p:sldId id="270" r:id="rId9"/>
    <p:sldId id="271" r:id="rId10"/>
    <p:sldId id="267" r:id="rId11"/>
    <p:sldId id="259" r:id="rId12"/>
    <p:sldId id="265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13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CD5DA-E6EA-4683-8836-8B937FCA6EC8}" type="doc">
      <dgm:prSet loTypeId="urn:microsoft.com/office/officeart/2005/8/layout/cycle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9FB1CC-ACAB-4F69-A105-B06D5BEC28BD}">
      <dgm:prSet/>
      <dgm:spPr/>
      <dgm:t>
        <a:bodyPr/>
        <a:lstStyle/>
        <a:p>
          <a:pPr algn="ctr">
            <a:buNone/>
          </a:pPr>
          <a:r>
            <a:rPr lang="en-US" b="1" i="0" baseline="0" dirty="0">
              <a:solidFill>
                <a:schemeClr val="bg1"/>
              </a:solidFill>
            </a:rPr>
            <a:t>CI (Continuous Integration)</a:t>
          </a:r>
          <a:r>
            <a:rPr lang="en-US" b="0" i="0" baseline="0" dirty="0">
              <a:solidFill>
                <a:schemeClr val="bg1"/>
              </a:solidFill>
            </a:rPr>
            <a:t>:</a:t>
          </a:r>
          <a:endParaRPr lang="en-US" dirty="0">
            <a:solidFill>
              <a:schemeClr val="bg1"/>
            </a:solidFill>
          </a:endParaRPr>
        </a:p>
      </dgm:t>
    </dgm:pt>
    <dgm:pt modelId="{B9F6968C-A2CB-4618-B733-2B7FE736CFCD}" type="parTrans" cxnId="{60A93F6D-8177-4503-B93D-7150430866C0}">
      <dgm:prSet/>
      <dgm:spPr/>
      <dgm:t>
        <a:bodyPr/>
        <a:lstStyle/>
        <a:p>
          <a:endParaRPr lang="en-US"/>
        </a:p>
      </dgm:t>
    </dgm:pt>
    <dgm:pt modelId="{077391A1-C6F2-4B70-A94C-4D318E2D8C64}" type="sibTrans" cxnId="{60A93F6D-8177-4503-B93D-7150430866C0}">
      <dgm:prSet/>
      <dgm:spPr/>
      <dgm:t>
        <a:bodyPr/>
        <a:lstStyle/>
        <a:p>
          <a:endParaRPr lang="en-US"/>
        </a:p>
      </dgm:t>
    </dgm:pt>
    <dgm:pt modelId="{A4EFC778-CF64-4BF6-B6E6-8A8257AAD3F9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baseline="0">
              <a:solidFill>
                <a:schemeClr val="bg1"/>
              </a:solidFill>
            </a:rPr>
            <a:t>Automatisering av integration av kodändringar.</a:t>
          </a:r>
          <a:endParaRPr lang="en-US" dirty="0">
            <a:solidFill>
              <a:schemeClr val="bg1"/>
            </a:solidFill>
          </a:endParaRPr>
        </a:p>
      </dgm:t>
    </dgm:pt>
    <dgm:pt modelId="{0B0E680A-0288-4953-8B6E-85B0A253D737}" type="parTrans" cxnId="{A173D4D2-DAD5-4053-926E-A54B14ADFDD2}">
      <dgm:prSet/>
      <dgm:spPr/>
      <dgm:t>
        <a:bodyPr/>
        <a:lstStyle/>
        <a:p>
          <a:endParaRPr lang="en-US"/>
        </a:p>
      </dgm:t>
    </dgm:pt>
    <dgm:pt modelId="{A4075F3B-C8C4-4CA8-8C61-5CDA2EB8097B}" type="sibTrans" cxnId="{A173D4D2-DAD5-4053-926E-A54B14ADFDD2}">
      <dgm:prSet/>
      <dgm:spPr/>
      <dgm:t>
        <a:bodyPr/>
        <a:lstStyle/>
        <a:p>
          <a:endParaRPr lang="en-US"/>
        </a:p>
      </dgm:t>
    </dgm:pt>
    <dgm:pt modelId="{651509F2-0BDF-42C6-8F85-48DBD6F73A2D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baseline="0" dirty="0" err="1">
              <a:solidFill>
                <a:schemeClr val="bg1"/>
              </a:solidFill>
            </a:rPr>
            <a:t>Upptäcker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buggar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tidigt</a:t>
          </a:r>
          <a:r>
            <a:rPr lang="en-US" b="0" i="0" baseline="0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D29DD529-28D3-4CC8-B8E6-3A93DA372285}" type="parTrans" cxnId="{F6C073A8-7B11-4EFA-979B-DCB6287F4E16}">
      <dgm:prSet/>
      <dgm:spPr/>
      <dgm:t>
        <a:bodyPr/>
        <a:lstStyle/>
        <a:p>
          <a:endParaRPr lang="en-US"/>
        </a:p>
      </dgm:t>
    </dgm:pt>
    <dgm:pt modelId="{7CD42492-005F-44A2-A6B1-E4952FD01CA9}" type="sibTrans" cxnId="{F6C073A8-7B11-4EFA-979B-DCB6287F4E16}">
      <dgm:prSet/>
      <dgm:spPr/>
      <dgm:t>
        <a:bodyPr/>
        <a:lstStyle/>
        <a:p>
          <a:endParaRPr lang="en-US"/>
        </a:p>
      </dgm:t>
    </dgm:pt>
    <dgm:pt modelId="{01E8AEA5-06A1-4DEA-9061-3765041A0AFA}">
      <dgm:prSet/>
      <dgm:spPr/>
      <dgm:t>
        <a:bodyPr/>
        <a:lstStyle/>
        <a:p>
          <a:pPr algn="ctr">
            <a:buNone/>
          </a:pPr>
          <a:r>
            <a:rPr lang="en-US" b="1" i="0" baseline="0" dirty="0">
              <a:solidFill>
                <a:schemeClr val="bg1"/>
              </a:solidFill>
            </a:rPr>
            <a:t>CD (Continuous Delivery/Deployment)</a:t>
          </a:r>
          <a:r>
            <a:rPr lang="en-US" b="0" i="0" baseline="0" dirty="0">
              <a:solidFill>
                <a:schemeClr val="bg1"/>
              </a:solidFill>
            </a:rPr>
            <a:t>:</a:t>
          </a:r>
          <a:endParaRPr lang="en-US" dirty="0">
            <a:solidFill>
              <a:schemeClr val="bg1"/>
            </a:solidFill>
          </a:endParaRPr>
        </a:p>
      </dgm:t>
    </dgm:pt>
    <dgm:pt modelId="{851F1F05-75B9-488A-ABAA-C695BAE40352}" type="parTrans" cxnId="{38E91CA7-33E4-4FF3-A15C-BA941F85A8F8}">
      <dgm:prSet/>
      <dgm:spPr/>
      <dgm:t>
        <a:bodyPr/>
        <a:lstStyle/>
        <a:p>
          <a:endParaRPr lang="en-US"/>
        </a:p>
      </dgm:t>
    </dgm:pt>
    <dgm:pt modelId="{0F6324FA-896B-42FD-9A11-E77312B7F1CA}" type="sibTrans" cxnId="{38E91CA7-33E4-4FF3-A15C-BA941F85A8F8}">
      <dgm:prSet/>
      <dgm:spPr/>
      <dgm:t>
        <a:bodyPr/>
        <a:lstStyle/>
        <a:p>
          <a:endParaRPr lang="en-US"/>
        </a:p>
      </dgm:t>
    </dgm:pt>
    <dgm:pt modelId="{B28AC6CE-71E4-4563-81FC-4D98936EDA68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baseline="0" dirty="0" err="1">
              <a:solidFill>
                <a:schemeClr val="bg1"/>
              </a:solidFill>
            </a:rPr>
            <a:t>Automatiserar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testning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och</a:t>
          </a:r>
          <a:r>
            <a:rPr lang="en-US" b="0" i="0" baseline="0" dirty="0">
              <a:solidFill>
                <a:schemeClr val="bg1"/>
              </a:solidFill>
            </a:rPr>
            <a:t> distribution.</a:t>
          </a:r>
          <a:endParaRPr lang="en-US" dirty="0">
            <a:solidFill>
              <a:schemeClr val="bg1"/>
            </a:solidFill>
          </a:endParaRPr>
        </a:p>
      </dgm:t>
    </dgm:pt>
    <dgm:pt modelId="{95D86418-3CCA-4918-A029-E7B331487F24}" type="parTrans" cxnId="{48FB0A4F-DF71-46F2-A4B8-2C455DFEF23C}">
      <dgm:prSet/>
      <dgm:spPr/>
      <dgm:t>
        <a:bodyPr/>
        <a:lstStyle/>
        <a:p>
          <a:endParaRPr lang="en-US"/>
        </a:p>
      </dgm:t>
    </dgm:pt>
    <dgm:pt modelId="{418D0E9F-5C12-4B06-946A-22C64DCCF990}" type="sibTrans" cxnId="{48FB0A4F-DF71-46F2-A4B8-2C455DFEF23C}">
      <dgm:prSet/>
      <dgm:spPr/>
      <dgm:t>
        <a:bodyPr/>
        <a:lstStyle/>
        <a:p>
          <a:endParaRPr lang="en-US"/>
        </a:p>
      </dgm:t>
    </dgm:pt>
    <dgm:pt modelId="{A474AA1C-0446-44DD-9088-20F40836D5B8}">
      <dgm:prSet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0" i="0" baseline="0" dirty="0" err="1">
              <a:solidFill>
                <a:schemeClr val="bg1"/>
              </a:solidFill>
            </a:rPr>
            <a:t>Säkerställer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att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applikationen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alltid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är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klar</a:t>
          </a:r>
          <a:r>
            <a:rPr lang="en-US" b="0" i="0" baseline="0" dirty="0">
              <a:solidFill>
                <a:schemeClr val="bg1"/>
              </a:solidFill>
            </a:rPr>
            <a:t> för </a:t>
          </a:r>
          <a:r>
            <a:rPr lang="en-US" b="0" i="0" baseline="0" dirty="0" err="1">
              <a:solidFill>
                <a:schemeClr val="bg1"/>
              </a:solidFill>
            </a:rPr>
            <a:t>leverans</a:t>
          </a:r>
          <a:r>
            <a:rPr lang="en-US" b="0" i="0" baseline="0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F4FF9A47-A513-4829-8B0E-8F566345665F}" type="parTrans" cxnId="{733311EA-01CB-4E7C-B163-3243DB30E91D}">
      <dgm:prSet/>
      <dgm:spPr/>
      <dgm:t>
        <a:bodyPr/>
        <a:lstStyle/>
        <a:p>
          <a:endParaRPr lang="en-US"/>
        </a:p>
      </dgm:t>
    </dgm:pt>
    <dgm:pt modelId="{93568484-8330-44ED-AB10-47AE7C41A56C}" type="sibTrans" cxnId="{733311EA-01CB-4E7C-B163-3243DB30E91D}">
      <dgm:prSet/>
      <dgm:spPr/>
      <dgm:t>
        <a:bodyPr/>
        <a:lstStyle/>
        <a:p>
          <a:endParaRPr lang="en-US"/>
        </a:p>
      </dgm:t>
    </dgm:pt>
    <dgm:pt modelId="{DF7083ED-3107-4967-8088-4A255CDB886D}">
      <dgm:prSet/>
      <dgm:spPr/>
      <dgm:t>
        <a:bodyPr/>
        <a:lstStyle/>
        <a:p>
          <a:r>
            <a:rPr lang="en-US" b="1" i="0" baseline="0" dirty="0" err="1">
              <a:solidFill>
                <a:schemeClr val="bg1"/>
              </a:solidFill>
            </a:rPr>
            <a:t>Resultatet</a:t>
          </a:r>
          <a:r>
            <a:rPr lang="en-US" b="0" i="0" baseline="0" dirty="0">
              <a:solidFill>
                <a:schemeClr val="bg1"/>
              </a:solidFill>
            </a:rPr>
            <a:t>: </a:t>
          </a:r>
          <a:r>
            <a:rPr lang="en-US" b="0" i="0" baseline="0" dirty="0" err="1">
              <a:solidFill>
                <a:schemeClr val="bg1"/>
              </a:solidFill>
            </a:rPr>
            <a:t>Kortare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utvecklingscykler</a:t>
          </a:r>
          <a:r>
            <a:rPr lang="en-US" b="0" i="0" baseline="0" dirty="0">
              <a:solidFill>
                <a:schemeClr val="bg1"/>
              </a:solidFill>
            </a:rPr>
            <a:t>, </a:t>
          </a:r>
          <a:r>
            <a:rPr lang="en-US" b="0" i="0" baseline="0" dirty="0" err="1">
              <a:solidFill>
                <a:schemeClr val="bg1"/>
              </a:solidFill>
            </a:rPr>
            <a:t>högre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kvalitet</a:t>
          </a:r>
          <a:r>
            <a:rPr lang="en-US" b="0" i="0" baseline="0" dirty="0">
              <a:solidFill>
                <a:schemeClr val="bg1"/>
              </a:solidFill>
            </a:rPr>
            <a:t>, </a:t>
          </a:r>
          <a:r>
            <a:rPr lang="en-US" b="0" i="0" baseline="0" dirty="0" err="1">
              <a:solidFill>
                <a:schemeClr val="bg1"/>
              </a:solidFill>
            </a:rPr>
            <a:t>snabbare</a:t>
          </a:r>
          <a:r>
            <a:rPr lang="en-US" b="0" i="0" baseline="0" dirty="0">
              <a:solidFill>
                <a:schemeClr val="bg1"/>
              </a:solidFill>
            </a:rPr>
            <a:t> </a:t>
          </a:r>
          <a:r>
            <a:rPr lang="en-US" b="0" i="0" baseline="0" dirty="0" err="1">
              <a:solidFill>
                <a:schemeClr val="bg1"/>
              </a:solidFill>
            </a:rPr>
            <a:t>leveranser</a:t>
          </a:r>
          <a:r>
            <a:rPr lang="en-US" b="0" i="0" baseline="0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6FAD6BAF-93DA-47EE-91E8-E4A7E4903EBC}" type="parTrans" cxnId="{26F62742-219A-46CD-B1CF-8AF8BCB3EF2B}">
      <dgm:prSet/>
      <dgm:spPr/>
      <dgm:t>
        <a:bodyPr/>
        <a:lstStyle/>
        <a:p>
          <a:endParaRPr lang="en-US"/>
        </a:p>
      </dgm:t>
    </dgm:pt>
    <dgm:pt modelId="{AAA09DFC-8094-4D8B-BCC2-72C9A67162CA}" type="sibTrans" cxnId="{26F62742-219A-46CD-B1CF-8AF8BCB3EF2B}">
      <dgm:prSet/>
      <dgm:spPr/>
      <dgm:t>
        <a:bodyPr/>
        <a:lstStyle/>
        <a:p>
          <a:endParaRPr lang="en-US"/>
        </a:p>
      </dgm:t>
    </dgm:pt>
    <dgm:pt modelId="{4B1CD4CD-67F8-4013-A994-69899AB88F41}">
      <dgm:prSet/>
      <dgm:spPr/>
      <dgm:t>
        <a:bodyPr/>
        <a:lstStyle/>
        <a:p>
          <a:r>
            <a:rPr lang="en-US" b="0" i="0" baseline="0" dirty="0">
              <a:solidFill>
                <a:schemeClr val="bg1"/>
              </a:solidFill>
            </a:rPr>
            <a:t>En </a:t>
          </a:r>
          <a:r>
            <a:rPr lang="en-US" b="1" i="0" baseline="0" dirty="0">
              <a:solidFill>
                <a:schemeClr val="bg1"/>
              </a:solidFill>
            </a:rPr>
            <a:t>pipeline</a:t>
          </a:r>
          <a:r>
            <a:rPr lang="en-US" b="0" i="0" baseline="0" dirty="0">
              <a:solidFill>
                <a:schemeClr val="bg1"/>
              </a:solidFill>
            </a:rPr>
            <a:t> från </a:t>
          </a:r>
          <a:r>
            <a:rPr lang="en-US" b="0" i="0" baseline="0" dirty="0" err="1">
              <a:solidFill>
                <a:schemeClr val="bg1"/>
              </a:solidFill>
            </a:rPr>
            <a:t>kod</a:t>
          </a:r>
          <a:r>
            <a:rPr lang="en-US" b="0" i="0" baseline="0" dirty="0">
              <a:solidFill>
                <a:schemeClr val="bg1"/>
              </a:solidFill>
            </a:rPr>
            <a:t> till </a:t>
          </a:r>
          <a:r>
            <a:rPr lang="en-US" b="0" i="0" baseline="0" dirty="0" err="1">
              <a:solidFill>
                <a:schemeClr val="bg1"/>
              </a:solidFill>
            </a:rPr>
            <a:t>produktion</a:t>
          </a:r>
          <a:endParaRPr lang="en-US" dirty="0">
            <a:solidFill>
              <a:schemeClr val="bg1"/>
            </a:solidFill>
          </a:endParaRPr>
        </a:p>
      </dgm:t>
    </dgm:pt>
    <dgm:pt modelId="{7E4E42A1-65AB-4E38-B500-168A218C61AB}" type="parTrans" cxnId="{F9751826-CDFE-49DE-9662-6A5AE8077D77}">
      <dgm:prSet/>
      <dgm:spPr/>
      <dgm:t>
        <a:bodyPr/>
        <a:lstStyle/>
        <a:p>
          <a:endParaRPr lang="en-US"/>
        </a:p>
      </dgm:t>
    </dgm:pt>
    <dgm:pt modelId="{8D366055-D228-41E5-AEAF-C2AC18D79A91}" type="sibTrans" cxnId="{F9751826-CDFE-49DE-9662-6A5AE8077D77}">
      <dgm:prSet/>
      <dgm:spPr/>
      <dgm:t>
        <a:bodyPr/>
        <a:lstStyle/>
        <a:p>
          <a:endParaRPr lang="en-US"/>
        </a:p>
      </dgm:t>
    </dgm:pt>
    <dgm:pt modelId="{A7ADBB43-698B-42D0-923E-E7172963FA82}" type="pres">
      <dgm:prSet presAssocID="{8FECD5DA-E6EA-4683-8836-8B937FCA6EC8}" presName="cycle" presStyleCnt="0">
        <dgm:presLayoutVars>
          <dgm:dir/>
          <dgm:resizeHandles val="exact"/>
        </dgm:presLayoutVars>
      </dgm:prSet>
      <dgm:spPr/>
    </dgm:pt>
    <dgm:pt modelId="{F8563F0F-5662-4D47-954A-281F6C7058C4}" type="pres">
      <dgm:prSet presAssocID="{D49FB1CC-ACAB-4F69-A105-B06D5BEC28BD}" presName="dummy" presStyleCnt="0"/>
      <dgm:spPr/>
    </dgm:pt>
    <dgm:pt modelId="{86AEAB54-3089-4D98-A386-28F8560E88D0}" type="pres">
      <dgm:prSet presAssocID="{D49FB1CC-ACAB-4F69-A105-B06D5BEC28BD}" presName="node" presStyleLbl="revTx" presStyleIdx="0" presStyleCnt="4">
        <dgm:presLayoutVars>
          <dgm:bulletEnabled val="1"/>
        </dgm:presLayoutVars>
      </dgm:prSet>
      <dgm:spPr/>
    </dgm:pt>
    <dgm:pt modelId="{DD100B0C-7058-43D6-9E01-CD3F30CE3B02}" type="pres">
      <dgm:prSet presAssocID="{077391A1-C6F2-4B70-A94C-4D318E2D8C64}" presName="sibTrans" presStyleLbl="node1" presStyleIdx="0" presStyleCnt="4"/>
      <dgm:spPr/>
    </dgm:pt>
    <dgm:pt modelId="{EF239628-CA6C-48F3-B5ED-C3D374FC0BE7}" type="pres">
      <dgm:prSet presAssocID="{01E8AEA5-06A1-4DEA-9061-3765041A0AFA}" presName="dummy" presStyleCnt="0"/>
      <dgm:spPr/>
    </dgm:pt>
    <dgm:pt modelId="{728AC10F-2E53-48EA-897B-FE5878EC1BB5}" type="pres">
      <dgm:prSet presAssocID="{01E8AEA5-06A1-4DEA-9061-3765041A0AFA}" presName="node" presStyleLbl="revTx" presStyleIdx="1" presStyleCnt="4">
        <dgm:presLayoutVars>
          <dgm:bulletEnabled val="1"/>
        </dgm:presLayoutVars>
      </dgm:prSet>
      <dgm:spPr/>
    </dgm:pt>
    <dgm:pt modelId="{175A3B32-84B7-41F2-B746-5022F9D989C8}" type="pres">
      <dgm:prSet presAssocID="{0F6324FA-896B-42FD-9A11-E77312B7F1CA}" presName="sibTrans" presStyleLbl="node1" presStyleIdx="1" presStyleCnt="4"/>
      <dgm:spPr/>
    </dgm:pt>
    <dgm:pt modelId="{632800B4-ECAC-40E2-989A-FCED8A70CCFF}" type="pres">
      <dgm:prSet presAssocID="{DF7083ED-3107-4967-8088-4A255CDB886D}" presName="dummy" presStyleCnt="0"/>
      <dgm:spPr/>
    </dgm:pt>
    <dgm:pt modelId="{F2662C97-1875-4EC1-AC9D-B706C7BF1A08}" type="pres">
      <dgm:prSet presAssocID="{DF7083ED-3107-4967-8088-4A255CDB886D}" presName="node" presStyleLbl="revTx" presStyleIdx="2" presStyleCnt="4">
        <dgm:presLayoutVars>
          <dgm:bulletEnabled val="1"/>
        </dgm:presLayoutVars>
      </dgm:prSet>
      <dgm:spPr/>
    </dgm:pt>
    <dgm:pt modelId="{3208B63A-A20A-4856-81CA-7D227DA64F79}" type="pres">
      <dgm:prSet presAssocID="{AAA09DFC-8094-4D8B-BCC2-72C9A67162CA}" presName="sibTrans" presStyleLbl="node1" presStyleIdx="2" presStyleCnt="4"/>
      <dgm:spPr/>
    </dgm:pt>
    <dgm:pt modelId="{2B9CE513-3E09-4B70-9EF9-292BFB13470D}" type="pres">
      <dgm:prSet presAssocID="{4B1CD4CD-67F8-4013-A994-69899AB88F41}" presName="dummy" presStyleCnt="0"/>
      <dgm:spPr/>
    </dgm:pt>
    <dgm:pt modelId="{768848CD-657C-4B6F-AA3D-B3763F08A372}" type="pres">
      <dgm:prSet presAssocID="{4B1CD4CD-67F8-4013-A994-69899AB88F41}" presName="node" presStyleLbl="revTx" presStyleIdx="3" presStyleCnt="4">
        <dgm:presLayoutVars>
          <dgm:bulletEnabled val="1"/>
        </dgm:presLayoutVars>
      </dgm:prSet>
      <dgm:spPr/>
    </dgm:pt>
    <dgm:pt modelId="{E2E9311F-537B-4195-AA48-9DE9A85267B4}" type="pres">
      <dgm:prSet presAssocID="{8D366055-D228-41E5-AEAF-C2AC18D79A91}" presName="sibTrans" presStyleLbl="node1" presStyleIdx="3" presStyleCnt="4"/>
      <dgm:spPr/>
    </dgm:pt>
  </dgm:ptLst>
  <dgm:cxnLst>
    <dgm:cxn modelId="{297F2902-F6CF-45C7-98A8-A18B6CA6D2C2}" type="presOf" srcId="{8FECD5DA-E6EA-4683-8836-8B937FCA6EC8}" destId="{A7ADBB43-698B-42D0-923E-E7172963FA82}" srcOrd="0" destOrd="0" presId="urn:microsoft.com/office/officeart/2005/8/layout/cycle1"/>
    <dgm:cxn modelId="{B5EE2607-A00D-43FF-9DDF-3093321AAD56}" type="presOf" srcId="{B28AC6CE-71E4-4563-81FC-4D98936EDA68}" destId="{728AC10F-2E53-48EA-897B-FE5878EC1BB5}" srcOrd="0" destOrd="1" presId="urn:microsoft.com/office/officeart/2005/8/layout/cycle1"/>
    <dgm:cxn modelId="{C0ADA40F-BD6E-4CDB-B955-F63429E283FC}" type="presOf" srcId="{651509F2-0BDF-42C6-8F85-48DBD6F73A2D}" destId="{86AEAB54-3089-4D98-A386-28F8560E88D0}" srcOrd="0" destOrd="2" presId="urn:microsoft.com/office/officeart/2005/8/layout/cycle1"/>
    <dgm:cxn modelId="{F9751826-CDFE-49DE-9662-6A5AE8077D77}" srcId="{8FECD5DA-E6EA-4683-8836-8B937FCA6EC8}" destId="{4B1CD4CD-67F8-4013-A994-69899AB88F41}" srcOrd="3" destOrd="0" parTransId="{7E4E42A1-65AB-4E38-B500-168A218C61AB}" sibTransId="{8D366055-D228-41E5-AEAF-C2AC18D79A91}"/>
    <dgm:cxn modelId="{9C116430-DAD9-46CD-A5EA-7A997A9DB21A}" type="presOf" srcId="{4B1CD4CD-67F8-4013-A994-69899AB88F41}" destId="{768848CD-657C-4B6F-AA3D-B3763F08A372}" srcOrd="0" destOrd="0" presId="urn:microsoft.com/office/officeart/2005/8/layout/cycle1"/>
    <dgm:cxn modelId="{1D3C0437-E73B-4501-B78C-4BEF867EE08E}" type="presOf" srcId="{A474AA1C-0446-44DD-9088-20F40836D5B8}" destId="{728AC10F-2E53-48EA-897B-FE5878EC1BB5}" srcOrd="0" destOrd="2" presId="urn:microsoft.com/office/officeart/2005/8/layout/cycle1"/>
    <dgm:cxn modelId="{26F62742-219A-46CD-B1CF-8AF8BCB3EF2B}" srcId="{8FECD5DA-E6EA-4683-8836-8B937FCA6EC8}" destId="{DF7083ED-3107-4967-8088-4A255CDB886D}" srcOrd="2" destOrd="0" parTransId="{6FAD6BAF-93DA-47EE-91E8-E4A7E4903EBC}" sibTransId="{AAA09DFC-8094-4D8B-BCC2-72C9A67162CA}"/>
    <dgm:cxn modelId="{B8A37744-98FB-4C9A-8C63-DB26AD730184}" type="presOf" srcId="{D49FB1CC-ACAB-4F69-A105-B06D5BEC28BD}" destId="{86AEAB54-3089-4D98-A386-28F8560E88D0}" srcOrd="0" destOrd="0" presId="urn:microsoft.com/office/officeart/2005/8/layout/cycle1"/>
    <dgm:cxn modelId="{E1153945-6A8D-4E99-9FF2-CBBF7E3AC4CF}" type="presOf" srcId="{0F6324FA-896B-42FD-9A11-E77312B7F1CA}" destId="{175A3B32-84B7-41F2-B746-5022F9D989C8}" srcOrd="0" destOrd="0" presId="urn:microsoft.com/office/officeart/2005/8/layout/cycle1"/>
    <dgm:cxn modelId="{F874E16A-3AA5-454B-8102-6945729FF451}" type="presOf" srcId="{AAA09DFC-8094-4D8B-BCC2-72C9A67162CA}" destId="{3208B63A-A20A-4856-81CA-7D227DA64F79}" srcOrd="0" destOrd="0" presId="urn:microsoft.com/office/officeart/2005/8/layout/cycle1"/>
    <dgm:cxn modelId="{60A93F6D-8177-4503-B93D-7150430866C0}" srcId="{8FECD5DA-E6EA-4683-8836-8B937FCA6EC8}" destId="{D49FB1CC-ACAB-4F69-A105-B06D5BEC28BD}" srcOrd="0" destOrd="0" parTransId="{B9F6968C-A2CB-4618-B733-2B7FE736CFCD}" sibTransId="{077391A1-C6F2-4B70-A94C-4D318E2D8C64}"/>
    <dgm:cxn modelId="{48FB0A4F-DF71-46F2-A4B8-2C455DFEF23C}" srcId="{01E8AEA5-06A1-4DEA-9061-3765041A0AFA}" destId="{B28AC6CE-71E4-4563-81FC-4D98936EDA68}" srcOrd="0" destOrd="0" parTransId="{95D86418-3CCA-4918-A029-E7B331487F24}" sibTransId="{418D0E9F-5C12-4B06-946A-22C64DCCF990}"/>
    <dgm:cxn modelId="{CB3C9B77-9A1D-48EC-82AC-935C1B2AFDB8}" type="presOf" srcId="{DF7083ED-3107-4967-8088-4A255CDB886D}" destId="{F2662C97-1875-4EC1-AC9D-B706C7BF1A08}" srcOrd="0" destOrd="0" presId="urn:microsoft.com/office/officeart/2005/8/layout/cycle1"/>
    <dgm:cxn modelId="{F8D57289-CEF0-426D-8CB3-EF4E41907814}" type="presOf" srcId="{A4EFC778-CF64-4BF6-B6E6-8A8257AAD3F9}" destId="{86AEAB54-3089-4D98-A386-28F8560E88D0}" srcOrd="0" destOrd="1" presId="urn:microsoft.com/office/officeart/2005/8/layout/cycle1"/>
    <dgm:cxn modelId="{3E390B93-A63F-4B76-8544-8BD410B8165B}" type="presOf" srcId="{01E8AEA5-06A1-4DEA-9061-3765041A0AFA}" destId="{728AC10F-2E53-48EA-897B-FE5878EC1BB5}" srcOrd="0" destOrd="0" presId="urn:microsoft.com/office/officeart/2005/8/layout/cycle1"/>
    <dgm:cxn modelId="{38E91CA7-33E4-4FF3-A15C-BA941F85A8F8}" srcId="{8FECD5DA-E6EA-4683-8836-8B937FCA6EC8}" destId="{01E8AEA5-06A1-4DEA-9061-3765041A0AFA}" srcOrd="1" destOrd="0" parTransId="{851F1F05-75B9-488A-ABAA-C695BAE40352}" sibTransId="{0F6324FA-896B-42FD-9A11-E77312B7F1CA}"/>
    <dgm:cxn modelId="{F6C073A8-7B11-4EFA-979B-DCB6287F4E16}" srcId="{D49FB1CC-ACAB-4F69-A105-B06D5BEC28BD}" destId="{651509F2-0BDF-42C6-8F85-48DBD6F73A2D}" srcOrd="1" destOrd="0" parTransId="{D29DD529-28D3-4CC8-B8E6-3A93DA372285}" sibTransId="{7CD42492-005F-44A2-A6B1-E4952FD01CA9}"/>
    <dgm:cxn modelId="{B50AF0B5-83E5-470C-B833-08FB7D8A90FA}" type="presOf" srcId="{8D366055-D228-41E5-AEAF-C2AC18D79A91}" destId="{E2E9311F-537B-4195-AA48-9DE9A85267B4}" srcOrd="0" destOrd="0" presId="urn:microsoft.com/office/officeart/2005/8/layout/cycle1"/>
    <dgm:cxn modelId="{E9D4F6C3-6FCD-4FD8-A922-DE747C983982}" type="presOf" srcId="{077391A1-C6F2-4B70-A94C-4D318E2D8C64}" destId="{DD100B0C-7058-43D6-9E01-CD3F30CE3B02}" srcOrd="0" destOrd="0" presId="urn:microsoft.com/office/officeart/2005/8/layout/cycle1"/>
    <dgm:cxn modelId="{A173D4D2-DAD5-4053-926E-A54B14ADFDD2}" srcId="{D49FB1CC-ACAB-4F69-A105-B06D5BEC28BD}" destId="{A4EFC778-CF64-4BF6-B6E6-8A8257AAD3F9}" srcOrd="0" destOrd="0" parTransId="{0B0E680A-0288-4953-8B6E-85B0A253D737}" sibTransId="{A4075F3B-C8C4-4CA8-8C61-5CDA2EB8097B}"/>
    <dgm:cxn modelId="{733311EA-01CB-4E7C-B163-3243DB30E91D}" srcId="{01E8AEA5-06A1-4DEA-9061-3765041A0AFA}" destId="{A474AA1C-0446-44DD-9088-20F40836D5B8}" srcOrd="1" destOrd="0" parTransId="{F4FF9A47-A513-4829-8B0E-8F566345665F}" sibTransId="{93568484-8330-44ED-AB10-47AE7C41A56C}"/>
    <dgm:cxn modelId="{A71DFD2F-3268-4E8A-B95C-C216DE9EA891}" type="presParOf" srcId="{A7ADBB43-698B-42D0-923E-E7172963FA82}" destId="{F8563F0F-5662-4D47-954A-281F6C7058C4}" srcOrd="0" destOrd="0" presId="urn:microsoft.com/office/officeart/2005/8/layout/cycle1"/>
    <dgm:cxn modelId="{AFA26C9B-D06E-4ABD-807A-39B33B10A342}" type="presParOf" srcId="{A7ADBB43-698B-42D0-923E-E7172963FA82}" destId="{86AEAB54-3089-4D98-A386-28F8560E88D0}" srcOrd="1" destOrd="0" presId="urn:microsoft.com/office/officeart/2005/8/layout/cycle1"/>
    <dgm:cxn modelId="{68D70AED-9377-4245-82D7-31C23556A2DE}" type="presParOf" srcId="{A7ADBB43-698B-42D0-923E-E7172963FA82}" destId="{DD100B0C-7058-43D6-9E01-CD3F30CE3B02}" srcOrd="2" destOrd="0" presId="urn:microsoft.com/office/officeart/2005/8/layout/cycle1"/>
    <dgm:cxn modelId="{236ADB08-228C-46F6-B88C-665D0E7108F4}" type="presParOf" srcId="{A7ADBB43-698B-42D0-923E-E7172963FA82}" destId="{EF239628-CA6C-48F3-B5ED-C3D374FC0BE7}" srcOrd="3" destOrd="0" presId="urn:microsoft.com/office/officeart/2005/8/layout/cycle1"/>
    <dgm:cxn modelId="{0D45F45A-0653-47A1-B9FC-D8E6413DD883}" type="presParOf" srcId="{A7ADBB43-698B-42D0-923E-E7172963FA82}" destId="{728AC10F-2E53-48EA-897B-FE5878EC1BB5}" srcOrd="4" destOrd="0" presId="urn:microsoft.com/office/officeart/2005/8/layout/cycle1"/>
    <dgm:cxn modelId="{1E845E72-1AFB-43A4-8CC2-B24D751E9DD1}" type="presParOf" srcId="{A7ADBB43-698B-42D0-923E-E7172963FA82}" destId="{175A3B32-84B7-41F2-B746-5022F9D989C8}" srcOrd="5" destOrd="0" presId="urn:microsoft.com/office/officeart/2005/8/layout/cycle1"/>
    <dgm:cxn modelId="{88612A1F-C0E7-44C3-AE3B-5BCC3DD674F1}" type="presParOf" srcId="{A7ADBB43-698B-42D0-923E-E7172963FA82}" destId="{632800B4-ECAC-40E2-989A-FCED8A70CCFF}" srcOrd="6" destOrd="0" presId="urn:microsoft.com/office/officeart/2005/8/layout/cycle1"/>
    <dgm:cxn modelId="{7C9B50D7-E047-4168-8264-3945F7D72B03}" type="presParOf" srcId="{A7ADBB43-698B-42D0-923E-E7172963FA82}" destId="{F2662C97-1875-4EC1-AC9D-B706C7BF1A08}" srcOrd="7" destOrd="0" presId="urn:microsoft.com/office/officeart/2005/8/layout/cycle1"/>
    <dgm:cxn modelId="{772F7278-67D1-4690-8CB2-01B1991AA4DC}" type="presParOf" srcId="{A7ADBB43-698B-42D0-923E-E7172963FA82}" destId="{3208B63A-A20A-4856-81CA-7D227DA64F79}" srcOrd="8" destOrd="0" presId="urn:microsoft.com/office/officeart/2005/8/layout/cycle1"/>
    <dgm:cxn modelId="{FCBCB5BC-9B28-4851-A5CE-372A75F75D04}" type="presParOf" srcId="{A7ADBB43-698B-42D0-923E-E7172963FA82}" destId="{2B9CE513-3E09-4B70-9EF9-292BFB13470D}" srcOrd="9" destOrd="0" presId="urn:microsoft.com/office/officeart/2005/8/layout/cycle1"/>
    <dgm:cxn modelId="{2779B8D5-660F-4BD5-984E-82C9912A93D1}" type="presParOf" srcId="{A7ADBB43-698B-42D0-923E-E7172963FA82}" destId="{768848CD-657C-4B6F-AA3D-B3763F08A372}" srcOrd="10" destOrd="0" presId="urn:microsoft.com/office/officeart/2005/8/layout/cycle1"/>
    <dgm:cxn modelId="{B5324285-D077-4AFC-BB88-F4150752F303}" type="presParOf" srcId="{A7ADBB43-698B-42D0-923E-E7172963FA82}" destId="{E2E9311F-537B-4195-AA48-9DE9A85267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836DC-2565-4A30-9BE9-C8C97C04327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16E92-14BC-41CE-A516-3A9160839FE1}">
      <dgm:prSet/>
      <dgm:spPr/>
      <dgm:t>
        <a:bodyPr/>
        <a:lstStyle/>
        <a:p>
          <a:pPr>
            <a:defRPr b="1"/>
          </a:pPr>
          <a:r>
            <a:rPr lang="en-US"/>
            <a:t>Byggfas:</a:t>
          </a:r>
        </a:p>
      </dgm:t>
    </dgm:pt>
    <dgm:pt modelId="{522DD839-993E-4555-8092-79A24937FEE8}" type="parTrans" cxnId="{2391784E-FDCC-4D8B-A1F3-3A145090A674}">
      <dgm:prSet/>
      <dgm:spPr/>
      <dgm:t>
        <a:bodyPr/>
        <a:lstStyle/>
        <a:p>
          <a:endParaRPr lang="en-US"/>
        </a:p>
      </dgm:t>
    </dgm:pt>
    <dgm:pt modelId="{80C6C8EC-A1D9-43AB-BF55-56ED410055B1}" type="sibTrans" cxnId="{2391784E-FDCC-4D8B-A1F3-3A145090A674}">
      <dgm:prSet/>
      <dgm:spPr/>
      <dgm:t>
        <a:bodyPr/>
        <a:lstStyle/>
        <a:p>
          <a:endParaRPr lang="en-US"/>
        </a:p>
      </dgm:t>
    </dgm:pt>
    <dgm:pt modelId="{AF51F7B7-E80D-470D-8558-75371284C44B}">
      <dgm:prSet/>
      <dgm:spPr/>
      <dgm:t>
        <a:bodyPr/>
        <a:lstStyle/>
        <a:p>
          <a:r>
            <a:rPr lang="en-US"/>
            <a:t>Automatisk kompilering av kod.</a:t>
          </a:r>
        </a:p>
      </dgm:t>
    </dgm:pt>
    <dgm:pt modelId="{4F678B6D-AEC4-482E-B515-98DE24F00618}" type="parTrans" cxnId="{09F984C9-8EC1-45CA-B190-912B3C56A091}">
      <dgm:prSet/>
      <dgm:spPr/>
      <dgm:t>
        <a:bodyPr/>
        <a:lstStyle/>
        <a:p>
          <a:endParaRPr lang="en-US"/>
        </a:p>
      </dgm:t>
    </dgm:pt>
    <dgm:pt modelId="{202B62BD-227A-4AFA-912D-FC9659B9914D}" type="sibTrans" cxnId="{09F984C9-8EC1-45CA-B190-912B3C56A091}">
      <dgm:prSet/>
      <dgm:spPr/>
      <dgm:t>
        <a:bodyPr/>
        <a:lstStyle/>
        <a:p>
          <a:endParaRPr lang="en-US"/>
        </a:p>
      </dgm:t>
    </dgm:pt>
    <dgm:pt modelId="{5DDA7082-E1CA-4E94-B36A-8AB8337EFB74}">
      <dgm:prSet/>
      <dgm:spPr/>
      <dgm:t>
        <a:bodyPr/>
        <a:lstStyle/>
        <a:p>
          <a:pPr>
            <a:defRPr b="1"/>
          </a:pPr>
          <a:r>
            <a:rPr lang="en-US"/>
            <a:t>Testfas:</a:t>
          </a:r>
        </a:p>
      </dgm:t>
    </dgm:pt>
    <dgm:pt modelId="{BF139174-BFD0-45D3-A0C7-B9347CB002F0}" type="parTrans" cxnId="{42ED2217-91E4-4BA7-AF05-ECCD9ED02B0C}">
      <dgm:prSet/>
      <dgm:spPr/>
      <dgm:t>
        <a:bodyPr/>
        <a:lstStyle/>
        <a:p>
          <a:endParaRPr lang="en-US"/>
        </a:p>
      </dgm:t>
    </dgm:pt>
    <dgm:pt modelId="{99782185-5173-45D9-B6DA-B0074580563E}" type="sibTrans" cxnId="{42ED2217-91E4-4BA7-AF05-ECCD9ED02B0C}">
      <dgm:prSet/>
      <dgm:spPr/>
      <dgm:t>
        <a:bodyPr/>
        <a:lstStyle/>
        <a:p>
          <a:endParaRPr lang="en-US"/>
        </a:p>
      </dgm:t>
    </dgm:pt>
    <dgm:pt modelId="{88B395B2-3FF6-49D2-A0DD-F2AFB2034138}">
      <dgm:prSet/>
      <dgm:spPr/>
      <dgm:t>
        <a:bodyPr/>
        <a:lstStyle/>
        <a:p>
          <a:r>
            <a:rPr lang="en-US"/>
            <a:t>Automatiska enhetstester, integrationstester, säkerhetstester.</a:t>
          </a:r>
        </a:p>
      </dgm:t>
    </dgm:pt>
    <dgm:pt modelId="{3CD0E7B3-8B35-4154-A037-9ACA9133BC06}" type="parTrans" cxnId="{C0470D0A-B584-4C21-B0AD-8DFFA40AD72F}">
      <dgm:prSet/>
      <dgm:spPr/>
      <dgm:t>
        <a:bodyPr/>
        <a:lstStyle/>
        <a:p>
          <a:endParaRPr lang="en-US"/>
        </a:p>
      </dgm:t>
    </dgm:pt>
    <dgm:pt modelId="{589A35C6-BA1C-46E3-8D1C-6BDEAA17C098}" type="sibTrans" cxnId="{C0470D0A-B584-4C21-B0AD-8DFFA40AD72F}">
      <dgm:prSet/>
      <dgm:spPr/>
      <dgm:t>
        <a:bodyPr/>
        <a:lstStyle/>
        <a:p>
          <a:endParaRPr lang="en-US"/>
        </a:p>
      </dgm:t>
    </dgm:pt>
    <dgm:pt modelId="{1C13E9CA-672E-42D2-9747-A6E44CBD809E}">
      <dgm:prSet/>
      <dgm:spPr/>
      <dgm:t>
        <a:bodyPr/>
        <a:lstStyle/>
        <a:p>
          <a:pPr>
            <a:defRPr b="1"/>
          </a:pPr>
          <a:r>
            <a:rPr lang="en-US"/>
            <a:t>Distributionsfas:</a:t>
          </a:r>
        </a:p>
      </dgm:t>
    </dgm:pt>
    <dgm:pt modelId="{34892A4A-3C81-4BB4-B465-0FDE4DCF8E5C}" type="parTrans" cxnId="{105ED878-7D26-4052-85CF-04B3F62768E6}">
      <dgm:prSet/>
      <dgm:spPr/>
      <dgm:t>
        <a:bodyPr/>
        <a:lstStyle/>
        <a:p>
          <a:endParaRPr lang="en-US"/>
        </a:p>
      </dgm:t>
    </dgm:pt>
    <dgm:pt modelId="{4B33CEDB-8E39-4A84-8ADF-3331C46DC238}" type="sibTrans" cxnId="{105ED878-7D26-4052-85CF-04B3F62768E6}">
      <dgm:prSet/>
      <dgm:spPr/>
      <dgm:t>
        <a:bodyPr/>
        <a:lstStyle/>
        <a:p>
          <a:endParaRPr lang="en-US"/>
        </a:p>
      </dgm:t>
    </dgm:pt>
    <dgm:pt modelId="{78185709-181B-4B18-BEF4-228B065B7D25}">
      <dgm:prSet/>
      <dgm:spPr/>
      <dgm:t>
        <a:bodyPr/>
        <a:lstStyle/>
        <a:p>
          <a:r>
            <a:rPr lang="en-US"/>
            <a:t>Automatisk lansering till staging och/eller produktion.</a:t>
          </a:r>
        </a:p>
      </dgm:t>
    </dgm:pt>
    <dgm:pt modelId="{5D84EB50-42AD-43CA-8AF5-F6566989224C}" type="parTrans" cxnId="{4B87CDD4-7229-4BAD-922C-CF14138162A5}">
      <dgm:prSet/>
      <dgm:spPr/>
      <dgm:t>
        <a:bodyPr/>
        <a:lstStyle/>
        <a:p>
          <a:endParaRPr lang="en-US"/>
        </a:p>
      </dgm:t>
    </dgm:pt>
    <dgm:pt modelId="{8D9B7B60-C862-4C46-A4A4-8B7844814873}" type="sibTrans" cxnId="{4B87CDD4-7229-4BAD-922C-CF14138162A5}">
      <dgm:prSet/>
      <dgm:spPr/>
      <dgm:t>
        <a:bodyPr/>
        <a:lstStyle/>
        <a:p>
          <a:endParaRPr lang="en-US"/>
        </a:p>
      </dgm:t>
    </dgm:pt>
    <dgm:pt modelId="{0D5654BB-EDEA-4424-B40B-EF3B23E48D8B}" type="pres">
      <dgm:prSet presAssocID="{9C8836DC-2565-4A30-9BE9-C8C97C04327D}" presName="root" presStyleCnt="0">
        <dgm:presLayoutVars>
          <dgm:dir/>
          <dgm:resizeHandles val="exact"/>
        </dgm:presLayoutVars>
      </dgm:prSet>
      <dgm:spPr/>
    </dgm:pt>
    <dgm:pt modelId="{EE50916C-2298-4DB7-8B77-7714A975FF57}" type="pres">
      <dgm:prSet presAssocID="{42216E92-14BC-41CE-A516-3A9160839FE1}" presName="compNode" presStyleCnt="0"/>
      <dgm:spPr/>
    </dgm:pt>
    <dgm:pt modelId="{E7B654FA-4D65-4A46-B02C-A91617AA1571}" type="pres">
      <dgm:prSet presAssocID="{42216E92-14BC-41CE-A516-3A9160839F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D49E69E-4601-4621-91FE-EADAA7AF7365}" type="pres">
      <dgm:prSet presAssocID="{42216E92-14BC-41CE-A516-3A9160839FE1}" presName="iconSpace" presStyleCnt="0"/>
      <dgm:spPr/>
    </dgm:pt>
    <dgm:pt modelId="{D84B2483-8A86-4F2F-BE6A-F4D058E44E94}" type="pres">
      <dgm:prSet presAssocID="{42216E92-14BC-41CE-A516-3A9160839FE1}" presName="parTx" presStyleLbl="revTx" presStyleIdx="0" presStyleCnt="6">
        <dgm:presLayoutVars>
          <dgm:chMax val="0"/>
          <dgm:chPref val="0"/>
        </dgm:presLayoutVars>
      </dgm:prSet>
      <dgm:spPr/>
    </dgm:pt>
    <dgm:pt modelId="{AA4C97EC-77C4-46F5-BA71-4873FCEF793D}" type="pres">
      <dgm:prSet presAssocID="{42216E92-14BC-41CE-A516-3A9160839FE1}" presName="txSpace" presStyleCnt="0"/>
      <dgm:spPr/>
    </dgm:pt>
    <dgm:pt modelId="{53CF6EE2-ADB5-446B-9590-9871E01E19C1}" type="pres">
      <dgm:prSet presAssocID="{42216E92-14BC-41CE-A516-3A9160839FE1}" presName="desTx" presStyleLbl="revTx" presStyleIdx="1" presStyleCnt="6">
        <dgm:presLayoutVars/>
      </dgm:prSet>
      <dgm:spPr/>
    </dgm:pt>
    <dgm:pt modelId="{B2F9225A-7C18-4EC8-847D-742FFD5932CE}" type="pres">
      <dgm:prSet presAssocID="{80C6C8EC-A1D9-43AB-BF55-56ED410055B1}" presName="sibTrans" presStyleCnt="0"/>
      <dgm:spPr/>
    </dgm:pt>
    <dgm:pt modelId="{CF3EA58F-45EF-42E3-9C85-460A6FE9CCE8}" type="pres">
      <dgm:prSet presAssocID="{5DDA7082-E1CA-4E94-B36A-8AB8337EFB74}" presName="compNode" presStyleCnt="0"/>
      <dgm:spPr/>
    </dgm:pt>
    <dgm:pt modelId="{CA46E9D3-1048-41E0-8534-DBB9A953948C}" type="pres">
      <dgm:prSet presAssocID="{5DDA7082-E1CA-4E94-B36A-8AB8337EFB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0EA9E3A-7690-48AB-B0E6-6F3BA69A9D16}" type="pres">
      <dgm:prSet presAssocID="{5DDA7082-E1CA-4E94-B36A-8AB8337EFB74}" presName="iconSpace" presStyleCnt="0"/>
      <dgm:spPr/>
    </dgm:pt>
    <dgm:pt modelId="{61500CA8-1DF5-441B-B97C-E93CD953C81C}" type="pres">
      <dgm:prSet presAssocID="{5DDA7082-E1CA-4E94-B36A-8AB8337EFB74}" presName="parTx" presStyleLbl="revTx" presStyleIdx="2" presStyleCnt="6">
        <dgm:presLayoutVars>
          <dgm:chMax val="0"/>
          <dgm:chPref val="0"/>
        </dgm:presLayoutVars>
      </dgm:prSet>
      <dgm:spPr/>
    </dgm:pt>
    <dgm:pt modelId="{912F629B-9466-421B-9591-0A7A233711D6}" type="pres">
      <dgm:prSet presAssocID="{5DDA7082-E1CA-4E94-B36A-8AB8337EFB74}" presName="txSpace" presStyleCnt="0"/>
      <dgm:spPr/>
    </dgm:pt>
    <dgm:pt modelId="{FA5F932F-DCC5-4F95-9DA5-2516CEC7D057}" type="pres">
      <dgm:prSet presAssocID="{5DDA7082-E1CA-4E94-B36A-8AB8337EFB74}" presName="desTx" presStyleLbl="revTx" presStyleIdx="3" presStyleCnt="6">
        <dgm:presLayoutVars/>
      </dgm:prSet>
      <dgm:spPr/>
    </dgm:pt>
    <dgm:pt modelId="{DD5E29B9-92D1-46C2-BA9F-ED3BE5D3606E}" type="pres">
      <dgm:prSet presAssocID="{99782185-5173-45D9-B6DA-B0074580563E}" presName="sibTrans" presStyleCnt="0"/>
      <dgm:spPr/>
    </dgm:pt>
    <dgm:pt modelId="{FAB149F4-4FF4-424D-8240-56F8B8B56C34}" type="pres">
      <dgm:prSet presAssocID="{1C13E9CA-672E-42D2-9747-A6E44CBD809E}" presName="compNode" presStyleCnt="0"/>
      <dgm:spPr/>
    </dgm:pt>
    <dgm:pt modelId="{7F534CDA-423C-4D40-B979-89FCCD44F6EA}" type="pres">
      <dgm:prSet presAssocID="{1C13E9CA-672E-42D2-9747-A6E44CBD80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9F34136D-A12C-417A-9D0A-F88D908E85CB}" type="pres">
      <dgm:prSet presAssocID="{1C13E9CA-672E-42D2-9747-A6E44CBD809E}" presName="iconSpace" presStyleCnt="0"/>
      <dgm:spPr/>
    </dgm:pt>
    <dgm:pt modelId="{7C8D5734-24C3-46BA-872A-0A9D42EAE090}" type="pres">
      <dgm:prSet presAssocID="{1C13E9CA-672E-42D2-9747-A6E44CBD809E}" presName="parTx" presStyleLbl="revTx" presStyleIdx="4" presStyleCnt="6">
        <dgm:presLayoutVars>
          <dgm:chMax val="0"/>
          <dgm:chPref val="0"/>
        </dgm:presLayoutVars>
      </dgm:prSet>
      <dgm:spPr/>
    </dgm:pt>
    <dgm:pt modelId="{FB0F12AE-867D-4EC0-80F6-F1C87F3CAE2A}" type="pres">
      <dgm:prSet presAssocID="{1C13E9CA-672E-42D2-9747-A6E44CBD809E}" presName="txSpace" presStyleCnt="0"/>
      <dgm:spPr/>
    </dgm:pt>
    <dgm:pt modelId="{31E54F2C-073B-41CB-B08D-3E914BD358F0}" type="pres">
      <dgm:prSet presAssocID="{1C13E9CA-672E-42D2-9747-A6E44CBD809E}" presName="desTx" presStyleLbl="revTx" presStyleIdx="5" presStyleCnt="6">
        <dgm:presLayoutVars/>
      </dgm:prSet>
      <dgm:spPr/>
    </dgm:pt>
  </dgm:ptLst>
  <dgm:cxnLst>
    <dgm:cxn modelId="{E3252806-5700-41F9-8D09-5C0C3E87A760}" type="presOf" srcId="{42216E92-14BC-41CE-A516-3A9160839FE1}" destId="{D84B2483-8A86-4F2F-BE6A-F4D058E44E94}" srcOrd="0" destOrd="0" presId="urn:microsoft.com/office/officeart/2018/5/layout/CenteredIconLabelDescriptionList"/>
    <dgm:cxn modelId="{C0470D0A-B584-4C21-B0AD-8DFFA40AD72F}" srcId="{5DDA7082-E1CA-4E94-B36A-8AB8337EFB74}" destId="{88B395B2-3FF6-49D2-A0DD-F2AFB2034138}" srcOrd="0" destOrd="0" parTransId="{3CD0E7B3-8B35-4154-A037-9ACA9133BC06}" sibTransId="{589A35C6-BA1C-46E3-8D1C-6BDEAA17C098}"/>
    <dgm:cxn modelId="{A569D30E-CCED-47C8-A7D6-7E65F114FF4C}" type="presOf" srcId="{78185709-181B-4B18-BEF4-228B065B7D25}" destId="{31E54F2C-073B-41CB-B08D-3E914BD358F0}" srcOrd="0" destOrd="0" presId="urn:microsoft.com/office/officeart/2018/5/layout/CenteredIconLabelDescriptionList"/>
    <dgm:cxn modelId="{42ED2217-91E4-4BA7-AF05-ECCD9ED02B0C}" srcId="{9C8836DC-2565-4A30-9BE9-C8C97C04327D}" destId="{5DDA7082-E1CA-4E94-B36A-8AB8337EFB74}" srcOrd="1" destOrd="0" parTransId="{BF139174-BFD0-45D3-A0C7-B9347CB002F0}" sibTransId="{99782185-5173-45D9-B6DA-B0074580563E}"/>
    <dgm:cxn modelId="{C8ECBF46-64FB-4204-918E-C561E928CC3B}" type="presOf" srcId="{88B395B2-3FF6-49D2-A0DD-F2AFB2034138}" destId="{FA5F932F-DCC5-4F95-9DA5-2516CEC7D057}" srcOrd="0" destOrd="0" presId="urn:microsoft.com/office/officeart/2018/5/layout/CenteredIconLabelDescriptionList"/>
    <dgm:cxn modelId="{2391784E-FDCC-4D8B-A1F3-3A145090A674}" srcId="{9C8836DC-2565-4A30-9BE9-C8C97C04327D}" destId="{42216E92-14BC-41CE-A516-3A9160839FE1}" srcOrd="0" destOrd="0" parTransId="{522DD839-993E-4555-8092-79A24937FEE8}" sibTransId="{80C6C8EC-A1D9-43AB-BF55-56ED410055B1}"/>
    <dgm:cxn modelId="{105ED878-7D26-4052-85CF-04B3F62768E6}" srcId="{9C8836DC-2565-4A30-9BE9-C8C97C04327D}" destId="{1C13E9CA-672E-42D2-9747-A6E44CBD809E}" srcOrd="2" destOrd="0" parTransId="{34892A4A-3C81-4BB4-B465-0FDE4DCF8E5C}" sibTransId="{4B33CEDB-8E39-4A84-8ADF-3331C46DC238}"/>
    <dgm:cxn modelId="{061EE8AB-2DFA-424C-9CE4-A42B3FC2F544}" type="presOf" srcId="{9C8836DC-2565-4A30-9BE9-C8C97C04327D}" destId="{0D5654BB-EDEA-4424-B40B-EF3B23E48D8B}" srcOrd="0" destOrd="0" presId="urn:microsoft.com/office/officeart/2018/5/layout/CenteredIconLabelDescriptionList"/>
    <dgm:cxn modelId="{BD3898C1-FD5C-49D0-9D4D-B8D7246C21AD}" type="presOf" srcId="{AF51F7B7-E80D-470D-8558-75371284C44B}" destId="{53CF6EE2-ADB5-446B-9590-9871E01E19C1}" srcOrd="0" destOrd="0" presId="urn:microsoft.com/office/officeart/2018/5/layout/CenteredIconLabelDescriptionList"/>
    <dgm:cxn modelId="{09F984C9-8EC1-45CA-B190-912B3C56A091}" srcId="{42216E92-14BC-41CE-A516-3A9160839FE1}" destId="{AF51F7B7-E80D-470D-8558-75371284C44B}" srcOrd="0" destOrd="0" parTransId="{4F678B6D-AEC4-482E-B515-98DE24F00618}" sibTransId="{202B62BD-227A-4AFA-912D-FC9659B9914D}"/>
    <dgm:cxn modelId="{4B87CDD4-7229-4BAD-922C-CF14138162A5}" srcId="{1C13E9CA-672E-42D2-9747-A6E44CBD809E}" destId="{78185709-181B-4B18-BEF4-228B065B7D25}" srcOrd="0" destOrd="0" parTransId="{5D84EB50-42AD-43CA-8AF5-F6566989224C}" sibTransId="{8D9B7B60-C862-4C46-A4A4-8B7844814873}"/>
    <dgm:cxn modelId="{6D1BFCE6-C397-43E1-93CC-553F1E261BBC}" type="presOf" srcId="{1C13E9CA-672E-42D2-9747-A6E44CBD809E}" destId="{7C8D5734-24C3-46BA-872A-0A9D42EAE090}" srcOrd="0" destOrd="0" presId="urn:microsoft.com/office/officeart/2018/5/layout/CenteredIconLabelDescriptionList"/>
    <dgm:cxn modelId="{4B5DDAF0-9372-4D52-B3C7-7A64145C13F2}" type="presOf" srcId="{5DDA7082-E1CA-4E94-B36A-8AB8337EFB74}" destId="{61500CA8-1DF5-441B-B97C-E93CD953C81C}" srcOrd="0" destOrd="0" presId="urn:microsoft.com/office/officeart/2018/5/layout/CenteredIconLabelDescriptionList"/>
    <dgm:cxn modelId="{2B08DD47-D79A-42D8-9216-8FDC7B67C39F}" type="presParOf" srcId="{0D5654BB-EDEA-4424-B40B-EF3B23E48D8B}" destId="{EE50916C-2298-4DB7-8B77-7714A975FF57}" srcOrd="0" destOrd="0" presId="urn:microsoft.com/office/officeart/2018/5/layout/CenteredIconLabelDescriptionList"/>
    <dgm:cxn modelId="{9C89BF11-30E5-4088-81A1-B176DB29B11C}" type="presParOf" srcId="{EE50916C-2298-4DB7-8B77-7714A975FF57}" destId="{E7B654FA-4D65-4A46-B02C-A91617AA1571}" srcOrd="0" destOrd="0" presId="urn:microsoft.com/office/officeart/2018/5/layout/CenteredIconLabelDescriptionList"/>
    <dgm:cxn modelId="{02024B03-49CC-477A-9593-53EBB0FB045E}" type="presParOf" srcId="{EE50916C-2298-4DB7-8B77-7714A975FF57}" destId="{9D49E69E-4601-4621-91FE-EADAA7AF7365}" srcOrd="1" destOrd="0" presId="urn:microsoft.com/office/officeart/2018/5/layout/CenteredIconLabelDescriptionList"/>
    <dgm:cxn modelId="{47141F22-8B65-45CD-9284-E70449C82C14}" type="presParOf" srcId="{EE50916C-2298-4DB7-8B77-7714A975FF57}" destId="{D84B2483-8A86-4F2F-BE6A-F4D058E44E94}" srcOrd="2" destOrd="0" presId="urn:microsoft.com/office/officeart/2018/5/layout/CenteredIconLabelDescriptionList"/>
    <dgm:cxn modelId="{ED785D8F-85F8-439C-877D-1F57890715A3}" type="presParOf" srcId="{EE50916C-2298-4DB7-8B77-7714A975FF57}" destId="{AA4C97EC-77C4-46F5-BA71-4873FCEF793D}" srcOrd="3" destOrd="0" presId="urn:microsoft.com/office/officeart/2018/5/layout/CenteredIconLabelDescriptionList"/>
    <dgm:cxn modelId="{E357654D-D8AF-4C96-8D2F-6D9628D4EA90}" type="presParOf" srcId="{EE50916C-2298-4DB7-8B77-7714A975FF57}" destId="{53CF6EE2-ADB5-446B-9590-9871E01E19C1}" srcOrd="4" destOrd="0" presId="urn:microsoft.com/office/officeart/2018/5/layout/CenteredIconLabelDescriptionList"/>
    <dgm:cxn modelId="{D0A6D9B4-FFA7-404A-BB6A-B4B3CF563931}" type="presParOf" srcId="{0D5654BB-EDEA-4424-B40B-EF3B23E48D8B}" destId="{B2F9225A-7C18-4EC8-847D-742FFD5932CE}" srcOrd="1" destOrd="0" presId="urn:microsoft.com/office/officeart/2018/5/layout/CenteredIconLabelDescriptionList"/>
    <dgm:cxn modelId="{4903F1DD-19C5-4CD6-9A1D-99DC0527FAFC}" type="presParOf" srcId="{0D5654BB-EDEA-4424-B40B-EF3B23E48D8B}" destId="{CF3EA58F-45EF-42E3-9C85-460A6FE9CCE8}" srcOrd="2" destOrd="0" presId="urn:microsoft.com/office/officeart/2018/5/layout/CenteredIconLabelDescriptionList"/>
    <dgm:cxn modelId="{3B7E9AF2-6BBB-4563-A15F-42CABF7A2880}" type="presParOf" srcId="{CF3EA58F-45EF-42E3-9C85-460A6FE9CCE8}" destId="{CA46E9D3-1048-41E0-8534-DBB9A953948C}" srcOrd="0" destOrd="0" presId="urn:microsoft.com/office/officeart/2018/5/layout/CenteredIconLabelDescriptionList"/>
    <dgm:cxn modelId="{A7B162B2-55B2-4849-8FFE-395FF749C678}" type="presParOf" srcId="{CF3EA58F-45EF-42E3-9C85-460A6FE9CCE8}" destId="{F0EA9E3A-7690-48AB-B0E6-6F3BA69A9D16}" srcOrd="1" destOrd="0" presId="urn:microsoft.com/office/officeart/2018/5/layout/CenteredIconLabelDescriptionList"/>
    <dgm:cxn modelId="{88A6D933-49DF-4988-971A-34DC0A5EC25D}" type="presParOf" srcId="{CF3EA58F-45EF-42E3-9C85-460A6FE9CCE8}" destId="{61500CA8-1DF5-441B-B97C-E93CD953C81C}" srcOrd="2" destOrd="0" presId="urn:microsoft.com/office/officeart/2018/5/layout/CenteredIconLabelDescriptionList"/>
    <dgm:cxn modelId="{2105C1EB-8E4A-4095-967D-749769C5F6BC}" type="presParOf" srcId="{CF3EA58F-45EF-42E3-9C85-460A6FE9CCE8}" destId="{912F629B-9466-421B-9591-0A7A233711D6}" srcOrd="3" destOrd="0" presId="urn:microsoft.com/office/officeart/2018/5/layout/CenteredIconLabelDescriptionList"/>
    <dgm:cxn modelId="{BC3B67C1-8F89-4F53-BD7C-F61BA471E935}" type="presParOf" srcId="{CF3EA58F-45EF-42E3-9C85-460A6FE9CCE8}" destId="{FA5F932F-DCC5-4F95-9DA5-2516CEC7D057}" srcOrd="4" destOrd="0" presId="urn:microsoft.com/office/officeart/2018/5/layout/CenteredIconLabelDescriptionList"/>
    <dgm:cxn modelId="{20002DA1-D91B-44BA-8456-1BDA65D5FB44}" type="presParOf" srcId="{0D5654BB-EDEA-4424-B40B-EF3B23E48D8B}" destId="{DD5E29B9-92D1-46C2-BA9F-ED3BE5D3606E}" srcOrd="3" destOrd="0" presId="urn:microsoft.com/office/officeart/2018/5/layout/CenteredIconLabelDescriptionList"/>
    <dgm:cxn modelId="{25F62B3F-514F-4D78-8C04-90587BCC8EE7}" type="presParOf" srcId="{0D5654BB-EDEA-4424-B40B-EF3B23E48D8B}" destId="{FAB149F4-4FF4-424D-8240-56F8B8B56C34}" srcOrd="4" destOrd="0" presId="urn:microsoft.com/office/officeart/2018/5/layout/CenteredIconLabelDescriptionList"/>
    <dgm:cxn modelId="{931992E5-7874-4494-A6E3-B2B9D0CE8596}" type="presParOf" srcId="{FAB149F4-4FF4-424D-8240-56F8B8B56C34}" destId="{7F534CDA-423C-4D40-B979-89FCCD44F6EA}" srcOrd="0" destOrd="0" presId="urn:microsoft.com/office/officeart/2018/5/layout/CenteredIconLabelDescriptionList"/>
    <dgm:cxn modelId="{DF7D8E0D-248D-403D-9F2A-3F7C1FBCB219}" type="presParOf" srcId="{FAB149F4-4FF4-424D-8240-56F8B8B56C34}" destId="{9F34136D-A12C-417A-9D0A-F88D908E85CB}" srcOrd="1" destOrd="0" presId="urn:microsoft.com/office/officeart/2018/5/layout/CenteredIconLabelDescriptionList"/>
    <dgm:cxn modelId="{50D65E1F-AC8B-41B2-9FE5-118B938149C6}" type="presParOf" srcId="{FAB149F4-4FF4-424D-8240-56F8B8B56C34}" destId="{7C8D5734-24C3-46BA-872A-0A9D42EAE090}" srcOrd="2" destOrd="0" presId="urn:microsoft.com/office/officeart/2018/5/layout/CenteredIconLabelDescriptionList"/>
    <dgm:cxn modelId="{2D3A4091-8F20-48CC-930A-9018910E823C}" type="presParOf" srcId="{FAB149F4-4FF4-424D-8240-56F8B8B56C34}" destId="{FB0F12AE-867D-4EC0-80F6-F1C87F3CAE2A}" srcOrd="3" destOrd="0" presId="urn:microsoft.com/office/officeart/2018/5/layout/CenteredIconLabelDescriptionList"/>
    <dgm:cxn modelId="{D99EE036-E7BC-44B5-A433-C46DA47E5B8C}" type="presParOf" srcId="{FAB149F4-4FF4-424D-8240-56F8B8B56C34}" destId="{31E54F2C-073B-41CB-B08D-3E914BD358F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EAB54-3089-4D98-A386-28F8560E88D0}">
      <dsp:nvSpPr>
        <dsp:cNvPr id="0" name=""/>
        <dsp:cNvSpPr/>
      </dsp:nvSpPr>
      <dsp:spPr>
        <a:xfrm>
          <a:off x="4674180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>
              <a:solidFill>
                <a:schemeClr val="bg1"/>
              </a:solidFill>
            </a:rPr>
            <a:t>CI (Continuous Integration)</a:t>
          </a:r>
          <a:r>
            <a:rPr lang="en-US" sz="1200" b="0" i="0" kern="1200" baseline="0" dirty="0">
              <a:solidFill>
                <a:schemeClr val="bg1"/>
              </a:solidFill>
            </a:rPr>
            <a:t>:</a:t>
          </a:r>
          <a:endParaRPr lang="en-US" sz="1200" kern="1200" dirty="0">
            <a:solidFill>
              <a:schemeClr val="bg1"/>
            </a:solidFill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baseline="0">
              <a:solidFill>
                <a:schemeClr val="bg1"/>
              </a:solidFill>
            </a:rPr>
            <a:t>Automatisering av integration av kodändringar.</a:t>
          </a:r>
          <a:endParaRPr lang="en-US" sz="900" kern="1200" dirty="0">
            <a:solidFill>
              <a:schemeClr val="bg1"/>
            </a:solidFill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baseline="0" dirty="0" err="1">
              <a:solidFill>
                <a:schemeClr val="bg1"/>
              </a:solidFill>
            </a:rPr>
            <a:t>Upptäcker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buggar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tidigt</a:t>
          </a:r>
          <a:r>
            <a:rPr lang="en-US" sz="900" b="0" i="0" kern="1200" baseline="0" dirty="0">
              <a:solidFill>
                <a:schemeClr val="bg1"/>
              </a:solidFill>
            </a:rPr>
            <a:t>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674180" y="102284"/>
        <a:ext cx="1601316" cy="1601316"/>
      </dsp:txXfrm>
    </dsp:sp>
    <dsp:sp modelId="{DD100B0C-7058-43D6-9E01-CD3F30CE3B02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49018"/>
            <a:gd name="adj4" fmla="val 20585536"/>
            <a:gd name="adj5" fmla="val 805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8AC10F-2E53-48EA-897B-FE5878EC1BB5}">
      <dsp:nvSpPr>
        <dsp:cNvPr id="0" name=""/>
        <dsp:cNvSpPr/>
      </dsp:nvSpPr>
      <dsp:spPr>
        <a:xfrm>
          <a:off x="4674180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>
              <a:solidFill>
                <a:schemeClr val="bg1"/>
              </a:solidFill>
            </a:rPr>
            <a:t>CD (Continuous Delivery/Deployment)</a:t>
          </a:r>
          <a:r>
            <a:rPr lang="en-US" sz="1200" b="0" i="0" kern="1200" baseline="0" dirty="0">
              <a:solidFill>
                <a:schemeClr val="bg1"/>
              </a:solidFill>
            </a:rPr>
            <a:t>:</a:t>
          </a:r>
          <a:endParaRPr lang="en-US" sz="1200" kern="1200" dirty="0">
            <a:solidFill>
              <a:schemeClr val="bg1"/>
            </a:solidFill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baseline="0" dirty="0" err="1">
              <a:solidFill>
                <a:schemeClr val="bg1"/>
              </a:solidFill>
            </a:rPr>
            <a:t>Automatiserar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testning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och</a:t>
          </a:r>
          <a:r>
            <a:rPr lang="en-US" sz="900" b="0" i="0" kern="1200" baseline="0" dirty="0">
              <a:solidFill>
                <a:schemeClr val="bg1"/>
              </a:solidFill>
            </a:rPr>
            <a:t> distribution.</a:t>
          </a:r>
          <a:endParaRPr lang="en-US" sz="900" kern="1200" dirty="0">
            <a:solidFill>
              <a:schemeClr val="bg1"/>
            </a:solidFill>
          </a:endParaRP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900" b="0" i="0" kern="1200" baseline="0" dirty="0" err="1">
              <a:solidFill>
                <a:schemeClr val="bg1"/>
              </a:solidFill>
            </a:rPr>
            <a:t>Säkerställer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att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applikationen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alltid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är</a:t>
          </a:r>
          <a:r>
            <a:rPr lang="en-US" sz="900" b="0" i="0" kern="1200" baseline="0" dirty="0">
              <a:solidFill>
                <a:schemeClr val="bg1"/>
              </a:solidFill>
            </a:rPr>
            <a:t> </a:t>
          </a:r>
          <a:r>
            <a:rPr lang="en-US" sz="900" b="0" i="0" kern="1200" baseline="0" dirty="0" err="1">
              <a:solidFill>
                <a:schemeClr val="bg1"/>
              </a:solidFill>
            </a:rPr>
            <a:t>klar</a:t>
          </a:r>
          <a:r>
            <a:rPr lang="en-US" sz="900" b="0" i="0" kern="1200" baseline="0" dirty="0">
              <a:solidFill>
                <a:schemeClr val="bg1"/>
              </a:solidFill>
            </a:rPr>
            <a:t> för </a:t>
          </a:r>
          <a:r>
            <a:rPr lang="en-US" sz="900" b="0" i="0" kern="1200" baseline="0" dirty="0" err="1">
              <a:solidFill>
                <a:schemeClr val="bg1"/>
              </a:solidFill>
            </a:rPr>
            <a:t>leverans</a:t>
          </a:r>
          <a:r>
            <a:rPr lang="en-US" sz="900" b="0" i="0" kern="1200" baseline="0" dirty="0">
              <a:solidFill>
                <a:schemeClr val="bg1"/>
              </a:solidFill>
            </a:rPr>
            <a:t>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674180" y="2822362"/>
        <a:ext cx="1601316" cy="1601316"/>
      </dsp:txXfrm>
    </dsp:sp>
    <dsp:sp modelId="{175A3B32-84B7-41F2-B746-5022F9D989C8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949018"/>
            <a:gd name="adj4" fmla="val 4385536"/>
            <a:gd name="adj5" fmla="val 805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662C97-1875-4EC1-AC9D-B706C7BF1A08}">
      <dsp:nvSpPr>
        <dsp:cNvPr id="0" name=""/>
        <dsp:cNvSpPr/>
      </dsp:nvSpPr>
      <dsp:spPr>
        <a:xfrm>
          <a:off x="1954103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 err="1">
              <a:solidFill>
                <a:schemeClr val="bg1"/>
              </a:solidFill>
            </a:rPr>
            <a:t>Resultatet</a:t>
          </a:r>
          <a:r>
            <a:rPr lang="en-US" sz="1200" b="0" i="0" kern="1200" baseline="0" dirty="0">
              <a:solidFill>
                <a:schemeClr val="bg1"/>
              </a:solidFill>
            </a:rPr>
            <a:t>: </a:t>
          </a:r>
          <a:r>
            <a:rPr lang="en-US" sz="1200" b="0" i="0" kern="1200" baseline="0" dirty="0" err="1">
              <a:solidFill>
                <a:schemeClr val="bg1"/>
              </a:solidFill>
            </a:rPr>
            <a:t>Kortare</a:t>
          </a:r>
          <a:r>
            <a:rPr lang="en-US" sz="1200" b="0" i="0" kern="1200" baseline="0" dirty="0">
              <a:solidFill>
                <a:schemeClr val="bg1"/>
              </a:solidFill>
            </a:rPr>
            <a:t> </a:t>
          </a:r>
          <a:r>
            <a:rPr lang="en-US" sz="1200" b="0" i="0" kern="1200" baseline="0" dirty="0" err="1">
              <a:solidFill>
                <a:schemeClr val="bg1"/>
              </a:solidFill>
            </a:rPr>
            <a:t>utvecklingscykler</a:t>
          </a:r>
          <a:r>
            <a:rPr lang="en-US" sz="1200" b="0" i="0" kern="1200" baseline="0" dirty="0">
              <a:solidFill>
                <a:schemeClr val="bg1"/>
              </a:solidFill>
            </a:rPr>
            <a:t>, </a:t>
          </a:r>
          <a:r>
            <a:rPr lang="en-US" sz="1200" b="0" i="0" kern="1200" baseline="0" dirty="0" err="1">
              <a:solidFill>
                <a:schemeClr val="bg1"/>
              </a:solidFill>
            </a:rPr>
            <a:t>högre</a:t>
          </a:r>
          <a:r>
            <a:rPr lang="en-US" sz="1200" b="0" i="0" kern="1200" baseline="0" dirty="0">
              <a:solidFill>
                <a:schemeClr val="bg1"/>
              </a:solidFill>
            </a:rPr>
            <a:t> </a:t>
          </a:r>
          <a:r>
            <a:rPr lang="en-US" sz="1200" b="0" i="0" kern="1200" baseline="0" dirty="0" err="1">
              <a:solidFill>
                <a:schemeClr val="bg1"/>
              </a:solidFill>
            </a:rPr>
            <a:t>kvalitet</a:t>
          </a:r>
          <a:r>
            <a:rPr lang="en-US" sz="1200" b="0" i="0" kern="1200" baseline="0" dirty="0">
              <a:solidFill>
                <a:schemeClr val="bg1"/>
              </a:solidFill>
            </a:rPr>
            <a:t>, </a:t>
          </a:r>
          <a:r>
            <a:rPr lang="en-US" sz="1200" b="0" i="0" kern="1200" baseline="0" dirty="0" err="1">
              <a:solidFill>
                <a:schemeClr val="bg1"/>
              </a:solidFill>
            </a:rPr>
            <a:t>snabbare</a:t>
          </a:r>
          <a:r>
            <a:rPr lang="en-US" sz="1200" b="0" i="0" kern="1200" baseline="0" dirty="0">
              <a:solidFill>
                <a:schemeClr val="bg1"/>
              </a:solidFill>
            </a:rPr>
            <a:t> </a:t>
          </a:r>
          <a:r>
            <a:rPr lang="en-US" sz="1200" b="0" i="0" kern="1200" baseline="0" dirty="0" err="1">
              <a:solidFill>
                <a:schemeClr val="bg1"/>
              </a:solidFill>
            </a:rPr>
            <a:t>leveranser</a:t>
          </a:r>
          <a:r>
            <a:rPr lang="en-US" sz="1200" b="0" i="0" kern="1200" baseline="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954103" y="2822362"/>
        <a:ext cx="1601316" cy="1601316"/>
      </dsp:txXfrm>
    </dsp:sp>
    <dsp:sp modelId="{3208B63A-A20A-4856-81CA-7D227DA64F79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1349018"/>
            <a:gd name="adj4" fmla="val 9785536"/>
            <a:gd name="adj5" fmla="val 805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8848CD-657C-4B6F-AA3D-B3763F08A372}">
      <dsp:nvSpPr>
        <dsp:cNvPr id="0" name=""/>
        <dsp:cNvSpPr/>
      </dsp:nvSpPr>
      <dsp:spPr>
        <a:xfrm>
          <a:off x="1954103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solidFill>
                <a:schemeClr val="bg1"/>
              </a:solidFill>
            </a:rPr>
            <a:t>En </a:t>
          </a:r>
          <a:r>
            <a:rPr lang="en-US" sz="1200" b="1" i="0" kern="1200" baseline="0" dirty="0">
              <a:solidFill>
                <a:schemeClr val="bg1"/>
              </a:solidFill>
            </a:rPr>
            <a:t>pipeline</a:t>
          </a:r>
          <a:r>
            <a:rPr lang="en-US" sz="1200" b="0" i="0" kern="1200" baseline="0" dirty="0">
              <a:solidFill>
                <a:schemeClr val="bg1"/>
              </a:solidFill>
            </a:rPr>
            <a:t> från </a:t>
          </a:r>
          <a:r>
            <a:rPr lang="en-US" sz="1200" b="0" i="0" kern="1200" baseline="0" dirty="0" err="1">
              <a:solidFill>
                <a:schemeClr val="bg1"/>
              </a:solidFill>
            </a:rPr>
            <a:t>kod</a:t>
          </a:r>
          <a:r>
            <a:rPr lang="en-US" sz="1200" b="0" i="0" kern="1200" baseline="0" dirty="0">
              <a:solidFill>
                <a:schemeClr val="bg1"/>
              </a:solidFill>
            </a:rPr>
            <a:t> till </a:t>
          </a:r>
          <a:r>
            <a:rPr lang="en-US" sz="1200" b="0" i="0" kern="1200" baseline="0" dirty="0" err="1">
              <a:solidFill>
                <a:schemeClr val="bg1"/>
              </a:solidFill>
            </a:rPr>
            <a:t>produktion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1954103" y="102284"/>
        <a:ext cx="1601316" cy="1601316"/>
      </dsp:txXfrm>
    </dsp:sp>
    <dsp:sp modelId="{E2E9311F-537B-4195-AA48-9DE9A85267B4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6749018"/>
            <a:gd name="adj4" fmla="val 15185536"/>
            <a:gd name="adj5" fmla="val 805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654FA-4D65-4A46-B02C-A91617AA1571}">
      <dsp:nvSpPr>
        <dsp:cNvPr id="0" name=""/>
        <dsp:cNvSpPr/>
      </dsp:nvSpPr>
      <dsp:spPr>
        <a:xfrm>
          <a:off x="800349" y="106181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B2483-8A86-4F2F-BE6A-F4D058E44E94}">
      <dsp:nvSpPr>
        <dsp:cNvPr id="0" name=""/>
        <dsp:cNvSpPr/>
      </dsp:nvSpPr>
      <dsp:spPr>
        <a:xfrm>
          <a:off x="6486" y="200571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Byggfas:</a:t>
          </a:r>
        </a:p>
      </dsp:txBody>
      <dsp:txXfrm>
        <a:off x="6486" y="2005719"/>
        <a:ext cx="2442656" cy="366398"/>
      </dsp:txXfrm>
    </dsp:sp>
    <dsp:sp modelId="{53CF6EE2-ADB5-446B-9590-9871E01E19C1}">
      <dsp:nvSpPr>
        <dsp:cNvPr id="0" name=""/>
        <dsp:cNvSpPr/>
      </dsp:nvSpPr>
      <dsp:spPr>
        <a:xfrm>
          <a:off x="6486" y="2413501"/>
          <a:ext cx="2442656" cy="717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Automatisk kompilering av kod.</a:t>
          </a:r>
        </a:p>
      </dsp:txBody>
      <dsp:txXfrm>
        <a:off x="6486" y="2413501"/>
        <a:ext cx="2442656" cy="717487"/>
      </dsp:txXfrm>
    </dsp:sp>
    <dsp:sp modelId="{CA46E9D3-1048-41E0-8534-DBB9A953948C}">
      <dsp:nvSpPr>
        <dsp:cNvPr id="0" name=""/>
        <dsp:cNvSpPr/>
      </dsp:nvSpPr>
      <dsp:spPr>
        <a:xfrm>
          <a:off x="3670470" y="106181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00CA8-1DF5-441B-B97C-E93CD953C81C}">
      <dsp:nvSpPr>
        <dsp:cNvPr id="0" name=""/>
        <dsp:cNvSpPr/>
      </dsp:nvSpPr>
      <dsp:spPr>
        <a:xfrm>
          <a:off x="2876607" y="200571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Testfas:</a:t>
          </a:r>
        </a:p>
      </dsp:txBody>
      <dsp:txXfrm>
        <a:off x="2876607" y="2005719"/>
        <a:ext cx="2442656" cy="366398"/>
      </dsp:txXfrm>
    </dsp:sp>
    <dsp:sp modelId="{FA5F932F-DCC5-4F95-9DA5-2516CEC7D057}">
      <dsp:nvSpPr>
        <dsp:cNvPr id="0" name=""/>
        <dsp:cNvSpPr/>
      </dsp:nvSpPr>
      <dsp:spPr>
        <a:xfrm>
          <a:off x="2876607" y="2413501"/>
          <a:ext cx="2442656" cy="717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Automatiska enhetstester, integrationstester, säkerhetstester.</a:t>
          </a:r>
        </a:p>
      </dsp:txBody>
      <dsp:txXfrm>
        <a:off x="2876607" y="2413501"/>
        <a:ext cx="2442656" cy="717487"/>
      </dsp:txXfrm>
    </dsp:sp>
    <dsp:sp modelId="{7F534CDA-423C-4D40-B979-89FCCD44F6EA}">
      <dsp:nvSpPr>
        <dsp:cNvPr id="0" name=""/>
        <dsp:cNvSpPr/>
      </dsp:nvSpPr>
      <dsp:spPr>
        <a:xfrm>
          <a:off x="6540591" y="106181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D5734-24C3-46BA-872A-0A9D42EAE090}">
      <dsp:nvSpPr>
        <dsp:cNvPr id="0" name=""/>
        <dsp:cNvSpPr/>
      </dsp:nvSpPr>
      <dsp:spPr>
        <a:xfrm>
          <a:off x="5746728" y="200571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Distributionsfas:</a:t>
          </a:r>
        </a:p>
      </dsp:txBody>
      <dsp:txXfrm>
        <a:off x="5746728" y="2005719"/>
        <a:ext cx="2442656" cy="366398"/>
      </dsp:txXfrm>
    </dsp:sp>
    <dsp:sp modelId="{31E54F2C-073B-41CB-B08D-3E914BD358F0}">
      <dsp:nvSpPr>
        <dsp:cNvPr id="0" name=""/>
        <dsp:cNvSpPr/>
      </dsp:nvSpPr>
      <dsp:spPr>
        <a:xfrm>
          <a:off x="5746728" y="2413501"/>
          <a:ext cx="2442656" cy="717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Automatisk lansering till staging och/eller produktion.</a:t>
          </a:r>
        </a:p>
      </dsp:txBody>
      <dsp:txXfrm>
        <a:off x="5746728" y="2413501"/>
        <a:ext cx="2442656" cy="717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50659-6E64-4525-AC41-B7F7B5BFC7D7}" type="datetimeFigureOut">
              <a:rPr lang="sv-SE" smtClean="0"/>
              <a:t>2024-12-08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9D8C-B337-4B42-A2FB-AEFA5CEECA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26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9D8C-B337-4B42-A2FB-AEFA5CEECA4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3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48" y="818984"/>
            <a:ext cx="4947184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dirty="0">
                <a:solidFill>
                  <a:srgbClr val="FFFFFF"/>
                </a:solidFill>
              </a:rPr>
              <a:t>CI/CD &amp; DevOps med GitHub Actions</a:t>
            </a:r>
            <a:b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Automatisering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för modern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mjukvaruutveckling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1FCD1-A80B-A4E8-DE65-BA276E93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7" name="Rectangle 8216">
            <a:extLst>
              <a:ext uri="{FF2B5EF4-FFF2-40B4-BE49-F238E27FC236}">
                <a16:creationId xmlns:a16="http://schemas.microsoft.com/office/drawing/2014/main" id="{F5292AAF-7FF7-F3AC-F719-9C6546BEA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35BBD-4D13-C28E-CB1C-8B2C93AF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457201"/>
            <a:ext cx="4360680" cy="1556870"/>
          </a:xfrm>
        </p:spPr>
        <p:txBody>
          <a:bodyPr anchor="ctr">
            <a:normAutofit/>
          </a:bodyPr>
          <a:lstStyle/>
          <a:p>
            <a:pPr algn="l"/>
            <a:r>
              <a:rPr lang="sv-SE" sz="3200" b="1" dirty="0"/>
              <a:t>CI/CD bidrar 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F7164C-1D4D-61A8-8E79-CF9E1B994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184" y="1949145"/>
            <a:ext cx="4360679" cy="34611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Högre kvalitet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Upptäck fel tidigt genom automatiserade tester.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Snabbare leveranser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Distribution till produktion på några minuter.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Effektivitet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Automatisering minskar manuell arbetsbörda.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Samarbete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Förenklar arbetet i team med kontinuerlig kodintegration</a:t>
            </a:r>
            <a:r>
              <a:rPr lang="sv-SE" altLang="sv-SE" sz="1700" dirty="0">
                <a:latin typeface="Arial" panose="020B0604020202020204" pitchFamily="34" charset="0"/>
              </a:rPr>
              <a:t>.</a:t>
            </a:r>
            <a:endParaRPr kumimoji="0" lang="sv-SE" altLang="sv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delayed release">
            <a:extLst>
              <a:ext uri="{FF2B5EF4-FFF2-40B4-BE49-F238E27FC236}">
                <a16:creationId xmlns:a16="http://schemas.microsoft.com/office/drawing/2014/main" id="{473F206F-2961-3A19-B045-54DC81C9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7921" y="2373574"/>
            <a:ext cx="3841611" cy="26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9" name="Rectangle 8218">
            <a:extLst>
              <a:ext uri="{FF2B5EF4-FFF2-40B4-BE49-F238E27FC236}">
                <a16:creationId xmlns:a16="http://schemas.microsoft.com/office/drawing/2014/main" id="{F69E7B80-FC18-E2D9-3C51-EBBF3E00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1" name="Rectangle 8220">
            <a:extLst>
              <a:ext uri="{FF2B5EF4-FFF2-40B4-BE49-F238E27FC236}">
                <a16:creationId xmlns:a16="http://schemas.microsoft.com/office/drawing/2014/main" id="{38A67D97-FC83-2878-76FF-1615348A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6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9" name="Rectangle 9248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714" y="501594"/>
            <a:ext cx="3592773" cy="166842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sv-SE" sz="3500" b="1" dirty="0"/>
              <a:t>Vad är DevOps och varför behövs det?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421005-2BA4-35BE-57CE-2401AD0A8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714" y="2170018"/>
            <a:ext cx="3500665" cy="34257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Samarbete mellan utveckling (Dev) och drift (Ops) för snabb och stabil leverans av mjukvara.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Historiskt: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Utveckling och drift var separerade – vilket ledde till flaskhalsar.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Idag: 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Krav på snabbare innovation och stabil drift.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Principer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Kultur av samarbete.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Automatisering och mätbarhet.</a:t>
            </a:r>
            <a:endParaRPr lang="sv-SE" altLang="sv-SE" sz="1300" dirty="0">
              <a:latin typeface="Arial" panose="020B0604020202020204" pitchFamily="34" charset="0"/>
            </a:endParaRPr>
          </a:p>
        </p:txBody>
      </p:sp>
      <p:pic>
        <p:nvPicPr>
          <p:cNvPr id="9222" name="Picture 6" descr="Product adoption curve: innovators make 2.5% of all adopters; early adopters - 13.5%; early majority - 34%; late majority - 34%; and laggards - 16%.">
            <a:extLst>
              <a:ext uri="{FF2B5EF4-FFF2-40B4-BE49-F238E27FC236}">
                <a16:creationId xmlns:a16="http://schemas.microsoft.com/office/drawing/2014/main" id="{6B519025-1A39-BF7B-0B4F-53F0F106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29913"/>
            <a:ext cx="4312002" cy="234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sequential engineering works vs concurrent engineering">
            <a:extLst>
              <a:ext uri="{FF2B5EF4-FFF2-40B4-BE49-F238E27FC236}">
                <a16:creationId xmlns:a16="http://schemas.microsoft.com/office/drawing/2014/main" id="{EF3DEDCD-BF48-06C9-4BFD-605E990F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4804" y="3651146"/>
            <a:ext cx="4534684" cy="207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51" name="Rectangle 9250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3" name="Rectangle 9252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7775A-759B-DF15-0895-0E3A4099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AB0E749-FFD3-986A-DB92-E46FA36F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944690"/>
            <a:ext cx="8178799" cy="49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0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200" b="1" dirty="0">
                <a:solidFill>
                  <a:srgbClr val="FFFFFF"/>
                </a:solidFill>
              </a:rPr>
              <a:t>Introduktion till GitHub Actions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72FB6-6A61-C1B0-2599-438FC7AFB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331237"/>
            <a:ext cx="4513049" cy="44392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CI/CD-verktyg direkt integrerat i GitHub.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Workflows skrivs i YAML-format.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Automatisering för alla delar av DevOps-processen: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Bygg, testa, och distribuera kod.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Automatisera pull request-flöden.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Fördelar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Lätt att komma igång.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 community och färdiga mallar.</a:t>
            </a:r>
          </a:p>
        </p:txBody>
      </p:sp>
      <p:pic>
        <p:nvPicPr>
          <p:cNvPr id="2050" name="Picture 2" descr="GitHub Actions Logo PNG Vector (SVG) Free Download">
            <a:extLst>
              <a:ext uri="{FF2B5EF4-FFF2-40B4-BE49-F238E27FC236}">
                <a16:creationId xmlns:a16="http://schemas.microsoft.com/office/drawing/2014/main" id="{99791BBA-F04B-4197-FE7E-8F46E3EC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48" y="4618072"/>
            <a:ext cx="1642995" cy="16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">
            <a:extLst>
              <a:ext uri="{FF2B5EF4-FFF2-40B4-BE49-F238E27FC236}">
                <a16:creationId xmlns:a16="http://schemas.microsoft.com/office/drawing/2014/main" id="{2B944DE3-5076-6405-DC88-EAF3F841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94" y="437277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200" b="1" dirty="0">
                <a:solidFill>
                  <a:srgbClr val="FFFFFF"/>
                </a:solidFill>
              </a:rPr>
              <a:t>CI/CD med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363" y="699327"/>
            <a:ext cx="4916510" cy="40931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Pipeline för en .NET-applikation: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- Trigger: Push till master.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- Steg: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Checkout kod.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Bygg projekt.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Skapa docker image.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Deploy till Server.</a:t>
            </a:r>
          </a:p>
          <a:p>
            <a:pPr marL="0" indent="0">
              <a:buNone/>
            </a:pP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- YAML-exempel tillämpas.</a:t>
            </a:r>
          </a:p>
        </p:txBody>
      </p:sp>
      <p:pic>
        <p:nvPicPr>
          <p:cNvPr id="7172" name="Picture 4" descr="10분만에 만드는 Docker image 저장 자동화 (feat. Github Action)">
            <a:extLst>
              <a:ext uri="{FF2B5EF4-FFF2-40B4-BE49-F238E27FC236}">
                <a16:creationId xmlns:a16="http://schemas.microsoft.com/office/drawing/2014/main" id="{9EFA33F3-36B1-D0CC-1E86-8AA99753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57" y="2052801"/>
            <a:ext cx="2405102" cy="18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ull-Stack Deployment Using Docker &amp; GitHub Actions – Exceptional Institute  of Technology">
            <a:extLst>
              <a:ext uri="{FF2B5EF4-FFF2-40B4-BE49-F238E27FC236}">
                <a16:creationId xmlns:a16="http://schemas.microsoft.com/office/drawing/2014/main" id="{7B9DD85E-94F8-488B-5D1F-4DC5DF85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27" y="4256438"/>
            <a:ext cx="4602452" cy="25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200" b="1" dirty="0">
                <a:solidFill>
                  <a:srgbClr val="FFFFFF"/>
                </a:solidFill>
              </a:rPr>
              <a:t>Fördelar med GitHub Actions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D4F912-102A-C66D-E4D4-B6D9CD3F5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836" y="356113"/>
            <a:ext cx="4693344" cy="34305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Enkel integration med GitHub-repo.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Flexibilitet att köra olika typer av workflow.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Open-source actions från communityn.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Kostnadseffektiv – gratis för små projekt.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E7A964-7AEF-DF88-ED28-7050691E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36" y="2967873"/>
            <a:ext cx="5124321" cy="353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3" name="Rectangle 51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5" name="Rectangle 515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sv-SE" sz="3200" b="1" dirty="0">
                <a:solidFill>
                  <a:srgbClr val="FFFFFF"/>
                </a:solidFill>
              </a:rPr>
              <a:t>Sammanfattning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E3B100-A6E5-A69C-BECF-9FBA5DCA835D}"/>
              </a:ext>
            </a:extLst>
          </p:cNvPr>
          <p:cNvGrpSpPr/>
          <p:nvPr/>
        </p:nvGrpSpPr>
        <p:grpSpPr>
          <a:xfrm>
            <a:off x="1007949" y="4086929"/>
            <a:ext cx="7128096" cy="1575302"/>
            <a:chOff x="630742" y="3130279"/>
            <a:chExt cx="7882515" cy="17420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B3CC29-31B7-029D-8E01-F4C1E49733AD}"/>
                </a:ext>
              </a:extLst>
            </p:cNvPr>
            <p:cNvSpPr/>
            <p:nvPr/>
          </p:nvSpPr>
          <p:spPr>
            <a:xfrm>
              <a:off x="1109790" y="3130279"/>
              <a:ext cx="783896" cy="78389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5C23C0E-D2E5-959C-345A-F26FA881737F}"/>
                </a:ext>
              </a:extLst>
            </p:cNvPr>
            <p:cNvSpPr/>
            <p:nvPr/>
          </p:nvSpPr>
          <p:spPr>
            <a:xfrm>
              <a:off x="630742" y="4175511"/>
              <a:ext cx="1741992" cy="696796"/>
            </a:xfrm>
            <a:custGeom>
              <a:avLst/>
              <a:gdLst>
                <a:gd name="connsiteX0" fmla="*/ 0 w 1741992"/>
                <a:gd name="connsiteY0" fmla="*/ 0 h 696796"/>
                <a:gd name="connsiteX1" fmla="*/ 1741992 w 1741992"/>
                <a:gd name="connsiteY1" fmla="*/ 0 h 696796"/>
                <a:gd name="connsiteX2" fmla="*/ 1741992 w 1741992"/>
                <a:gd name="connsiteY2" fmla="*/ 696796 h 696796"/>
                <a:gd name="connsiteX3" fmla="*/ 0 w 1741992"/>
                <a:gd name="connsiteY3" fmla="*/ 696796 h 696796"/>
                <a:gd name="connsiteX4" fmla="*/ 0 w 1741992"/>
                <a:gd name="connsiteY4" fmla="*/ 0 h 69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92" h="696796">
                  <a:moveTo>
                    <a:pt x="0" y="0"/>
                  </a:moveTo>
                  <a:lnTo>
                    <a:pt x="1741992" y="0"/>
                  </a:lnTo>
                  <a:lnTo>
                    <a:pt x="1741992" y="696796"/>
                  </a:lnTo>
                  <a:lnTo>
                    <a:pt x="0" y="6967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402">
                <a:spcBef>
                  <a:spcPct val="0"/>
                </a:spcBef>
                <a:spcAft>
                  <a:spcPct val="35000"/>
                </a:spcAft>
              </a:pP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CI/CD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är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nyckeln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till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effektiv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mjukvaruutveckling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1200" kern="1200" dirty="0"/>
            </a:p>
          </p:txBody>
        </p:sp>
        <p:sp>
          <p:nvSpPr>
            <p:cNvPr id="6" name="Rectangle 5" descr="Checkmark">
              <a:extLst>
                <a:ext uri="{FF2B5EF4-FFF2-40B4-BE49-F238E27FC236}">
                  <a16:creationId xmlns:a16="http://schemas.microsoft.com/office/drawing/2014/main" id="{4B920D59-46FB-B844-B355-4CD4DAFACA36}"/>
                </a:ext>
              </a:extLst>
            </p:cNvPr>
            <p:cNvSpPr/>
            <p:nvPr/>
          </p:nvSpPr>
          <p:spPr>
            <a:xfrm>
              <a:off x="3156631" y="3130279"/>
              <a:ext cx="783896" cy="783896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D99786-9E59-0C45-9332-FB9FCBF013B1}"/>
                </a:ext>
              </a:extLst>
            </p:cNvPr>
            <p:cNvSpPr/>
            <p:nvPr/>
          </p:nvSpPr>
          <p:spPr>
            <a:xfrm>
              <a:off x="2677583" y="4175511"/>
              <a:ext cx="1741992" cy="696796"/>
            </a:xfrm>
            <a:custGeom>
              <a:avLst/>
              <a:gdLst>
                <a:gd name="connsiteX0" fmla="*/ 0 w 1741992"/>
                <a:gd name="connsiteY0" fmla="*/ 0 h 696796"/>
                <a:gd name="connsiteX1" fmla="*/ 1741992 w 1741992"/>
                <a:gd name="connsiteY1" fmla="*/ 0 h 696796"/>
                <a:gd name="connsiteX2" fmla="*/ 1741992 w 1741992"/>
                <a:gd name="connsiteY2" fmla="*/ 696796 h 696796"/>
                <a:gd name="connsiteX3" fmla="*/ 0 w 1741992"/>
                <a:gd name="connsiteY3" fmla="*/ 696796 h 696796"/>
                <a:gd name="connsiteX4" fmla="*/ 0 w 1741992"/>
                <a:gd name="connsiteY4" fmla="*/ 0 h 69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92" h="696796">
                  <a:moveTo>
                    <a:pt x="0" y="0"/>
                  </a:moveTo>
                  <a:lnTo>
                    <a:pt x="1741992" y="0"/>
                  </a:lnTo>
                  <a:lnTo>
                    <a:pt x="1741992" y="696796"/>
                  </a:lnTo>
                  <a:lnTo>
                    <a:pt x="0" y="6967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402">
                <a:spcBef>
                  <a:spcPct val="0"/>
                </a:spcBef>
                <a:spcAft>
                  <a:spcPct val="35000"/>
                </a:spcAft>
              </a:pP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DevOps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förenar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utveckling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och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drift för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snabbare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och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stabilare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leverans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1200" kern="1200" dirty="0"/>
            </a:p>
          </p:txBody>
        </p:sp>
        <p:sp>
          <p:nvSpPr>
            <p:cNvPr id="9" name="Rectangle 8" descr="Document">
              <a:extLst>
                <a:ext uri="{FF2B5EF4-FFF2-40B4-BE49-F238E27FC236}">
                  <a16:creationId xmlns:a16="http://schemas.microsoft.com/office/drawing/2014/main" id="{74DE26C3-48AF-739E-A999-714F3D3868F4}"/>
                </a:ext>
              </a:extLst>
            </p:cNvPr>
            <p:cNvSpPr/>
            <p:nvPr/>
          </p:nvSpPr>
          <p:spPr>
            <a:xfrm>
              <a:off x="5203472" y="3130279"/>
              <a:ext cx="783896" cy="783896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C58326-23DE-C8FE-42E8-6E8BE0494AA8}"/>
                </a:ext>
              </a:extLst>
            </p:cNvPr>
            <p:cNvSpPr/>
            <p:nvPr/>
          </p:nvSpPr>
          <p:spPr>
            <a:xfrm>
              <a:off x="4724424" y="4175511"/>
              <a:ext cx="1741992" cy="696796"/>
            </a:xfrm>
            <a:custGeom>
              <a:avLst/>
              <a:gdLst>
                <a:gd name="connsiteX0" fmla="*/ 0 w 1741992"/>
                <a:gd name="connsiteY0" fmla="*/ 0 h 696796"/>
                <a:gd name="connsiteX1" fmla="*/ 1741992 w 1741992"/>
                <a:gd name="connsiteY1" fmla="*/ 0 h 696796"/>
                <a:gd name="connsiteX2" fmla="*/ 1741992 w 1741992"/>
                <a:gd name="connsiteY2" fmla="*/ 696796 h 696796"/>
                <a:gd name="connsiteX3" fmla="*/ 0 w 1741992"/>
                <a:gd name="connsiteY3" fmla="*/ 696796 h 696796"/>
                <a:gd name="connsiteX4" fmla="*/ 0 w 1741992"/>
                <a:gd name="connsiteY4" fmla="*/ 0 h 69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92" h="696796">
                  <a:moveTo>
                    <a:pt x="0" y="0"/>
                  </a:moveTo>
                  <a:lnTo>
                    <a:pt x="1741992" y="0"/>
                  </a:lnTo>
                  <a:lnTo>
                    <a:pt x="1741992" y="696796"/>
                  </a:lnTo>
                  <a:lnTo>
                    <a:pt x="0" y="6967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402">
                <a:spcBef>
                  <a:spcPct val="0"/>
                </a:spcBef>
                <a:spcAft>
                  <a:spcPct val="35000"/>
                </a:spcAft>
              </a:pP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GitHub Actions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gör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CI/CD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enkelt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och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flexibelt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1200" kern="1200" dirty="0"/>
            </a:p>
          </p:txBody>
        </p:sp>
        <p:sp>
          <p:nvSpPr>
            <p:cNvPr id="12" name="Rectangle 11" descr="Needle">
              <a:extLst>
                <a:ext uri="{FF2B5EF4-FFF2-40B4-BE49-F238E27FC236}">
                  <a16:creationId xmlns:a16="http://schemas.microsoft.com/office/drawing/2014/main" id="{80280789-5F8E-3170-0B4F-4D9645FDD7A4}"/>
                </a:ext>
              </a:extLst>
            </p:cNvPr>
            <p:cNvSpPr/>
            <p:nvPr/>
          </p:nvSpPr>
          <p:spPr>
            <a:xfrm>
              <a:off x="7250312" y="3130279"/>
              <a:ext cx="783896" cy="783896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A6A3B-27B1-4AE7-410A-AC73E9D8310C}"/>
                </a:ext>
              </a:extLst>
            </p:cNvPr>
            <p:cNvSpPr/>
            <p:nvPr/>
          </p:nvSpPr>
          <p:spPr>
            <a:xfrm>
              <a:off x="6771265" y="4175511"/>
              <a:ext cx="1741992" cy="696796"/>
            </a:xfrm>
            <a:custGeom>
              <a:avLst/>
              <a:gdLst>
                <a:gd name="connsiteX0" fmla="*/ 0 w 1741992"/>
                <a:gd name="connsiteY0" fmla="*/ 0 h 696796"/>
                <a:gd name="connsiteX1" fmla="*/ 1741992 w 1741992"/>
                <a:gd name="connsiteY1" fmla="*/ 0 h 696796"/>
                <a:gd name="connsiteX2" fmla="*/ 1741992 w 1741992"/>
                <a:gd name="connsiteY2" fmla="*/ 696796 h 696796"/>
                <a:gd name="connsiteX3" fmla="*/ 0 w 1741992"/>
                <a:gd name="connsiteY3" fmla="*/ 696796 h 696796"/>
                <a:gd name="connsiteX4" fmla="*/ 0 w 1741992"/>
                <a:gd name="connsiteY4" fmla="*/ 0 h 69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92" h="696796">
                  <a:moveTo>
                    <a:pt x="0" y="0"/>
                  </a:moveTo>
                  <a:lnTo>
                    <a:pt x="1741992" y="0"/>
                  </a:lnTo>
                  <a:lnTo>
                    <a:pt x="1741992" y="696796"/>
                  </a:lnTo>
                  <a:lnTo>
                    <a:pt x="0" y="6967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402">
                <a:spcBef>
                  <a:spcPct val="0"/>
                </a:spcBef>
                <a:spcAft>
                  <a:spcPct val="35000"/>
                </a:spcAft>
              </a:pP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Börja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med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små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pipelines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och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iterera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för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att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dirty="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förbättra</a:t>
              </a:r>
              <a:r>
                <a:rPr lang="en-US" sz="1236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. </a:t>
              </a:r>
              <a:endParaRPr lang="en-US" sz="12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49194F-22AC-5D7E-07C2-FCB21A55865B}"/>
              </a:ext>
            </a:extLst>
          </p:cNvPr>
          <p:cNvSpPr txBox="1"/>
          <p:nvPr/>
        </p:nvSpPr>
        <p:spPr>
          <a:xfrm>
            <a:off x="1160645" y="2789056"/>
            <a:ext cx="7098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CI/CD är inte bara ett verktyg utan en kulturförändring.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Automatisering möjliggör snabbare, säkrare och mer skalbar mjukvaruleverans.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Undvik fallgropar genom planering, utbildning och standardisering.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28C071-5FD1-40BE-A303-5C69B1195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800" b="1" i="1" dirty="0">
                <a:effectLst/>
                <a:latin typeface="+mj-lt"/>
              </a:rPr>
              <a:t>“It is not the strongest of the species, nor the most intelligent that survives. It is the one that is the most adaptable to change.”</a:t>
            </a:r>
            <a:br>
              <a:rPr lang="en-US" sz="2800" b="1" i="1" dirty="0">
                <a:effectLst/>
                <a:latin typeface="+mj-lt"/>
              </a:rPr>
            </a:br>
            <a:r>
              <a:rPr lang="en-US" sz="2800" b="1" i="1" dirty="0">
                <a:effectLst/>
                <a:latin typeface="+mj-lt"/>
              </a:rPr>
              <a:t>C.D.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bg1"/>
                </a:solidFill>
              </a:rPr>
              <a:t>Vad är CI/CD?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20805D3-9F2A-6195-8297-9A486637C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356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ontinuous Integration/Continuous Deployment for IBM i (aka AS/400)">
            <a:extLst>
              <a:ext uri="{FF2B5EF4-FFF2-40B4-BE49-F238E27FC236}">
                <a16:creationId xmlns:a16="http://schemas.microsoft.com/office/drawing/2014/main" id="{52030BFE-20C4-19EA-9BC8-7C876AAD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18" y="2932140"/>
            <a:ext cx="2861267" cy="1521041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7E047-19B4-32B5-765D-696E16D0B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6" name="Rectangle 82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28" name="Rectangle 82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0" name="Rectangle 82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2" name="Rectangle 82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4" name="Rectangle 82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36" name="Freeform: Shape 82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38" name="Rectangle 82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FD725-8C81-CE5E-CE9F-0583EBA8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500" b="1" dirty="0">
                <a:solidFill>
                  <a:srgbClr val="FFFFFF"/>
                </a:solidFill>
              </a:rPr>
              <a:t>Vad är CI/CD?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4F989-5A5C-EF4C-875D-EAE8BD668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sv-SE" sz="1700" b="1" dirty="0"/>
              <a:t>Continuous Integration (CI):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Automatisk byggning och testning av kodändringar.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Identifierar problem tidigt i utvecklingscykeln.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Säkerställer att ny kod fungerar med befintlig kodbas.</a:t>
            </a:r>
          </a:p>
          <a:p>
            <a:endParaRPr lang="sv-SE" sz="1700" dirty="0"/>
          </a:p>
          <a:p>
            <a:pPr marL="0" indent="0">
              <a:buNone/>
            </a:pPr>
            <a:r>
              <a:rPr lang="sv-SE" sz="1700" b="1" dirty="0"/>
              <a:t>Continuous Deployment/Delivery (CD):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Automatiserar leveransen av ändringar.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Continuous Delivery: Till staging-miljö, manuellt beslut för produktion.</a:t>
            </a:r>
          </a:p>
          <a:p>
            <a:pPr>
              <a:buFont typeface="+mj-lt"/>
              <a:buAutoNum type="arabicPeriod"/>
            </a:pPr>
            <a:r>
              <a:rPr lang="sv-SE" sz="1700" dirty="0"/>
              <a:t>Continuous Deployment: Full automation till produktion.</a:t>
            </a:r>
          </a:p>
        </p:txBody>
      </p:sp>
    </p:spTree>
    <p:extLst>
      <p:ext uri="{BB962C8B-B14F-4D97-AF65-F5344CB8AC3E}">
        <p14:creationId xmlns:p14="http://schemas.microsoft.com/office/powerpoint/2010/main" val="31341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6E5AF-3508-CA1D-5B52-D5BB8125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35" name="Rectangle 823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4A18-19CC-369C-FF96-E433F9C6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sv-SE" sz="3500" b="1" dirty="0"/>
              <a:t>Varför är CI/CD viktigt?</a:t>
            </a:r>
            <a:endParaRPr lang="sv-SE" sz="3500" b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2499E-C2E0-E500-ED20-1E11F8218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8692" y="2405894"/>
            <a:ext cx="3986392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+mj-lt"/>
              <a:buAutoNum type="arabicPeriod"/>
            </a:pPr>
            <a:r>
              <a:rPr lang="sv-SE" sz="1700"/>
              <a:t>Snabbare tid till marknad</a:t>
            </a:r>
          </a:p>
          <a:p>
            <a:pPr>
              <a:buFont typeface="+mj-lt"/>
              <a:buAutoNum type="arabicPeriod"/>
            </a:pPr>
            <a:r>
              <a:rPr lang="sv-SE" sz="1700"/>
              <a:t>Förbättrad kvalitet</a:t>
            </a:r>
          </a:p>
          <a:p>
            <a:pPr>
              <a:buFont typeface="+mj-lt"/>
              <a:buAutoNum type="arabicPeriod"/>
            </a:pPr>
            <a:r>
              <a:rPr lang="sv-SE" sz="1700"/>
              <a:t>Bättre samarbete</a:t>
            </a:r>
          </a:p>
          <a:p>
            <a:pPr>
              <a:buFont typeface="+mj-lt"/>
              <a:buAutoNum type="arabicPeriod"/>
            </a:pPr>
            <a:r>
              <a:rPr lang="sv-SE" sz="1700"/>
              <a:t>Större agilitet</a:t>
            </a:r>
          </a:p>
          <a:p>
            <a:pPr>
              <a:buFont typeface="+mj-lt"/>
              <a:buAutoNum type="arabicPeriod"/>
            </a:pPr>
            <a:r>
              <a:rPr lang="sv-SE" sz="1700"/>
              <a:t>Kontinuerlig feedback</a:t>
            </a:r>
          </a:p>
          <a:p>
            <a:pPr>
              <a:buFont typeface="+mj-lt"/>
              <a:buAutoNum type="arabicPeriod"/>
            </a:pPr>
            <a:r>
              <a:rPr lang="sv-SE" sz="1700"/>
              <a:t>Bättre säkerhet</a:t>
            </a:r>
          </a:p>
          <a:p>
            <a:pPr>
              <a:buFont typeface="+mj-lt"/>
              <a:buAutoNum type="arabicPeriod"/>
            </a:pPr>
            <a:r>
              <a:rPr lang="sv-SE" sz="1700"/>
              <a:t>Kostnadsbesparingar</a:t>
            </a:r>
          </a:p>
          <a:p>
            <a:pPr>
              <a:buFont typeface="+mj-lt"/>
              <a:buAutoNum type="arabicPeriod"/>
            </a:pPr>
            <a:r>
              <a:rPr lang="sv-SE" sz="1700"/>
              <a:t>Konkurrensfördel</a:t>
            </a:r>
          </a:p>
        </p:txBody>
      </p:sp>
      <p:sp>
        <p:nvSpPr>
          <p:cNvPr id="8237" name="Rectangle 823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9" name="Rectangle 823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41" name="Rectangle 824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43" name="Rectangle 824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Reduce Time to Market: [9 Ways] to Speed Up Product Development">
            <a:extLst>
              <a:ext uri="{FF2B5EF4-FFF2-40B4-BE49-F238E27FC236}">
                <a16:creationId xmlns:a16="http://schemas.microsoft.com/office/drawing/2014/main" id="{6AA52268-AEDE-1C37-BF2E-9A707352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144990"/>
            <a:ext cx="4011581" cy="25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191FE-F897-B74A-1367-A62C5F43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7" name="Rectangle 82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9" name="Rectangle 82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1" name="Rectangle 82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3" name="Rectangle 82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16432-3491-0416-6764-50C5F0A4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sv-SE" sz="3500" b="1">
                <a:solidFill>
                  <a:srgbClr val="FFFFFF"/>
                </a:solidFill>
              </a:rPr>
              <a:t>Komponenter i en CI/CD-pipeline</a:t>
            </a:r>
          </a:p>
        </p:txBody>
      </p:sp>
      <p:graphicFrame>
        <p:nvGraphicFramePr>
          <p:cNvPr id="8223" name="Rectangle 1">
            <a:extLst>
              <a:ext uri="{FF2B5EF4-FFF2-40B4-BE49-F238E27FC236}">
                <a16:creationId xmlns:a16="http://schemas.microsoft.com/office/drawing/2014/main" id="{4696C566-31B3-BF62-F8BD-8F2403529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0198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90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200" b="1" dirty="0">
                <a:solidFill>
                  <a:srgbClr val="FFFFFF"/>
                </a:solidFill>
              </a:rPr>
              <a:t>Hur fungerar CI/CD?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676E9D-9BC4-7A3E-EF17-B1F96CE91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7608" y="586855"/>
            <a:ext cx="4992020" cy="32708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Automatiserad pipeline: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Kodförändringar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(t.ex. en pull request på GitHub).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Bygg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(kompilering och beroenden).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Testning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(enhetstester, integrationstester).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sv-SE" altLang="sv-SE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Distribution</a:t>
            </a:r>
            <a:r>
              <a:rPr kumimoji="0" lang="sv-SE" altLang="sv-SE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(registry, produktion, staging).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sv-SE" altLang="sv-SE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Mätning och feedback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Analysera resultat för förbättring.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BC3330-E646-5E73-ABE1-E6525268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35" y="3585143"/>
            <a:ext cx="5091993" cy="30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ADCA8-CCDE-0100-A2DE-E8CD1E4FB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50" name="Rectangle 824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0E6A-A1D5-0173-EBC5-CACD57B7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6" y="1103753"/>
            <a:ext cx="3719703" cy="164296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sv-SE" sz="3500" b="1" dirty="0"/>
              <a:t>Vanliga fallgropar vid CI/</a:t>
            </a:r>
            <a:r>
              <a:rPr lang="sv-SE" sz="3200" b="1" dirty="0"/>
              <a:t>CD-implementering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7B3729-FD68-3DAC-87C8-F7610899D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3123247"/>
            <a:ext cx="3719703" cy="196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+mj-lt"/>
              <a:buAutoNum type="alphaLcPeriod"/>
            </a:pPr>
            <a:r>
              <a:rPr lang="sv-SE" sz="1700" dirty="0"/>
              <a:t>Brist på testning</a:t>
            </a:r>
          </a:p>
          <a:p>
            <a:pPr>
              <a:buFont typeface="+mj-lt"/>
              <a:buAutoNum type="alphaLcPeriod"/>
            </a:pPr>
            <a:r>
              <a:rPr lang="sv-SE" sz="1700" dirty="0"/>
              <a:t>Överdriven automatisering</a:t>
            </a:r>
          </a:p>
          <a:p>
            <a:pPr>
              <a:buFont typeface="+mj-lt"/>
              <a:buAutoNum type="alphaLcPeriod"/>
            </a:pPr>
            <a:r>
              <a:rPr lang="sv-SE" sz="1700" dirty="0"/>
              <a:t>Dålig kommunikation</a:t>
            </a:r>
          </a:p>
          <a:p>
            <a:pPr>
              <a:buFont typeface="+mj-lt"/>
              <a:buAutoNum type="alphaLcPeriod"/>
            </a:pPr>
            <a:r>
              <a:rPr lang="sv-SE" sz="1700" dirty="0"/>
              <a:t>Motstånd mot förändring</a:t>
            </a:r>
          </a:p>
          <a:p>
            <a:pPr>
              <a:buFont typeface="+mj-lt"/>
              <a:buAutoNum type="alphaLcPeriod"/>
            </a:pPr>
            <a:r>
              <a:rPr lang="sv-SE" sz="1700" dirty="0"/>
              <a:t>Brist på standardisering</a:t>
            </a:r>
          </a:p>
          <a:p>
            <a:pPr>
              <a:buFont typeface="+mj-lt"/>
              <a:buAutoNum type="alphaLcPeriod"/>
            </a:pPr>
            <a:r>
              <a:rPr lang="sv-SE" sz="1700" dirty="0"/>
              <a:t>Säkerhetsrisker</a:t>
            </a:r>
          </a:p>
        </p:txBody>
      </p:sp>
      <p:sp>
        <p:nvSpPr>
          <p:cNvPr id="8252" name="Rectangle 825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4" name="Rectangle 825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ailure is a Gift: Accept it. Learn. Grow. • Staff Shop">
            <a:extLst>
              <a:ext uri="{FF2B5EF4-FFF2-40B4-BE49-F238E27FC236}">
                <a16:creationId xmlns:a16="http://schemas.microsoft.com/office/drawing/2014/main" id="{62C0522D-CC5E-649C-25EB-C4888653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29" y="2269671"/>
            <a:ext cx="4122057" cy="231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9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F177E-15FE-F991-442F-082C2983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8" name="Rectangle 82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07C40-FC9E-E92D-FABC-455725F7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ctr">
            <a:normAutofit/>
          </a:bodyPr>
          <a:lstStyle/>
          <a:p>
            <a:pPr algn="l"/>
            <a:r>
              <a:rPr lang="sv-SE" sz="3500" b="1" dirty="0"/>
              <a:t>Hur börjar vi?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52671-B673-8B58-5E61-5E70ECEB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034180"/>
            <a:ext cx="37197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v-SE" sz="1600" dirty="0"/>
              <a:t>Starta smått:</a:t>
            </a:r>
          </a:p>
          <a:p>
            <a:pPr lvl="1">
              <a:lnSpc>
                <a:spcPct val="90000"/>
              </a:lnSpc>
            </a:pPr>
            <a:r>
              <a:rPr lang="sv-SE" sz="1600" dirty="0"/>
              <a:t>Inför CI först, följt av CD.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sv-SE" sz="16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v-SE" sz="1600" dirty="0"/>
              <a:t>Välj rätt verktyg:</a:t>
            </a:r>
          </a:p>
          <a:p>
            <a:pPr lvl="1">
              <a:lnSpc>
                <a:spcPct val="90000"/>
              </a:lnSpc>
            </a:pPr>
            <a:r>
              <a:rPr lang="sv-SE" sz="1600" dirty="0"/>
              <a:t>Exempel: Azure DevOps, Jenkins, GitHub Actions.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sv-SE" sz="16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v-SE" sz="1600" dirty="0"/>
              <a:t>Utbilda teamet:</a:t>
            </a:r>
          </a:p>
          <a:p>
            <a:pPr lvl="1">
              <a:lnSpc>
                <a:spcPct val="90000"/>
              </a:lnSpc>
            </a:pPr>
            <a:r>
              <a:rPr lang="sv-SE" sz="1600" dirty="0"/>
              <a:t>Förståelse och stöd är avgörande.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sv-SE" sz="16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sv-SE" sz="1600" dirty="0"/>
              <a:t>Prioritera säkerhet:</a:t>
            </a:r>
          </a:p>
          <a:p>
            <a:pPr lvl="1">
              <a:lnSpc>
                <a:spcPct val="90000"/>
              </a:lnSpc>
            </a:pPr>
            <a:r>
              <a:rPr lang="sv-SE" sz="1600" dirty="0"/>
              <a:t>Implementera säkerhetstestning tidigt i pipelinen.</a:t>
            </a:r>
          </a:p>
        </p:txBody>
      </p:sp>
      <p:sp>
        <p:nvSpPr>
          <p:cNvPr id="8230" name="Rectangle 82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2" name="Rectangle 82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zure DevOps Logo, symbol, meaning, history, PNG, brand">
            <a:extLst>
              <a:ext uri="{FF2B5EF4-FFF2-40B4-BE49-F238E27FC236}">
                <a16:creationId xmlns:a16="http://schemas.microsoft.com/office/drawing/2014/main" id="{B3EC38D5-D6E8-A8B1-BAB7-25CD15BD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54" y="983666"/>
            <a:ext cx="2178756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vers Vulnerable to RCE Attacks Due to a Vulnerability in Jenkins - CYBX  LTD">
            <a:extLst>
              <a:ext uri="{FF2B5EF4-FFF2-40B4-BE49-F238E27FC236}">
                <a16:creationId xmlns:a16="http://schemas.microsoft.com/office/drawing/2014/main" id="{A7D5B633-59F0-3D0E-CEEF-9ACE774A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73" y="2369682"/>
            <a:ext cx="1780268" cy="13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stering GitHub Actions: Environment Variables and Secrets Management | by  George Bakas | Medium">
            <a:extLst>
              <a:ext uri="{FF2B5EF4-FFF2-40B4-BE49-F238E27FC236}">
                <a16:creationId xmlns:a16="http://schemas.microsoft.com/office/drawing/2014/main" id="{30F5A3FA-F2E1-B390-0F58-5D065E78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64" y="2613272"/>
            <a:ext cx="2601739" cy="10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C88F-71FC-1640-5BAE-63AE98722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173" y="3949501"/>
            <a:ext cx="3719703" cy="15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639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CI/CD &amp; DevOps med GitHub Actions Automatisering för modern mjukvaruutveckling</vt:lpstr>
      <vt:lpstr>PowerPoint Presentation</vt:lpstr>
      <vt:lpstr>Vad är CI/CD?</vt:lpstr>
      <vt:lpstr>Vad är CI/CD?</vt:lpstr>
      <vt:lpstr>Varför är CI/CD viktigt?</vt:lpstr>
      <vt:lpstr>Komponenter i en CI/CD-pipeline</vt:lpstr>
      <vt:lpstr>Hur fungerar CI/CD?</vt:lpstr>
      <vt:lpstr>Vanliga fallgropar vid CI/CD-implementering</vt:lpstr>
      <vt:lpstr>Hur börjar vi?</vt:lpstr>
      <vt:lpstr>CI/CD bidrar med</vt:lpstr>
      <vt:lpstr>Vad är DevOps och varför behövs det?</vt:lpstr>
      <vt:lpstr>PowerPoint Presentation</vt:lpstr>
      <vt:lpstr>Introduktion till GitHub Actions</vt:lpstr>
      <vt:lpstr>CI/CD med GitHub Actions</vt:lpstr>
      <vt:lpstr>Fördelar med GitHub Actions</vt:lpstr>
      <vt:lpstr>Sammanfattning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Seph Heravi</dc:creator>
  <cp:keywords/>
  <dc:description>generated using python-pptx</dc:description>
  <cp:lastModifiedBy>Seph Heravi</cp:lastModifiedBy>
  <cp:revision>78</cp:revision>
  <dcterms:created xsi:type="dcterms:W3CDTF">2013-01-27T09:14:16Z</dcterms:created>
  <dcterms:modified xsi:type="dcterms:W3CDTF">2024-12-08T15:36:14Z</dcterms:modified>
  <cp:category/>
</cp:coreProperties>
</file>