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75" r:id="rId5"/>
    <p:sldId id="259" r:id="rId6"/>
    <p:sldId id="260" r:id="rId7"/>
    <p:sldId id="277" r:id="rId8"/>
    <p:sldId id="263" r:id="rId9"/>
    <p:sldId id="266" r:id="rId10"/>
    <p:sldId id="267" r:id="rId11"/>
    <p:sldId id="270" r:id="rId12"/>
    <p:sldId id="269" r:id="rId13"/>
    <p:sldId id="271" r:id="rId14"/>
    <p:sldId id="273" r:id="rId15"/>
    <p:sldId id="278" r:id="rId16"/>
    <p:sldId id="279" r:id="rId17"/>
    <p:sldId id="284" r:id="rId18"/>
    <p:sldId id="285" r:id="rId19"/>
    <p:sldId id="287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5C7C1-434A-4894-8077-E414A6399FF7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209C03-4DB2-4D26-AC9D-424077A87B5F}">
      <dgm:prSet custT="1"/>
      <dgm:spPr/>
      <dgm:t>
        <a:bodyPr/>
        <a:lstStyle/>
        <a:p>
          <a:r>
            <a:rPr lang="en-US" sz="1000" b="1" dirty="0">
              <a:latin typeface="Segoe UI" panose="020B0502040204020203" pitchFamily="34" charset="0"/>
              <a:cs typeface="Segoe UI" panose="020B0502040204020203" pitchFamily="34" charset="0"/>
            </a:rPr>
            <a:t>Docker Engine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Kärnan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i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Docker,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klient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-server-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applikation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består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av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Docker-daemon (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dockerd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),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ett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REST API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ett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kommandoradsgränssnitt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(CLI).</a:t>
          </a:r>
        </a:p>
      </dgm:t>
    </dgm:pt>
    <dgm:pt modelId="{80A2C5DC-A903-4ACC-8713-B7270EDD3804}" type="parTrans" cxnId="{ED241E2E-39BD-4F64-9038-506EA2C66892}">
      <dgm:prSet/>
      <dgm:spPr/>
      <dgm:t>
        <a:bodyPr/>
        <a:lstStyle/>
        <a:p>
          <a:endParaRPr lang="en-US"/>
        </a:p>
      </dgm:t>
    </dgm:pt>
    <dgm:pt modelId="{7EA23BEF-A109-4D5A-9EDE-936C47A40DB3}" type="sibTrans" cxnId="{ED241E2E-39BD-4F64-9038-506EA2C6689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074327-D52B-4653-9671-7D53AA7C54B4}">
      <dgm:prSet custT="1"/>
      <dgm:spPr/>
      <dgm:t>
        <a:bodyPr/>
        <a:lstStyle/>
        <a:p>
          <a:r>
            <a:rPr lang="en-US" sz="1000" b="1" dirty="0">
              <a:latin typeface="Segoe UI" panose="020B0502040204020203" pitchFamily="34" charset="0"/>
              <a:cs typeface="Segoe UI" panose="020B0502040204020203" pitchFamily="34" charset="0"/>
            </a:rPr>
            <a:t>Docker Image (</a:t>
          </a:r>
          <a:r>
            <a:rPr lang="en-US" sz="1000" b="1" dirty="0" err="1">
              <a:latin typeface="Segoe UI" panose="020B0502040204020203" pitchFamily="34" charset="0"/>
              <a:cs typeface="Segoe UI" panose="020B0502040204020203" pitchFamily="34" charset="0"/>
            </a:rPr>
            <a:t>Avbildning</a:t>
          </a:r>
          <a:r>
            <a:rPr lang="en-US" sz="1000" b="1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: En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oföränderlig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mall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innehåller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allt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behövs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för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att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köra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applikation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inklusive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källkod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bibliotek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systemverktyg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3C728209-0533-4A7D-9EC5-16D7EF4D220E}" type="parTrans" cxnId="{77E885D3-702D-4422-9B3F-CD5C20A8F391}">
      <dgm:prSet/>
      <dgm:spPr/>
      <dgm:t>
        <a:bodyPr/>
        <a:lstStyle/>
        <a:p>
          <a:endParaRPr lang="en-US"/>
        </a:p>
      </dgm:t>
    </dgm:pt>
    <dgm:pt modelId="{17A25A81-4137-4CB3-AE83-7BE26622F52C}" type="sibTrans" cxnId="{77E885D3-702D-4422-9B3F-CD5C20A8F39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4BF0F52-B1E1-49DA-9B9D-B6C56D5CC462}">
      <dgm:prSet custT="1"/>
      <dgm:spPr/>
      <dgm:t>
        <a:bodyPr/>
        <a:lstStyle/>
        <a:p>
          <a:r>
            <a:rPr lang="en-US" sz="1000" b="1" dirty="0">
              <a:latin typeface="Segoe UI" panose="020B0502040204020203" pitchFamily="34" charset="0"/>
              <a:cs typeface="Segoe UI" panose="020B0502040204020203" pitchFamily="34" charset="0"/>
            </a:rPr>
            <a:t>Docker Container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: En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körbar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instans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av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Docker-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avbildning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Containrar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isolerar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applikationen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från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värdsystemet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vilket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förbättrar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säkerheten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stabiliteten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7260BE5-6CA7-4900-8996-A24DBB6F191A}" type="parTrans" cxnId="{2A2F192D-2605-4BF3-A637-AF6C8DAF764F}">
      <dgm:prSet/>
      <dgm:spPr/>
      <dgm:t>
        <a:bodyPr/>
        <a:lstStyle/>
        <a:p>
          <a:endParaRPr lang="en-US"/>
        </a:p>
      </dgm:t>
    </dgm:pt>
    <dgm:pt modelId="{89FE165B-C72A-49A2-A74F-E41AFA126300}" type="sibTrans" cxnId="{2A2F192D-2605-4BF3-A637-AF6C8DAF764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82557FA-B308-42B8-9237-28FB92838552}">
      <dgm:prSet custT="1"/>
      <dgm:spPr/>
      <dgm:t>
        <a:bodyPr/>
        <a:lstStyle/>
        <a:p>
          <a:r>
            <a:rPr lang="en-US" sz="1000" b="1" dirty="0" err="1">
              <a:latin typeface="Segoe UI" panose="020B0502040204020203" pitchFamily="34" charset="0"/>
              <a:cs typeface="Segoe UI" panose="020B0502040204020203" pitchFamily="34" charset="0"/>
            </a:rPr>
            <a:t>Dockerfile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: En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textfil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innehåller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instruktioner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för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att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bygga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Docker-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avbildning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. Den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beskriver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steg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för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steg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hur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avbildningen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ska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skapas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8937EECA-4FAE-4F50-AC59-60B476076C11}" type="parTrans" cxnId="{0FE40DEC-2B11-42DD-A6DB-92BC3087EF7F}">
      <dgm:prSet/>
      <dgm:spPr/>
      <dgm:t>
        <a:bodyPr/>
        <a:lstStyle/>
        <a:p>
          <a:endParaRPr lang="en-US"/>
        </a:p>
      </dgm:t>
    </dgm:pt>
    <dgm:pt modelId="{79519FFD-AC8C-4734-8F8B-52D40DB2E4EC}" type="sibTrans" cxnId="{0FE40DEC-2B11-42DD-A6DB-92BC3087EF7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742BD4E-4BF5-4EB3-80F5-F7E18A780362}">
      <dgm:prSet custT="1"/>
      <dgm:spPr/>
      <dgm:t>
        <a:bodyPr/>
        <a:lstStyle/>
        <a:p>
          <a:r>
            <a:rPr lang="en-US" sz="1000" b="1" dirty="0">
              <a:latin typeface="Segoe UI" panose="020B0502040204020203" pitchFamily="34" charset="0"/>
              <a:cs typeface="Segoe UI" panose="020B0502040204020203" pitchFamily="34" charset="0"/>
            </a:rPr>
            <a:t>Docker Compose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Ett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verktyg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för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att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definiera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köra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multi-container Docker-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applikationer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. Med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hjälp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av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YAML-fil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kan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du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konfigurera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alla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dina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applikationstjänster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6E24182-18C4-45CA-8DAB-DF458D6E1691}" type="parTrans" cxnId="{EE3CA110-6458-4B1D-B6A7-112B8D1BB4EE}">
      <dgm:prSet/>
      <dgm:spPr/>
      <dgm:t>
        <a:bodyPr/>
        <a:lstStyle/>
        <a:p>
          <a:endParaRPr lang="en-US"/>
        </a:p>
      </dgm:t>
    </dgm:pt>
    <dgm:pt modelId="{99FAFA48-4307-4B7B-B4D9-054DF360320F}" type="sibTrans" cxnId="{EE3CA110-6458-4B1D-B6A7-112B8D1BB4E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BD44E89-D79A-4096-B17C-F622298EB124}">
      <dgm:prSet custT="1"/>
      <dgm:spPr/>
      <dgm:t>
        <a:bodyPr/>
        <a:lstStyle/>
        <a:p>
          <a:r>
            <a:rPr lang="en-US" sz="1000" b="1" dirty="0">
              <a:latin typeface="Segoe UI" panose="020B0502040204020203" pitchFamily="34" charset="0"/>
              <a:cs typeface="Segoe UI" panose="020B0502040204020203" pitchFamily="34" charset="0"/>
            </a:rPr>
            <a:t>Docker Swarm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: Dockers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inbyggda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orkestreringsverktyg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tillåter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hantering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av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ett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kluster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av Docker-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noder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enda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virtuell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värd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E065926-E442-485B-9C92-BF032AD1F333}" type="parTrans" cxnId="{4915F9D8-6A3E-4463-BEF6-B7C2F68A1B44}">
      <dgm:prSet/>
      <dgm:spPr/>
      <dgm:t>
        <a:bodyPr/>
        <a:lstStyle/>
        <a:p>
          <a:endParaRPr lang="en-US"/>
        </a:p>
      </dgm:t>
    </dgm:pt>
    <dgm:pt modelId="{D5A4C9E7-87B4-4775-9030-1ADC9ED783EA}" type="sibTrans" cxnId="{4915F9D8-6A3E-4463-BEF6-B7C2F68A1B44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DFA1224B-1E3B-43C0-87D7-00476E273DCA}">
      <dgm:prSet custT="1"/>
      <dgm:spPr/>
      <dgm:t>
        <a:bodyPr/>
        <a:lstStyle/>
        <a:p>
          <a:r>
            <a:rPr lang="en-US" sz="1000" b="1" dirty="0">
              <a:latin typeface="Segoe UI" panose="020B0502040204020203" pitchFamily="34" charset="0"/>
              <a:cs typeface="Segoe UI" panose="020B0502040204020203" pitchFamily="34" charset="0"/>
            </a:rPr>
            <a:t>Docker Hub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Ett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molnbaserat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register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där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du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kan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lagra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dela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dina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Docker-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avbildningar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både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offentligt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dirty="0" err="1">
              <a:latin typeface="Segoe UI" panose="020B0502040204020203" pitchFamily="34" charset="0"/>
              <a:cs typeface="Segoe UI" panose="020B0502040204020203" pitchFamily="34" charset="0"/>
            </a:rPr>
            <a:t>privat</a:t>
          </a:r>
          <a:r>
            <a:rPr lang="en-US" sz="10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3E9CA1DF-C156-4E53-9266-FA0364823CF5}" type="parTrans" cxnId="{6470024D-0E4F-4365-94FE-7A170896E0EF}">
      <dgm:prSet/>
      <dgm:spPr/>
      <dgm:t>
        <a:bodyPr/>
        <a:lstStyle/>
        <a:p>
          <a:endParaRPr lang="en-US"/>
        </a:p>
      </dgm:t>
    </dgm:pt>
    <dgm:pt modelId="{2E19F5F8-5118-43FA-8249-BD7C0BC4488B}" type="sibTrans" cxnId="{6470024D-0E4F-4365-94FE-7A170896E0EF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ADDA16F2-FA4F-49BE-BD60-3AB125D0EED3}" type="pres">
      <dgm:prSet presAssocID="{44C5C7C1-434A-4894-8077-E414A6399FF7}" presName="linearFlow" presStyleCnt="0">
        <dgm:presLayoutVars>
          <dgm:dir/>
          <dgm:animLvl val="lvl"/>
          <dgm:resizeHandles val="exact"/>
        </dgm:presLayoutVars>
      </dgm:prSet>
      <dgm:spPr/>
    </dgm:pt>
    <dgm:pt modelId="{A2A80F43-C794-4AF5-862F-84621C7DC7E7}" type="pres">
      <dgm:prSet presAssocID="{74209C03-4DB2-4D26-AC9D-424077A87B5F}" presName="compositeNode" presStyleCnt="0"/>
      <dgm:spPr/>
    </dgm:pt>
    <dgm:pt modelId="{8C9D844F-7F68-4B85-99AC-873838813DCE}" type="pres">
      <dgm:prSet presAssocID="{74209C03-4DB2-4D26-AC9D-424077A87B5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C04EEA-4AA1-4A3C-B6D3-BAD6C379EB99}" type="pres">
      <dgm:prSet presAssocID="{74209C03-4DB2-4D26-AC9D-424077A87B5F}" presName="parSh" presStyleCnt="0"/>
      <dgm:spPr/>
    </dgm:pt>
    <dgm:pt modelId="{628FBD54-6C7A-4597-A206-9825A8ED2025}" type="pres">
      <dgm:prSet presAssocID="{74209C03-4DB2-4D26-AC9D-424077A87B5F}" presName="lineNode" presStyleLbl="alignAccFollowNode1" presStyleIdx="0" presStyleCnt="21"/>
      <dgm:spPr/>
    </dgm:pt>
    <dgm:pt modelId="{98A93D73-E461-4A75-87C9-8F43061FA6E7}" type="pres">
      <dgm:prSet presAssocID="{74209C03-4DB2-4D26-AC9D-424077A87B5F}" presName="lineArrowNode" presStyleLbl="alignAccFollowNode1" presStyleIdx="1" presStyleCnt="21"/>
      <dgm:spPr/>
    </dgm:pt>
    <dgm:pt modelId="{5C02EFF0-87BF-4761-B3A2-DB5127F1898C}" type="pres">
      <dgm:prSet presAssocID="{7EA23BEF-A109-4D5A-9EDE-936C47A40DB3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A216D069-820F-453E-A0B0-F9BF6039B3B8}" type="pres">
      <dgm:prSet presAssocID="{7EA23BEF-A109-4D5A-9EDE-936C47A40DB3}" presName="spacerBetweenCircleAndCallout" presStyleCnt="0">
        <dgm:presLayoutVars/>
      </dgm:prSet>
      <dgm:spPr/>
    </dgm:pt>
    <dgm:pt modelId="{7F6A265F-FE09-4142-A996-A2BCEF17ECF1}" type="pres">
      <dgm:prSet presAssocID="{74209C03-4DB2-4D26-AC9D-424077A87B5F}" presName="nodeText" presStyleLbl="alignAccFollowNode1" presStyleIdx="2" presStyleCnt="21">
        <dgm:presLayoutVars>
          <dgm:bulletEnabled val="1"/>
        </dgm:presLayoutVars>
      </dgm:prSet>
      <dgm:spPr/>
    </dgm:pt>
    <dgm:pt modelId="{F9D9ACA6-9A09-41A4-8121-FE779F990B3D}" type="pres">
      <dgm:prSet presAssocID="{7EA23BEF-A109-4D5A-9EDE-936C47A40DB3}" presName="sibTransComposite" presStyleCnt="0"/>
      <dgm:spPr/>
    </dgm:pt>
    <dgm:pt modelId="{7C53A738-32DE-413F-A211-948EB1925206}" type="pres">
      <dgm:prSet presAssocID="{85074327-D52B-4653-9671-7D53AA7C54B4}" presName="compositeNode" presStyleCnt="0"/>
      <dgm:spPr/>
    </dgm:pt>
    <dgm:pt modelId="{DA2D7587-8162-48AD-A6D1-3F1CD63DD54E}" type="pres">
      <dgm:prSet presAssocID="{85074327-D52B-4653-9671-7D53AA7C54B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E687A9E-78E1-4B2C-9E3E-5D595E7E8A3B}" type="pres">
      <dgm:prSet presAssocID="{85074327-D52B-4653-9671-7D53AA7C54B4}" presName="parSh" presStyleCnt="0"/>
      <dgm:spPr/>
    </dgm:pt>
    <dgm:pt modelId="{E82DDE6C-F985-4E99-B5B5-785FD0DB6D0F}" type="pres">
      <dgm:prSet presAssocID="{85074327-D52B-4653-9671-7D53AA7C54B4}" presName="lineNode" presStyleLbl="alignAccFollowNode1" presStyleIdx="3" presStyleCnt="21"/>
      <dgm:spPr/>
    </dgm:pt>
    <dgm:pt modelId="{BACE6ECB-48F1-4349-AD49-7F1C96339EF4}" type="pres">
      <dgm:prSet presAssocID="{85074327-D52B-4653-9671-7D53AA7C54B4}" presName="lineArrowNode" presStyleLbl="alignAccFollowNode1" presStyleIdx="4" presStyleCnt="21"/>
      <dgm:spPr/>
    </dgm:pt>
    <dgm:pt modelId="{85B6989A-12B8-4D2B-90CC-CEDE353E6B6D}" type="pres">
      <dgm:prSet presAssocID="{17A25A81-4137-4CB3-AE83-7BE26622F52C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F82029D9-E38D-4005-8462-F5CDDDB9A04A}" type="pres">
      <dgm:prSet presAssocID="{17A25A81-4137-4CB3-AE83-7BE26622F52C}" presName="spacerBetweenCircleAndCallout" presStyleCnt="0">
        <dgm:presLayoutVars/>
      </dgm:prSet>
      <dgm:spPr/>
    </dgm:pt>
    <dgm:pt modelId="{06CCAE5D-0E5D-4438-B34E-96968A7D41A8}" type="pres">
      <dgm:prSet presAssocID="{85074327-D52B-4653-9671-7D53AA7C54B4}" presName="nodeText" presStyleLbl="alignAccFollowNode1" presStyleIdx="5" presStyleCnt="21">
        <dgm:presLayoutVars>
          <dgm:bulletEnabled val="1"/>
        </dgm:presLayoutVars>
      </dgm:prSet>
      <dgm:spPr/>
    </dgm:pt>
    <dgm:pt modelId="{7C1B6B32-28AA-47B5-8E90-A2623975479A}" type="pres">
      <dgm:prSet presAssocID="{17A25A81-4137-4CB3-AE83-7BE26622F52C}" presName="sibTransComposite" presStyleCnt="0"/>
      <dgm:spPr/>
    </dgm:pt>
    <dgm:pt modelId="{D9A41CAE-D669-42BC-9E8C-183D9C50FC6E}" type="pres">
      <dgm:prSet presAssocID="{F4BF0F52-B1E1-49DA-9B9D-B6C56D5CC462}" presName="compositeNode" presStyleCnt="0"/>
      <dgm:spPr/>
    </dgm:pt>
    <dgm:pt modelId="{95592616-42A1-43B8-B130-D620172B7C59}" type="pres">
      <dgm:prSet presAssocID="{F4BF0F52-B1E1-49DA-9B9D-B6C56D5CC46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1B8EE96-B206-431F-BE1D-933CACD96791}" type="pres">
      <dgm:prSet presAssocID="{F4BF0F52-B1E1-49DA-9B9D-B6C56D5CC462}" presName="parSh" presStyleCnt="0"/>
      <dgm:spPr/>
    </dgm:pt>
    <dgm:pt modelId="{FFA0DE29-76B2-4F1E-B481-D87EF8F597A9}" type="pres">
      <dgm:prSet presAssocID="{F4BF0F52-B1E1-49DA-9B9D-B6C56D5CC462}" presName="lineNode" presStyleLbl="alignAccFollowNode1" presStyleIdx="6" presStyleCnt="21"/>
      <dgm:spPr/>
    </dgm:pt>
    <dgm:pt modelId="{C04F2548-F62C-49C0-B006-26320733BD5A}" type="pres">
      <dgm:prSet presAssocID="{F4BF0F52-B1E1-49DA-9B9D-B6C56D5CC462}" presName="lineArrowNode" presStyleLbl="alignAccFollowNode1" presStyleIdx="7" presStyleCnt="21"/>
      <dgm:spPr/>
    </dgm:pt>
    <dgm:pt modelId="{5B3E9C31-3398-47E9-8543-1310F351223A}" type="pres">
      <dgm:prSet presAssocID="{89FE165B-C72A-49A2-A74F-E41AFA126300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248D2D33-C8C5-470C-8EFA-46ECCDB7B379}" type="pres">
      <dgm:prSet presAssocID="{89FE165B-C72A-49A2-A74F-E41AFA126300}" presName="spacerBetweenCircleAndCallout" presStyleCnt="0">
        <dgm:presLayoutVars/>
      </dgm:prSet>
      <dgm:spPr/>
    </dgm:pt>
    <dgm:pt modelId="{87284035-6AB4-4D34-94BF-6C3BBBB501A1}" type="pres">
      <dgm:prSet presAssocID="{F4BF0F52-B1E1-49DA-9B9D-B6C56D5CC462}" presName="nodeText" presStyleLbl="alignAccFollowNode1" presStyleIdx="8" presStyleCnt="21">
        <dgm:presLayoutVars>
          <dgm:bulletEnabled val="1"/>
        </dgm:presLayoutVars>
      </dgm:prSet>
      <dgm:spPr/>
    </dgm:pt>
    <dgm:pt modelId="{E8D59187-06A4-4DFF-92AF-49876A7D5C4A}" type="pres">
      <dgm:prSet presAssocID="{89FE165B-C72A-49A2-A74F-E41AFA126300}" presName="sibTransComposite" presStyleCnt="0"/>
      <dgm:spPr/>
    </dgm:pt>
    <dgm:pt modelId="{5752CB9B-C24C-430D-8163-42DFBC990A7B}" type="pres">
      <dgm:prSet presAssocID="{382557FA-B308-42B8-9237-28FB92838552}" presName="compositeNode" presStyleCnt="0"/>
      <dgm:spPr/>
    </dgm:pt>
    <dgm:pt modelId="{1E547498-30EF-4D09-A82D-B298E49D2F31}" type="pres">
      <dgm:prSet presAssocID="{382557FA-B308-42B8-9237-28FB9283855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A1463FD-7942-49E3-928B-7BD199CEC7A2}" type="pres">
      <dgm:prSet presAssocID="{382557FA-B308-42B8-9237-28FB92838552}" presName="parSh" presStyleCnt="0"/>
      <dgm:spPr/>
    </dgm:pt>
    <dgm:pt modelId="{2A29A37B-9BF9-4EAC-B8DA-8940A144BE91}" type="pres">
      <dgm:prSet presAssocID="{382557FA-B308-42B8-9237-28FB92838552}" presName="lineNode" presStyleLbl="alignAccFollowNode1" presStyleIdx="9" presStyleCnt="21"/>
      <dgm:spPr/>
    </dgm:pt>
    <dgm:pt modelId="{DDFF5C84-5B6D-45F3-B260-E718BC8A2FC3}" type="pres">
      <dgm:prSet presAssocID="{382557FA-B308-42B8-9237-28FB92838552}" presName="lineArrowNode" presStyleLbl="alignAccFollowNode1" presStyleIdx="10" presStyleCnt="21"/>
      <dgm:spPr/>
    </dgm:pt>
    <dgm:pt modelId="{33ACC20D-5D75-439F-92EE-140FDA3BF530}" type="pres">
      <dgm:prSet presAssocID="{79519FFD-AC8C-4734-8F8B-52D40DB2E4EC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A423DE36-89A5-457D-96EA-9C759E655408}" type="pres">
      <dgm:prSet presAssocID="{79519FFD-AC8C-4734-8F8B-52D40DB2E4EC}" presName="spacerBetweenCircleAndCallout" presStyleCnt="0">
        <dgm:presLayoutVars/>
      </dgm:prSet>
      <dgm:spPr/>
    </dgm:pt>
    <dgm:pt modelId="{1CFCECC0-34C6-404A-8044-B30967F934B3}" type="pres">
      <dgm:prSet presAssocID="{382557FA-B308-42B8-9237-28FB92838552}" presName="nodeText" presStyleLbl="alignAccFollowNode1" presStyleIdx="11" presStyleCnt="21">
        <dgm:presLayoutVars>
          <dgm:bulletEnabled val="1"/>
        </dgm:presLayoutVars>
      </dgm:prSet>
      <dgm:spPr/>
    </dgm:pt>
    <dgm:pt modelId="{8618EFBF-4A96-4A61-9D7E-529C012C4844}" type="pres">
      <dgm:prSet presAssocID="{79519FFD-AC8C-4734-8F8B-52D40DB2E4EC}" presName="sibTransComposite" presStyleCnt="0"/>
      <dgm:spPr/>
    </dgm:pt>
    <dgm:pt modelId="{9B6F3846-45A7-492E-BA4B-9DEAE6341B44}" type="pres">
      <dgm:prSet presAssocID="{0742BD4E-4BF5-4EB3-80F5-F7E18A780362}" presName="compositeNode" presStyleCnt="0"/>
      <dgm:spPr/>
    </dgm:pt>
    <dgm:pt modelId="{41653B16-A334-48F0-9FDE-E9520E1C81D3}" type="pres">
      <dgm:prSet presAssocID="{0742BD4E-4BF5-4EB3-80F5-F7E18A78036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3D039AD-783E-476C-BDCC-FC12F3CCC003}" type="pres">
      <dgm:prSet presAssocID="{0742BD4E-4BF5-4EB3-80F5-F7E18A780362}" presName="parSh" presStyleCnt="0"/>
      <dgm:spPr/>
    </dgm:pt>
    <dgm:pt modelId="{64CCE747-6BA0-4912-B82B-0CEC04BF315F}" type="pres">
      <dgm:prSet presAssocID="{0742BD4E-4BF5-4EB3-80F5-F7E18A780362}" presName="lineNode" presStyleLbl="alignAccFollowNode1" presStyleIdx="12" presStyleCnt="21"/>
      <dgm:spPr/>
    </dgm:pt>
    <dgm:pt modelId="{2775CC40-9E0F-48E6-9EA3-4EE7506C5814}" type="pres">
      <dgm:prSet presAssocID="{0742BD4E-4BF5-4EB3-80F5-F7E18A780362}" presName="lineArrowNode" presStyleLbl="alignAccFollowNode1" presStyleIdx="13" presStyleCnt="21"/>
      <dgm:spPr/>
    </dgm:pt>
    <dgm:pt modelId="{B9C95072-0DD5-466E-8459-B016E955933F}" type="pres">
      <dgm:prSet presAssocID="{99FAFA48-4307-4B7B-B4D9-054DF360320F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A440375C-962C-45BF-BD04-FCEDB9C2092F}" type="pres">
      <dgm:prSet presAssocID="{99FAFA48-4307-4B7B-B4D9-054DF360320F}" presName="spacerBetweenCircleAndCallout" presStyleCnt="0">
        <dgm:presLayoutVars/>
      </dgm:prSet>
      <dgm:spPr/>
    </dgm:pt>
    <dgm:pt modelId="{AC9CD199-A71D-4112-84B8-2759CF42E028}" type="pres">
      <dgm:prSet presAssocID="{0742BD4E-4BF5-4EB3-80F5-F7E18A780362}" presName="nodeText" presStyleLbl="alignAccFollowNode1" presStyleIdx="14" presStyleCnt="21">
        <dgm:presLayoutVars>
          <dgm:bulletEnabled val="1"/>
        </dgm:presLayoutVars>
      </dgm:prSet>
      <dgm:spPr/>
    </dgm:pt>
    <dgm:pt modelId="{464A87F5-06D0-4F50-8A20-D59CDF7F1B1E}" type="pres">
      <dgm:prSet presAssocID="{99FAFA48-4307-4B7B-B4D9-054DF360320F}" presName="sibTransComposite" presStyleCnt="0"/>
      <dgm:spPr/>
    </dgm:pt>
    <dgm:pt modelId="{0F954E46-CE31-4241-91E6-FE303ACCAD2F}" type="pres">
      <dgm:prSet presAssocID="{DBD44E89-D79A-4096-B17C-F622298EB124}" presName="compositeNode" presStyleCnt="0"/>
      <dgm:spPr/>
    </dgm:pt>
    <dgm:pt modelId="{DEE5ED0A-DAB8-4338-A09E-B05E85D43E70}" type="pres">
      <dgm:prSet presAssocID="{DBD44E89-D79A-4096-B17C-F622298EB12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28868A6-375D-4E17-AA14-2C6C0B69AB30}" type="pres">
      <dgm:prSet presAssocID="{DBD44E89-D79A-4096-B17C-F622298EB124}" presName="parSh" presStyleCnt="0"/>
      <dgm:spPr/>
    </dgm:pt>
    <dgm:pt modelId="{65615D7A-F252-48D0-AE34-4A2C601D43C3}" type="pres">
      <dgm:prSet presAssocID="{DBD44E89-D79A-4096-B17C-F622298EB124}" presName="lineNode" presStyleLbl="alignAccFollowNode1" presStyleIdx="15" presStyleCnt="21"/>
      <dgm:spPr/>
    </dgm:pt>
    <dgm:pt modelId="{21B77B58-A44B-4500-B22E-919D4FB30DFB}" type="pres">
      <dgm:prSet presAssocID="{DBD44E89-D79A-4096-B17C-F622298EB124}" presName="lineArrowNode" presStyleLbl="alignAccFollowNode1" presStyleIdx="16" presStyleCnt="21"/>
      <dgm:spPr/>
    </dgm:pt>
    <dgm:pt modelId="{1DE0CF7A-3476-42AB-ABB0-3C166E1ECF8C}" type="pres">
      <dgm:prSet presAssocID="{D5A4C9E7-87B4-4775-9030-1ADC9ED783EA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B1FD0297-D26C-493B-B3EE-E3EF12729764}" type="pres">
      <dgm:prSet presAssocID="{D5A4C9E7-87B4-4775-9030-1ADC9ED783EA}" presName="spacerBetweenCircleAndCallout" presStyleCnt="0">
        <dgm:presLayoutVars/>
      </dgm:prSet>
      <dgm:spPr/>
    </dgm:pt>
    <dgm:pt modelId="{8AB11B47-BD1E-48E7-82E7-DE8BF74CD3CB}" type="pres">
      <dgm:prSet presAssocID="{DBD44E89-D79A-4096-B17C-F622298EB124}" presName="nodeText" presStyleLbl="alignAccFollowNode1" presStyleIdx="17" presStyleCnt="21">
        <dgm:presLayoutVars>
          <dgm:bulletEnabled val="1"/>
        </dgm:presLayoutVars>
      </dgm:prSet>
      <dgm:spPr/>
    </dgm:pt>
    <dgm:pt modelId="{D2AB75C4-1227-4551-97A4-21DE6E7718E1}" type="pres">
      <dgm:prSet presAssocID="{D5A4C9E7-87B4-4775-9030-1ADC9ED783EA}" presName="sibTransComposite" presStyleCnt="0"/>
      <dgm:spPr/>
    </dgm:pt>
    <dgm:pt modelId="{6FCEDE49-7A11-4DE5-9680-9526693F8039}" type="pres">
      <dgm:prSet presAssocID="{DFA1224B-1E3B-43C0-87D7-00476E273DCA}" presName="compositeNode" presStyleCnt="0"/>
      <dgm:spPr/>
    </dgm:pt>
    <dgm:pt modelId="{A8369A25-6564-4EDA-A558-30ED6FA857F9}" type="pres">
      <dgm:prSet presAssocID="{DFA1224B-1E3B-43C0-87D7-00476E273DC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C8BF67E-B1FA-4AB2-9F19-8615F8C55CDD}" type="pres">
      <dgm:prSet presAssocID="{DFA1224B-1E3B-43C0-87D7-00476E273DCA}" presName="parSh" presStyleCnt="0"/>
      <dgm:spPr/>
    </dgm:pt>
    <dgm:pt modelId="{D4796C5D-9A3F-4F65-8333-8A54AEAE8F37}" type="pres">
      <dgm:prSet presAssocID="{DFA1224B-1E3B-43C0-87D7-00476E273DCA}" presName="lineNode" presStyleLbl="alignAccFollowNode1" presStyleIdx="18" presStyleCnt="21"/>
      <dgm:spPr/>
    </dgm:pt>
    <dgm:pt modelId="{07225DEF-56EB-4FB5-883E-56CE01CA16DD}" type="pres">
      <dgm:prSet presAssocID="{DFA1224B-1E3B-43C0-87D7-00476E273DCA}" presName="lineArrowNode" presStyleLbl="alignAccFollowNode1" presStyleIdx="19" presStyleCnt="21"/>
      <dgm:spPr/>
    </dgm:pt>
    <dgm:pt modelId="{A16E1D70-17E0-410E-8537-9F70D6DB9B1E}" type="pres">
      <dgm:prSet presAssocID="{2E19F5F8-5118-43FA-8249-BD7C0BC4488B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93862A47-4373-453A-A54E-E7918C8FE086}" type="pres">
      <dgm:prSet presAssocID="{2E19F5F8-5118-43FA-8249-BD7C0BC4488B}" presName="spacerBetweenCircleAndCallout" presStyleCnt="0">
        <dgm:presLayoutVars/>
      </dgm:prSet>
      <dgm:spPr/>
    </dgm:pt>
    <dgm:pt modelId="{1602B39D-ABD4-4093-8700-A79DFFE9E90B}" type="pres">
      <dgm:prSet presAssocID="{DFA1224B-1E3B-43C0-87D7-00476E273DCA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EE3CA110-6458-4B1D-B6A7-112B8D1BB4EE}" srcId="{44C5C7C1-434A-4894-8077-E414A6399FF7}" destId="{0742BD4E-4BF5-4EB3-80F5-F7E18A780362}" srcOrd="4" destOrd="0" parTransId="{A6E24182-18C4-45CA-8DAB-DF458D6E1691}" sibTransId="{99FAFA48-4307-4B7B-B4D9-054DF360320F}"/>
    <dgm:cxn modelId="{BB2D5E1B-BC3B-42AD-AAB2-2B41D0532A7F}" type="presOf" srcId="{99FAFA48-4307-4B7B-B4D9-054DF360320F}" destId="{B9C95072-0DD5-466E-8459-B016E955933F}" srcOrd="0" destOrd="0" presId="urn:microsoft.com/office/officeart/2016/7/layout/LinearArrowProcessNumbered"/>
    <dgm:cxn modelId="{BB888025-DF9F-4134-A722-FBADA8518726}" type="presOf" srcId="{F4BF0F52-B1E1-49DA-9B9D-B6C56D5CC462}" destId="{87284035-6AB4-4D34-94BF-6C3BBBB501A1}" srcOrd="0" destOrd="0" presId="urn:microsoft.com/office/officeart/2016/7/layout/LinearArrowProcessNumbered"/>
    <dgm:cxn modelId="{86AF3027-AF42-480B-ABC0-16336DCA803C}" type="presOf" srcId="{DBD44E89-D79A-4096-B17C-F622298EB124}" destId="{8AB11B47-BD1E-48E7-82E7-DE8BF74CD3CB}" srcOrd="0" destOrd="0" presId="urn:microsoft.com/office/officeart/2016/7/layout/LinearArrowProcessNumbered"/>
    <dgm:cxn modelId="{DD4F742C-775B-4F94-A9FA-D19C1D32D188}" type="presOf" srcId="{382557FA-B308-42B8-9237-28FB92838552}" destId="{1CFCECC0-34C6-404A-8044-B30967F934B3}" srcOrd="0" destOrd="0" presId="urn:microsoft.com/office/officeart/2016/7/layout/LinearArrowProcessNumbered"/>
    <dgm:cxn modelId="{2A2F192D-2605-4BF3-A637-AF6C8DAF764F}" srcId="{44C5C7C1-434A-4894-8077-E414A6399FF7}" destId="{F4BF0F52-B1E1-49DA-9B9D-B6C56D5CC462}" srcOrd="2" destOrd="0" parTransId="{F7260BE5-6CA7-4900-8996-A24DBB6F191A}" sibTransId="{89FE165B-C72A-49A2-A74F-E41AFA126300}"/>
    <dgm:cxn modelId="{29F82A2D-6D20-4C43-A478-8EF3C6744007}" type="presOf" srcId="{89FE165B-C72A-49A2-A74F-E41AFA126300}" destId="{5B3E9C31-3398-47E9-8543-1310F351223A}" srcOrd="0" destOrd="0" presId="urn:microsoft.com/office/officeart/2016/7/layout/LinearArrowProcessNumbered"/>
    <dgm:cxn modelId="{ED241E2E-39BD-4F64-9038-506EA2C66892}" srcId="{44C5C7C1-434A-4894-8077-E414A6399FF7}" destId="{74209C03-4DB2-4D26-AC9D-424077A87B5F}" srcOrd="0" destOrd="0" parTransId="{80A2C5DC-A903-4ACC-8713-B7270EDD3804}" sibTransId="{7EA23BEF-A109-4D5A-9EDE-936C47A40DB3}"/>
    <dgm:cxn modelId="{86A46C35-4AA8-4F59-AA27-E3FD413CBE91}" type="presOf" srcId="{DFA1224B-1E3B-43C0-87D7-00476E273DCA}" destId="{1602B39D-ABD4-4093-8700-A79DFFE9E90B}" srcOrd="0" destOrd="0" presId="urn:microsoft.com/office/officeart/2016/7/layout/LinearArrowProcessNumbered"/>
    <dgm:cxn modelId="{D4C45138-0BAE-4A93-A444-0D9FF91D30B7}" type="presOf" srcId="{7EA23BEF-A109-4D5A-9EDE-936C47A40DB3}" destId="{5C02EFF0-87BF-4761-B3A2-DB5127F1898C}" srcOrd="0" destOrd="0" presId="urn:microsoft.com/office/officeart/2016/7/layout/LinearArrowProcessNumbered"/>
    <dgm:cxn modelId="{027B8D60-E59E-4E0B-8CCA-013025389966}" type="presOf" srcId="{2E19F5F8-5118-43FA-8249-BD7C0BC4488B}" destId="{A16E1D70-17E0-410E-8537-9F70D6DB9B1E}" srcOrd="0" destOrd="0" presId="urn:microsoft.com/office/officeart/2016/7/layout/LinearArrowProcessNumbered"/>
    <dgm:cxn modelId="{6470024D-0E4F-4365-94FE-7A170896E0EF}" srcId="{44C5C7C1-434A-4894-8077-E414A6399FF7}" destId="{DFA1224B-1E3B-43C0-87D7-00476E273DCA}" srcOrd="6" destOrd="0" parTransId="{3E9CA1DF-C156-4E53-9266-FA0364823CF5}" sibTransId="{2E19F5F8-5118-43FA-8249-BD7C0BC4488B}"/>
    <dgm:cxn modelId="{A3936958-071F-44AB-B9E6-1D8B25B3C92D}" type="presOf" srcId="{17A25A81-4137-4CB3-AE83-7BE26622F52C}" destId="{85B6989A-12B8-4D2B-90CC-CEDE353E6B6D}" srcOrd="0" destOrd="0" presId="urn:microsoft.com/office/officeart/2016/7/layout/LinearArrowProcessNumbered"/>
    <dgm:cxn modelId="{CB692B99-873F-489A-A83C-4B458A136A1D}" type="presOf" srcId="{74209C03-4DB2-4D26-AC9D-424077A87B5F}" destId="{7F6A265F-FE09-4142-A996-A2BCEF17ECF1}" srcOrd="0" destOrd="0" presId="urn:microsoft.com/office/officeart/2016/7/layout/LinearArrowProcessNumbered"/>
    <dgm:cxn modelId="{20C4F3AC-184F-43F2-9816-709E4F82D50F}" type="presOf" srcId="{44C5C7C1-434A-4894-8077-E414A6399FF7}" destId="{ADDA16F2-FA4F-49BE-BD60-3AB125D0EED3}" srcOrd="0" destOrd="0" presId="urn:microsoft.com/office/officeart/2016/7/layout/LinearArrowProcessNumbered"/>
    <dgm:cxn modelId="{A22759D0-B470-42CA-8177-2470100C7C45}" type="presOf" srcId="{85074327-D52B-4653-9671-7D53AA7C54B4}" destId="{06CCAE5D-0E5D-4438-B34E-96968A7D41A8}" srcOrd="0" destOrd="0" presId="urn:microsoft.com/office/officeart/2016/7/layout/LinearArrowProcessNumbered"/>
    <dgm:cxn modelId="{77E885D3-702D-4422-9B3F-CD5C20A8F391}" srcId="{44C5C7C1-434A-4894-8077-E414A6399FF7}" destId="{85074327-D52B-4653-9671-7D53AA7C54B4}" srcOrd="1" destOrd="0" parTransId="{3C728209-0533-4A7D-9EC5-16D7EF4D220E}" sibTransId="{17A25A81-4137-4CB3-AE83-7BE26622F52C}"/>
    <dgm:cxn modelId="{4915F9D8-6A3E-4463-BEF6-B7C2F68A1B44}" srcId="{44C5C7C1-434A-4894-8077-E414A6399FF7}" destId="{DBD44E89-D79A-4096-B17C-F622298EB124}" srcOrd="5" destOrd="0" parTransId="{1E065926-E442-485B-9C92-BF032AD1F333}" sibTransId="{D5A4C9E7-87B4-4775-9030-1ADC9ED783EA}"/>
    <dgm:cxn modelId="{B9E72BDF-5C33-47DF-9390-A6B7116CDBDF}" type="presOf" srcId="{0742BD4E-4BF5-4EB3-80F5-F7E18A780362}" destId="{AC9CD199-A71D-4112-84B8-2759CF42E028}" srcOrd="0" destOrd="0" presId="urn:microsoft.com/office/officeart/2016/7/layout/LinearArrowProcessNumbered"/>
    <dgm:cxn modelId="{BC1C55E6-9106-4462-998B-A0E46445265F}" type="presOf" srcId="{79519FFD-AC8C-4734-8F8B-52D40DB2E4EC}" destId="{33ACC20D-5D75-439F-92EE-140FDA3BF530}" srcOrd="0" destOrd="0" presId="urn:microsoft.com/office/officeart/2016/7/layout/LinearArrowProcessNumbered"/>
    <dgm:cxn modelId="{FF063DE9-DA0E-4917-ADD6-1243C732F130}" type="presOf" srcId="{D5A4C9E7-87B4-4775-9030-1ADC9ED783EA}" destId="{1DE0CF7A-3476-42AB-ABB0-3C166E1ECF8C}" srcOrd="0" destOrd="0" presId="urn:microsoft.com/office/officeart/2016/7/layout/LinearArrowProcessNumbered"/>
    <dgm:cxn modelId="{0FE40DEC-2B11-42DD-A6DB-92BC3087EF7F}" srcId="{44C5C7C1-434A-4894-8077-E414A6399FF7}" destId="{382557FA-B308-42B8-9237-28FB92838552}" srcOrd="3" destOrd="0" parTransId="{8937EECA-4FAE-4F50-AC59-60B476076C11}" sibTransId="{79519FFD-AC8C-4734-8F8B-52D40DB2E4EC}"/>
    <dgm:cxn modelId="{93EAA2DF-F56F-403B-8EB7-600FFDCB70D6}" type="presParOf" srcId="{ADDA16F2-FA4F-49BE-BD60-3AB125D0EED3}" destId="{A2A80F43-C794-4AF5-862F-84621C7DC7E7}" srcOrd="0" destOrd="0" presId="urn:microsoft.com/office/officeart/2016/7/layout/LinearArrowProcessNumbered"/>
    <dgm:cxn modelId="{3F3EDED1-1EDA-437F-898D-68F98968F2CD}" type="presParOf" srcId="{A2A80F43-C794-4AF5-862F-84621C7DC7E7}" destId="{8C9D844F-7F68-4B85-99AC-873838813DCE}" srcOrd="0" destOrd="0" presId="urn:microsoft.com/office/officeart/2016/7/layout/LinearArrowProcessNumbered"/>
    <dgm:cxn modelId="{ACF84587-557B-45FE-B326-722E095DE1E7}" type="presParOf" srcId="{A2A80F43-C794-4AF5-862F-84621C7DC7E7}" destId="{04C04EEA-4AA1-4A3C-B6D3-BAD6C379EB99}" srcOrd="1" destOrd="0" presId="urn:microsoft.com/office/officeart/2016/7/layout/LinearArrowProcessNumbered"/>
    <dgm:cxn modelId="{EDD1D617-6B14-4D31-84DB-1F5603B89481}" type="presParOf" srcId="{04C04EEA-4AA1-4A3C-B6D3-BAD6C379EB99}" destId="{628FBD54-6C7A-4597-A206-9825A8ED2025}" srcOrd="0" destOrd="0" presId="urn:microsoft.com/office/officeart/2016/7/layout/LinearArrowProcessNumbered"/>
    <dgm:cxn modelId="{65CE6CFF-3FDF-4321-AD8B-FB702FA0E963}" type="presParOf" srcId="{04C04EEA-4AA1-4A3C-B6D3-BAD6C379EB99}" destId="{98A93D73-E461-4A75-87C9-8F43061FA6E7}" srcOrd="1" destOrd="0" presId="urn:microsoft.com/office/officeart/2016/7/layout/LinearArrowProcessNumbered"/>
    <dgm:cxn modelId="{E73A562B-F6CB-4AE3-A5E3-94EB5290CC53}" type="presParOf" srcId="{04C04EEA-4AA1-4A3C-B6D3-BAD6C379EB99}" destId="{5C02EFF0-87BF-4761-B3A2-DB5127F1898C}" srcOrd="2" destOrd="0" presId="urn:microsoft.com/office/officeart/2016/7/layout/LinearArrowProcessNumbered"/>
    <dgm:cxn modelId="{CC951715-F2C7-4B01-8AC0-6E7FF686B51A}" type="presParOf" srcId="{04C04EEA-4AA1-4A3C-B6D3-BAD6C379EB99}" destId="{A216D069-820F-453E-A0B0-F9BF6039B3B8}" srcOrd="3" destOrd="0" presId="urn:microsoft.com/office/officeart/2016/7/layout/LinearArrowProcessNumbered"/>
    <dgm:cxn modelId="{C6D818C9-7739-4627-A10B-2C05D6246522}" type="presParOf" srcId="{A2A80F43-C794-4AF5-862F-84621C7DC7E7}" destId="{7F6A265F-FE09-4142-A996-A2BCEF17ECF1}" srcOrd="2" destOrd="0" presId="urn:microsoft.com/office/officeart/2016/7/layout/LinearArrowProcessNumbered"/>
    <dgm:cxn modelId="{F5D4C854-E95C-4B09-A5B7-08E3ACC3CB05}" type="presParOf" srcId="{ADDA16F2-FA4F-49BE-BD60-3AB125D0EED3}" destId="{F9D9ACA6-9A09-41A4-8121-FE779F990B3D}" srcOrd="1" destOrd="0" presId="urn:microsoft.com/office/officeart/2016/7/layout/LinearArrowProcessNumbered"/>
    <dgm:cxn modelId="{6072CDCA-1F9F-4760-B6BB-E3BD3AE23EAC}" type="presParOf" srcId="{ADDA16F2-FA4F-49BE-BD60-3AB125D0EED3}" destId="{7C53A738-32DE-413F-A211-948EB1925206}" srcOrd="2" destOrd="0" presId="urn:microsoft.com/office/officeart/2016/7/layout/LinearArrowProcessNumbered"/>
    <dgm:cxn modelId="{5BF00AEA-D537-433D-98D2-4B1FECBF4CBA}" type="presParOf" srcId="{7C53A738-32DE-413F-A211-948EB1925206}" destId="{DA2D7587-8162-48AD-A6D1-3F1CD63DD54E}" srcOrd="0" destOrd="0" presId="urn:microsoft.com/office/officeart/2016/7/layout/LinearArrowProcessNumbered"/>
    <dgm:cxn modelId="{8C5B8062-3424-4694-A070-42592CE65565}" type="presParOf" srcId="{7C53A738-32DE-413F-A211-948EB1925206}" destId="{BE687A9E-78E1-4B2C-9E3E-5D595E7E8A3B}" srcOrd="1" destOrd="0" presId="urn:microsoft.com/office/officeart/2016/7/layout/LinearArrowProcessNumbered"/>
    <dgm:cxn modelId="{B8F24CA0-A3FB-415B-8521-A4CBCADB1D0D}" type="presParOf" srcId="{BE687A9E-78E1-4B2C-9E3E-5D595E7E8A3B}" destId="{E82DDE6C-F985-4E99-B5B5-785FD0DB6D0F}" srcOrd="0" destOrd="0" presId="urn:microsoft.com/office/officeart/2016/7/layout/LinearArrowProcessNumbered"/>
    <dgm:cxn modelId="{59196DC5-EAC6-45A4-82C2-7539CFA0F5B7}" type="presParOf" srcId="{BE687A9E-78E1-4B2C-9E3E-5D595E7E8A3B}" destId="{BACE6ECB-48F1-4349-AD49-7F1C96339EF4}" srcOrd="1" destOrd="0" presId="urn:microsoft.com/office/officeart/2016/7/layout/LinearArrowProcessNumbered"/>
    <dgm:cxn modelId="{E64E71B6-731E-4677-8D5A-17EA8379687C}" type="presParOf" srcId="{BE687A9E-78E1-4B2C-9E3E-5D595E7E8A3B}" destId="{85B6989A-12B8-4D2B-90CC-CEDE353E6B6D}" srcOrd="2" destOrd="0" presId="urn:microsoft.com/office/officeart/2016/7/layout/LinearArrowProcessNumbered"/>
    <dgm:cxn modelId="{E68FEB99-F137-4502-9EB6-0A415B1D077A}" type="presParOf" srcId="{BE687A9E-78E1-4B2C-9E3E-5D595E7E8A3B}" destId="{F82029D9-E38D-4005-8462-F5CDDDB9A04A}" srcOrd="3" destOrd="0" presId="urn:microsoft.com/office/officeart/2016/7/layout/LinearArrowProcessNumbered"/>
    <dgm:cxn modelId="{5BCB73F5-4475-4CF7-9B12-6BC2383A512F}" type="presParOf" srcId="{7C53A738-32DE-413F-A211-948EB1925206}" destId="{06CCAE5D-0E5D-4438-B34E-96968A7D41A8}" srcOrd="2" destOrd="0" presId="urn:microsoft.com/office/officeart/2016/7/layout/LinearArrowProcessNumbered"/>
    <dgm:cxn modelId="{0E667AF0-4833-4A96-87C5-2E4F68FF76B1}" type="presParOf" srcId="{ADDA16F2-FA4F-49BE-BD60-3AB125D0EED3}" destId="{7C1B6B32-28AA-47B5-8E90-A2623975479A}" srcOrd="3" destOrd="0" presId="urn:microsoft.com/office/officeart/2016/7/layout/LinearArrowProcessNumbered"/>
    <dgm:cxn modelId="{7C21A7DE-F564-484A-99E9-18C35357C73A}" type="presParOf" srcId="{ADDA16F2-FA4F-49BE-BD60-3AB125D0EED3}" destId="{D9A41CAE-D669-42BC-9E8C-183D9C50FC6E}" srcOrd="4" destOrd="0" presId="urn:microsoft.com/office/officeart/2016/7/layout/LinearArrowProcessNumbered"/>
    <dgm:cxn modelId="{DC1C7AE1-A135-464D-B15A-6C054AF44CC2}" type="presParOf" srcId="{D9A41CAE-D669-42BC-9E8C-183D9C50FC6E}" destId="{95592616-42A1-43B8-B130-D620172B7C59}" srcOrd="0" destOrd="0" presId="urn:microsoft.com/office/officeart/2016/7/layout/LinearArrowProcessNumbered"/>
    <dgm:cxn modelId="{E32DCBE8-BDBB-4000-BFD3-B6841D7A572A}" type="presParOf" srcId="{D9A41CAE-D669-42BC-9E8C-183D9C50FC6E}" destId="{11B8EE96-B206-431F-BE1D-933CACD96791}" srcOrd="1" destOrd="0" presId="urn:microsoft.com/office/officeart/2016/7/layout/LinearArrowProcessNumbered"/>
    <dgm:cxn modelId="{0A5816BA-A5E0-490C-83A3-0A565C308BFB}" type="presParOf" srcId="{11B8EE96-B206-431F-BE1D-933CACD96791}" destId="{FFA0DE29-76B2-4F1E-B481-D87EF8F597A9}" srcOrd="0" destOrd="0" presId="urn:microsoft.com/office/officeart/2016/7/layout/LinearArrowProcessNumbered"/>
    <dgm:cxn modelId="{1FC3754A-9572-41FD-9A48-2FED14CA7D47}" type="presParOf" srcId="{11B8EE96-B206-431F-BE1D-933CACD96791}" destId="{C04F2548-F62C-49C0-B006-26320733BD5A}" srcOrd="1" destOrd="0" presId="urn:microsoft.com/office/officeart/2016/7/layout/LinearArrowProcessNumbered"/>
    <dgm:cxn modelId="{FADD9D70-7059-4E29-921D-0B150C9358F7}" type="presParOf" srcId="{11B8EE96-B206-431F-BE1D-933CACD96791}" destId="{5B3E9C31-3398-47E9-8543-1310F351223A}" srcOrd="2" destOrd="0" presId="urn:microsoft.com/office/officeart/2016/7/layout/LinearArrowProcessNumbered"/>
    <dgm:cxn modelId="{16C07E80-4B65-4C1E-82AE-8265DDF16550}" type="presParOf" srcId="{11B8EE96-B206-431F-BE1D-933CACD96791}" destId="{248D2D33-C8C5-470C-8EFA-46ECCDB7B379}" srcOrd="3" destOrd="0" presId="urn:microsoft.com/office/officeart/2016/7/layout/LinearArrowProcessNumbered"/>
    <dgm:cxn modelId="{E1151A3A-4F95-42F9-96DA-5E048D123289}" type="presParOf" srcId="{D9A41CAE-D669-42BC-9E8C-183D9C50FC6E}" destId="{87284035-6AB4-4D34-94BF-6C3BBBB501A1}" srcOrd="2" destOrd="0" presId="urn:microsoft.com/office/officeart/2016/7/layout/LinearArrowProcessNumbered"/>
    <dgm:cxn modelId="{15A5AAEE-E50D-4608-B0B6-D137ADD0549E}" type="presParOf" srcId="{ADDA16F2-FA4F-49BE-BD60-3AB125D0EED3}" destId="{E8D59187-06A4-4DFF-92AF-49876A7D5C4A}" srcOrd="5" destOrd="0" presId="urn:microsoft.com/office/officeart/2016/7/layout/LinearArrowProcessNumbered"/>
    <dgm:cxn modelId="{CE10CEAC-0928-4E49-A7E0-556CE38174C6}" type="presParOf" srcId="{ADDA16F2-FA4F-49BE-BD60-3AB125D0EED3}" destId="{5752CB9B-C24C-430D-8163-42DFBC990A7B}" srcOrd="6" destOrd="0" presId="urn:microsoft.com/office/officeart/2016/7/layout/LinearArrowProcessNumbered"/>
    <dgm:cxn modelId="{B3AB9667-6CAF-40E8-81C2-8A18C23B2723}" type="presParOf" srcId="{5752CB9B-C24C-430D-8163-42DFBC990A7B}" destId="{1E547498-30EF-4D09-A82D-B298E49D2F31}" srcOrd="0" destOrd="0" presId="urn:microsoft.com/office/officeart/2016/7/layout/LinearArrowProcessNumbered"/>
    <dgm:cxn modelId="{B5DD487F-F1DC-4B4F-AB1B-86F0CAEA04A0}" type="presParOf" srcId="{5752CB9B-C24C-430D-8163-42DFBC990A7B}" destId="{1A1463FD-7942-49E3-928B-7BD199CEC7A2}" srcOrd="1" destOrd="0" presId="urn:microsoft.com/office/officeart/2016/7/layout/LinearArrowProcessNumbered"/>
    <dgm:cxn modelId="{D8D71FD1-B8B3-43CC-8DB2-F3AF83E88EE2}" type="presParOf" srcId="{1A1463FD-7942-49E3-928B-7BD199CEC7A2}" destId="{2A29A37B-9BF9-4EAC-B8DA-8940A144BE91}" srcOrd="0" destOrd="0" presId="urn:microsoft.com/office/officeart/2016/7/layout/LinearArrowProcessNumbered"/>
    <dgm:cxn modelId="{91E5B59E-D40E-484A-8EA5-7DAC10E4FDFA}" type="presParOf" srcId="{1A1463FD-7942-49E3-928B-7BD199CEC7A2}" destId="{DDFF5C84-5B6D-45F3-B260-E718BC8A2FC3}" srcOrd="1" destOrd="0" presId="urn:microsoft.com/office/officeart/2016/7/layout/LinearArrowProcessNumbered"/>
    <dgm:cxn modelId="{9D27DAEF-573C-4821-A8D3-427714150DE5}" type="presParOf" srcId="{1A1463FD-7942-49E3-928B-7BD199CEC7A2}" destId="{33ACC20D-5D75-439F-92EE-140FDA3BF530}" srcOrd="2" destOrd="0" presId="urn:microsoft.com/office/officeart/2016/7/layout/LinearArrowProcessNumbered"/>
    <dgm:cxn modelId="{F4CC7EF9-7724-44A3-B5EC-DDD2CEAC54D8}" type="presParOf" srcId="{1A1463FD-7942-49E3-928B-7BD199CEC7A2}" destId="{A423DE36-89A5-457D-96EA-9C759E655408}" srcOrd="3" destOrd="0" presId="urn:microsoft.com/office/officeart/2016/7/layout/LinearArrowProcessNumbered"/>
    <dgm:cxn modelId="{61C2AD2A-DC88-474D-9A83-C030BB3E776A}" type="presParOf" srcId="{5752CB9B-C24C-430D-8163-42DFBC990A7B}" destId="{1CFCECC0-34C6-404A-8044-B30967F934B3}" srcOrd="2" destOrd="0" presId="urn:microsoft.com/office/officeart/2016/7/layout/LinearArrowProcessNumbered"/>
    <dgm:cxn modelId="{1D9B441D-FF24-4C50-8660-5333287267A0}" type="presParOf" srcId="{ADDA16F2-FA4F-49BE-BD60-3AB125D0EED3}" destId="{8618EFBF-4A96-4A61-9D7E-529C012C4844}" srcOrd="7" destOrd="0" presId="urn:microsoft.com/office/officeart/2016/7/layout/LinearArrowProcessNumbered"/>
    <dgm:cxn modelId="{F67E941D-E728-4901-96FF-5DA5DAFB1E28}" type="presParOf" srcId="{ADDA16F2-FA4F-49BE-BD60-3AB125D0EED3}" destId="{9B6F3846-45A7-492E-BA4B-9DEAE6341B44}" srcOrd="8" destOrd="0" presId="urn:microsoft.com/office/officeart/2016/7/layout/LinearArrowProcessNumbered"/>
    <dgm:cxn modelId="{D33CC818-BD4E-4018-9764-64B94301D9B4}" type="presParOf" srcId="{9B6F3846-45A7-492E-BA4B-9DEAE6341B44}" destId="{41653B16-A334-48F0-9FDE-E9520E1C81D3}" srcOrd="0" destOrd="0" presId="urn:microsoft.com/office/officeart/2016/7/layout/LinearArrowProcessNumbered"/>
    <dgm:cxn modelId="{BFDADCBF-2F5B-40F5-B34F-E18085AC937A}" type="presParOf" srcId="{9B6F3846-45A7-492E-BA4B-9DEAE6341B44}" destId="{43D039AD-783E-476C-BDCC-FC12F3CCC003}" srcOrd="1" destOrd="0" presId="urn:microsoft.com/office/officeart/2016/7/layout/LinearArrowProcessNumbered"/>
    <dgm:cxn modelId="{BFBE12BD-7BE5-45B2-90CF-7AAC2799BD0E}" type="presParOf" srcId="{43D039AD-783E-476C-BDCC-FC12F3CCC003}" destId="{64CCE747-6BA0-4912-B82B-0CEC04BF315F}" srcOrd="0" destOrd="0" presId="urn:microsoft.com/office/officeart/2016/7/layout/LinearArrowProcessNumbered"/>
    <dgm:cxn modelId="{8D885637-5A17-40D5-A05D-8D3B8C1EFF7C}" type="presParOf" srcId="{43D039AD-783E-476C-BDCC-FC12F3CCC003}" destId="{2775CC40-9E0F-48E6-9EA3-4EE7506C5814}" srcOrd="1" destOrd="0" presId="urn:microsoft.com/office/officeart/2016/7/layout/LinearArrowProcessNumbered"/>
    <dgm:cxn modelId="{A5223D88-3E43-4D25-9334-D8D09E532CF7}" type="presParOf" srcId="{43D039AD-783E-476C-BDCC-FC12F3CCC003}" destId="{B9C95072-0DD5-466E-8459-B016E955933F}" srcOrd="2" destOrd="0" presId="urn:microsoft.com/office/officeart/2016/7/layout/LinearArrowProcessNumbered"/>
    <dgm:cxn modelId="{12A96207-37E0-4F0E-BAD6-6505FC2113D3}" type="presParOf" srcId="{43D039AD-783E-476C-BDCC-FC12F3CCC003}" destId="{A440375C-962C-45BF-BD04-FCEDB9C2092F}" srcOrd="3" destOrd="0" presId="urn:microsoft.com/office/officeart/2016/7/layout/LinearArrowProcessNumbered"/>
    <dgm:cxn modelId="{9869111F-2903-4B6E-852C-AC13CFDAECAD}" type="presParOf" srcId="{9B6F3846-45A7-492E-BA4B-9DEAE6341B44}" destId="{AC9CD199-A71D-4112-84B8-2759CF42E028}" srcOrd="2" destOrd="0" presId="urn:microsoft.com/office/officeart/2016/7/layout/LinearArrowProcessNumbered"/>
    <dgm:cxn modelId="{E05E6B93-EF17-4EB4-B086-C309F05E2D0E}" type="presParOf" srcId="{ADDA16F2-FA4F-49BE-BD60-3AB125D0EED3}" destId="{464A87F5-06D0-4F50-8A20-D59CDF7F1B1E}" srcOrd="9" destOrd="0" presId="urn:microsoft.com/office/officeart/2016/7/layout/LinearArrowProcessNumbered"/>
    <dgm:cxn modelId="{DF1652CC-A786-42AB-83AB-6C15D71B0949}" type="presParOf" srcId="{ADDA16F2-FA4F-49BE-BD60-3AB125D0EED3}" destId="{0F954E46-CE31-4241-91E6-FE303ACCAD2F}" srcOrd="10" destOrd="0" presId="urn:microsoft.com/office/officeart/2016/7/layout/LinearArrowProcessNumbered"/>
    <dgm:cxn modelId="{302AE34C-C920-4083-A903-3BD50D016BDE}" type="presParOf" srcId="{0F954E46-CE31-4241-91E6-FE303ACCAD2F}" destId="{DEE5ED0A-DAB8-4338-A09E-B05E85D43E70}" srcOrd="0" destOrd="0" presId="urn:microsoft.com/office/officeart/2016/7/layout/LinearArrowProcessNumbered"/>
    <dgm:cxn modelId="{14FEDD8D-AED6-4A62-BB73-F3453DEBDC45}" type="presParOf" srcId="{0F954E46-CE31-4241-91E6-FE303ACCAD2F}" destId="{028868A6-375D-4E17-AA14-2C6C0B69AB30}" srcOrd="1" destOrd="0" presId="urn:microsoft.com/office/officeart/2016/7/layout/LinearArrowProcessNumbered"/>
    <dgm:cxn modelId="{68C6923A-DB5D-4C6C-9EF3-E9C4D6F3F209}" type="presParOf" srcId="{028868A6-375D-4E17-AA14-2C6C0B69AB30}" destId="{65615D7A-F252-48D0-AE34-4A2C601D43C3}" srcOrd="0" destOrd="0" presId="urn:microsoft.com/office/officeart/2016/7/layout/LinearArrowProcessNumbered"/>
    <dgm:cxn modelId="{F5FFBFAF-1250-46C0-B3B9-B708E36D1349}" type="presParOf" srcId="{028868A6-375D-4E17-AA14-2C6C0B69AB30}" destId="{21B77B58-A44B-4500-B22E-919D4FB30DFB}" srcOrd="1" destOrd="0" presId="urn:microsoft.com/office/officeart/2016/7/layout/LinearArrowProcessNumbered"/>
    <dgm:cxn modelId="{E288D30B-A4E0-4EEC-9346-F60E3B1D0533}" type="presParOf" srcId="{028868A6-375D-4E17-AA14-2C6C0B69AB30}" destId="{1DE0CF7A-3476-42AB-ABB0-3C166E1ECF8C}" srcOrd="2" destOrd="0" presId="urn:microsoft.com/office/officeart/2016/7/layout/LinearArrowProcessNumbered"/>
    <dgm:cxn modelId="{5A10D8E9-0B8B-4DAB-AFCB-3D68BF78AB63}" type="presParOf" srcId="{028868A6-375D-4E17-AA14-2C6C0B69AB30}" destId="{B1FD0297-D26C-493B-B3EE-E3EF12729764}" srcOrd="3" destOrd="0" presId="urn:microsoft.com/office/officeart/2016/7/layout/LinearArrowProcessNumbered"/>
    <dgm:cxn modelId="{195F3BE9-E1BE-4C80-A2F0-A251657F6136}" type="presParOf" srcId="{0F954E46-CE31-4241-91E6-FE303ACCAD2F}" destId="{8AB11B47-BD1E-48E7-82E7-DE8BF74CD3CB}" srcOrd="2" destOrd="0" presId="urn:microsoft.com/office/officeart/2016/7/layout/LinearArrowProcessNumbered"/>
    <dgm:cxn modelId="{A672062F-B3AC-4447-B16A-2C6FF28494B8}" type="presParOf" srcId="{ADDA16F2-FA4F-49BE-BD60-3AB125D0EED3}" destId="{D2AB75C4-1227-4551-97A4-21DE6E7718E1}" srcOrd="11" destOrd="0" presId="urn:microsoft.com/office/officeart/2016/7/layout/LinearArrowProcessNumbered"/>
    <dgm:cxn modelId="{7C99925D-BC56-40B6-BB29-CA4EAB59591F}" type="presParOf" srcId="{ADDA16F2-FA4F-49BE-BD60-3AB125D0EED3}" destId="{6FCEDE49-7A11-4DE5-9680-9526693F8039}" srcOrd="12" destOrd="0" presId="urn:microsoft.com/office/officeart/2016/7/layout/LinearArrowProcessNumbered"/>
    <dgm:cxn modelId="{580D7554-14EC-4024-B73D-174620EBED78}" type="presParOf" srcId="{6FCEDE49-7A11-4DE5-9680-9526693F8039}" destId="{A8369A25-6564-4EDA-A558-30ED6FA857F9}" srcOrd="0" destOrd="0" presId="urn:microsoft.com/office/officeart/2016/7/layout/LinearArrowProcessNumbered"/>
    <dgm:cxn modelId="{AF95E374-8402-4BB5-828F-08228F7C6D4B}" type="presParOf" srcId="{6FCEDE49-7A11-4DE5-9680-9526693F8039}" destId="{7C8BF67E-B1FA-4AB2-9F19-8615F8C55CDD}" srcOrd="1" destOrd="0" presId="urn:microsoft.com/office/officeart/2016/7/layout/LinearArrowProcessNumbered"/>
    <dgm:cxn modelId="{D2E9DF73-C99F-4424-8BAD-8425234764A4}" type="presParOf" srcId="{7C8BF67E-B1FA-4AB2-9F19-8615F8C55CDD}" destId="{D4796C5D-9A3F-4F65-8333-8A54AEAE8F37}" srcOrd="0" destOrd="0" presId="urn:microsoft.com/office/officeart/2016/7/layout/LinearArrowProcessNumbered"/>
    <dgm:cxn modelId="{2BAE4DDC-4D92-4D61-9CE4-6CACE97FEEE1}" type="presParOf" srcId="{7C8BF67E-B1FA-4AB2-9F19-8615F8C55CDD}" destId="{07225DEF-56EB-4FB5-883E-56CE01CA16DD}" srcOrd="1" destOrd="0" presId="urn:microsoft.com/office/officeart/2016/7/layout/LinearArrowProcessNumbered"/>
    <dgm:cxn modelId="{1F6ECC4D-3679-43DD-8E2D-4CFE09F08BF8}" type="presParOf" srcId="{7C8BF67E-B1FA-4AB2-9F19-8615F8C55CDD}" destId="{A16E1D70-17E0-410E-8537-9F70D6DB9B1E}" srcOrd="2" destOrd="0" presId="urn:microsoft.com/office/officeart/2016/7/layout/LinearArrowProcessNumbered"/>
    <dgm:cxn modelId="{944C284B-C8F5-4C93-9B1A-B822CD762B86}" type="presParOf" srcId="{7C8BF67E-B1FA-4AB2-9F19-8615F8C55CDD}" destId="{93862A47-4373-453A-A54E-E7918C8FE086}" srcOrd="3" destOrd="0" presId="urn:microsoft.com/office/officeart/2016/7/layout/LinearArrowProcessNumbered"/>
    <dgm:cxn modelId="{4563F973-712A-47F2-A949-063B33D2E73F}" type="presParOf" srcId="{6FCEDE49-7A11-4DE5-9680-9526693F8039}" destId="{1602B39D-ABD4-4093-8700-A79DFFE9E90B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FBD54-6C7A-4597-A206-9825A8ED2025}">
      <dsp:nvSpPr>
        <dsp:cNvPr id="0" name=""/>
        <dsp:cNvSpPr/>
      </dsp:nvSpPr>
      <dsp:spPr>
        <a:xfrm>
          <a:off x="823957" y="1110013"/>
          <a:ext cx="64961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93D73-E461-4A75-87C9-8F43061FA6E7}">
      <dsp:nvSpPr>
        <dsp:cNvPr id="0" name=""/>
        <dsp:cNvSpPr/>
      </dsp:nvSpPr>
      <dsp:spPr>
        <a:xfrm>
          <a:off x="1512547" y="1055428"/>
          <a:ext cx="74705" cy="14044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2EFF0-87BF-4761-B3A2-DB5127F1898C}">
      <dsp:nvSpPr>
        <dsp:cNvPr id="0" name=""/>
        <dsp:cNvSpPr/>
      </dsp:nvSpPr>
      <dsp:spPr>
        <a:xfrm>
          <a:off x="435401" y="802695"/>
          <a:ext cx="614708" cy="614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4" tIns="23854" rIns="23854" bIns="2385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</a:p>
      </dsp:txBody>
      <dsp:txXfrm>
        <a:off x="525423" y="892717"/>
        <a:ext cx="434664" cy="434664"/>
      </dsp:txXfrm>
    </dsp:sp>
    <dsp:sp modelId="{7F6A265F-FE09-4142-A996-A2BCEF17ECF1}">
      <dsp:nvSpPr>
        <dsp:cNvPr id="0" name=""/>
        <dsp:cNvSpPr/>
      </dsp:nvSpPr>
      <dsp:spPr>
        <a:xfrm>
          <a:off x="11941" y="1582992"/>
          <a:ext cx="146162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95" tIns="165100" rIns="115295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Segoe UI" panose="020B0502040204020203" pitchFamily="34" charset="0"/>
              <a:cs typeface="Segoe UI" panose="020B0502040204020203" pitchFamily="34" charset="0"/>
            </a:rPr>
            <a:t>Docker Engine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Kärnan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i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Docker,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klient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-server-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applikation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består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av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Docker-daemon (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dockerd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),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ett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REST API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ett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kommandoradsgränssnitt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(CLI).</a:t>
          </a:r>
        </a:p>
      </dsp:txBody>
      <dsp:txXfrm>
        <a:off x="11941" y="1875318"/>
        <a:ext cx="1461629" cy="1673274"/>
      </dsp:txXfrm>
    </dsp:sp>
    <dsp:sp modelId="{E82DDE6C-F985-4E99-B5B5-785FD0DB6D0F}">
      <dsp:nvSpPr>
        <dsp:cNvPr id="0" name=""/>
        <dsp:cNvSpPr/>
      </dsp:nvSpPr>
      <dsp:spPr>
        <a:xfrm>
          <a:off x="1635973" y="1110033"/>
          <a:ext cx="146162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E6ECB-48F1-4349-AD49-7F1C96339EF4}">
      <dsp:nvSpPr>
        <dsp:cNvPr id="0" name=""/>
        <dsp:cNvSpPr/>
      </dsp:nvSpPr>
      <dsp:spPr>
        <a:xfrm>
          <a:off x="3136579" y="1055444"/>
          <a:ext cx="74705" cy="14046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989A-12B8-4D2B-90CC-CEDE353E6B6D}">
      <dsp:nvSpPr>
        <dsp:cNvPr id="0" name=""/>
        <dsp:cNvSpPr/>
      </dsp:nvSpPr>
      <dsp:spPr>
        <a:xfrm>
          <a:off x="2059434" y="802714"/>
          <a:ext cx="614708" cy="614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4" tIns="23854" rIns="23854" bIns="2385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</a:t>
          </a:r>
        </a:p>
      </dsp:txBody>
      <dsp:txXfrm>
        <a:off x="2149456" y="892736"/>
        <a:ext cx="434664" cy="434664"/>
      </dsp:txXfrm>
    </dsp:sp>
    <dsp:sp modelId="{06CCAE5D-0E5D-4438-B34E-96968A7D41A8}">
      <dsp:nvSpPr>
        <dsp:cNvPr id="0" name=""/>
        <dsp:cNvSpPr/>
      </dsp:nvSpPr>
      <dsp:spPr>
        <a:xfrm>
          <a:off x="1635973" y="1583042"/>
          <a:ext cx="146162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95" tIns="165100" rIns="115295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Segoe UI" panose="020B0502040204020203" pitchFamily="34" charset="0"/>
              <a:cs typeface="Segoe UI" panose="020B0502040204020203" pitchFamily="34" charset="0"/>
            </a:rPr>
            <a:t>Docker Image (</a:t>
          </a:r>
          <a:r>
            <a:rPr lang="en-US" sz="10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Avbildning</a:t>
          </a:r>
          <a:r>
            <a:rPr lang="en-US" sz="1000" b="1" kern="12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: En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oföränderlig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mall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innehåller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allt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behövs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för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att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köra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applikation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inklusive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källkod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bibliotek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systemverktyg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1635973" y="1875368"/>
        <a:ext cx="1461629" cy="1673274"/>
      </dsp:txXfrm>
    </dsp:sp>
    <dsp:sp modelId="{FFA0DE29-76B2-4F1E-B481-D87EF8F597A9}">
      <dsp:nvSpPr>
        <dsp:cNvPr id="0" name=""/>
        <dsp:cNvSpPr/>
      </dsp:nvSpPr>
      <dsp:spPr>
        <a:xfrm>
          <a:off x="3260006" y="1110033"/>
          <a:ext cx="146162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F2548-F62C-49C0-B006-26320733BD5A}">
      <dsp:nvSpPr>
        <dsp:cNvPr id="0" name=""/>
        <dsp:cNvSpPr/>
      </dsp:nvSpPr>
      <dsp:spPr>
        <a:xfrm>
          <a:off x="4760611" y="1055444"/>
          <a:ext cx="74705" cy="14046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E9C31-3398-47E9-8543-1310F351223A}">
      <dsp:nvSpPr>
        <dsp:cNvPr id="0" name=""/>
        <dsp:cNvSpPr/>
      </dsp:nvSpPr>
      <dsp:spPr>
        <a:xfrm>
          <a:off x="3683466" y="802714"/>
          <a:ext cx="614708" cy="614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4" tIns="23854" rIns="23854" bIns="2385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</a:t>
          </a:r>
        </a:p>
      </dsp:txBody>
      <dsp:txXfrm>
        <a:off x="3773488" y="892736"/>
        <a:ext cx="434664" cy="434664"/>
      </dsp:txXfrm>
    </dsp:sp>
    <dsp:sp modelId="{87284035-6AB4-4D34-94BF-6C3BBBB501A1}">
      <dsp:nvSpPr>
        <dsp:cNvPr id="0" name=""/>
        <dsp:cNvSpPr/>
      </dsp:nvSpPr>
      <dsp:spPr>
        <a:xfrm>
          <a:off x="3260006" y="1583042"/>
          <a:ext cx="146162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95" tIns="165100" rIns="115295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Segoe UI" panose="020B0502040204020203" pitchFamily="34" charset="0"/>
              <a:cs typeface="Segoe UI" panose="020B0502040204020203" pitchFamily="34" charset="0"/>
            </a:rPr>
            <a:t>Docker Container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: En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körbar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instans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av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Docker-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avbildning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Containrar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isolerar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applikationen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från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värdsystemet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vilket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förbättrar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säkerheten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stabiliteten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260006" y="1875368"/>
        <a:ext cx="1461629" cy="1673274"/>
      </dsp:txXfrm>
    </dsp:sp>
    <dsp:sp modelId="{2A29A37B-9BF9-4EAC-B8DA-8940A144BE91}">
      <dsp:nvSpPr>
        <dsp:cNvPr id="0" name=""/>
        <dsp:cNvSpPr/>
      </dsp:nvSpPr>
      <dsp:spPr>
        <a:xfrm>
          <a:off x="4884038" y="1110033"/>
          <a:ext cx="146162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F5C84-5B6D-45F3-B260-E718BC8A2FC3}">
      <dsp:nvSpPr>
        <dsp:cNvPr id="0" name=""/>
        <dsp:cNvSpPr/>
      </dsp:nvSpPr>
      <dsp:spPr>
        <a:xfrm>
          <a:off x="6384644" y="1055444"/>
          <a:ext cx="74705" cy="14046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CC20D-5D75-439F-92EE-140FDA3BF530}">
      <dsp:nvSpPr>
        <dsp:cNvPr id="0" name=""/>
        <dsp:cNvSpPr/>
      </dsp:nvSpPr>
      <dsp:spPr>
        <a:xfrm>
          <a:off x="5307498" y="802714"/>
          <a:ext cx="614708" cy="614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4" tIns="23854" rIns="23854" bIns="2385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</a:t>
          </a:r>
        </a:p>
      </dsp:txBody>
      <dsp:txXfrm>
        <a:off x="5397520" y="892736"/>
        <a:ext cx="434664" cy="434664"/>
      </dsp:txXfrm>
    </dsp:sp>
    <dsp:sp modelId="{1CFCECC0-34C6-404A-8044-B30967F934B3}">
      <dsp:nvSpPr>
        <dsp:cNvPr id="0" name=""/>
        <dsp:cNvSpPr/>
      </dsp:nvSpPr>
      <dsp:spPr>
        <a:xfrm>
          <a:off x="4884038" y="1583042"/>
          <a:ext cx="146162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95" tIns="165100" rIns="115295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Dockerfile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: En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textfil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innehåller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instruktioner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för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att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bygga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Docker-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avbildning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. Den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beskriver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steg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för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steg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hur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avbildningen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ska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skapas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884038" y="1875368"/>
        <a:ext cx="1461629" cy="1673274"/>
      </dsp:txXfrm>
    </dsp:sp>
    <dsp:sp modelId="{64CCE747-6BA0-4912-B82B-0CEC04BF315F}">
      <dsp:nvSpPr>
        <dsp:cNvPr id="0" name=""/>
        <dsp:cNvSpPr/>
      </dsp:nvSpPr>
      <dsp:spPr>
        <a:xfrm>
          <a:off x="6508070" y="1110033"/>
          <a:ext cx="146162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5CC40-9E0F-48E6-9EA3-4EE7506C5814}">
      <dsp:nvSpPr>
        <dsp:cNvPr id="0" name=""/>
        <dsp:cNvSpPr/>
      </dsp:nvSpPr>
      <dsp:spPr>
        <a:xfrm>
          <a:off x="8008676" y="1055444"/>
          <a:ext cx="74705" cy="14046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95072-0DD5-466E-8459-B016E955933F}">
      <dsp:nvSpPr>
        <dsp:cNvPr id="0" name=""/>
        <dsp:cNvSpPr/>
      </dsp:nvSpPr>
      <dsp:spPr>
        <a:xfrm>
          <a:off x="6931531" y="802714"/>
          <a:ext cx="614708" cy="614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4" tIns="23854" rIns="23854" bIns="2385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</a:t>
          </a:r>
        </a:p>
      </dsp:txBody>
      <dsp:txXfrm>
        <a:off x="7021553" y="892736"/>
        <a:ext cx="434664" cy="434664"/>
      </dsp:txXfrm>
    </dsp:sp>
    <dsp:sp modelId="{AC9CD199-A71D-4112-84B8-2759CF42E028}">
      <dsp:nvSpPr>
        <dsp:cNvPr id="0" name=""/>
        <dsp:cNvSpPr/>
      </dsp:nvSpPr>
      <dsp:spPr>
        <a:xfrm>
          <a:off x="6508070" y="1583042"/>
          <a:ext cx="146162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95" tIns="165100" rIns="115295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Segoe UI" panose="020B0502040204020203" pitchFamily="34" charset="0"/>
              <a:cs typeface="Segoe UI" panose="020B0502040204020203" pitchFamily="34" charset="0"/>
            </a:rPr>
            <a:t>Docker Compose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Ett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verktyg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för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att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definiera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köra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multi-container Docker-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applikationer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. Med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hjälp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av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YAML-fil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kan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du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konfigurera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alla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dina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applikationstjänster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6508070" y="1875368"/>
        <a:ext cx="1461629" cy="1673274"/>
      </dsp:txXfrm>
    </dsp:sp>
    <dsp:sp modelId="{65615D7A-F252-48D0-AE34-4A2C601D43C3}">
      <dsp:nvSpPr>
        <dsp:cNvPr id="0" name=""/>
        <dsp:cNvSpPr/>
      </dsp:nvSpPr>
      <dsp:spPr>
        <a:xfrm>
          <a:off x="8132103" y="1110033"/>
          <a:ext cx="146162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77B58-A44B-4500-B22E-919D4FB30DFB}">
      <dsp:nvSpPr>
        <dsp:cNvPr id="0" name=""/>
        <dsp:cNvSpPr/>
      </dsp:nvSpPr>
      <dsp:spPr>
        <a:xfrm>
          <a:off x="9632708" y="1055444"/>
          <a:ext cx="74705" cy="14046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CF7A-3476-42AB-ABB0-3C166E1ECF8C}">
      <dsp:nvSpPr>
        <dsp:cNvPr id="0" name=""/>
        <dsp:cNvSpPr/>
      </dsp:nvSpPr>
      <dsp:spPr>
        <a:xfrm>
          <a:off x="8555563" y="802714"/>
          <a:ext cx="614708" cy="614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4" tIns="23854" rIns="23854" bIns="2385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6</a:t>
          </a:r>
        </a:p>
      </dsp:txBody>
      <dsp:txXfrm>
        <a:off x="8645585" y="892736"/>
        <a:ext cx="434664" cy="434664"/>
      </dsp:txXfrm>
    </dsp:sp>
    <dsp:sp modelId="{8AB11B47-BD1E-48E7-82E7-DE8BF74CD3CB}">
      <dsp:nvSpPr>
        <dsp:cNvPr id="0" name=""/>
        <dsp:cNvSpPr/>
      </dsp:nvSpPr>
      <dsp:spPr>
        <a:xfrm>
          <a:off x="8132103" y="1583042"/>
          <a:ext cx="146162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95" tIns="165100" rIns="115295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Segoe UI" panose="020B0502040204020203" pitchFamily="34" charset="0"/>
              <a:cs typeface="Segoe UI" panose="020B0502040204020203" pitchFamily="34" charset="0"/>
            </a:rPr>
            <a:t>Docker Swarm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: Dockers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inbyggda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orkestreringsverktyg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tillåter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hantering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av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ett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kluster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av Docker-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noder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som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enda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virtuell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värd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8132103" y="1875368"/>
        <a:ext cx="1461629" cy="1673274"/>
      </dsp:txXfrm>
    </dsp:sp>
    <dsp:sp modelId="{D4796C5D-9A3F-4F65-8333-8A54AEAE8F37}">
      <dsp:nvSpPr>
        <dsp:cNvPr id="0" name=""/>
        <dsp:cNvSpPr/>
      </dsp:nvSpPr>
      <dsp:spPr>
        <a:xfrm>
          <a:off x="9756135" y="1110033"/>
          <a:ext cx="73152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E1D70-17E0-410E-8537-9F70D6DB9B1E}">
      <dsp:nvSpPr>
        <dsp:cNvPr id="0" name=""/>
        <dsp:cNvSpPr/>
      </dsp:nvSpPr>
      <dsp:spPr>
        <a:xfrm>
          <a:off x="10180310" y="802714"/>
          <a:ext cx="614708" cy="614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4" tIns="23854" rIns="23854" bIns="2385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7</a:t>
          </a:r>
        </a:p>
      </dsp:txBody>
      <dsp:txXfrm>
        <a:off x="10270332" y="892736"/>
        <a:ext cx="434664" cy="434664"/>
      </dsp:txXfrm>
    </dsp:sp>
    <dsp:sp modelId="{1602B39D-ABD4-4093-8700-A79DFFE9E90B}">
      <dsp:nvSpPr>
        <dsp:cNvPr id="0" name=""/>
        <dsp:cNvSpPr/>
      </dsp:nvSpPr>
      <dsp:spPr>
        <a:xfrm>
          <a:off x="9756135" y="1583042"/>
          <a:ext cx="15231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49" tIns="165100" rIns="120149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Segoe UI" panose="020B0502040204020203" pitchFamily="34" charset="0"/>
              <a:cs typeface="Segoe UI" panose="020B0502040204020203" pitchFamily="34" charset="0"/>
            </a:rPr>
            <a:t>Docker Hub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Ett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molnbaserat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register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där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du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kan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lagra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dela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dina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Docker-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avbildningar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både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offentligt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och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000" kern="1200" dirty="0" err="1">
              <a:latin typeface="Segoe UI" panose="020B0502040204020203" pitchFamily="34" charset="0"/>
              <a:cs typeface="Segoe UI" panose="020B0502040204020203" pitchFamily="34" charset="0"/>
            </a:rPr>
            <a:t>privat</a:t>
          </a: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9756135" y="1887674"/>
        <a:ext cx="1523162" cy="1660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27DB-7153-F01B-F787-EE49C8C81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B572-304F-97BF-21E9-D04311B0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70A0-F6B3-C35F-D755-9C38B558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F13E-8611-81E7-362F-F74495D4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D4FA-3C4E-10F5-EE26-FC037A14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11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E5E5-0C57-FA29-857C-230A5C93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37EEE-D48C-BC07-11E0-FB84DDAF6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1CD2-49EC-A175-94D0-8C86FBA4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D19F-B4DA-0381-EAAA-78FE2A29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82EA-B2B8-AE6D-49F4-254F7901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943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12D5E-B83F-ACD7-4211-1A8BBB606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6D12-86FB-C7A4-E3AD-E1B3475B4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E7E43-0D6D-207E-22D6-336C948F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D36C-7EAC-8C5A-D15C-93BE5F05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6A5D-64B4-C69C-4FEC-FA26380F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019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3C7D-EF87-EF27-5BD3-426053A8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4AEA-BB4F-4884-ABF9-AEE14439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74358-6A17-377D-2172-306D39D6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C45D-58A5-075A-98F9-20110511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0670-D367-91EA-2A58-C72375F6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23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5FFC-7C9D-7150-612B-389FCC3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450BA-F495-D792-8FC9-A51A8A82C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1C25-91BA-8CD0-2BF9-2B771050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C062-E45D-4910-4240-C9726C56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8B1C-AF00-F180-ABD7-706D35AB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927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2C49-B14A-534E-7B20-CBE74589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45E5-1D67-D00B-7B29-D8A483F66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E5811-71CD-9ED2-3B0F-8F19A2F98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7B11E-FB53-554C-43B4-5F1611E2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9EF42-A6F4-D8B0-3D9D-CA1FBD00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B218C-BB58-B12E-53B7-BA3A42B2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648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9898-E6C2-2E13-0F8E-B2E7C46F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DE57A-67AE-9984-AC8A-102693E8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59522-80FE-B44D-63FF-32E4DC4BD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C6FD6-1C80-26BF-363E-12406668E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0EF00-7DF6-619A-B7D3-495433DBE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4B36F-BA2B-FB70-E8CD-7D7D1CD9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C53F9-03E4-3B49-B83A-1F810677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95C6C-310D-AD88-2717-DDBB6D8D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100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7618-221A-0518-4C60-84A27954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2B723-535A-87DE-0E1B-19FD3F42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BFA89-771E-6ACB-48B4-947E2E42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1BA49-82F6-8A47-D576-FC8E9065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29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566A-CD42-3970-27C5-262AEE51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C40AF-85B3-D10E-9875-687298BA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0CF1-A834-9EEB-C792-32B626F0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778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A58B-90B0-FCFA-1292-9767F9CE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8F71-6B4A-399C-F406-BE03A915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BD709-8EC1-CAB2-AB03-48AE710AF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4A89B-79D8-A4A7-FE49-5A0C0E1A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CF8C3-3F52-125B-FC04-DFD1835A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405BC-2638-8913-A950-E6715C2B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525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7E6C-B20B-1EC8-780A-EF1A72F6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04445-A805-17CC-5301-5CCA7C6B0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593A-5F5A-8FE8-299A-5D017E32E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D0CD3-30A2-E475-7A61-9549351D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1266A-646A-9DCA-4CD0-874E26A6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143DA-29BA-E60A-81F0-737A1D81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051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59F33-1C7E-3851-2F7A-B242D7B5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FAAFE-B7A7-A11F-651E-A1925759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7EA9-4790-1EA8-A7FD-78A572373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BA999-08E0-4C20-B02A-641A5E37347A}" type="datetimeFigureOut">
              <a:rPr lang="sv-SE" smtClean="0"/>
              <a:t>2024-12-01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70E8-9715-2057-F383-4717E3F8B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6E72-7A5D-1353-CB5D-B015654FB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FC12F-F210-468D-AD73-4A3F103B25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66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engine/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/" TargetMode="External"/><Relationship Id="rId2" Type="http://schemas.openxmlformats.org/officeDocument/2006/relationships/hyperlink" Target="https://www.docker.com/products/cli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github.com/z3ph1/CleanCode-NET23/tree/master/assets/Samples/Dock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45A950B-5D16-33A9-BBA2-E9BA509C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844" y="1252114"/>
            <a:ext cx="4768755" cy="40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1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6AAE7-0D12-06C2-BB1F-F99FD179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B41C0F-1B37-9314-D9E7-DE263FFC9F23}"/>
              </a:ext>
            </a:extLst>
          </p:cNvPr>
          <p:cNvSpPr txBox="1">
            <a:spLocks/>
          </p:cNvSpPr>
          <p:nvPr/>
        </p:nvSpPr>
        <p:spPr>
          <a:xfrm>
            <a:off x="5526156" y="365125"/>
            <a:ext cx="6342756" cy="1433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900"/>
              </a:spcAft>
            </a:pPr>
            <a:r>
              <a:rPr lang="en-US" sz="2800" b="1" kern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Containeravbildningar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(docker </a:t>
            </a:r>
            <a:r>
              <a:rPr lang="en-US" sz="2800" dirty="0"/>
              <a:t>i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mages)</a:t>
            </a:r>
          </a:p>
          <a:p>
            <a:pPr>
              <a:spcAft>
                <a:spcPts val="900"/>
              </a:spcAft>
            </a:pP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Grunden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för distribution</a:t>
            </a:r>
            <a:endParaRPr lang="en-US" sz="28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2AA68D84-9134-F02C-A301-9A1978CDC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717" y="2782956"/>
            <a:ext cx="3449030" cy="3449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442A-2970-34A7-5E05-76003D65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1632317"/>
            <a:ext cx="5827644" cy="45446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En </a:t>
            </a:r>
            <a:r>
              <a:rPr lang="en-US" sz="13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containeravbildning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det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paket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skapas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innehåller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allt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behövs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köra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programmet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Den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blir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själva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enheten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vi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använder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/>
            <a:r>
              <a:rPr lang="en-US" sz="13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Distribuera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applikationer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till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olika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miljöer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/>
            <a:r>
              <a:rPr lang="en-US" sz="13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Starta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nya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instanser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av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applikationen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oavsett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plattform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/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En </a:t>
            </a:r>
            <a:r>
              <a:rPr lang="en-US" sz="13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containeravbildning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"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blåkopiering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(blueprint)" av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vad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containern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ska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innehålla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hur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den ska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bete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sig. </a:t>
            </a:r>
          </a:p>
          <a:p>
            <a:pPr marL="0" indent="0">
              <a:buNone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Den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innehåller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allt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behövs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köra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applikation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742950" lvl="1"/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Källkod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eller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binärfiler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/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Operativsystemsbibliotek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beroenden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/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Konfigurationer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När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container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startas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baseras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den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på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avbildning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vilket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gör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den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alltid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körs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på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ett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förutsägbart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sätt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oavsett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miljö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3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Exempel</a:t>
            </a:r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Dockerfile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Docker Hub Container Registry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, Azure Container Registry (ACR)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mfl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89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67C57-30AE-A8DB-E486-250356290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25373F-412A-E0AA-8085-C6AB8493A14E}"/>
              </a:ext>
            </a:extLst>
          </p:cNvPr>
          <p:cNvSpPr txBox="1">
            <a:spLocks/>
          </p:cNvSpPr>
          <p:nvPr/>
        </p:nvSpPr>
        <p:spPr>
          <a:xfrm>
            <a:off x="5526156" y="365125"/>
            <a:ext cx="6587755" cy="1433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900"/>
              </a:spcAft>
            </a:pPr>
            <a:r>
              <a:rPr lang="en-US" sz="3400" b="1" i="0" kern="120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Vad är programvarucontainerisering?</a:t>
            </a:r>
            <a:endParaRPr lang="en-US" sz="3400" b="1" i="0" kern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C368B50-5F11-8773-A2BD-D82A530D6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6" y="3505505"/>
            <a:ext cx="4309533" cy="20039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1DE1-5F34-C004-62D3-3904B00B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108" y="1572163"/>
            <a:ext cx="5827644" cy="41211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Programvarucontainerisering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metod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isolera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köra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applikationer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på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effektivt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sätt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genom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använda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operativsystemets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virtualisering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stället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köra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hela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operativsystem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virtuell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dator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(VM).</a:t>
            </a:r>
          </a:p>
          <a:p>
            <a:pPr marL="0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Hur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fungerar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det?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En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lättviktig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fristående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körmiljö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innehåller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applikationens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kod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dess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beroenden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bibliotek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stället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virtualisera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maskinvaran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VM),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virtualiserar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operativsystemet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vilket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gör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dem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mycket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snabbare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resurssnåla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Var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kan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köras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flexibla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köras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På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fysiska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maskiner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(on-premises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servrar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molntjänster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t.ex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AWS, Azure, Google Cloud).</a:t>
            </a:r>
          </a:p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På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virtuella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datorer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VM:er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Över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flera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operativsystem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så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länge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stöder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containermotorn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Docker).</a:t>
            </a:r>
          </a:p>
        </p:txBody>
      </p:sp>
    </p:spTree>
    <p:extLst>
      <p:ext uri="{BB962C8B-B14F-4D97-AF65-F5344CB8AC3E}">
        <p14:creationId xmlns:p14="http://schemas.microsoft.com/office/powerpoint/2010/main" val="68366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CF03E1-4071-24B1-0343-D617A7932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1AC7AB-83C2-2C6B-3B6C-27C528A832D9}"/>
              </a:ext>
            </a:extLst>
          </p:cNvPr>
          <p:cNvSpPr txBox="1">
            <a:spLocks/>
          </p:cNvSpPr>
          <p:nvPr/>
        </p:nvSpPr>
        <p:spPr>
          <a:xfrm>
            <a:off x="5526156" y="365125"/>
            <a:ext cx="5827643" cy="1433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900"/>
              </a:spcAft>
            </a:pPr>
            <a:r>
              <a:rPr lang="en-US" b="1" kern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Fördelar</a:t>
            </a:r>
            <a:r>
              <a:rPr lang="en-US" b="1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med </a:t>
            </a:r>
            <a:r>
              <a:rPr lang="en-US" b="1" kern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containerisering</a:t>
            </a:r>
            <a:endParaRPr lang="en-US" b="1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F276-9402-549B-BC1B-86872E78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Snabb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starttid</a:t>
            </a:r>
            <a:b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Eftersom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inte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behöver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ladda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ett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helt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operativsystem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startar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nästan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omedelbart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Resurseffektivitet</a:t>
            </a:r>
            <a:b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delar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operativsystemets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kärna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vilket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minskar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behovet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av extra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resurser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Portabilitet</a:t>
            </a:r>
            <a:b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körs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konsekvent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vilken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miljö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helst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utveckling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, test,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produktion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utan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modifieringar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Isolering</a:t>
            </a:r>
            <a:b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Varje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container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isolerad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från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andra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vilket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förbättrar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säkerhet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stabilitet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/>
            <a:endParaRPr lang="en-US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A3512DA-BEA9-8D3D-E550-6E2778C15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35879"/>
              </p:ext>
            </p:extLst>
          </p:nvPr>
        </p:nvGraphicFramePr>
        <p:xfrm>
          <a:off x="643466" y="3578200"/>
          <a:ext cx="4309534" cy="185854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376154">
                  <a:extLst>
                    <a:ext uri="{9D8B030D-6E8A-4147-A177-3AD203B41FA5}">
                      <a16:colId xmlns:a16="http://schemas.microsoft.com/office/drawing/2014/main" val="2720214460"/>
                    </a:ext>
                  </a:extLst>
                </a:gridCol>
                <a:gridCol w="1379571">
                  <a:extLst>
                    <a:ext uri="{9D8B030D-6E8A-4147-A177-3AD203B41FA5}">
                      <a16:colId xmlns:a16="http://schemas.microsoft.com/office/drawing/2014/main" val="2360237755"/>
                    </a:ext>
                  </a:extLst>
                </a:gridCol>
                <a:gridCol w="1553809">
                  <a:extLst>
                    <a:ext uri="{9D8B030D-6E8A-4147-A177-3AD203B41FA5}">
                      <a16:colId xmlns:a16="http://schemas.microsoft.com/office/drawing/2014/main" val="1984943279"/>
                    </a:ext>
                  </a:extLst>
                </a:gridCol>
              </a:tblGrid>
              <a:tr h="310486">
                <a:tc>
                  <a:txBody>
                    <a:bodyPr/>
                    <a:lstStyle/>
                    <a:p>
                      <a:r>
                        <a:rPr lang="sv-SE" sz="1000" b="0" cap="none" spc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Egenskap</a:t>
                      </a:r>
                    </a:p>
                  </a:txBody>
                  <a:tcPr marL="85274" marR="39096" marT="65596" marB="6559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b="0" cap="none" spc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Container</a:t>
                      </a:r>
                    </a:p>
                  </a:txBody>
                  <a:tcPr marL="85274" marR="39096" marT="65596" marB="6559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b="0" cap="none" spc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Virtuell dator (VM)</a:t>
                      </a:r>
                    </a:p>
                  </a:txBody>
                  <a:tcPr marL="85274" marR="39096" marT="65596" marB="6559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648207"/>
                  </a:ext>
                </a:extLst>
              </a:tr>
              <a:tr h="310486">
                <a:tc>
                  <a:txBody>
                    <a:bodyPr/>
                    <a:lstStyle/>
                    <a:p>
                      <a:r>
                        <a:rPr lang="sv-SE" sz="1000" cap="none" spc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Starttid</a:t>
                      </a:r>
                    </a:p>
                  </a:txBody>
                  <a:tcPr marL="85274" marR="39096" marT="65596" marB="6559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cap="none" spc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Sekunder</a:t>
                      </a:r>
                    </a:p>
                  </a:txBody>
                  <a:tcPr marL="85274" marR="39096" marT="65596" marB="6559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cap="none" spc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Minuter</a:t>
                      </a:r>
                    </a:p>
                  </a:txBody>
                  <a:tcPr marL="85274" marR="39096" marT="65596" marB="6559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015608"/>
                  </a:ext>
                </a:extLst>
              </a:tr>
              <a:tr h="463543">
                <a:tc>
                  <a:txBody>
                    <a:bodyPr/>
                    <a:lstStyle/>
                    <a:p>
                      <a:r>
                        <a:rPr lang="sv-SE" sz="1000" cap="none" spc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Resursanvändning</a:t>
                      </a:r>
                    </a:p>
                  </a:txBody>
                  <a:tcPr marL="85274" marR="39096" marT="65596" marB="6559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cap="none" spc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Delar OS-kärnan, låg overhead</a:t>
                      </a:r>
                    </a:p>
                  </a:txBody>
                  <a:tcPr marL="85274" marR="39096" marT="65596" marB="6559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cap="none" spc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Kör fullständigt OS, hög overhead</a:t>
                      </a:r>
                    </a:p>
                  </a:txBody>
                  <a:tcPr marL="85274" marR="39096" marT="65596" marB="6559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22490"/>
                  </a:ext>
                </a:extLst>
              </a:tr>
              <a:tr h="310486">
                <a:tc>
                  <a:txBody>
                    <a:bodyPr/>
                    <a:lstStyle/>
                    <a:p>
                      <a:r>
                        <a:rPr lang="sv-SE" sz="1000" cap="none" spc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Isolering</a:t>
                      </a:r>
                    </a:p>
                  </a:txBody>
                  <a:tcPr marL="85274" marR="39096" marT="65596" marB="6559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cap="none" spc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Processnivå</a:t>
                      </a:r>
                    </a:p>
                  </a:txBody>
                  <a:tcPr marL="85274" marR="39096" marT="65596" marB="6559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cap="none" spc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Komplett OS-isolering</a:t>
                      </a:r>
                    </a:p>
                  </a:txBody>
                  <a:tcPr marL="85274" marR="39096" marT="65596" marB="6559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81929"/>
                  </a:ext>
                </a:extLst>
              </a:tr>
              <a:tr h="463543">
                <a:tc>
                  <a:txBody>
                    <a:bodyPr/>
                    <a:lstStyle/>
                    <a:p>
                      <a:r>
                        <a:rPr lang="sv-SE" sz="1000" cap="none" spc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Användningsområde</a:t>
                      </a:r>
                    </a:p>
                  </a:txBody>
                  <a:tcPr marL="85274" marR="39096" marT="65596" marB="6559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cap="none" spc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Mikrotjänster, distribuerade system</a:t>
                      </a:r>
                    </a:p>
                  </a:txBody>
                  <a:tcPr marL="85274" marR="39096" marT="65596" marB="6559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cap="none" spc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Komplett systemmiljö, äldre applikationer</a:t>
                      </a:r>
                    </a:p>
                  </a:txBody>
                  <a:tcPr marL="85274" marR="39096" marT="65596" marB="6559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79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C6B1C4-08DD-400C-E495-EAB2714925C9}"/>
              </a:ext>
            </a:extLst>
          </p:cNvPr>
          <p:cNvSpPr txBox="1"/>
          <p:nvPr/>
        </p:nvSpPr>
        <p:spPr>
          <a:xfrm>
            <a:off x="643466" y="2855628"/>
            <a:ext cx="3466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0" lang="en-US" altLang="sv-SE" sz="18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Jämförelse</a:t>
            </a:r>
            <a:r>
              <a:rPr kumimoji="0" lang="en-US" altLang="sv-SE" sz="18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Container vs. </a:t>
            </a:r>
            <a:r>
              <a:rPr kumimoji="0" lang="en-US" altLang="sv-SE" sz="18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Virtuell</a:t>
            </a:r>
            <a:r>
              <a:rPr kumimoji="0" lang="en-US" altLang="sv-SE" sz="18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8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dator</a:t>
            </a:r>
            <a:r>
              <a:rPr kumimoji="0" lang="en-US" altLang="sv-SE" sz="18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(VM)</a:t>
            </a:r>
          </a:p>
        </p:txBody>
      </p:sp>
    </p:spTree>
    <p:extLst>
      <p:ext uri="{BB962C8B-B14F-4D97-AF65-F5344CB8AC3E}">
        <p14:creationId xmlns:p14="http://schemas.microsoft.com/office/powerpoint/2010/main" val="25057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EE939-5C47-5FB0-AB23-7032A9ADA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1F6599-6118-C4D6-C30C-029F8E4EB098}"/>
              </a:ext>
            </a:extLst>
          </p:cNvPr>
          <p:cNvSpPr txBox="1">
            <a:spLocks/>
          </p:cNvSpPr>
          <p:nvPr/>
        </p:nvSpPr>
        <p:spPr>
          <a:xfrm>
            <a:off x="5526156" y="365125"/>
            <a:ext cx="5827643" cy="1433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900"/>
              </a:spcAft>
            </a:pPr>
            <a:r>
              <a:rPr lang="en-US" b="1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Docker-</a:t>
            </a:r>
            <a:r>
              <a:rPr lang="en-US" b="1" i="0" kern="12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arkitekturen</a:t>
            </a:r>
            <a:endParaRPr lang="en-US" b="1" i="0" kern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426FAC7-F547-3F78-0BE6-E73A7DD1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6" y="3717390"/>
            <a:ext cx="4309533" cy="1580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EEDE75-0904-BC54-FF4E-AB1E6F369CEB}"/>
              </a:ext>
            </a:extLst>
          </p:cNvPr>
          <p:cNvSpPr txBox="1"/>
          <p:nvPr/>
        </p:nvSpPr>
        <p:spPr>
          <a:xfrm>
            <a:off x="5526156" y="2055813"/>
            <a:ext cx="5827644" cy="4121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Docker-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plattformen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består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av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flera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komponenter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vi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använder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skapa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köra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hantera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våra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containeriserade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program.</a:t>
            </a:r>
          </a:p>
          <a:p>
            <a:pPr marL="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10000"/>
              </a:lnSpc>
              <a:spcBef>
                <a:spcPts val="2250"/>
              </a:spcBef>
              <a:spcAft>
                <a:spcPts val="1350"/>
              </a:spcAft>
            </a:pPr>
            <a:r>
              <a:rPr lang="en-US" sz="20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Docker-</a:t>
            </a:r>
            <a:r>
              <a:rPr lang="en-US" sz="2000" b="1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motorn</a:t>
            </a:r>
            <a:r>
              <a:rPr lang="en-US" sz="20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[Docker Engine]</a:t>
            </a:r>
            <a:br>
              <a:rPr lang="en-US" sz="20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0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Docker-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motorn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består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av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flera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komponenter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konfigurerats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klient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-server-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implementering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där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klienten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servern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körs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samtidigt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på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samma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värd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10000"/>
              </a:lnSpc>
              <a:spcBef>
                <a:spcPts val="2250"/>
              </a:spcBef>
              <a:spcAft>
                <a:spcPts val="1350"/>
              </a:spcAft>
            </a:pP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Klienten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kommunicerar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med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servern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med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hjälp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av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ett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REST-API,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vilket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gör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klienten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även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kan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kommunicera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med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fjärrserverinstans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b="1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228600">
              <a:lnSpc>
                <a:spcPct val="110000"/>
              </a:lnSpc>
              <a:spcBef>
                <a:spcPts val="2250"/>
              </a:spcBef>
              <a:spcAft>
                <a:spcPts val="135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228600">
              <a:lnSpc>
                <a:spcPct val="110000"/>
              </a:lnSpc>
              <a:spcBef>
                <a:spcPts val="2250"/>
              </a:spcBef>
              <a:spcAft>
                <a:spcPts val="135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0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65F8E-CE17-58BB-1514-D8F7AB71C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CA15AD-ECF1-BF53-96AE-F196E03B619B}"/>
              </a:ext>
            </a:extLst>
          </p:cNvPr>
          <p:cNvSpPr txBox="1">
            <a:spLocks/>
          </p:cNvSpPr>
          <p:nvPr/>
        </p:nvSpPr>
        <p:spPr>
          <a:xfrm>
            <a:off x="934766" y="499428"/>
            <a:ext cx="9141922" cy="1433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900"/>
              </a:spcAft>
            </a:pPr>
            <a:r>
              <a:rPr lang="en-US" b="1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Vad </a:t>
            </a:r>
            <a:r>
              <a:rPr lang="en-US" b="1" kern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b="1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Docker-</a:t>
            </a:r>
            <a:r>
              <a:rPr lang="en-US" b="1" kern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klienten</a:t>
            </a:r>
            <a:r>
              <a:rPr lang="en-US" b="1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b="1" i="0" kern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8464E-996D-4CAE-BE93-25D9E58280FE}"/>
              </a:ext>
            </a:extLst>
          </p:cNvPr>
          <p:cNvSpPr txBox="1"/>
          <p:nvPr/>
        </p:nvSpPr>
        <p:spPr>
          <a:xfrm>
            <a:off x="884959" y="2432289"/>
            <a:ext cx="7220712" cy="4121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2250"/>
              </a:spcBef>
              <a:spcAft>
                <a:spcPts val="1350"/>
              </a:spcAf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Docker-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klienten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det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gränssnitt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vi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använder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interagera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med Docker-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servern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dockerd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). Den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fungerar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bro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mellan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användaren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Docker-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servern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används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hantera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bilder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nätverk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volymer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2250"/>
              </a:spcBef>
              <a:spcAft>
                <a:spcPts val="1350"/>
              </a:spcAf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Det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finns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två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alternativ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för Docker-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klienten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1.   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kommandoradsprogram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med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namnet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Docker CLI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2.   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gui-baserat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program 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Grafiskt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användargränssnitt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 med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namnet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Docker Desktop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2250"/>
              </a:spcBef>
              <a:spcAft>
                <a:spcPts val="1350"/>
              </a:spcAft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Både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CLI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Docker Desktop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interagerar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med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Docker-server.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Kommandona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docker från CLI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eller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Docker Desktop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använder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Docker REST API för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skicka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instruktioner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till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antingen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lokal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server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eller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fjärrserver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fungera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det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primära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gränssnitt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vi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använder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hantera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våra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indent="-228600">
              <a:lnSpc>
                <a:spcPct val="90000"/>
              </a:lnSpc>
              <a:spcBef>
                <a:spcPts val="2250"/>
              </a:spcBef>
              <a:spcAft>
                <a:spcPts val="135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228600">
              <a:lnSpc>
                <a:spcPct val="90000"/>
              </a:lnSpc>
              <a:spcBef>
                <a:spcPts val="2250"/>
              </a:spcBef>
              <a:spcAft>
                <a:spcPts val="135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30F7C-85EB-8A1D-20AA-CC22F5E8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FFEDE5B-D8A0-43EA-CA6C-FB3B953993E2}"/>
              </a:ext>
            </a:extLst>
          </p:cNvPr>
          <p:cNvSpPr txBox="1">
            <a:spLocks/>
          </p:cNvSpPr>
          <p:nvPr/>
        </p:nvSpPr>
        <p:spPr>
          <a:xfrm>
            <a:off x="5526156" y="365125"/>
            <a:ext cx="5827643" cy="1433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900"/>
              </a:spcAft>
            </a:pPr>
            <a:r>
              <a:rPr lang="en-US" b="1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Docker-</a:t>
            </a:r>
            <a:r>
              <a:rPr lang="en-US" b="1" kern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servern</a:t>
            </a:r>
            <a:endParaRPr lang="en-US" b="1" i="0" kern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Graphic 14" descr="Web Design">
            <a:extLst>
              <a:ext uri="{FF2B5EF4-FFF2-40B4-BE49-F238E27FC236}">
                <a16:creationId xmlns:a16="http://schemas.microsoft.com/office/drawing/2014/main" id="{EB5D28A7-59B9-FA64-257A-A8776E900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717" y="2782956"/>
            <a:ext cx="3449030" cy="3449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56C54F-6833-7917-9B3F-513FA70F47CB}"/>
              </a:ext>
            </a:extLst>
          </p:cNvPr>
          <p:cNvSpPr txBox="1"/>
          <p:nvPr/>
        </p:nvSpPr>
        <p:spPr>
          <a:xfrm>
            <a:off x="5526156" y="2055813"/>
            <a:ext cx="5827644" cy="4121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Docker-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servern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även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kallad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 Daemon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bakgrundsprocess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hanterar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all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funktionalitet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Docker.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sv-SE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Den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körs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tjänst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ansvarar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sv-SE" sz="11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228600" fontAlgn="base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sv-SE" sz="11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kumimoji="0" lang="en-US" altLang="sv-SE" sz="11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emot</a:t>
            </a:r>
            <a:r>
              <a:rPr kumimoji="0" lang="en-US" altLang="sv-SE" sz="11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kumimoji="0" lang="en-US" altLang="sv-SE" sz="11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hantera</a:t>
            </a:r>
            <a:r>
              <a:rPr kumimoji="0" lang="en-US" altLang="sv-SE" sz="11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klientförfrågningar</a:t>
            </a:r>
            <a:b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 Daemon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lyssnar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på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förfrågningar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från </a:t>
            </a:r>
            <a:r>
              <a:rPr kumimoji="0" lang="en-US" altLang="sv-SE" sz="11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Docker-</a:t>
            </a:r>
            <a:r>
              <a:rPr kumimoji="0" lang="en-US" altLang="sv-SE" sz="11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klienten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t.ex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när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du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kör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kommandon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”docker run”, ”docker build”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osv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.) via </a:t>
            </a:r>
            <a:r>
              <a:rPr kumimoji="0" lang="en-US" altLang="sv-SE" sz="11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 REST API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altLang="sv-SE" sz="11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sv-SE" sz="11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228600" fontAlgn="base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sv-SE" sz="11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Hantera</a:t>
            </a:r>
            <a:r>
              <a:rPr kumimoji="0" lang="en-US" altLang="sv-SE" sz="11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livscykeln</a:t>
            </a:r>
            <a:r>
              <a:rPr kumimoji="0" lang="en-US" altLang="sv-SE" sz="11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kumimoji="0" lang="en-US" altLang="sv-SE" sz="11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b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Den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sköter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allt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rör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1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Skapande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körning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stopp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av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800100" lvl="1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Hantering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av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containerbilder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800100" lvl="1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Tilldelning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av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resurser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CPU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minne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800100" lvl="1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sv-SE" sz="11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 fontAlgn="base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sv-SE" sz="11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Kommunicera</a:t>
            </a:r>
            <a:r>
              <a:rPr kumimoji="0" lang="en-US" altLang="sv-SE" sz="11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med </a:t>
            </a:r>
            <a:r>
              <a:rPr kumimoji="0" lang="en-US" altLang="sv-SE" sz="1100" b="1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andra</a:t>
            </a:r>
            <a:r>
              <a:rPr kumimoji="0" lang="en-US" altLang="sv-SE" sz="11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Docker Daemons</a:t>
            </a:r>
            <a:b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Docker-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servern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kan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samarbeta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med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andra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servrar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hantera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över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flera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värdar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vilket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vanligt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distribuerade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miljöer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eller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sv-SE" sz="11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kluster</a:t>
            </a:r>
            <a:r>
              <a:rPr kumimoji="0" lang="en-US" altLang="sv-SE" sz="11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sv-SE" sz="11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8C0820-F409-8D27-868B-FC6D71061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46E242C-19C4-E923-EADC-A2D5CF951118}"/>
              </a:ext>
            </a:extLst>
          </p:cNvPr>
          <p:cNvSpPr txBox="1">
            <a:spLocks/>
          </p:cNvSpPr>
          <p:nvPr/>
        </p:nvSpPr>
        <p:spPr>
          <a:xfrm>
            <a:off x="562684" y="2687998"/>
            <a:ext cx="4038600" cy="148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50"/>
              </a:spcAft>
            </a:pPr>
            <a:r>
              <a:rPr lang="en-US" b="1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Docker-</a:t>
            </a:r>
            <a:r>
              <a:rPr lang="en-US" b="1" i="0" kern="12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objekt</a:t>
            </a:r>
            <a:endParaRPr lang="en-US" b="1" i="0" kern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357AB-1DBC-D1D8-C523-A1F38874298C}"/>
              </a:ext>
            </a:extLst>
          </p:cNvPr>
          <p:cNvSpPr txBox="1"/>
          <p:nvPr/>
        </p:nvSpPr>
        <p:spPr>
          <a:xfrm>
            <a:off x="5163967" y="834226"/>
            <a:ext cx="6764167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Ett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Docker-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objekt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komponent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inom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Docker-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ekosystemet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du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kan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skapa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konfigurera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hantera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R="0" lvl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sv-SE" sz="13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En </a:t>
            </a:r>
            <a:r>
              <a:rPr lang="sv-SE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 är en körbar instans av en Docker-bild som isolerar applikationer med deras miljö.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En </a:t>
            </a:r>
            <a:r>
              <a:rPr lang="sv-SE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bild</a:t>
            </a: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 är en oföränderlig mall som innehåller allt som behövs för att köra en applikation.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Ett Docker-</a:t>
            </a:r>
            <a:r>
              <a:rPr lang="sv-SE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nätverk</a:t>
            </a: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 möjliggör kommunikation mellan containrar.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En </a:t>
            </a:r>
            <a:r>
              <a:rPr lang="sv-SE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volym</a:t>
            </a: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 används för att beständigt lagra data som genereras och används av containrar.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Ett </a:t>
            </a:r>
            <a:r>
              <a:rPr lang="sv-SE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plugin-program</a:t>
            </a: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 utökar Dockers funktionalitet, till exempel för specialiserade nätverks- eller lagringslösningar.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I Docker Swarm används </a:t>
            </a:r>
            <a:r>
              <a:rPr lang="sv-SE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tjänster</a:t>
            </a:r>
            <a:r>
              <a:rPr lang="sv-SE" sz="1300" dirty="0">
                <a:latin typeface="Segoe UI" panose="020B0502040204020203" pitchFamily="34" charset="0"/>
                <a:cs typeface="Segoe UI" panose="020B0502040204020203" pitchFamily="34" charset="0"/>
              </a:rPr>
              <a:t> för att hantera distribuerade applikationer över flera noder.</a:t>
            </a: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sv-SE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3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Sammanfattning</a:t>
            </a:r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Docker-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objekt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fundamentala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enheterna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utgör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Docker-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ekosystemet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kan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skapas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konfigureras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hanteras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via Docker-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kommandon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Genom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förstå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hur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dessa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objekt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fungerar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kan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du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effektivt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bygga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underhålla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containeriserade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applikationer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sv-SE" sz="13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86611-DB5C-A2DC-29A8-C294BB1C3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291930-723A-BF9D-1E03-84B56FF3717B}"/>
              </a:ext>
            </a:extLst>
          </p:cNvPr>
          <p:cNvSpPr txBox="1">
            <a:spLocks/>
          </p:cNvSpPr>
          <p:nvPr/>
        </p:nvSpPr>
        <p:spPr>
          <a:xfrm>
            <a:off x="838200" y="713312"/>
            <a:ext cx="403860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50"/>
              </a:spcAft>
            </a:pPr>
            <a:r>
              <a:rPr lang="en-US" b="1" kern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Dockerfile</a:t>
            </a:r>
            <a:endParaRPr lang="en-US" b="1" i="0" kern="120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2E1A0-832B-7623-7D52-E8C622BD8791}"/>
              </a:ext>
            </a:extLst>
          </p:cNvPr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En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Dockerfile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textfil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innehåller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uppsättning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instruktioner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hur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Docker-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avbildning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(image) ska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byggas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beskriver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steg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-för-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steg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för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skapa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container med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alla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dess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beroenden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miljövariabler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kommandon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sv-SE" sz="20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Syfte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Automatisera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byggandet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av Docker-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avbildningar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Säkerställa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avbildningar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byggs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konsekvent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varje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gång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oavsett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miljö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sv-S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sv-SE" sz="20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6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83391-5065-5849-811A-BC291DF5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20D57E-E4BB-9412-7545-F0455989103D}"/>
              </a:ext>
            </a:extLst>
          </p:cNvPr>
          <p:cNvSpPr txBox="1">
            <a:spLocks/>
          </p:cNvSpPr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5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Docker-compose</a:t>
            </a:r>
            <a:endParaRPr lang="en-US" b="1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 descr="Lifting crane">
            <a:extLst>
              <a:ext uri="{FF2B5EF4-FFF2-40B4-BE49-F238E27FC236}">
                <a16:creationId xmlns:a16="http://schemas.microsoft.com/office/drawing/2014/main" id="{94B77E46-2319-A980-B919-FD84B1E9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53" r="2871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BC669-025E-62F8-28EA-B216521D2DD8}"/>
              </a:ext>
            </a:extLst>
          </p:cNvPr>
          <p:cNvSpPr txBox="1"/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sv-SE" sz="1900" dirty="0">
                <a:latin typeface="Segoe UI" panose="020B0502040204020203" pitchFamily="34" charset="0"/>
                <a:cs typeface="Segoe UI" panose="020B0502040204020203" pitchFamily="34" charset="0"/>
              </a:rPr>
              <a:t>Docker Compose är ett verktyg som används för att definiera och köra multi-container Docker-applikationer.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sv-SE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sv-SE" sz="1900" dirty="0">
                <a:latin typeface="Segoe UI" panose="020B0502040204020203" pitchFamily="34" charset="0"/>
                <a:cs typeface="Segoe UI" panose="020B0502040204020203" pitchFamily="34" charset="0"/>
              </a:rPr>
              <a:t>Med hjälp av en YAML-fil kan du konfigurera alla dina applikationstjänster, nätverk och volymer på ett ställe.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sv-SE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sv-SE" sz="1900" dirty="0">
                <a:latin typeface="Segoe UI" panose="020B0502040204020203" pitchFamily="34" charset="0"/>
                <a:cs typeface="Segoe UI" panose="020B0502040204020203" pitchFamily="34" charset="0"/>
              </a:rPr>
              <a:t>Istället för att starta varje container manuellt med docker run, kan du använda docker-compose up för att starta alla tjänster definierade i din docker-compose.yml-fil.</a:t>
            </a:r>
            <a:endParaRPr kumimoji="0" lang="en-US" altLang="sv-SE" sz="19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22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B8BC01-701F-41F3-57CE-EACC49136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304ECF-0E8F-8E74-513D-6A9E2A0A08AA}"/>
              </a:ext>
            </a:extLst>
          </p:cNvPr>
          <p:cNvSpPr txBox="1">
            <a:spLocks/>
          </p:cNvSpPr>
          <p:nvPr/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100" b="1"/>
              <a:t>Exempel på Docker Compose med PostgreSQL och .NET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724E1-9933-A814-9790-2E3A12FF87BA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000" dirty="0" err="1">
                <a:hlinkClick r:id="rId2"/>
              </a:rPr>
              <a:t>Exempel</a:t>
            </a:r>
            <a:r>
              <a:rPr lang="en-US" sz="2000" dirty="0"/>
              <a:t> </a:t>
            </a:r>
            <a:r>
              <a:rPr lang="en-US" sz="2000" dirty="0" err="1"/>
              <a:t>där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.NET 8-applikation </a:t>
            </a:r>
            <a:r>
              <a:rPr lang="en-US" sz="2000" dirty="0" err="1"/>
              <a:t>interagerar</a:t>
            </a:r>
            <a:r>
              <a:rPr lang="en-US" sz="2000" dirty="0"/>
              <a:t> med </a:t>
            </a:r>
            <a:r>
              <a:rPr lang="en-US" sz="2000" dirty="0" err="1"/>
              <a:t>en</a:t>
            </a:r>
            <a:r>
              <a:rPr lang="en-US" sz="2000" dirty="0"/>
              <a:t> PostgreSQL-</a:t>
            </a:r>
            <a:r>
              <a:rPr lang="en-US" sz="2000" dirty="0" err="1"/>
              <a:t>databas</a:t>
            </a:r>
            <a:r>
              <a:rPr lang="en-US" sz="2000" dirty="0"/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000" dirty="0"/>
              <a:t>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000" dirty="0" err="1"/>
              <a:t>Definera</a:t>
            </a:r>
            <a:r>
              <a:rPr lang="en-US" sz="2000" dirty="0"/>
              <a:t> </a:t>
            </a:r>
            <a:r>
              <a:rPr lang="en-US" sz="2000" dirty="0" err="1"/>
              <a:t>två</a:t>
            </a:r>
            <a:r>
              <a:rPr lang="en-US" sz="2000" dirty="0"/>
              <a:t> </a:t>
            </a:r>
            <a:r>
              <a:rPr lang="en-US" sz="2000" dirty="0" err="1"/>
              <a:t>tjänster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vår</a:t>
            </a:r>
            <a:r>
              <a:rPr lang="en-US" sz="2000" dirty="0"/>
              <a:t> docker-</a:t>
            </a:r>
            <a:r>
              <a:rPr lang="en-US" sz="2000" dirty="0" err="1"/>
              <a:t>compose.yml</a:t>
            </a:r>
            <a:r>
              <a:rPr lang="en-US" sz="2000" dirty="0"/>
              <a:t>-fil:</a:t>
            </a:r>
          </a:p>
          <a:p>
            <a:pPr marL="5715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sv-SE" sz="2000" b="0" i="0" u="none" strike="noStrike" cap="none" normalizeH="0" baseline="0" dirty="0" err="1">
                <a:ln>
                  <a:noFill/>
                </a:ln>
                <a:effectLst/>
              </a:rPr>
              <a:t>webb</a:t>
            </a:r>
            <a:r>
              <a:rPr kumimoji="0" lang="en-US" altLang="sv-SE" sz="2000" b="0" i="0" u="none" strike="noStrike" cap="none" normalizeH="0" baseline="0" dirty="0">
                <a:ln>
                  <a:noFill/>
                </a:ln>
                <a:effectLst/>
              </a:rPr>
              <a:t> - </a:t>
            </a:r>
            <a:r>
              <a:rPr kumimoji="0" lang="en-US" altLang="sv-SE" sz="2000" b="0" i="0" u="none" strike="noStrike" cap="none" normalizeH="0" baseline="0" dirty="0" err="1">
                <a:ln>
                  <a:noFill/>
                </a:ln>
                <a:effectLst/>
              </a:rPr>
              <a:t>Vår</a:t>
            </a:r>
            <a:r>
              <a:rPr kumimoji="0" lang="en-US" altLang="sv-SE" sz="2000" b="0" i="0" u="none" strike="noStrike" cap="none" normalizeH="0" baseline="0" dirty="0">
                <a:ln>
                  <a:noFill/>
                </a:ln>
                <a:effectLst/>
              </a:rPr>
              <a:t> .NET 8-applikation.</a:t>
            </a:r>
          </a:p>
          <a:p>
            <a:pPr marL="5715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sv-SE" sz="2000" b="0" i="0" u="none" strike="noStrike" cap="none" normalizeH="0" baseline="0" dirty="0" err="1">
                <a:ln>
                  <a:noFill/>
                </a:ln>
                <a:effectLst/>
              </a:rPr>
              <a:t>db</a:t>
            </a:r>
            <a:r>
              <a:rPr kumimoji="0" lang="en-US" altLang="sv-SE" sz="2000" b="0" i="0" u="none" strike="noStrike" cap="none" normalizeH="0" baseline="0" dirty="0">
                <a:ln>
                  <a:noFill/>
                </a:ln>
                <a:effectLst/>
              </a:rPr>
              <a:t> - PostgreSQL-</a:t>
            </a:r>
            <a:r>
              <a:rPr kumimoji="0" lang="en-US" altLang="sv-SE" sz="2000" b="0" i="0" u="none" strike="noStrike" cap="none" normalizeH="0" baseline="0" dirty="0" err="1">
                <a:ln>
                  <a:noFill/>
                </a:ln>
                <a:effectLst/>
              </a:rPr>
              <a:t>databasen</a:t>
            </a:r>
            <a:r>
              <a:rPr kumimoji="0" lang="en-US" altLang="sv-SE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pic>
        <p:nvPicPr>
          <p:cNvPr id="13" name="Picture 12" descr="Lifting crane">
            <a:hlinkClick r:id="rId2"/>
            <a:extLst>
              <a:ext uri="{FF2B5EF4-FFF2-40B4-BE49-F238E27FC236}">
                <a16:creationId xmlns:a16="http://schemas.microsoft.com/office/drawing/2014/main" id="{73D60C5A-C0AF-7ED8-62F5-CD96B659B5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02" r="2946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76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BB3C4-DAD3-D853-4DF0-2D71437CA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CD7-CE46-055A-FB6C-F4730A37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sv-SE" b="1" i="0">
                <a:effectLst/>
                <a:latin typeface="Segoe UI" panose="020B0502040204020203" pitchFamily="34" charset="0"/>
              </a:rPr>
              <a:t>Introduktion</a:t>
            </a:r>
          </a:p>
        </p:txBody>
      </p:sp>
      <p:pic>
        <p:nvPicPr>
          <p:cNvPr id="5" name="Picture 4" descr="A diagram of a docker&#10;&#10;Description automatically generated">
            <a:extLst>
              <a:ext uri="{FF2B5EF4-FFF2-40B4-BE49-F238E27FC236}">
                <a16:creationId xmlns:a16="http://schemas.microsoft.com/office/drawing/2014/main" id="{2145AF5B-B6D4-80A9-00E0-BF3562C96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" y="2428492"/>
            <a:ext cx="5214588" cy="26203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0261-8E46-25DF-62F4-B4006994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v-SE" sz="2000" b="0" i="0">
                <a:effectLst/>
                <a:latin typeface="Segoe UI" panose="020B0502040204020203" pitchFamily="34" charset="0"/>
              </a:rPr>
              <a:t>I dagens värld måste team lansera appar snabbt om de ska skapa och behålla affärsmöjligheter. </a:t>
            </a:r>
          </a:p>
          <a:p>
            <a:pPr marL="0" indent="0">
              <a:buNone/>
            </a:pPr>
            <a:endParaRPr lang="sv-SE" sz="2000" b="0" i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sv-SE" sz="2000" b="0" i="0">
                <a:effectLst/>
                <a:latin typeface="Segoe UI" panose="020B0502040204020203" pitchFamily="34" charset="0"/>
              </a:rPr>
              <a:t>Detta krav tvingar programvaruutvecklings- och supportteam att alltid titta på lösningar som sparar tid och minskar kostnaderna.</a:t>
            </a:r>
          </a:p>
          <a:p>
            <a:pPr marL="0" indent="0">
              <a:buNone/>
            </a:pPr>
            <a:endParaRPr lang="sv-SE" sz="2000" b="0" i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sv-SE" sz="2000" b="0" i="0">
                <a:effectLst/>
                <a:latin typeface="Segoe UI" panose="020B0502040204020203" pitchFamily="34" charset="0"/>
              </a:rPr>
              <a:t>En idealisk lösning minskar den tid som ägnas åt att skapa och konfigurera distributionsmiljöer och förenklar programdistributionsprocessen.</a:t>
            </a:r>
          </a:p>
          <a:p>
            <a:pPr marL="0" indent="0">
              <a:buNone/>
            </a:pPr>
            <a:endParaRPr lang="sv-SE" sz="20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57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86EBD-403C-E8B0-09CB-A71F54EC2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BCF971-2C5F-ACDC-F665-5DC49217A1CF}"/>
              </a:ext>
            </a:extLst>
          </p:cNvPr>
          <p:cNvSpPr txBox="1">
            <a:spLocks/>
          </p:cNvSpPr>
          <p:nvPr/>
        </p:nvSpPr>
        <p:spPr>
          <a:xfrm>
            <a:off x="838200" y="713312"/>
            <a:ext cx="403860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4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Vad är ett Docker-register?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E15C1-3F9F-3D06-1CA8-AF8C92597F23}"/>
              </a:ext>
            </a:extLst>
          </p:cNvPr>
          <p:cNvSpPr txBox="1"/>
          <p:nvPr/>
        </p:nvSpPr>
        <p:spPr>
          <a:xfrm>
            <a:off x="5714999" y="803997"/>
            <a:ext cx="5257801" cy="321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endParaRPr lang="sv-SE" sz="16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sv-SE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Ett Docker-register är en lagringsplats där vi kan lagra, hantera och distribuera containeravbildningar (docker images) som vi skapar.</a:t>
            </a:r>
          </a:p>
          <a:p>
            <a:pPr algn="l"/>
            <a:endParaRPr lang="sv-SE" sz="16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sv-SE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Det fungerar som ett bibliotek för dina applikationer i containerform.</a:t>
            </a:r>
          </a:p>
          <a:p>
            <a:pPr algn="l"/>
            <a:endParaRPr lang="sv-SE" sz="16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sv-SE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Varför är Docker-register viktiga?</a:t>
            </a:r>
          </a:p>
          <a:p>
            <a:pPr algn="l"/>
            <a:endParaRPr lang="sv-SE" sz="16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sv-SE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 underlättar delning och distribution av applikationer.</a:t>
            </a:r>
          </a:p>
          <a:p>
            <a:pPr algn="l"/>
            <a:r>
              <a:rPr lang="sv-SE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Möjliggör snabbare och mer effektiv utveckling och distribution.</a:t>
            </a:r>
          </a:p>
          <a:p>
            <a:pPr algn="l"/>
            <a:endParaRPr lang="sv-SE" sz="16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l"/>
            <a:endParaRPr lang="sv-SE" sz="16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sv-SE" sz="16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32" name="Picture 8" descr="Best Docker Image Hosting Platforms">
            <a:extLst>
              <a:ext uri="{FF2B5EF4-FFF2-40B4-BE49-F238E27FC236}">
                <a16:creationId xmlns:a16="http://schemas.microsoft.com/office/drawing/2014/main" id="{65ED6EA7-05C5-D51C-AF95-B4CB0998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41" y="3644360"/>
            <a:ext cx="4471271" cy="298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61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E3233-7653-38C7-B212-0C26965A8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F306C-2651-333E-9AAF-3522B3573AD2}"/>
              </a:ext>
            </a:extLst>
          </p:cNvPr>
          <p:cNvSpPr txBox="1"/>
          <p:nvPr/>
        </p:nvSpPr>
        <p:spPr>
          <a:xfrm>
            <a:off x="6378128" y="570179"/>
            <a:ext cx="5214051" cy="5717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sv-SE" sz="1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Docker Hub </a:t>
            </a:r>
            <a:r>
              <a:rPr lang="sv-SE" sz="1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är ett Software as a Service (SaaS) Docker-containerregister.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sv-SE" sz="1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Det är det standardmässiga offentliga registret som Docker använder för avbildningshantering.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sv-S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sv-SE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Funktioner:</a:t>
            </a:r>
            <a:endParaRPr lang="sv-S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sv-SE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Offentliga och privata arkiv:</a:t>
            </a:r>
            <a:endParaRPr lang="sv-S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sz="1200" dirty="0">
                <a:latin typeface="Segoe UI" panose="020B0502040204020203" pitchFamily="34" charset="0"/>
                <a:cs typeface="Segoe UI" panose="020B0502040204020203" pitchFamily="34" charset="0"/>
              </a:rPr>
              <a:t>Offentliga arkiv där vem som helst kan komma åt dina avbildningar.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sz="1200" dirty="0">
                <a:latin typeface="Segoe UI" panose="020B0502040204020203" pitchFamily="34" charset="0"/>
                <a:cs typeface="Segoe UI" panose="020B0502040204020203" pitchFamily="34" charset="0"/>
              </a:rPr>
              <a:t>Möjlighet att skapa privata arkiv för känsliga eller interna avbildningar.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sv-SE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Automatiska byggnationer:</a:t>
            </a:r>
            <a:endParaRPr lang="sv-S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sz="1200" dirty="0">
                <a:latin typeface="Segoe UI" panose="020B0502040204020203" pitchFamily="34" charset="0"/>
                <a:cs typeface="Segoe UI" panose="020B0502040204020203" pitchFamily="34" charset="0"/>
              </a:rPr>
              <a:t>Integrera med källkodsförvar som GitHub för att automatiskt bygga avbildningar när koden uppdateras.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sv-SE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Teamhantering:</a:t>
            </a:r>
            <a:endParaRPr lang="sv-S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sz="1200" dirty="0">
                <a:latin typeface="Segoe UI" panose="020B0502040204020203" pitchFamily="34" charset="0"/>
                <a:cs typeface="Segoe UI" panose="020B0502040204020203" pitchFamily="34" charset="0"/>
              </a:rPr>
              <a:t>Samarbeta med andra genom att skapa organisationer och team med olika åtkomsträttigheter.</a:t>
            </a:r>
          </a:p>
          <a:p>
            <a:pPr lvl="2">
              <a:lnSpc>
                <a:spcPct val="120000"/>
              </a:lnSpc>
            </a:pPr>
            <a:endParaRPr lang="sv-S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sv-SE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Användningsexempel:</a:t>
            </a:r>
            <a:endParaRPr lang="sv-S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sv-SE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Dela avbildningar med communityn:</a:t>
            </a:r>
            <a:endParaRPr lang="sv-S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sz="1200" dirty="0">
                <a:latin typeface="Segoe UI" panose="020B0502040204020203" pitchFamily="34" charset="0"/>
                <a:cs typeface="Segoe UI" panose="020B0502040204020203" pitchFamily="34" charset="0"/>
              </a:rPr>
              <a:t>Publicera dina applikationer så att andra kan använda dem.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sv-SE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Åtkomst till officiella avbildningar:</a:t>
            </a:r>
            <a:endParaRPr lang="sv-S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sz="1200" dirty="0">
                <a:latin typeface="Segoe UI" panose="020B0502040204020203" pitchFamily="34" charset="0"/>
                <a:cs typeface="Segoe UI" panose="020B0502040204020203" pitchFamily="34" charset="0"/>
              </a:rPr>
              <a:t>Hämta färdiga avbildningar för populära programvaror som Nginx, Redis och PostgreSQL.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2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A02630A-D22B-5EA4-F23B-6995A2AB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8" y="2434242"/>
            <a:ext cx="4741247" cy="198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43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D428B3-F3CC-B94D-3AAF-C5199487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2B3D4-3752-08DD-A977-3210815E3482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Summering</a:t>
            </a: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28C5079D-7030-B525-C374-8F5516E7F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215457"/>
              </p:ext>
            </p:extLst>
          </p:nvPr>
        </p:nvGraphicFramePr>
        <p:xfrm>
          <a:off x="463296" y="1949667"/>
          <a:ext cx="114604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99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BEA99-A03F-26AD-D447-58F04E92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4A48-4F01-CB0A-468B-073B13BF962A}"/>
              </a:ext>
            </a:extLst>
          </p:cNvPr>
          <p:cNvSpPr txBox="1">
            <a:spLocks/>
          </p:cNvSpPr>
          <p:nvPr/>
        </p:nvSpPr>
        <p:spPr>
          <a:xfrm>
            <a:off x="838198" y="779898"/>
            <a:ext cx="6197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Övningar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D78FB-9639-0ED1-7DD5-C2AEDCB354F2}"/>
              </a:ext>
            </a:extLst>
          </p:cNvPr>
          <p:cNvSpPr txBox="1"/>
          <p:nvPr/>
        </p:nvSpPr>
        <p:spPr>
          <a:xfrm>
            <a:off x="838199" y="1816195"/>
            <a:ext cx="86685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latin typeface="Segoe UI" panose="020B0502040204020203" pitchFamily="34" charset="0"/>
                <a:cs typeface="Segoe UI" panose="020B0502040204020203" pitchFamily="34" charset="0"/>
              </a:rPr>
              <a:t>https://learn.microsoft.com/sv-se/training/modules/intro-to-docker-containers/</a:t>
            </a:r>
          </a:p>
          <a:p>
            <a:r>
              <a:rPr lang="sv-SE" dirty="0">
                <a:latin typeface="Segoe UI" panose="020B0502040204020203" pitchFamily="34" charset="0"/>
                <a:cs typeface="Segoe UI" panose="020B0502040204020203" pitchFamily="34" charset="0"/>
              </a:rPr>
              <a:t>https://docs.docker.com/guides/dotnet/</a:t>
            </a:r>
          </a:p>
          <a:p>
            <a:r>
              <a:rPr lang="sv-SE" dirty="0">
                <a:latin typeface="Segoe UI" panose="020B0502040204020203" pitchFamily="34" charset="0"/>
                <a:cs typeface="Segoe UI" panose="020B0502040204020203" pitchFamily="34" charset="0"/>
              </a:rPr>
              <a:t>https://www.docker.com/play-with-docker/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9C62B-364B-2790-F285-8F9615A59D3F}"/>
              </a:ext>
            </a:extLst>
          </p:cNvPr>
          <p:cNvSpPr txBox="1"/>
          <p:nvPr/>
        </p:nvSpPr>
        <p:spPr>
          <a:xfrm>
            <a:off x="838199" y="4118476"/>
            <a:ext cx="6094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latin typeface="Segoe UI" panose="020B0502040204020203" pitchFamily="34" charset="0"/>
                <a:cs typeface="Segoe UI" panose="020B0502040204020203" pitchFamily="34" charset="0"/>
              </a:rPr>
              <a:t>https://docs.docker.com/</a:t>
            </a:r>
          </a:p>
          <a:p>
            <a:r>
              <a:rPr lang="sv-SE" dirty="0">
                <a:latin typeface="Segoe UI" panose="020B0502040204020203" pitchFamily="34" charset="0"/>
                <a:cs typeface="Segoe UI" panose="020B0502040204020203" pitchFamily="34" charset="0"/>
              </a:rPr>
              <a:t>https://hub.docker.com/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AFC918-E69A-DBF7-60C7-12A44231F038}"/>
              </a:ext>
            </a:extLst>
          </p:cNvPr>
          <p:cNvSpPr txBox="1">
            <a:spLocks/>
          </p:cNvSpPr>
          <p:nvPr/>
        </p:nvSpPr>
        <p:spPr>
          <a:xfrm>
            <a:off x="838198" y="3065729"/>
            <a:ext cx="3203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Referenser</a:t>
            </a:r>
            <a:endParaRPr lang="sv-S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BCD46E-DF79-5147-2898-1D1A04C9D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6A33A-B8B6-B0D8-F4BF-8F35D21F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sv-SE" b="1">
                <a:latin typeface="Segoe UI" panose="020B0502040204020203" pitchFamily="34" charset="0"/>
                <a:cs typeface="Segoe UI" panose="020B0502040204020203" pitchFamily="34" charset="0"/>
              </a:rPr>
              <a:t>Vad är Docker och varför behövs det?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3496-F52D-473F-BD7D-836348B8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2000" b="1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sv-SE" sz="2000">
                <a:latin typeface="Segoe UI" panose="020B0502040204020203" pitchFamily="34" charset="0"/>
                <a:cs typeface="Segoe UI" panose="020B0502040204020203" pitchFamily="34" charset="0"/>
              </a:rPr>
              <a:t> är en plattform för </a:t>
            </a:r>
            <a:r>
              <a:rPr lang="sv-SE" sz="2000" b="1">
                <a:latin typeface="Segoe UI" panose="020B0502040204020203" pitchFamily="34" charset="0"/>
                <a:cs typeface="Segoe UI" panose="020B0502040204020203" pitchFamily="34" charset="0"/>
              </a:rPr>
              <a:t>containerisering</a:t>
            </a:r>
            <a:r>
              <a:rPr lang="sv-SE" sz="2000">
                <a:latin typeface="Segoe UI" panose="020B0502040204020203" pitchFamily="34" charset="0"/>
                <a:cs typeface="Segoe UI" panose="020B0502040204020203" pitchFamily="34" charset="0"/>
              </a:rPr>
              <a:t> som gör det enkelt att skapa, leverera och köra applikationer i </a:t>
            </a:r>
            <a:r>
              <a:rPr lang="sv-SE" sz="2000" b="1">
                <a:latin typeface="Segoe UI" panose="020B0502040204020203" pitchFamily="34" charset="0"/>
                <a:cs typeface="Segoe UI" panose="020B0502040204020203" pitchFamily="34" charset="0"/>
              </a:rPr>
              <a:t>containrar</a:t>
            </a:r>
            <a:r>
              <a:rPr lang="sv-SE" sz="200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sv-SE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sv-SE" sz="2000">
                <a:latin typeface="Segoe UI" panose="020B0502040204020203" pitchFamily="34" charset="0"/>
                <a:cs typeface="Segoe UI" panose="020B0502040204020203" pitchFamily="34" charset="0"/>
              </a:rPr>
              <a:t>Det hjälper utvecklare och driftteam att bygga och hantera applikationer på ett effektivt och konsekvent sätt, oavsett miljö.</a:t>
            </a:r>
          </a:p>
        </p:txBody>
      </p:sp>
    </p:spTree>
    <p:extLst>
      <p:ext uri="{BB962C8B-B14F-4D97-AF65-F5344CB8AC3E}">
        <p14:creationId xmlns:p14="http://schemas.microsoft.com/office/powerpoint/2010/main" val="416373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38C0FA-7253-1D39-F780-BB65D985A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1C3190-916F-FA7A-E1B9-41F9360B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sv-SE" sz="4100" b="1" i="0" dirty="0">
                <a:effectLst/>
                <a:latin typeface="Segoe UI" panose="020B0502040204020203" pitchFamily="34" charset="0"/>
              </a:rPr>
              <a:t>Hanterar värdmiljöer</a:t>
            </a:r>
            <a:endParaRPr lang="sv-SE" sz="41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82DF96-6A5A-BC3B-5365-072D3C1AC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Docker gör det enkelt att hantera värdmiljöer genom att paketera programvara och dess beroenden i containrar. </a:t>
            </a:r>
          </a:p>
          <a:p>
            <a:pPr marL="0" indent="0">
              <a:buNone/>
            </a:pPr>
            <a: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Dessa containrar körs på samma sätt oavsett vilken värdmiljö de används i – vilket eliminerar skillnader mellan utvecklings-, test- och produktionsmiljöer.</a:t>
            </a:r>
          </a:p>
          <a:p>
            <a:r>
              <a:rPr lang="sv-SE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Konsistens mellan miljöer ”klon”</a:t>
            </a:r>
            <a:b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Alla miljöer behöver ha samma programvara installerad och maskinvara konfigurerad för att undvika problem som "det funkar på min maskin".</a:t>
            </a:r>
          </a:p>
          <a:p>
            <a:r>
              <a:rPr lang="sv-SE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Komplex konfiguration</a:t>
            </a:r>
            <a:b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Vi måste även hantera:</a:t>
            </a:r>
          </a:p>
          <a:p>
            <a:pPr marL="742950" lvl="1" indent="-285750">
              <a:buFont typeface="+mj-lt"/>
              <a:buAutoNum type="arabicPeriod"/>
            </a:pPr>
            <a: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Nätverksåtkomst</a:t>
            </a:r>
          </a:p>
          <a:p>
            <a:pPr marL="742950" lvl="1" indent="-285750">
              <a:buFont typeface="+mj-lt"/>
              <a:buAutoNum type="arabicPeriod"/>
            </a:pPr>
            <a: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Datalagring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Säkerhet</a:t>
            </a:r>
          </a:p>
          <a:p>
            <a:pPr marL="0" indent="0">
              <a:buNone/>
            </a:pPr>
            <a: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Detta måste göras på ett </a:t>
            </a:r>
            <a:r>
              <a:rPr lang="sv-SE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konsekvent</a:t>
            </a:r>
            <a: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och </a:t>
            </a:r>
            <a:r>
              <a:rPr lang="sv-SE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reproducerbart sätt</a:t>
            </a:r>
            <a:r>
              <a:rPr lang="sv-SE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, annars blir miljöhanteringen ineffektiv och tidskrävande.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40830C-B19B-67B6-167A-D997B4AF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038" y="774267"/>
            <a:ext cx="3181256" cy="2545005"/>
          </a:xfrm>
          <a:prstGeom prst="rect">
            <a:avLst/>
          </a:prstGeom>
        </p:spPr>
      </p:pic>
      <p:pic>
        <p:nvPicPr>
          <p:cNvPr id="13" name="Picture 12" descr="A screen shot of a computer">
            <a:extLst>
              <a:ext uri="{FF2B5EF4-FFF2-40B4-BE49-F238E27FC236}">
                <a16:creationId xmlns:a16="http://schemas.microsoft.com/office/drawing/2014/main" id="{A23959E8-F8A7-55A6-117E-56031EAF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544" y="3429000"/>
            <a:ext cx="3565897" cy="30845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68A6D8-8952-8046-B925-E73CF249226E}"/>
              </a:ext>
            </a:extLst>
          </p:cNvPr>
          <p:cNvSpPr txBox="1"/>
          <p:nvPr/>
        </p:nvSpPr>
        <p:spPr>
          <a:xfrm>
            <a:off x="9131864" y="473182"/>
            <a:ext cx="11412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1A2E48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Virtual Machines</a:t>
            </a:r>
            <a:endParaRPr lang="sv-SE" sz="1000" dirty="0">
              <a:solidFill>
                <a:srgbClr val="1A2E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4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B3C4E-BECD-107C-69D1-99308E5B9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9776B-1D37-D1C3-284B-E4F49FAA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3700" b="1" i="0" dirty="0">
                <a:effectLst/>
                <a:latin typeface="Segoe UI" panose="020B0502040204020203" pitchFamily="34" charset="0"/>
              </a:rPr>
              <a:t>Kontinuitet inom</a:t>
            </a:r>
            <a:br>
              <a:rPr lang="sv-SE" sz="3700" b="1" i="0" dirty="0">
                <a:effectLst/>
                <a:latin typeface="Segoe UI" panose="020B0502040204020203" pitchFamily="34" charset="0"/>
              </a:rPr>
            </a:br>
            <a:r>
              <a:rPr lang="sv-SE" sz="3700" b="1" i="0" dirty="0">
                <a:effectLst/>
                <a:latin typeface="Segoe UI" panose="020B0502040204020203" pitchFamily="34" charset="0"/>
              </a:rPr>
              <a:t>programvaruleverans</a:t>
            </a:r>
            <a:endParaRPr lang="sv-SE" sz="3700" dirty="0"/>
          </a:p>
        </p:txBody>
      </p:sp>
      <p:pic>
        <p:nvPicPr>
          <p:cNvPr id="3074" name="Picture 2" descr="Docker: Revolutionizing Software Development and Distribution | by 8grams |  Medium">
            <a:extLst>
              <a:ext uri="{FF2B5EF4-FFF2-40B4-BE49-F238E27FC236}">
                <a16:creationId xmlns:a16="http://schemas.microsoft.com/office/drawing/2014/main" id="{CCFA4211-CD6E-E897-925E-9C9266D40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03" y="2320007"/>
            <a:ext cx="4774471" cy="296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99EF-D0F0-5A53-C89C-EC0E95B66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När vi distribuerar applikationer till olika miljöer ställs vi inför flera krav:</a:t>
            </a:r>
          </a:p>
          <a:p>
            <a:pPr marL="0" indent="0">
              <a:buNone/>
            </a:pPr>
            <a:endParaRPr lang="sv-SE" sz="16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sv-SE" sz="16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Kompletta distributionspaket</a:t>
            </a:r>
            <a:br>
              <a:rPr lang="sv-SE" sz="16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sv-SE" sz="16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Varje paket måste inkludera allt som behövs för att programmet ska fungera, såsom:</a:t>
            </a:r>
          </a:p>
          <a:p>
            <a:pPr marL="742950" lvl="1" indent="-285750">
              <a:buFont typeface="+mj-lt"/>
              <a:buAutoNum type="arabicPeriod"/>
            </a:pPr>
            <a:r>
              <a:rPr lang="sv-SE" sz="16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Systempaket (t.ex OS)</a:t>
            </a:r>
          </a:p>
          <a:p>
            <a:pPr marL="742950" lvl="1" indent="-285750">
              <a:buFont typeface="+mj-lt"/>
              <a:buAutoNum type="arabicPeriod"/>
            </a:pPr>
            <a:r>
              <a:rPr lang="sv-SE" sz="16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Binärfiler (exe, dll)</a:t>
            </a:r>
          </a:p>
          <a:p>
            <a:pPr marL="742950" lvl="1" indent="-285750">
              <a:buFont typeface="+mj-lt"/>
              <a:buAutoNum type="arabicPeriod"/>
            </a:pPr>
            <a:r>
              <a:rPr lang="sv-SE" sz="16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Bibliotek (t.ex dotnet framework)</a:t>
            </a:r>
          </a:p>
          <a:p>
            <a:pPr marL="742950" lvl="1" indent="-285750">
              <a:buFont typeface="+mj-lt"/>
              <a:buAutoNum type="arabicPeriod"/>
            </a:pPr>
            <a:r>
              <a:rPr lang="sv-SE" sz="16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Konfigurationsfiler (appsettings.json)</a:t>
            </a:r>
          </a:p>
          <a:p>
            <a:pPr marL="742950" lvl="1" indent="-285750">
              <a:buFont typeface="+mj-lt"/>
              <a:buAutoNum type="arabicPeriod"/>
            </a:pPr>
            <a:endParaRPr lang="sv-SE" sz="16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sv-SE" sz="16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Matchande beroenden</a:t>
            </a:r>
            <a:br>
              <a:rPr lang="sv-SE" sz="16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sv-SE" sz="16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Alla beroenden måste stämma överens med rätt programvaruversioner och arkitektur för att undvika oväntade fel.</a:t>
            </a:r>
          </a:p>
          <a:p>
            <a:endParaRPr lang="sv-SE" sz="16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1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01FCC5-A0B2-B71F-78A7-862FC11B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5566A-7443-B52B-EAD0-1131276B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sv-SE" sz="3400" b="1" i="0">
                <a:effectLst/>
                <a:latin typeface="Segoe UI" panose="020B0502040204020203" pitchFamily="34" charset="0"/>
              </a:rPr>
              <a:t>Effektiv maskinvaruanvändning</a:t>
            </a:r>
            <a:endParaRPr lang="sv-SE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8BA1-F9BF-7304-DB1E-C62AFA99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97" y="1863703"/>
            <a:ext cx="5157989" cy="38436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v-SE" sz="1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När vi kör flera applikationer på samma server möter vi två viktiga krav: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v-SE" sz="12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Isolering mellan applikationer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sv-SE" sz="1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Om en applikation kraschar eller upplever hög belastning, ska detta </a:t>
            </a:r>
            <a:r>
              <a:rPr lang="sv-SE" sz="12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inte påverka andra </a:t>
            </a:r>
            <a:r>
              <a:rPr lang="sv-SE" sz="1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applikationer som körs på samma server. Genom </a:t>
            </a:r>
            <a:r>
              <a:rPr lang="sv-SE" sz="12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isolering</a:t>
            </a:r>
            <a:r>
              <a:rPr lang="sv-SE" sz="1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säkerställs att varje applikation körs som om den var på en egen maskin. Det innebär </a:t>
            </a:r>
            <a:r>
              <a:rPr lang="sv-SE" sz="12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stabilitet</a:t>
            </a:r>
            <a:r>
              <a:rPr lang="sv-SE" sz="1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sv-SE" sz="12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sv-SE" sz="1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För att minimera riskerna för obehörig åtkomst mellan applikationer eller att känslig information delas av misstag, måste varje applikation köras i en </a:t>
            </a:r>
            <a:r>
              <a:rPr lang="sv-SE" sz="12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isolerad</a:t>
            </a:r>
            <a:r>
              <a:rPr lang="sv-SE" sz="1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miljö vilket ökar </a:t>
            </a:r>
            <a:r>
              <a:rPr lang="sv-SE" sz="12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säkerheten</a:t>
            </a:r>
            <a:r>
              <a:rPr lang="sv-SE" sz="1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v-SE" sz="12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Effektiv resursanvändning</a:t>
            </a:r>
            <a:endParaRPr lang="sv-SE" sz="12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sv-SE" sz="1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När vi försöker köra flera applikationer på samma maskinvara vill vi </a:t>
            </a:r>
            <a:r>
              <a:rPr lang="sv-SE" sz="12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optimera</a:t>
            </a:r>
            <a:r>
              <a:rPr lang="sv-SE" sz="1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användningen av CPU, RAM och lagring. Detta gör det möjligt att minska kostnader och maximera prestanda.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sv-SE" sz="12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sv-SE" sz="1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Om isoleringen är för rigid (som i fallet med virtuella maskiner) kan resursanvändningen bli ineffektiv, eftersom varje virtuell maskin behöver en fullständig uppsättning operativsystem.</a:t>
            </a:r>
            <a:endParaRPr lang="sv-SE" sz="1200" b="1" i="0" dirty="0">
              <a:effectLst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 descr="A black electronic device with many small black objects&#10;&#10;Description automatically generated">
            <a:extLst>
              <a:ext uri="{FF2B5EF4-FFF2-40B4-BE49-F238E27FC236}">
                <a16:creationId xmlns:a16="http://schemas.microsoft.com/office/drawing/2014/main" id="{9E0AF1D3-7F94-D2E0-5581-1C4266E82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0" r="2370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35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76B97E-4D36-B034-AE38-050FB0BA8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C4CD8-DDFD-E449-9CEB-F70DCC93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sv-SE" sz="3100" b="1" dirty="0">
                <a:latin typeface="Segoe UI" panose="020B0502040204020203" pitchFamily="34" charset="0"/>
                <a:cs typeface="Segoe UI" panose="020B0502040204020203" pitchFamily="34" charset="0"/>
              </a:rPr>
              <a:t>Programportabilitet: </a:t>
            </a:r>
            <a:r>
              <a:rPr lang="sv-SE" sz="3100" dirty="0">
                <a:latin typeface="Segoe UI" panose="020B0502040204020203" pitchFamily="34" charset="0"/>
                <a:cs typeface="Segoe UI" panose="020B0502040204020203" pitchFamily="34" charset="0"/>
              </a:rPr>
              <a:t>Att kunna flytta utan hinder</a:t>
            </a:r>
            <a:endParaRPr lang="sv-SE" sz="3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DBD1-1421-03A8-73EF-228F14DA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v-SE" sz="20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Programportabilitet handlar om att säkerställa att våra applikationer kan köras i olika miljöer utan anpassningar.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v-SE" sz="20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Detta är viktigt av flera anledningar: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v-SE" sz="20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Redundans och skalbarhet</a:t>
            </a:r>
            <a:endParaRPr lang="sv-SE" sz="20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sv-SE" sz="20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Om en värdmiljö slutar fungera kan vi behöva flytta applikationen till en annan miljö för att upprätthålla driften.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sv-SE" sz="20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När belastningen ökar kan vi behöva skala ut applikationen genom att köra den på flera servrar.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v-SE" sz="20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Flexibilitet vid infrastrukturbyte</a:t>
            </a:r>
            <a:endParaRPr lang="sv-SE" sz="20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sv-SE" sz="20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Programvaran ska kunna flyttas från en värd till en annan, även om den underliggande infrastrukturen skiljer sig åt.</a:t>
            </a:r>
          </a:p>
        </p:txBody>
      </p:sp>
    </p:spTree>
    <p:extLst>
      <p:ext uri="{BB962C8B-B14F-4D97-AF65-F5344CB8AC3E}">
        <p14:creationId xmlns:p14="http://schemas.microsoft.com/office/powerpoint/2010/main" val="101759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4B3F1A-9F18-C046-ACEC-3428282B6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B7EAE-9126-26F1-10DC-65A342DF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5492268" cy="4726502"/>
          </a:xfrm>
        </p:spPr>
        <p:txBody>
          <a:bodyPr>
            <a:normAutofit/>
          </a:bodyPr>
          <a:lstStyle/>
          <a:p>
            <a:r>
              <a:rPr lang="sv-SE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Hur Docker hjälper</a:t>
            </a:r>
            <a:endParaRPr lang="sv-SE" sz="3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7792-8300-FB6F-5165-45107103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Docker gör det möjligt att skapa isolerade containrar som innehåller allt du behöver för din app i ett enda paket och som samtidigt är oberoende av den underliggande infrastrukturen</a:t>
            </a:r>
          </a:p>
          <a:p>
            <a:pPr marL="0" indent="0">
              <a:buNone/>
            </a:pPr>
            <a:endParaRPr lang="sv-SE" sz="14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Detta innebär:</a:t>
            </a:r>
          </a:p>
          <a:p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Konsistens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i alla miljöer</a:t>
            </a:r>
          </a:p>
          <a:p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Enklare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hantering av beroenden</a:t>
            </a:r>
          </a:p>
          <a:p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Ingen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risk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för mismatch mellan versioner eller arkitekturer</a:t>
            </a:r>
          </a:p>
          <a:p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Isolerar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applikationen från andra, som om den kördes på en separat maskin.</a:t>
            </a:r>
          </a:p>
          <a:p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Delar resurser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(CPU, minne, nätverk) effektivt med andra containrar, vilket maximerar serverns kapacitet.</a:t>
            </a:r>
          </a:p>
          <a:p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Gör distributionen </a:t>
            </a:r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pålitligare, mer förutsägbar och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snabbare 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mellan olika servrar eller molnplattformar.</a:t>
            </a:r>
          </a:p>
          <a:p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Minimal avbrottstid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för kunderna.</a:t>
            </a:r>
          </a:p>
          <a:p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Standardiserad miljö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som fungerar konsekvent, oavsett var den körs.</a:t>
            </a:r>
          </a:p>
          <a:p>
            <a:pPr marL="514350" indent="-514350">
              <a:buFont typeface="+mj-lt"/>
              <a:buAutoNum type="arabicPeriod"/>
            </a:pPr>
            <a:endParaRPr lang="sv-SE" sz="14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8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F32B00-75DC-B5F9-FF9D-2B490F5F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021AB5-19F1-409B-712E-3EB371792FFA}"/>
              </a:ext>
            </a:extLst>
          </p:cNvPr>
          <p:cNvSpPr txBox="1">
            <a:spLocks/>
          </p:cNvSpPr>
          <p:nvPr/>
        </p:nvSpPr>
        <p:spPr>
          <a:xfrm>
            <a:off x="838201" y="365125"/>
            <a:ext cx="5391014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900"/>
              </a:spcAft>
            </a:pPr>
            <a:r>
              <a:rPr lang="en-US" sz="35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Vad </a:t>
            </a:r>
            <a:r>
              <a:rPr lang="en-US" sz="3500" b="1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är</a:t>
            </a:r>
            <a:r>
              <a:rPr lang="en-US" sz="35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500" b="1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5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3520-9973-6565-2307-9576EA6F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En </a:t>
            </a:r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container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är en lättviktig och isolerad miljö som gör det möjligt att paketera och köra applikationer på ett konsekvent sätt. </a:t>
            </a:r>
          </a:p>
          <a:p>
            <a:pPr marL="0" indent="0">
              <a:buNone/>
            </a:pPr>
            <a:endParaRPr lang="sv-SE" sz="14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Containern inkluderar: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Applikationens kod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Alla dess beroenden (bibliotek, konfigurationer osv.)</a:t>
            </a:r>
          </a:p>
          <a:p>
            <a:pPr marL="0" indent="0">
              <a:buNone/>
            </a:pPr>
            <a:endParaRPr lang="sv-SE" sz="14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Detta säkerställer att applikationen kan köras snabbt och tillförlitligt i </a:t>
            </a:r>
            <a:r>
              <a:rPr lang="sv-SE" sz="14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vilken datormiljö som helst</a:t>
            </a:r>
            <a:r>
              <a:rPr lang="sv-SE" sz="14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4098" name="Picture 2" descr="3 Methods to Run Docker in Docker Containers | Packagecloud Blog">
            <a:extLst>
              <a:ext uri="{FF2B5EF4-FFF2-40B4-BE49-F238E27FC236}">
                <a16:creationId xmlns:a16="http://schemas.microsoft.com/office/drawing/2014/main" id="{F4939ADD-08E0-09E4-5D69-22D5E26C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2" r="2399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4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785</TotalTime>
  <Words>2101</Words>
  <Application>Microsoft Office PowerPoint</Application>
  <PresentationFormat>Widescreen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Segoe UI</vt:lpstr>
      <vt:lpstr>Office Theme</vt:lpstr>
      <vt:lpstr>PowerPoint Presentation</vt:lpstr>
      <vt:lpstr>Introduktion</vt:lpstr>
      <vt:lpstr>Vad är Docker och varför behövs det?</vt:lpstr>
      <vt:lpstr>Hanterar värdmiljöer</vt:lpstr>
      <vt:lpstr>Kontinuitet inom programvaruleverans</vt:lpstr>
      <vt:lpstr>Effektiv maskinvaruanvändning</vt:lpstr>
      <vt:lpstr>Programportabilitet: Att kunna flytta utan hinder</vt:lpstr>
      <vt:lpstr>Hur Docker hjälper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22</cp:revision>
  <dcterms:created xsi:type="dcterms:W3CDTF">2024-11-23T19:32:36Z</dcterms:created>
  <dcterms:modified xsi:type="dcterms:W3CDTF">2024-12-01T22:35:48Z</dcterms:modified>
</cp:coreProperties>
</file>