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72" r:id="rId8"/>
    <p:sldId id="264" r:id="rId9"/>
    <p:sldId id="261" r:id="rId10"/>
    <p:sldId id="275" r:id="rId11"/>
    <p:sldId id="260" r:id="rId12"/>
    <p:sldId id="274" r:id="rId13"/>
    <p:sldId id="273" r:id="rId14"/>
    <p:sldId id="265" r:id="rId15"/>
    <p:sldId id="268" r:id="rId16"/>
    <p:sldId id="269" r:id="rId17"/>
    <p:sldId id="276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8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80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46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01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96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5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137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38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67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78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5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17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9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84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98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E885-F6EA-4310-A840-9F19BC5B197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1B923B-92DF-4D42-987C-10C8D4F92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69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447BB-637B-48A3-8105-B52E48BC5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227682"/>
            <a:ext cx="7766936" cy="1646302"/>
          </a:xfrm>
        </p:spPr>
        <p:txBody>
          <a:bodyPr/>
          <a:lstStyle/>
          <a:p>
            <a:pPr algn="l"/>
            <a:r>
              <a:rPr lang="ru-RU" sz="3600" dirty="0">
                <a:solidFill>
                  <a:schemeClr val="tx1"/>
                </a:solidFill>
              </a:rPr>
              <a:t>Презентация </a:t>
            </a:r>
            <a:br>
              <a:rPr lang="ru-RU" sz="3600" dirty="0">
                <a:solidFill>
                  <a:schemeClr val="tx1"/>
                </a:solidFill>
              </a:rPr>
            </a:br>
            <a:r>
              <a:rPr lang="ru-RU" sz="3600" dirty="0">
                <a:solidFill>
                  <a:schemeClr val="tx1"/>
                </a:solidFill>
              </a:rPr>
              <a:t>выпускной квалификационной работы по теме: </a:t>
            </a:r>
            <a:br>
              <a:rPr lang="ru-RU" sz="3600" dirty="0">
                <a:solidFill>
                  <a:schemeClr val="tx1"/>
                </a:solidFill>
              </a:rPr>
            </a:br>
            <a:br>
              <a:rPr lang="ru-RU" sz="3600" dirty="0">
                <a:solidFill>
                  <a:schemeClr val="tx1"/>
                </a:solidFill>
              </a:rPr>
            </a:br>
            <a:r>
              <a:rPr lang="ru-RU" sz="3600" dirty="0">
                <a:solidFill>
                  <a:schemeClr val="tx1"/>
                </a:solidFill>
              </a:rPr>
              <a:t>«Система контроля присутствия студентов на занятиях с использованием технологий компьютерного зрения»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A3760B-1A7E-4B5C-BCAB-ED93DF2C9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270591"/>
            <a:ext cx="7766936" cy="1096899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Выполнил: Квасов Устин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51626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E65A4-96B2-467C-8307-8F1D054D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Алгоритм Виола-Джонса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257FE-F5D3-4C54-9606-699EFFF7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Классификаторы Хаара - классификаторы, которые использовались в первом детекторе лиц в реальном времени. Классификатор Хаара, или каскадный классификатор Хаара, - это программа машинного обучения для обнаружения объектов, которая идентифицирует объекты на изображениях и видео.</a:t>
            </a:r>
          </a:p>
        </p:txBody>
      </p:sp>
    </p:spTree>
    <p:extLst>
      <p:ext uri="{BB962C8B-B14F-4D97-AF65-F5344CB8AC3E}">
        <p14:creationId xmlns:p14="http://schemas.microsoft.com/office/powerpoint/2010/main" val="109727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8D709-7AB6-4C92-A96B-F9F4A773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LBPH </a:t>
            </a:r>
            <a:r>
              <a:rPr lang="ru-RU" dirty="0">
                <a:solidFill>
                  <a:schemeClr val="tx1"/>
                </a:solidFill>
              </a:rPr>
              <a:t>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BA315-7BCE-4E5E-8EBD-812E5837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Patterns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Histogram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(LBPH) - это широко используемый метод распознавания лиц и анализа текстуры. Впервые он был представлен Тимо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Ахоненом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Абденуром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Хадидом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Матти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Пиетикайненом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2002 году. Алгоритм LBPH известен своей простотой и эффективностью, особенно в сценариях, когда доступный набор данных невелик.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B9C07A-39EF-41C0-BE4E-975437EBE9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455" y="3980554"/>
            <a:ext cx="5940425" cy="1656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68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41755-C843-47D3-94A2-3A4E0AF5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LBPH </a:t>
            </a:r>
            <a:r>
              <a:rPr lang="ru-RU" dirty="0">
                <a:solidFill>
                  <a:schemeClr val="tx1"/>
                </a:solidFill>
              </a:rPr>
              <a:t>Алгоритм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304FC2B-86DB-4C1E-9363-EB60385256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8596312" cy="21613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AD0B80-69FC-4AD5-8F43-A4791D8F8F50}"/>
              </a:ext>
            </a:extLst>
          </p:cNvPr>
          <p:cNvSpPr txBox="1"/>
          <p:nvPr/>
        </p:nvSpPr>
        <p:spPr>
          <a:xfrm>
            <a:off x="677334" y="4327436"/>
            <a:ext cx="9484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LBPH работает с полутоновыми изображениями, улавливая локальную </a:t>
            </a:r>
          </a:p>
          <a:p>
            <a:r>
              <a:rPr lang="ru-RU" dirty="0"/>
              <a:t>структуру изображения. Он описывает текстуру данного пикселя, сравнивая его </a:t>
            </a:r>
          </a:p>
          <a:p>
            <a:r>
              <a:rPr lang="ru-RU" dirty="0"/>
              <a:t>с соседними и кодируя результат в двоичный шаблон. Затем эти двоичные шаблоны </a:t>
            </a:r>
          </a:p>
          <a:p>
            <a:r>
              <a:rPr lang="ru-RU" dirty="0"/>
              <a:t>объединяются в гистограмму, которая отражает общую текстуру изображения.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2593810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1E5DF-C19D-4D09-BBA9-125C1487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Результат работы алгоритмов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15A0B71-34C5-436B-B246-3426E15B4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43" y="1930400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954523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BC161-DD51-4006-AC88-2FA69E6A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Разработка системы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CB871E-A80B-4647-8466-41B8E83C3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27" y="1270000"/>
            <a:ext cx="5336975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8388E6-739A-4211-A52C-BC30F697DF91}"/>
              </a:ext>
            </a:extLst>
          </p:cNvPr>
          <p:cNvSpPr txBox="1"/>
          <p:nvPr/>
        </p:nvSpPr>
        <p:spPr>
          <a:xfrm>
            <a:off x="677334" y="1930400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Главное «меню»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35768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BC161-DD51-4006-AC88-2FA69E6A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Разработка системы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99EC2F6-B505-4CCE-BAC8-BC434E0FF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21" y="1673383"/>
            <a:ext cx="8855504" cy="457501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D4D78F-112A-4BE7-BC7D-324FE45F9F9D}"/>
              </a:ext>
            </a:extLst>
          </p:cNvPr>
          <p:cNvSpPr txBox="1"/>
          <p:nvPr/>
        </p:nvSpPr>
        <p:spPr>
          <a:xfrm>
            <a:off x="3580841" y="6248400"/>
            <a:ext cx="4132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 заполнения данных студента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1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BC161-DD51-4006-AC88-2FA69E6A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Разработка системы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6AB2C4-875C-460F-9818-F228F509A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63" y="1930400"/>
            <a:ext cx="6834373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D7ADCB-F476-4A1D-8D30-A29A5128BBA8}"/>
              </a:ext>
            </a:extLst>
          </p:cNvPr>
          <p:cNvSpPr txBox="1"/>
          <p:nvPr/>
        </p:nvSpPr>
        <p:spPr>
          <a:xfrm>
            <a:off x="4056611" y="606373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сохранения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4120262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EC84D-A249-4CCD-AC05-E8D4291F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Разработка системы 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A67746-91F6-42F1-9651-A4105E2A8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71472"/>
            <a:ext cx="8364117" cy="14575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8B3A0-E707-4C0C-B278-EEF9ABBA88CD}"/>
              </a:ext>
            </a:extLst>
          </p:cNvPr>
          <p:cNvSpPr txBox="1"/>
          <p:nvPr/>
        </p:nvSpPr>
        <p:spPr>
          <a:xfrm>
            <a:off x="2975956" y="3823855"/>
            <a:ext cx="332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 работы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569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D487-77DF-4712-A9BC-7756B434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F4520A-4301-4251-93E2-EC0146FB1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Выполнены задачи:</a:t>
            </a:r>
          </a:p>
          <a:p>
            <a:r>
              <a:rPr lang="ru-RU" dirty="0"/>
              <a:t>Исследована обширная предметная область машинного зрения, ее особенности задачи, способы применения </a:t>
            </a:r>
          </a:p>
          <a:p>
            <a:r>
              <a:rPr lang="ru-RU" dirty="0"/>
              <a:t>Рассмотрены различные методы отслеживания и распознавания объектов</a:t>
            </a:r>
          </a:p>
          <a:p>
            <a:r>
              <a:rPr lang="ru-RU" dirty="0"/>
              <a:t>Выбраны оптимальные методы алгоритмы и программное обеспечение для решения поставленной задачи, а именно алгоритмы </a:t>
            </a:r>
            <a:r>
              <a:rPr lang="en-US" dirty="0"/>
              <a:t>LBPH </a:t>
            </a:r>
            <a:r>
              <a:rPr lang="ru-RU" dirty="0"/>
              <a:t>и Виола-Джонса, реализующие отслеживание и распознавание лица.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ru-RU" dirty="0"/>
              <a:t>для построения интерфейса</a:t>
            </a:r>
          </a:p>
          <a:p>
            <a:r>
              <a:rPr lang="ru-RU" dirty="0"/>
              <a:t>Выполнено требование сервиса – разработаны </a:t>
            </a:r>
            <a:r>
              <a:rPr lang="en-US" dirty="0" err="1"/>
              <a:t>uml</a:t>
            </a:r>
            <a:r>
              <a:rPr lang="en-US" dirty="0"/>
              <a:t> </a:t>
            </a:r>
            <a:r>
              <a:rPr lang="ru-RU" dirty="0"/>
              <a:t> диаграммы, функциональные и пользовательские требования к сервису</a:t>
            </a:r>
          </a:p>
          <a:p>
            <a:r>
              <a:rPr lang="ru-RU" dirty="0"/>
              <a:t>Разработана система и интерфейс позволяющий пользователю отмечать посещаемость студента при помощи машинного зрения</a:t>
            </a:r>
          </a:p>
        </p:txBody>
      </p:sp>
    </p:spTree>
    <p:extLst>
      <p:ext uri="{BB962C8B-B14F-4D97-AF65-F5344CB8AC3E}">
        <p14:creationId xmlns:p14="http://schemas.microsoft.com/office/powerpoint/2010/main" val="55309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E59DC-3D1F-4755-8095-7B466568B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56AE82-F908-47A1-9638-4AC349696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68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F3832-F555-49C8-83C5-1B4F66AE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Введение. 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289EA6-35CF-4F3B-8BDE-CE6A32F72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1390"/>
            <a:ext cx="9024620" cy="4110962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1. Актуальность работы </a:t>
            </a:r>
          </a:p>
          <a:p>
            <a:r>
              <a:rPr lang="ru-RU" sz="2000" dirty="0"/>
              <a:t>2. Цель - разработка системы контроля присутствия студентов на занятиях с использованием технологий компьютерного зрения. </a:t>
            </a:r>
          </a:p>
          <a:p>
            <a:r>
              <a:rPr lang="ru-RU" sz="2000" dirty="0"/>
              <a:t>3. Задачи: </a:t>
            </a:r>
          </a:p>
          <a:p>
            <a:pPr lvl="1"/>
            <a:r>
              <a:rPr lang="ru-RU" sz="1800" dirty="0"/>
              <a:t>Изучить теоретические основы машинного зрения</a:t>
            </a:r>
          </a:p>
          <a:p>
            <a:pPr lvl="1"/>
            <a:r>
              <a:rPr lang="ru-RU" sz="1800" dirty="0"/>
              <a:t>Анализировать современные методы и инструменты применения технологий машинного зрения</a:t>
            </a:r>
          </a:p>
          <a:p>
            <a:pPr lvl="1"/>
            <a:r>
              <a:rPr lang="ru-RU" sz="1800" dirty="0"/>
              <a:t>Разработать архитектуру системы контроля присутствия студентов на занятиях с использованием технологий компьютерного зрения</a:t>
            </a:r>
          </a:p>
          <a:p>
            <a:pPr lvl="1"/>
            <a:r>
              <a:rPr lang="ru-RU" sz="1800" dirty="0"/>
              <a:t>Разработать интерфейс и программные модули</a:t>
            </a:r>
          </a:p>
          <a:p>
            <a:pPr lvl="1"/>
            <a:r>
              <a:rPr lang="ru-RU" sz="1800" dirty="0"/>
              <a:t>Провести тестирование и анализ результатов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51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E7965-9D94-443D-A20B-53A12434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Машинное зрение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19F5C-2EFB-4931-8C37-C440B36E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4" y="1429789"/>
            <a:ext cx="8958118" cy="4611573"/>
          </a:xfrm>
        </p:spPr>
        <p:txBody>
          <a:bodyPr>
            <a:normAutofit fontScale="40000" lnSpcReduction="20000"/>
          </a:bodyPr>
          <a:lstStyle/>
          <a:p>
            <a:r>
              <a:rPr lang="ru-RU" sz="3500" dirty="0"/>
              <a:t>Машинное зрение — это научное направление в области искусственного интеллекта, в частности робототехники, и связанные с ним технологии получения изображений объектов реального мира, их обработки и использования полученных данных для решения разного рода прикладных задач без участия (полного или частичного) человека.</a:t>
            </a:r>
          </a:p>
          <a:p>
            <a:r>
              <a:rPr lang="ru-RU" sz="3500" dirty="0"/>
              <a:t>задачи машинного зрения: </a:t>
            </a:r>
          </a:p>
          <a:p>
            <a:pPr lvl="1"/>
            <a:r>
              <a:rPr lang="ru-RU" sz="3500" dirty="0"/>
              <a:t>Распознавание</a:t>
            </a:r>
          </a:p>
          <a:p>
            <a:pPr lvl="1"/>
            <a:r>
              <a:rPr lang="ru-RU" sz="3500" dirty="0"/>
              <a:t>Идентификация</a:t>
            </a:r>
          </a:p>
          <a:p>
            <a:pPr lvl="1"/>
            <a:r>
              <a:rPr lang="ru-RU" sz="3500" dirty="0"/>
              <a:t>Обнаружение</a:t>
            </a:r>
          </a:p>
          <a:p>
            <a:pPr lvl="1"/>
            <a:r>
              <a:rPr lang="ru-RU" sz="3500" dirty="0"/>
              <a:t>Распознавание текста</a:t>
            </a:r>
          </a:p>
          <a:p>
            <a:pPr lvl="1"/>
            <a:r>
              <a:rPr lang="ru-RU" sz="3500" dirty="0"/>
              <a:t>Восстановление 3D формы по 2D изображениям</a:t>
            </a:r>
          </a:p>
          <a:p>
            <a:pPr lvl="1"/>
            <a:r>
              <a:rPr lang="ru-RU" sz="3500" dirty="0"/>
              <a:t>Оценка движения</a:t>
            </a:r>
          </a:p>
          <a:p>
            <a:pPr lvl="1"/>
            <a:r>
              <a:rPr lang="ru-RU" sz="3500" dirty="0"/>
              <a:t>Восстановление сцены</a:t>
            </a:r>
          </a:p>
          <a:p>
            <a:pPr lvl="1"/>
            <a:r>
              <a:rPr lang="ru-RU" sz="3500" dirty="0"/>
              <a:t>Восстановление изображений</a:t>
            </a:r>
          </a:p>
          <a:p>
            <a:pPr lvl="1"/>
            <a:r>
              <a:rPr lang="ru-RU" sz="3500" dirty="0"/>
              <a:t>Выделение на изображениях структур определенного вида, сегментация изображений</a:t>
            </a:r>
          </a:p>
          <a:p>
            <a:pPr lvl="1"/>
            <a:r>
              <a:rPr lang="ru-RU" sz="3500" dirty="0"/>
              <a:t>Анализ оптического потока</a:t>
            </a:r>
          </a:p>
          <a:p>
            <a:pPr lvl="1"/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2929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FF2CA-F388-4129-8868-221A7F70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Алгоритмы отслеживания и идентификации объектов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70CD60-DCCD-4191-AC64-0A1D3BD7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Ранние подходы (1960-1990-е годы):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Собственные лица (1990-е годы):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локальных признаков (2000-е годы):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Статистические модели (2000-е годы):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Революция глубокого обучения (2010-е годы):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DeepFace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FaceNet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(2014-2015 гг.):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Одномоментное обучение и генеративные модели (с 2016 года по настоящее время):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97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3C7A2-1431-4069-9B1E-AA3F63E8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Проектирование системы контроля присутствия студентов на занятиях с использованием технологий компьютерного зрения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B526B0-29B6-4B27-B622-E32ABD32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формирование функциональных и пользовательских требований</a:t>
            </a:r>
            <a:endParaRPr lang="en-US" dirty="0"/>
          </a:p>
          <a:p>
            <a:r>
              <a:rPr lang="ru-RU" dirty="0"/>
              <a:t>Основные функции системы:</a:t>
            </a:r>
          </a:p>
          <a:p>
            <a:pPr lvl="1"/>
            <a:r>
              <a:rPr lang="ru-RU" dirty="0"/>
              <a:t>Распознавательная (реализуется алгоритмами отслеживания и распознавания)</a:t>
            </a:r>
          </a:p>
          <a:p>
            <a:pPr lvl="1"/>
            <a:r>
              <a:rPr lang="ru-RU" dirty="0"/>
              <a:t>Информативная (наличие базы данных о студентах и их классификатора)</a:t>
            </a:r>
          </a:p>
          <a:p>
            <a:pPr lvl="1"/>
            <a:r>
              <a:rPr lang="ru-RU" dirty="0"/>
              <a:t>Сохраняющая (сохранение результатов работы системы в файл)</a:t>
            </a:r>
          </a:p>
        </p:txBody>
      </p:sp>
    </p:spTree>
    <p:extLst>
      <p:ext uri="{BB962C8B-B14F-4D97-AF65-F5344CB8AC3E}">
        <p14:creationId xmlns:p14="http://schemas.microsoft.com/office/powerpoint/2010/main" val="7271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857C6-F86E-4DFC-AA1B-B2DFF647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Проектирование системы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D7D1034-B5F4-4FFE-BDE4-E7A090B805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67" y="2160588"/>
            <a:ext cx="7842303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093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0367B-AA85-4BF7-908F-5DC4FFE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989308F-A96E-47E1-8FC5-1A3C74FA5F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306" y="831273"/>
            <a:ext cx="5937719" cy="5627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92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603FB-0EFF-40B3-A157-B71A2EAC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Методы и технологии для разработки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C1E804-18A7-4515-B4B3-450FB9906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02" y="1930400"/>
            <a:ext cx="3149238" cy="3881437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934784-72B2-45F1-B9A0-D74AB7D93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08" y="1811482"/>
            <a:ext cx="3558540" cy="355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3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36320-A3B2-4C63-82B7-1975A7BD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Алгоритм Виола-Джонса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B7695-6514-4166-A85A-421E346EA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 Виолы-Джонса, представленный Полом Виолой и Майклом Джонсом в 2001 году, произвел революцию в распознавании лиц. В нем использовалась концепция Хаар-подобных характеристик и каскадных классификаторов для достижения производительности в режиме реального времени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FCA85D-458A-4152-AE79-B65E2C8B09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078" y="3828012"/>
            <a:ext cx="6407025" cy="1990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390333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582</Words>
  <Application>Microsoft Office PowerPoint</Application>
  <PresentationFormat>Широкоэкранный</PresentationFormat>
  <Paragraphs>70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 3</vt:lpstr>
      <vt:lpstr>Аспект</vt:lpstr>
      <vt:lpstr>Презентация  выпускной квалификационной работы по теме:   «Система контроля присутствия студентов на занятиях с использованием технологий компьютерного зрения»</vt:lpstr>
      <vt:lpstr>Введение. Цели и Задачи</vt:lpstr>
      <vt:lpstr>Машинное зрение </vt:lpstr>
      <vt:lpstr>Алгоритмы отслеживания и идентификации объектов</vt:lpstr>
      <vt:lpstr>Проектирование системы контроля присутствия студентов на занятиях с использованием технологий компьютерного зрения</vt:lpstr>
      <vt:lpstr>Проектирование системы</vt:lpstr>
      <vt:lpstr>Презентация PowerPoint</vt:lpstr>
      <vt:lpstr>Методы и технологии для разработки</vt:lpstr>
      <vt:lpstr>Алгоритм Виола-Джонса</vt:lpstr>
      <vt:lpstr>Алгоритм Виола-Джонса</vt:lpstr>
      <vt:lpstr>LBPH Алгоритм</vt:lpstr>
      <vt:lpstr>LBPH Алгоритм</vt:lpstr>
      <vt:lpstr>Результат работы алгоритмов</vt:lpstr>
      <vt:lpstr>Разработка системы </vt:lpstr>
      <vt:lpstr>Разработка системы </vt:lpstr>
      <vt:lpstr>Разработка системы </vt:lpstr>
      <vt:lpstr>Разработка системы </vt:lpstr>
      <vt:lpstr>Заключение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выпускной квалификационной работы по теме:   «Система контроля присутствия студентов на занятиях с использованием технологий компьютерного зрения»</dc:title>
  <dc:creator>ostin beers</dc:creator>
  <cp:lastModifiedBy>ostin beers</cp:lastModifiedBy>
  <cp:revision>2</cp:revision>
  <dcterms:created xsi:type="dcterms:W3CDTF">2023-06-21T15:47:38Z</dcterms:created>
  <dcterms:modified xsi:type="dcterms:W3CDTF">2023-06-21T18:04:16Z</dcterms:modified>
</cp:coreProperties>
</file>