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72" r:id="rId8"/>
    <p:sldId id="264" r:id="rId9"/>
    <p:sldId id="261" r:id="rId10"/>
    <p:sldId id="260" r:id="rId11"/>
    <p:sldId id="265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3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E885-F6EA-4310-A840-9F19BC5B1976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923B-92DF-4D42-987C-10C8D4F92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98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E885-F6EA-4310-A840-9F19BC5B1976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923B-92DF-4D42-987C-10C8D4F92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6809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E885-F6EA-4310-A840-9F19BC5B1976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923B-92DF-4D42-987C-10C8D4F92918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3468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E885-F6EA-4310-A840-9F19BC5B1976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923B-92DF-4D42-987C-10C8D4F92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018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E885-F6EA-4310-A840-9F19BC5B1976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923B-92DF-4D42-987C-10C8D4F92918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6962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E885-F6EA-4310-A840-9F19BC5B1976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923B-92DF-4D42-987C-10C8D4F92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55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E885-F6EA-4310-A840-9F19BC5B1976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923B-92DF-4D42-987C-10C8D4F92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9137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E885-F6EA-4310-A840-9F19BC5B1976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923B-92DF-4D42-987C-10C8D4F92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7383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E885-F6EA-4310-A840-9F19BC5B1976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923B-92DF-4D42-987C-10C8D4F92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207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E885-F6EA-4310-A840-9F19BC5B1976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923B-92DF-4D42-987C-10C8D4F92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675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E885-F6EA-4310-A840-9F19BC5B1976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923B-92DF-4D42-987C-10C8D4F92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782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E885-F6EA-4310-A840-9F19BC5B1976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923B-92DF-4D42-987C-10C8D4F92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50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E885-F6EA-4310-A840-9F19BC5B1976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923B-92DF-4D42-987C-10C8D4F92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1176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E885-F6EA-4310-A840-9F19BC5B1976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923B-92DF-4D42-987C-10C8D4F92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90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E885-F6EA-4310-A840-9F19BC5B1976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923B-92DF-4D42-987C-10C8D4F92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1845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E885-F6EA-4310-A840-9F19BC5B1976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923B-92DF-4D42-987C-10C8D4F92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7981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2E885-F6EA-4310-A840-9F19BC5B1976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C1B923B-92DF-4D42-987C-10C8D4F92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696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C447BB-637B-48A3-8105-B52E48BC5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3227682"/>
            <a:ext cx="7766936" cy="1646302"/>
          </a:xfrm>
        </p:spPr>
        <p:txBody>
          <a:bodyPr/>
          <a:lstStyle/>
          <a:p>
            <a:pPr algn="l"/>
            <a:r>
              <a:rPr lang="ru-RU" sz="3600" dirty="0">
                <a:solidFill>
                  <a:schemeClr val="tx1"/>
                </a:solidFill>
              </a:rPr>
              <a:t>Презентация </a:t>
            </a:r>
            <a:br>
              <a:rPr lang="ru-RU" sz="3600" dirty="0">
                <a:solidFill>
                  <a:schemeClr val="tx1"/>
                </a:solidFill>
              </a:rPr>
            </a:br>
            <a:r>
              <a:rPr lang="ru-RU" sz="3600" dirty="0">
                <a:solidFill>
                  <a:schemeClr val="tx1"/>
                </a:solidFill>
              </a:rPr>
              <a:t>выпускной квалификационной работы по теме: </a:t>
            </a:r>
            <a:br>
              <a:rPr lang="ru-RU" sz="3600" dirty="0">
                <a:solidFill>
                  <a:schemeClr val="tx1"/>
                </a:solidFill>
              </a:rPr>
            </a:br>
            <a:br>
              <a:rPr lang="ru-RU" sz="3600" dirty="0">
                <a:solidFill>
                  <a:schemeClr val="tx1"/>
                </a:solidFill>
              </a:rPr>
            </a:br>
            <a:r>
              <a:rPr lang="ru-RU" sz="3600" dirty="0">
                <a:solidFill>
                  <a:schemeClr val="tx1"/>
                </a:solidFill>
              </a:rPr>
              <a:t>«Система контроля присутствия студентов на занятиях с использованием технологий компьютерного зрения»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BA3760B-1A7E-4B5C-BCAB-ED93DF2C9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5270591"/>
            <a:ext cx="7766936" cy="1096899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tx1"/>
                </a:solidFill>
              </a:rPr>
              <a:t>Выполнил: Квасов Устин Анатольевич</a:t>
            </a:r>
          </a:p>
        </p:txBody>
      </p:sp>
    </p:spTree>
    <p:extLst>
      <p:ext uri="{BB962C8B-B14F-4D97-AF65-F5344CB8AC3E}">
        <p14:creationId xmlns:p14="http://schemas.microsoft.com/office/powerpoint/2010/main" val="516261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68D709-7AB6-4C92-A96B-F9F4A7731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LBPH </a:t>
            </a:r>
            <a:r>
              <a:rPr lang="ru-RU" dirty="0"/>
              <a:t>Алгоритм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4BA315-7BCE-4E5E-8EBD-812E5837B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Local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Binary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Patterns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Histogram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(LBPH) - это широко используемый метод распознавания лиц и анализа текстуры. Впервые он был представлен Тимо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Ахоненом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Абденуром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Хадидом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Матти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Пиетикайненом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 2002 году. Алгоритм LBPH известен своей простотой и эффективностью, особенно в сценариях, когда доступный набор данных невелик.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1686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0BC161-DD51-4006-AC88-2FA69E6A9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Разработка системы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2973D2-5834-4E70-8742-2A1432659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7688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0BC161-DD51-4006-AC88-2FA69E6A9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Разработка системы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2973D2-5834-4E70-8742-2A1432659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719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0BC161-DD51-4006-AC88-2FA69E6A9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Разработка системы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2973D2-5834-4E70-8742-2A1432659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262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91D487-77DF-4712-A9BC-7756B434E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Заключение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F4520A-4301-4251-93E2-EC0146FB1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Выполнены задачи:</a:t>
            </a:r>
          </a:p>
          <a:p>
            <a:r>
              <a:rPr lang="ru-RU" dirty="0"/>
              <a:t>Исследована обширная предметная область машинного зрения, ее особенности задачи, способы применения </a:t>
            </a:r>
          </a:p>
          <a:p>
            <a:r>
              <a:rPr lang="ru-RU" dirty="0"/>
              <a:t>Рассмотрены различные методы отслеживания и распознавания объектов</a:t>
            </a:r>
          </a:p>
          <a:p>
            <a:r>
              <a:rPr lang="ru-RU" dirty="0"/>
              <a:t>Выбраны оптимальные методы алгоритмы и программное обеспечение для решения поставленной задачи, а именно алгоритмы </a:t>
            </a:r>
            <a:r>
              <a:rPr lang="en-US" dirty="0"/>
              <a:t>LBPH </a:t>
            </a:r>
            <a:r>
              <a:rPr lang="ru-RU" dirty="0"/>
              <a:t>и Виола-Джонса, реализующие отслеживание и распознавание лица. </a:t>
            </a:r>
            <a:r>
              <a:rPr lang="en-US" dirty="0" err="1"/>
              <a:t>Tkinter</a:t>
            </a:r>
            <a:r>
              <a:rPr lang="en-US" dirty="0"/>
              <a:t> </a:t>
            </a:r>
            <a:r>
              <a:rPr lang="ru-RU" dirty="0"/>
              <a:t>для построения интерфейса</a:t>
            </a:r>
          </a:p>
          <a:p>
            <a:r>
              <a:rPr lang="ru-RU" dirty="0"/>
              <a:t>Выполнено требование сервиса – разработаны </a:t>
            </a:r>
            <a:r>
              <a:rPr lang="en-US" dirty="0" err="1"/>
              <a:t>uml</a:t>
            </a:r>
            <a:r>
              <a:rPr lang="en-US" dirty="0"/>
              <a:t> </a:t>
            </a:r>
            <a:r>
              <a:rPr lang="ru-RU" dirty="0"/>
              <a:t> диаграммы, функциональные и пользовательские требования к сервису</a:t>
            </a:r>
          </a:p>
          <a:p>
            <a:r>
              <a:rPr lang="ru-RU" dirty="0"/>
              <a:t>Разработана система и интерфейс позволяющий пользователю отмечать посещаемость студента при помощи машинного зрения</a:t>
            </a:r>
          </a:p>
        </p:txBody>
      </p:sp>
    </p:spTree>
    <p:extLst>
      <p:ext uri="{BB962C8B-B14F-4D97-AF65-F5344CB8AC3E}">
        <p14:creationId xmlns:p14="http://schemas.microsoft.com/office/powerpoint/2010/main" val="553090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CE59DC-3D1F-4755-8095-7B466568B4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Спасибо за внимание!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156AE82-F908-47A1-9638-4AC349696B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685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6F3832-F555-49C8-83C5-1B4F66AE7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Введение. 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289EA6-35CF-4F3B-8BDE-CE6A32F72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1390"/>
            <a:ext cx="9024620" cy="4110962"/>
          </a:xfrm>
        </p:spPr>
        <p:txBody>
          <a:bodyPr>
            <a:normAutofit lnSpcReduction="10000"/>
          </a:bodyPr>
          <a:lstStyle/>
          <a:p>
            <a:r>
              <a:rPr lang="ru-RU" sz="2000" dirty="0"/>
              <a:t>1. Актуальность работы </a:t>
            </a:r>
          </a:p>
          <a:p>
            <a:r>
              <a:rPr lang="ru-RU" sz="2000" dirty="0"/>
              <a:t>2. Цель - разработка системы контроля присутствия студентов на занятиях с использованием технологий компьютерного зрения. </a:t>
            </a:r>
          </a:p>
          <a:p>
            <a:r>
              <a:rPr lang="ru-RU" sz="2000" dirty="0"/>
              <a:t>3. Задачи: </a:t>
            </a:r>
          </a:p>
          <a:p>
            <a:pPr lvl="1"/>
            <a:r>
              <a:rPr lang="ru-RU" sz="1800" dirty="0"/>
              <a:t>Изучить теоретические основы машинного зрения</a:t>
            </a:r>
          </a:p>
          <a:p>
            <a:pPr lvl="1"/>
            <a:r>
              <a:rPr lang="ru-RU" sz="1800" dirty="0"/>
              <a:t>Анализировать современные методы и инструменты применения технологий машинного зрения</a:t>
            </a:r>
          </a:p>
          <a:p>
            <a:pPr lvl="1"/>
            <a:r>
              <a:rPr lang="ru-RU" sz="1800" dirty="0"/>
              <a:t>Разработать архитектуру системы контроля присутствия студентов на занятиях с использованием технологий компьютерного зрения</a:t>
            </a:r>
          </a:p>
          <a:p>
            <a:pPr lvl="1"/>
            <a:r>
              <a:rPr lang="ru-RU" sz="1800" dirty="0"/>
              <a:t>Разработать интерфейс и программные модули</a:t>
            </a:r>
          </a:p>
          <a:p>
            <a:pPr lvl="1"/>
            <a:r>
              <a:rPr lang="ru-RU" sz="1800" dirty="0"/>
              <a:t>Провести тестирование и анализ результатов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9515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8E7965-9D94-443D-A20B-53A124344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Машинное зрение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919F5C-2EFB-4931-8C37-C440B36E8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884" y="1429789"/>
            <a:ext cx="8958118" cy="4611573"/>
          </a:xfrm>
        </p:spPr>
        <p:txBody>
          <a:bodyPr>
            <a:normAutofit fontScale="40000" lnSpcReduction="20000"/>
          </a:bodyPr>
          <a:lstStyle/>
          <a:p>
            <a:r>
              <a:rPr lang="ru-RU" sz="3500" dirty="0"/>
              <a:t>Машинное зрение — это научное направление в области искусственного интеллекта, в частности робототехники, и связанные с ним технологии получения изображений объектов реального мира, их обработки и использования полученных данных для решения разного рода прикладных задач без участия (полного или частичного) человека.</a:t>
            </a:r>
          </a:p>
          <a:p>
            <a:r>
              <a:rPr lang="ru-RU" sz="3500" dirty="0"/>
              <a:t>задачи машинного зрения: </a:t>
            </a:r>
          </a:p>
          <a:p>
            <a:pPr lvl="1"/>
            <a:r>
              <a:rPr lang="ru-RU" sz="3500" dirty="0"/>
              <a:t>Распознавание</a:t>
            </a:r>
          </a:p>
          <a:p>
            <a:pPr lvl="1"/>
            <a:r>
              <a:rPr lang="ru-RU" sz="3500" dirty="0"/>
              <a:t>Идентификация</a:t>
            </a:r>
          </a:p>
          <a:p>
            <a:pPr lvl="1"/>
            <a:r>
              <a:rPr lang="ru-RU" sz="3500" dirty="0"/>
              <a:t>Обнаружение</a:t>
            </a:r>
          </a:p>
          <a:p>
            <a:pPr lvl="1"/>
            <a:r>
              <a:rPr lang="ru-RU" sz="3500" dirty="0"/>
              <a:t>Распознавание текста</a:t>
            </a:r>
          </a:p>
          <a:p>
            <a:pPr lvl="1"/>
            <a:r>
              <a:rPr lang="ru-RU" sz="3500" dirty="0"/>
              <a:t>Восстановление 3D формы по 2D изображениям</a:t>
            </a:r>
          </a:p>
          <a:p>
            <a:pPr lvl="1"/>
            <a:r>
              <a:rPr lang="ru-RU" sz="3500" dirty="0"/>
              <a:t>Оценка движения</a:t>
            </a:r>
          </a:p>
          <a:p>
            <a:pPr lvl="1"/>
            <a:r>
              <a:rPr lang="ru-RU" sz="3500" dirty="0"/>
              <a:t>Восстановление сцены</a:t>
            </a:r>
          </a:p>
          <a:p>
            <a:pPr lvl="1"/>
            <a:r>
              <a:rPr lang="ru-RU" sz="3500" dirty="0"/>
              <a:t>Восстановление изображений</a:t>
            </a:r>
          </a:p>
          <a:p>
            <a:pPr lvl="1"/>
            <a:r>
              <a:rPr lang="ru-RU" sz="3500" dirty="0"/>
              <a:t>Выделение на изображениях структур определенного вида, сегментация изображений</a:t>
            </a:r>
          </a:p>
          <a:p>
            <a:pPr lvl="1"/>
            <a:r>
              <a:rPr lang="ru-RU" sz="3500" dirty="0"/>
              <a:t>Анализ оптического потока</a:t>
            </a:r>
          </a:p>
          <a:p>
            <a:pPr lvl="1"/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29293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2FF2CA-F388-4129-8868-221A7F70A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Алгоритмы отслеживания и идентификации объектов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70CD60-DCCD-4191-AC64-0A1D3BD7F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Ранние подходы (1960-1990-е годы):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Собственные лица (1990-е годы):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Анализ локальных признаков (2000-е годы):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Статистические модели (2000-е годы):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Революция глубокого обучения (2010-е годы):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DeepFace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FaceNet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(2014-2015 гг.):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Одномоментное обучение и генеративные модели (с 2016 года по настоящее время):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9970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83C7A2-1431-4069-9B1E-AA3F63E8B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2800" dirty="0">
                <a:solidFill>
                  <a:schemeClr val="tx1"/>
                </a:solidFill>
              </a:rPr>
              <a:t>Проектирование системы контроля присутствия студентов на занятиях с использованием технологий компьютерного зрения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B526B0-29B6-4B27-B622-E32ABD326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 формирование функциональных и пользовательских требований</a:t>
            </a:r>
            <a:endParaRPr lang="en-US" dirty="0"/>
          </a:p>
          <a:p>
            <a:r>
              <a:rPr lang="ru-RU" dirty="0"/>
              <a:t>Основные функции системы:</a:t>
            </a:r>
          </a:p>
          <a:p>
            <a:pPr lvl="1"/>
            <a:r>
              <a:rPr lang="ru-RU" dirty="0"/>
              <a:t>Распознавательная (реализуется алгоритмами отслеживания и распознавания)</a:t>
            </a:r>
          </a:p>
          <a:p>
            <a:pPr lvl="1"/>
            <a:r>
              <a:rPr lang="ru-RU" dirty="0"/>
              <a:t>Информативная (наличие базы данных о студентах и их классификатора)</a:t>
            </a:r>
          </a:p>
          <a:p>
            <a:pPr lvl="1"/>
            <a:r>
              <a:rPr lang="ru-RU" dirty="0"/>
              <a:t>Сохраняющая (сохранение результатов работы системы в файл)</a:t>
            </a:r>
          </a:p>
        </p:txBody>
      </p:sp>
    </p:spTree>
    <p:extLst>
      <p:ext uri="{BB962C8B-B14F-4D97-AF65-F5344CB8AC3E}">
        <p14:creationId xmlns:p14="http://schemas.microsoft.com/office/powerpoint/2010/main" val="72713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5857C6-F86E-4DFC-AA1B-B2DFF647A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Проектирование системы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D7D1034-B5F4-4FFE-BDE4-E7A090B8051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867" y="2160588"/>
            <a:ext cx="7842303" cy="3881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0930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E0367B-AA85-4BF7-908F-5DC4FFE81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989308F-A96E-47E1-8FC5-1A3C74FA5F2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306" y="831273"/>
            <a:ext cx="5937719" cy="56277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8923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8603FB-0EFF-40B3-A157-B71A2EACC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Методы и технологии для разработки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DC1E804-18A7-4515-B4B3-450FB9906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802" y="1930400"/>
            <a:ext cx="3149238" cy="3881437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1934784-72B2-45F1-B9A0-D74AB7D938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508" y="1811482"/>
            <a:ext cx="3558540" cy="355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134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236320-A3B2-4C63-82B7-1975A7BDE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Виола-Джонса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BB7695-6514-4166-A85A-421E346EA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Алгоритм Виолы-Джонса, представленный Полом Виолой и Майклом Джонсом в 2001 году, произвел революцию в распознавании лиц. В нем использовалась концепция Хаар-подобных характеристик и каскадных классификаторов для достижения производительности в режиме реального времени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3903332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</TotalTime>
  <Words>475</Words>
  <Application>Microsoft Office PowerPoint</Application>
  <PresentationFormat>Широкоэкранный</PresentationFormat>
  <Paragraphs>57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Times New Roman</vt:lpstr>
      <vt:lpstr>Trebuchet MS</vt:lpstr>
      <vt:lpstr>Wingdings 3</vt:lpstr>
      <vt:lpstr>Аспект</vt:lpstr>
      <vt:lpstr>Презентация  выпускной квалификационной работы по теме:   «Система контроля присутствия студентов на занятиях с использованием технологий компьютерного зрения»</vt:lpstr>
      <vt:lpstr>Введение. Цели и Задачи</vt:lpstr>
      <vt:lpstr>Машинное зрение </vt:lpstr>
      <vt:lpstr>Алгоритмы отслеживания и идентификации объектов</vt:lpstr>
      <vt:lpstr>Проектирование системы контроля присутствия студентов на занятиях с использованием технологий компьютерного зрения</vt:lpstr>
      <vt:lpstr>Проектирование системы</vt:lpstr>
      <vt:lpstr>Презентация PowerPoint</vt:lpstr>
      <vt:lpstr>Методы и технологии для разработки</vt:lpstr>
      <vt:lpstr>Алгоритм Виола-Джонса</vt:lpstr>
      <vt:lpstr>LBPH Алгоритм</vt:lpstr>
      <vt:lpstr>Разработка системы </vt:lpstr>
      <vt:lpstr>Разработка системы </vt:lpstr>
      <vt:lpstr>Разработка системы </vt:lpstr>
      <vt:lpstr>Заключение 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 выпускной квалификационной работы по теме:   «Система контроля присутствия студентов на занятиях с использованием технологий компьютерного зрения»</dc:title>
  <dc:creator>ostin beers</dc:creator>
  <cp:lastModifiedBy>ostin beers</cp:lastModifiedBy>
  <cp:revision>1</cp:revision>
  <dcterms:created xsi:type="dcterms:W3CDTF">2023-06-21T15:47:38Z</dcterms:created>
  <dcterms:modified xsi:type="dcterms:W3CDTF">2023-06-21T16:28:56Z</dcterms:modified>
</cp:coreProperties>
</file>