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1"/>
  </p:notesMasterIdLst>
  <p:sldIdLst>
    <p:sldId id="256" r:id="rId2"/>
    <p:sldId id="257" r:id="rId3"/>
    <p:sldId id="258" r:id="rId4"/>
    <p:sldId id="322" r:id="rId5"/>
    <p:sldId id="323" r:id="rId6"/>
    <p:sldId id="324" r:id="rId7"/>
    <p:sldId id="325" r:id="rId8"/>
    <p:sldId id="333" r:id="rId9"/>
    <p:sldId id="326" r:id="rId10"/>
    <p:sldId id="328" r:id="rId11"/>
    <p:sldId id="327" r:id="rId12"/>
    <p:sldId id="330" r:id="rId13"/>
    <p:sldId id="343" r:id="rId14"/>
    <p:sldId id="344" r:id="rId15"/>
    <p:sldId id="334" r:id="rId16"/>
    <p:sldId id="331" r:id="rId17"/>
    <p:sldId id="335" r:id="rId18"/>
    <p:sldId id="341" r:id="rId19"/>
    <p:sldId id="336" r:id="rId20"/>
    <p:sldId id="337" r:id="rId21"/>
    <p:sldId id="339" r:id="rId22"/>
    <p:sldId id="338" r:id="rId23"/>
    <p:sldId id="340" r:id="rId24"/>
    <p:sldId id="332" r:id="rId25"/>
    <p:sldId id="346" r:id="rId26"/>
    <p:sldId id="342" r:id="rId27"/>
    <p:sldId id="345" r:id="rId28"/>
    <p:sldId id="329" r:id="rId29"/>
    <p:sldId id="280" r:id="rId30"/>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ctr"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ctr"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ctr"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ctr"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4" d="100"/>
          <a:sy n="84" d="100"/>
        </p:scale>
        <p:origin x="-15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atin typeface="Arial" pitchFamily="34" charset="0"/>
              </a:defRPr>
            </a:lvl1pPr>
          </a:lstStyle>
          <a:p>
            <a:pPr>
              <a:defRPr/>
            </a:pPr>
            <a:endParaRPr lang="en-US" altLang="zh-CN"/>
          </a:p>
        </p:txBody>
      </p:sp>
      <p:sp>
        <p:nvSpPr>
          <p:cNvPr id="32771" name="Rectangle 1027"/>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US" altLang="zh-CN"/>
          </a:p>
        </p:txBody>
      </p:sp>
      <p:sp>
        <p:nvSpPr>
          <p:cNvPr id="6861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2773" name="Rectangle 1029"/>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774" name="Rectangle 1030"/>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atin typeface="Arial" pitchFamily="34" charset="0"/>
              </a:defRPr>
            </a:lvl1pPr>
          </a:lstStyle>
          <a:p>
            <a:pPr>
              <a:defRPr/>
            </a:pPr>
            <a:endParaRPr lang="en-US" altLang="zh-CN"/>
          </a:p>
        </p:txBody>
      </p:sp>
      <p:sp>
        <p:nvSpPr>
          <p:cNvPr id="32775" name="Rectangle 1031"/>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7B153C0E-BC5A-40AC-BCA7-D93AFE21D293}" type="slidenum">
              <a:rPr lang="en-US" altLang="zh-CN"/>
              <a:pPr>
                <a:defRPr/>
              </a:pPr>
              <a:t>‹#›</a:t>
            </a:fld>
            <a:endParaRPr lang="en-US" altLang="zh-CN"/>
          </a:p>
        </p:txBody>
      </p:sp>
    </p:spTree>
    <p:extLst>
      <p:ext uri="{BB962C8B-B14F-4D97-AF65-F5344CB8AC3E}">
        <p14:creationId xmlns="" xmlns:p14="http://schemas.microsoft.com/office/powerpoint/2010/main" val="34686778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endParaRPr lang="en-US"/>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endParaRPr lang="en-US"/>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endParaRPr lang="en-US"/>
            </a:p>
          </p:txBody>
        </p:sp>
      </p:grpSp>
      <p:sp>
        <p:nvSpPr>
          <p:cNvPr id="103426"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zh-CN" altLang="en-US" noProof="0" smtClean="0"/>
              <a:t>单击此处编辑母版标题样式</a:t>
            </a:r>
          </a:p>
        </p:txBody>
      </p:sp>
      <p:sp>
        <p:nvSpPr>
          <p:cNvPr id="10342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pPr lvl="0"/>
            <a:r>
              <a:rPr lang="zh-CN" altLang="en-US" noProof="0" smtClean="0"/>
              <a:t>单击此处编辑母版副标题样式</a:t>
            </a:r>
          </a:p>
        </p:txBody>
      </p:sp>
      <p:sp>
        <p:nvSpPr>
          <p:cNvPr id="8" name="Rectangle 4"/>
          <p:cNvSpPr>
            <a:spLocks noGrp="1" noChangeArrowheads="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altLang="zh-CN"/>
          </a:p>
        </p:txBody>
      </p:sp>
      <p:sp>
        <p:nvSpPr>
          <p:cNvPr id="9" name="Rectangle 5"/>
          <p:cNvSpPr>
            <a:spLocks noGrp="1" noChangeArrowheads="1"/>
          </p:cNvSpPr>
          <p:nvPr>
            <p:ph type="ftr"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altLang="zh-CN"/>
          </a:p>
        </p:txBody>
      </p:sp>
      <p:sp>
        <p:nvSpPr>
          <p:cNvPr id="10" name="Rectangle 6"/>
          <p:cNvSpPr>
            <a:spLocks noGrp="1" noChangeArrowheads="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fld id="{A549F401-341A-42C1-8309-888C64DD161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79EC773-1886-4764-A88C-69C2EE9FC211}"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BE3C0D7-1AC4-4010-92F7-C686E2736D0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F8A5007-22CB-42FA-A455-1F32C609308D}"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8EFF7C3-32BA-4468-B83B-A3CED93DEF8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01C6F90-0EF4-4719-BF0D-A023183FF298}"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751182F-F76C-41D1-B9C8-09A749CC42A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DBB2E46-30D1-4F87-993A-1C139E00B44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C68EE19-7D47-4E9F-A8E3-B54D6ED03DF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8136F0C-4F3F-464C-A27E-FB5A8ECC410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A105764-10E7-4937-B4D0-06559636A74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04"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smtClean="0"/>
            </a:lvl1pPr>
          </a:lstStyle>
          <a:p>
            <a:pPr>
              <a:defRPr/>
            </a:pPr>
            <a:endParaRPr lang="en-US" altLang="zh-CN"/>
          </a:p>
        </p:txBody>
      </p:sp>
      <p:sp>
        <p:nvSpPr>
          <p:cNvPr id="10240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smtClean="0"/>
            </a:lvl1pPr>
          </a:lstStyle>
          <a:p>
            <a:pPr>
              <a:defRPr/>
            </a:pPr>
            <a:endParaRPr lang="en-US" altLang="zh-CN"/>
          </a:p>
        </p:txBody>
      </p:sp>
      <p:sp>
        <p:nvSpPr>
          <p:cNvPr id="10240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smtClean="0"/>
            </a:lvl1pPr>
          </a:lstStyle>
          <a:p>
            <a:pPr>
              <a:defRPr/>
            </a:pPr>
            <a:fld id="{567D7199-C473-4148-9664-E0BD0FD579A5}" type="slidenum">
              <a:rPr lang="en-US" altLang="zh-CN"/>
              <a:pPr>
                <a:defRPr/>
              </a:pPr>
              <a:t>‹#›</a:t>
            </a:fld>
            <a:endParaRPr lang="en-US" altLang="zh-CN"/>
          </a:p>
        </p:txBody>
      </p:sp>
      <p:sp>
        <p:nvSpPr>
          <p:cNvPr id="1031"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endParaRPr lang="en-US" altLang="en-US" sz="2400">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endParaRPr lang="zh-CN" altLang="en-US"/>
          </a:p>
        </p:txBody>
      </p:sp>
      <p:sp>
        <p:nvSpPr>
          <p:cNvPr id="1033"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endParaRPr lang="en-US" altLang="en-US" sz="2400">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endParaRPr lang="en-US" alt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79"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ea typeface="宋体" pitchFamily="2" charset="-122"/>
        </a:defRPr>
      </a:lvl2pPr>
      <a:lvl3pPr algn="l" rtl="0" eaLnBrk="0" fontAlgn="base" hangingPunct="0">
        <a:spcBef>
          <a:spcPct val="0"/>
        </a:spcBef>
        <a:spcAft>
          <a:spcPct val="0"/>
        </a:spcAft>
        <a:defRPr sz="4400">
          <a:solidFill>
            <a:schemeClr val="tx2"/>
          </a:solidFill>
          <a:latin typeface="Garamond" pitchFamily="18" charset="0"/>
          <a:ea typeface="宋体" pitchFamily="2" charset="-122"/>
        </a:defRPr>
      </a:lvl3pPr>
      <a:lvl4pPr algn="l" rtl="0" eaLnBrk="0" fontAlgn="base" hangingPunct="0">
        <a:spcBef>
          <a:spcPct val="0"/>
        </a:spcBef>
        <a:spcAft>
          <a:spcPct val="0"/>
        </a:spcAft>
        <a:defRPr sz="4400">
          <a:solidFill>
            <a:schemeClr val="tx2"/>
          </a:solidFill>
          <a:latin typeface="Garamond" pitchFamily="18" charset="0"/>
          <a:ea typeface="宋体" pitchFamily="2" charset="-122"/>
        </a:defRPr>
      </a:lvl4pPr>
      <a:lvl5pPr algn="l" rtl="0" eaLnBrk="0" fontAlgn="base" hangingPunct="0">
        <a:spcBef>
          <a:spcPct val="0"/>
        </a:spcBef>
        <a:spcAft>
          <a:spcPct val="0"/>
        </a:spcAft>
        <a:defRPr sz="4400">
          <a:solidFill>
            <a:schemeClr val="tx2"/>
          </a:solidFill>
          <a:latin typeface="Garamond" pitchFamily="18" charset="0"/>
          <a:ea typeface="宋体" pitchFamily="2" charset="-122"/>
        </a:defRPr>
      </a:lvl5pPr>
      <a:lvl6pPr marL="457200" algn="l" rtl="0" fontAlgn="base">
        <a:spcBef>
          <a:spcPct val="0"/>
        </a:spcBef>
        <a:spcAft>
          <a:spcPct val="0"/>
        </a:spcAft>
        <a:defRPr sz="4400">
          <a:solidFill>
            <a:schemeClr val="tx2"/>
          </a:solidFill>
          <a:latin typeface="Garamond" pitchFamily="18" charset="0"/>
          <a:ea typeface="宋体" pitchFamily="2" charset="-122"/>
        </a:defRPr>
      </a:lvl6pPr>
      <a:lvl7pPr marL="914400" algn="l" rtl="0" fontAlgn="base">
        <a:spcBef>
          <a:spcPct val="0"/>
        </a:spcBef>
        <a:spcAft>
          <a:spcPct val="0"/>
        </a:spcAft>
        <a:defRPr sz="4400">
          <a:solidFill>
            <a:schemeClr val="tx2"/>
          </a:solidFill>
          <a:latin typeface="Garamond" pitchFamily="18" charset="0"/>
          <a:ea typeface="宋体" pitchFamily="2" charset="-122"/>
        </a:defRPr>
      </a:lvl7pPr>
      <a:lvl8pPr marL="1371600" algn="l" rtl="0" fontAlgn="base">
        <a:spcBef>
          <a:spcPct val="0"/>
        </a:spcBef>
        <a:spcAft>
          <a:spcPct val="0"/>
        </a:spcAft>
        <a:defRPr sz="4400">
          <a:solidFill>
            <a:schemeClr val="tx2"/>
          </a:solidFill>
          <a:latin typeface="Garamond" pitchFamily="18" charset="0"/>
          <a:ea typeface="宋体" pitchFamily="2" charset="-122"/>
        </a:defRPr>
      </a:lvl8pPr>
      <a:lvl9pPr marL="1828800" algn="l" rtl="0" fontAlgn="base">
        <a:spcBef>
          <a:spcPct val="0"/>
        </a:spcBef>
        <a:spcAft>
          <a:spcPct val="0"/>
        </a:spcAft>
        <a:defRPr sz="44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git.fafu.edu.cn/yiwzhong/QAP/tree/master/LMSA/src/qa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79512" y="685800"/>
            <a:ext cx="8640638" cy="2127250"/>
          </a:xfrm>
        </p:spPr>
        <p:txBody>
          <a:bodyPr/>
          <a:lstStyle/>
          <a:p>
            <a:pPr eaLnBrk="1" hangingPunct="1"/>
            <a:r>
              <a:rPr lang="en-US" altLang="zh-CN" sz="4800" dirty="0" smtClean="0"/>
              <a:t>Simulated Annealing Algorithm for Quadratic Assignment Problem</a:t>
            </a:r>
            <a:r>
              <a:rPr lang="zh-CN" altLang="en-US" sz="4800" dirty="0" smtClean="0"/>
              <a:t> </a:t>
            </a:r>
          </a:p>
        </p:txBody>
      </p:sp>
      <p:sp>
        <p:nvSpPr>
          <p:cNvPr id="7171" name="Rectangle 3"/>
          <p:cNvSpPr>
            <a:spLocks noGrp="1" noChangeArrowheads="1"/>
          </p:cNvSpPr>
          <p:nvPr>
            <p:ph type="subTitle" idx="1"/>
          </p:nvPr>
        </p:nvSpPr>
        <p:spPr>
          <a:xfrm>
            <a:off x="1371600" y="3789363"/>
            <a:ext cx="6400800" cy="1690687"/>
          </a:xfrm>
        </p:spPr>
        <p:txBody>
          <a:bodyPr/>
          <a:lstStyle/>
          <a:p>
            <a:pPr eaLnBrk="1" hangingPunct="1"/>
            <a:r>
              <a:rPr lang="zh-CN" altLang="en-US" smtClean="0"/>
              <a:t>福建农林大学计算机与信息学院</a:t>
            </a:r>
          </a:p>
          <a:p>
            <a:pPr eaLnBrk="1" hangingPunct="1"/>
            <a:endParaRPr lang="zh-CN" altLang="en-US" smtClean="0"/>
          </a:p>
          <a:p>
            <a:pPr eaLnBrk="1" hangingPunct="1"/>
            <a:r>
              <a:rPr lang="zh-CN" altLang="en-US" smtClean="0"/>
              <a:t>钟一文</a:t>
            </a:r>
          </a:p>
        </p:txBody>
      </p:sp>
      <p:pic>
        <p:nvPicPr>
          <p:cNvPr id="7172" name="Picture 4" descr="绿色黑字校标"/>
          <p:cNvPicPr>
            <a:picLocks noChangeAspect="1" noChangeArrowheads="1"/>
          </p:cNvPicPr>
          <p:nvPr/>
        </p:nvPicPr>
        <p:blipFill>
          <a:blip r:embed="rId2" cstate="print"/>
          <a:srcRect/>
          <a:stretch>
            <a:fillRect/>
          </a:stretch>
        </p:blipFill>
        <p:spPr bwMode="auto">
          <a:xfrm>
            <a:off x="7019925" y="260350"/>
            <a:ext cx="1220788" cy="1216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 algorithm</a:t>
            </a:r>
            <a:endParaRPr lang="zh-CN" altLang="en-US" dirty="0"/>
          </a:p>
        </p:txBody>
      </p:sp>
      <p:sp>
        <p:nvSpPr>
          <p:cNvPr id="3" name="内容占位符 2"/>
          <p:cNvSpPr>
            <a:spLocks noGrp="1"/>
          </p:cNvSpPr>
          <p:nvPr>
            <p:ph idx="1"/>
          </p:nvPr>
        </p:nvSpPr>
        <p:spPr>
          <a:xfrm>
            <a:off x="457200" y="1417638"/>
            <a:ext cx="8229600" cy="4713287"/>
          </a:xfrm>
        </p:spPr>
        <p:txBody>
          <a:bodyPr/>
          <a:lstStyle/>
          <a:p>
            <a:r>
              <a:rPr lang="en-US" altLang="zh-CN" dirty="0" smtClean="0"/>
              <a:t>Cooling schedule</a:t>
            </a:r>
          </a:p>
          <a:p>
            <a:pPr lvl="1"/>
            <a:r>
              <a:rPr lang="en-US" altLang="zh-CN" dirty="0" smtClean="0"/>
              <a:t>The updating function that guarantees optimality</a:t>
            </a:r>
          </a:p>
          <a:p>
            <a:pPr lvl="1"/>
            <a:r>
              <a:rPr lang="en-US" altLang="zh-CN" dirty="0" smtClean="0"/>
              <a:t>The most commonly used schedules</a:t>
            </a:r>
          </a:p>
          <a:p>
            <a:pPr lvl="1"/>
            <a:r>
              <a:rPr lang="en-US" altLang="zh-CN" dirty="0" smtClean="0"/>
              <a:t>and (Lundy and </a:t>
            </a:r>
            <a:r>
              <a:rPr lang="en-US" altLang="zh-CN" dirty="0" err="1" smtClean="0"/>
              <a:t>Mees</a:t>
            </a:r>
            <a:r>
              <a:rPr lang="en-US" altLang="zh-CN" dirty="0" smtClean="0"/>
              <a:t>, 1986)</a:t>
            </a:r>
          </a:p>
          <a:p>
            <a:pPr lvl="1"/>
            <a:r>
              <a:rPr lang="en-US" altLang="zh-CN" dirty="0" smtClean="0"/>
              <a:t>List-based cooling schedule (Zhan et al. 2016)</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 for QAP</a:t>
            </a:r>
            <a:endParaRPr lang="zh-CN" altLang="en-US" dirty="0"/>
          </a:p>
        </p:txBody>
      </p:sp>
      <p:sp>
        <p:nvSpPr>
          <p:cNvPr id="3" name="内容占位符 2"/>
          <p:cNvSpPr>
            <a:spLocks noGrp="1"/>
          </p:cNvSpPr>
          <p:nvPr>
            <p:ph idx="1"/>
          </p:nvPr>
        </p:nvSpPr>
        <p:spPr>
          <a:xfrm>
            <a:off x="323528" y="1417638"/>
            <a:ext cx="8568952" cy="4713287"/>
          </a:xfrm>
        </p:spPr>
        <p:txBody>
          <a:bodyPr/>
          <a:lstStyle/>
          <a:p>
            <a:r>
              <a:rPr lang="en-US" altLang="zh-CN" dirty="0" err="1" smtClean="0"/>
              <a:t>Burkard</a:t>
            </a:r>
            <a:r>
              <a:rPr lang="en-US" altLang="zh-CN" dirty="0" smtClean="0"/>
              <a:t> and </a:t>
            </a:r>
            <a:r>
              <a:rPr lang="en-US" altLang="zh-CN" dirty="0" err="1" smtClean="0"/>
              <a:t>Rendl</a:t>
            </a:r>
            <a:r>
              <a:rPr lang="en-US" altLang="zh-CN" dirty="0" smtClean="0"/>
              <a:t> (1984) used the homogeneous simulated annealing.</a:t>
            </a:r>
          </a:p>
          <a:p>
            <a:r>
              <a:rPr lang="en-US" altLang="zh-CN" dirty="0" smtClean="0"/>
              <a:t>Wilhelm and Ward’s implementation (Wilhelm and Ward, 1987) also was homogeneous, but with more sophisticated equilibrium test.</a:t>
            </a:r>
          </a:p>
          <a:p>
            <a:r>
              <a:rPr lang="en-US" altLang="zh-CN" dirty="0" smtClean="0"/>
              <a:t>Connolly’s algorithm (Connolly, 1990)</a:t>
            </a:r>
          </a:p>
          <a:p>
            <a:r>
              <a:rPr lang="en-US" altLang="zh-CN" dirty="0" err="1" smtClean="0"/>
              <a:t>Bölte</a:t>
            </a:r>
            <a:r>
              <a:rPr lang="en-US" altLang="zh-CN" dirty="0" smtClean="0"/>
              <a:t> and </a:t>
            </a:r>
            <a:r>
              <a:rPr lang="en-US" altLang="zh-CN" dirty="0" err="1" smtClean="0"/>
              <a:t>Thonemann’s</a:t>
            </a:r>
            <a:r>
              <a:rPr lang="en-US" altLang="zh-CN" dirty="0" smtClean="0"/>
              <a:t> algorithm (</a:t>
            </a:r>
            <a:r>
              <a:rPr lang="en-US" altLang="zh-CN" dirty="0" err="1" smtClean="0"/>
              <a:t>Bölte</a:t>
            </a:r>
            <a:r>
              <a:rPr lang="en-US" altLang="zh-CN" dirty="0" smtClean="0"/>
              <a:t> and </a:t>
            </a:r>
            <a:r>
              <a:rPr lang="en-US" altLang="zh-CN" dirty="0" err="1" smtClean="0"/>
              <a:t>Thonemann</a:t>
            </a:r>
            <a:r>
              <a:rPr lang="en-US" altLang="zh-CN" dirty="0" smtClean="0"/>
              <a:t>, 1996)</a:t>
            </a:r>
          </a:p>
          <a:p>
            <a:r>
              <a:rPr lang="en-US" altLang="zh-CN" dirty="0" err="1" smtClean="0"/>
              <a:t>Misevičius</a:t>
            </a:r>
            <a:r>
              <a:rPr lang="en-US" altLang="zh-CN" dirty="0" smtClean="0"/>
              <a:t>, </a:t>
            </a:r>
            <a:r>
              <a:rPr lang="en-US" altLang="zh-CN" dirty="0" err="1" smtClean="0"/>
              <a:t>Alfonsas’s</a:t>
            </a:r>
            <a:r>
              <a:rPr lang="en-US" altLang="zh-CN" dirty="0" smtClean="0"/>
              <a:t> algorithm (2003)</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Bölte</a:t>
            </a:r>
            <a:r>
              <a:rPr lang="en-US" altLang="zh-CN" dirty="0" smtClean="0"/>
              <a:t> and </a:t>
            </a:r>
            <a:r>
              <a:rPr lang="en-US" altLang="zh-CN" dirty="0" err="1" smtClean="0"/>
              <a:t>Thonemann’s</a:t>
            </a:r>
            <a:r>
              <a:rPr lang="en-US" altLang="zh-CN" dirty="0" smtClean="0"/>
              <a:t> algorithm</a:t>
            </a:r>
            <a:endParaRPr lang="zh-CN" altLang="en-US" dirty="0"/>
          </a:p>
        </p:txBody>
      </p:sp>
      <p:sp>
        <p:nvSpPr>
          <p:cNvPr id="3" name="内容占位符 2"/>
          <p:cNvSpPr>
            <a:spLocks noGrp="1"/>
          </p:cNvSpPr>
          <p:nvPr>
            <p:ph idx="1"/>
          </p:nvPr>
        </p:nvSpPr>
        <p:spPr>
          <a:xfrm>
            <a:off x="180528" y="1417638"/>
            <a:ext cx="8855968" cy="4891682"/>
          </a:xfrm>
        </p:spPr>
        <p:txBody>
          <a:bodyPr/>
          <a:lstStyle/>
          <a:p>
            <a:r>
              <a:rPr lang="en-US" altLang="zh-CN" dirty="0" smtClean="0"/>
              <a:t>Swap neighborhood structure</a:t>
            </a:r>
          </a:p>
          <a:p>
            <a:endParaRPr lang="en-US" altLang="zh-CN" dirty="0"/>
          </a:p>
          <a:p>
            <a:endParaRPr lang="en-US" altLang="zh-CN" dirty="0" smtClean="0"/>
          </a:p>
          <a:p>
            <a:endParaRPr lang="en-US" altLang="zh-CN" dirty="0"/>
          </a:p>
          <a:p>
            <a:endParaRPr lang="en-US" altLang="zh-CN" dirty="0" smtClean="0"/>
          </a:p>
          <a:p>
            <a:pPr lvl="1"/>
            <a:r>
              <a:rPr lang="en-US" altLang="zh-CN" sz="2800" dirty="0" smtClean="0"/>
              <a:t>Neighbor size = n * (n-1) / 2</a:t>
            </a:r>
          </a:p>
        </p:txBody>
      </p:sp>
      <p:pic>
        <p:nvPicPr>
          <p:cNvPr id="6861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0528" y="2132856"/>
            <a:ext cx="8705698" cy="149922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Bölte</a:t>
            </a:r>
            <a:r>
              <a:rPr lang="en-US" altLang="zh-CN" dirty="0" smtClean="0"/>
              <a:t> and </a:t>
            </a:r>
            <a:r>
              <a:rPr lang="en-US" altLang="zh-CN" dirty="0" err="1" smtClean="0"/>
              <a:t>Thonemann’s</a:t>
            </a:r>
            <a:r>
              <a:rPr lang="en-US" altLang="zh-CN" dirty="0" smtClean="0"/>
              <a:t> algorithm</a:t>
            </a:r>
            <a:endParaRPr lang="zh-CN" altLang="en-US" dirty="0"/>
          </a:p>
        </p:txBody>
      </p:sp>
      <p:sp>
        <p:nvSpPr>
          <p:cNvPr id="3" name="内容占位符 2"/>
          <p:cNvSpPr>
            <a:spLocks noGrp="1"/>
          </p:cNvSpPr>
          <p:nvPr>
            <p:ph idx="1"/>
          </p:nvPr>
        </p:nvSpPr>
        <p:spPr>
          <a:xfrm>
            <a:off x="180528" y="1417638"/>
            <a:ext cx="8855968" cy="4891682"/>
          </a:xfrm>
        </p:spPr>
        <p:txBody>
          <a:bodyPr/>
          <a:lstStyle/>
          <a:p>
            <a:r>
              <a:rPr lang="en-US" altLang="zh-CN" dirty="0" smtClean="0"/>
              <a:t>Swap neighborhood structure</a:t>
            </a:r>
          </a:p>
          <a:p>
            <a:r>
              <a:rPr lang="en-US" altLang="zh-CN" dirty="0" smtClean="0"/>
              <a:t>Sequence sampling</a:t>
            </a:r>
          </a:p>
          <a:p>
            <a:pPr lvl="1"/>
            <a:r>
              <a:rPr lang="en-US" altLang="zh-CN" sz="2800" dirty="0" smtClean="0"/>
              <a:t>(0,1),(0,2),…,(0,n-1),(1,2),(1,3),…,(n-2,n-1)</a:t>
            </a:r>
          </a:p>
          <a:p>
            <a:pPr lvl="1"/>
            <a:r>
              <a:rPr lang="en-US" altLang="zh-CN" sz="2800" dirty="0" err="1" smtClean="0"/>
              <a:t>nIndex</a:t>
            </a:r>
            <a:r>
              <a:rPr lang="en-US" altLang="zh-CN" sz="2800" dirty="0" smtClean="0"/>
              <a:t> = 0, 1, …, neighbor size – 1</a:t>
            </a:r>
          </a:p>
          <a:p>
            <a:pPr lvl="1"/>
            <a:r>
              <a:rPr lang="en-US" altLang="zh-CN" sz="2800" dirty="0" err="1" smtClean="0"/>
              <a:t>nIndex</a:t>
            </a:r>
            <a:r>
              <a:rPr lang="en-US" altLang="zh-CN" sz="2800" dirty="0" smtClean="0"/>
              <a:t> = (</a:t>
            </a:r>
            <a:r>
              <a:rPr lang="en-US" altLang="zh-CN" sz="2800" dirty="0" err="1" smtClean="0"/>
              <a:t>nIndex</a:t>
            </a:r>
            <a:r>
              <a:rPr lang="en-US" altLang="zh-CN" sz="2800" dirty="0" smtClean="0"/>
              <a:t> + 1) % </a:t>
            </a:r>
            <a:r>
              <a:rPr lang="en-US" altLang="zh-CN" sz="2800" dirty="0" err="1" smtClean="0"/>
              <a:t>neighborSize</a:t>
            </a:r>
            <a:endParaRPr lang="en-US" altLang="zh-CN" sz="2800" dirty="0" smtClean="0"/>
          </a:p>
        </p:txBody>
      </p:sp>
    </p:spTree>
    <p:extLst>
      <p:ext uri="{BB962C8B-B14F-4D97-AF65-F5344CB8AC3E}">
        <p14:creationId xmlns="" xmlns:p14="http://schemas.microsoft.com/office/powerpoint/2010/main" val="86996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Bölte</a:t>
            </a:r>
            <a:r>
              <a:rPr lang="en-US" altLang="zh-CN" dirty="0" smtClean="0"/>
              <a:t> and </a:t>
            </a:r>
            <a:r>
              <a:rPr lang="en-US" altLang="zh-CN" dirty="0" err="1" smtClean="0"/>
              <a:t>Thonemann’s</a:t>
            </a:r>
            <a:r>
              <a:rPr lang="en-US" altLang="zh-CN" dirty="0" smtClean="0"/>
              <a:t> algorithm</a:t>
            </a:r>
            <a:endParaRPr lang="zh-CN" altLang="en-US" dirty="0"/>
          </a:p>
        </p:txBody>
      </p:sp>
      <p:sp>
        <p:nvSpPr>
          <p:cNvPr id="3" name="内容占位符 2"/>
          <p:cNvSpPr>
            <a:spLocks noGrp="1"/>
          </p:cNvSpPr>
          <p:nvPr>
            <p:ph idx="1"/>
          </p:nvPr>
        </p:nvSpPr>
        <p:spPr>
          <a:xfrm>
            <a:off x="180528" y="1417638"/>
            <a:ext cx="8855968" cy="4891682"/>
          </a:xfrm>
        </p:spPr>
        <p:txBody>
          <a:bodyPr/>
          <a:lstStyle/>
          <a:p>
            <a:r>
              <a:rPr lang="en-US" altLang="zh-CN" dirty="0" smtClean="0"/>
              <a:t>Swap neighborhood structure</a:t>
            </a:r>
          </a:p>
          <a:p>
            <a:r>
              <a:rPr lang="en-US" altLang="zh-CN" dirty="0" smtClean="0"/>
              <a:t>Sequence sampling</a:t>
            </a:r>
          </a:p>
          <a:p>
            <a:pPr lvl="1"/>
            <a:r>
              <a:rPr lang="en-US" altLang="zh-CN" dirty="0" smtClean="0"/>
              <a:t>(0,1),(0,2),…,(0,n-1),(1,2),(1,3),…,(n-2,n-1)</a:t>
            </a:r>
          </a:p>
          <a:p>
            <a:r>
              <a:rPr lang="en-US" altLang="zh-CN" dirty="0" smtClean="0"/>
              <a:t>Inhomogeneous annealing with cosine oscillation</a:t>
            </a:r>
          </a:p>
          <a:p>
            <a:pPr lvl="1"/>
            <a:r>
              <a:rPr lang="en-US" altLang="zh-CN" dirty="0" smtClean="0"/>
              <a:t>t0 = 10.0 * </a:t>
            </a:r>
            <a:r>
              <a:rPr lang="en-US" altLang="zh-CN" dirty="0" err="1" smtClean="0"/>
              <a:t>maxD</a:t>
            </a:r>
            <a:r>
              <a:rPr lang="en-US" altLang="zh-CN" dirty="0" smtClean="0"/>
              <a:t> * </a:t>
            </a:r>
            <a:r>
              <a:rPr lang="en-US" altLang="zh-CN" dirty="0" err="1" smtClean="0"/>
              <a:t>maxF</a:t>
            </a:r>
            <a:r>
              <a:rPr lang="en-US" altLang="zh-CN" dirty="0" smtClean="0"/>
              <a:t> / 25</a:t>
            </a:r>
          </a:p>
          <a:p>
            <a:pPr lvl="1"/>
            <a:r>
              <a:rPr lang="en-US" altLang="zh-CN" dirty="0" err="1" smtClean="0"/>
              <a:t>tf</a:t>
            </a:r>
            <a:r>
              <a:rPr lang="en-US" altLang="zh-CN" dirty="0" smtClean="0"/>
              <a:t> = 2.0 * </a:t>
            </a:r>
            <a:r>
              <a:rPr lang="en-US" altLang="zh-CN" dirty="0" err="1" smtClean="0"/>
              <a:t>maxD</a:t>
            </a:r>
            <a:r>
              <a:rPr lang="en-US" altLang="zh-CN" dirty="0" smtClean="0"/>
              <a:t> * </a:t>
            </a:r>
            <a:r>
              <a:rPr lang="en-US" altLang="zh-CN" dirty="0" err="1" smtClean="0"/>
              <a:t>maxF</a:t>
            </a:r>
            <a:r>
              <a:rPr lang="en-US" altLang="zh-CN" dirty="0" smtClean="0"/>
              <a:t> / 25</a:t>
            </a:r>
          </a:p>
          <a:p>
            <a:pPr lvl="1"/>
            <a:r>
              <a:rPr lang="en-US" altLang="zh-CN" dirty="0" smtClean="0"/>
              <a:t>beta = (t0-tf)/(L*t0*</a:t>
            </a:r>
            <a:r>
              <a:rPr lang="en-US" altLang="zh-CN" dirty="0" err="1" smtClean="0"/>
              <a:t>tf</a:t>
            </a:r>
            <a:r>
              <a:rPr lang="en-US" altLang="zh-CN" dirty="0" smtClean="0"/>
              <a:t>)</a:t>
            </a:r>
          </a:p>
          <a:p>
            <a:pPr lvl="1"/>
            <a:r>
              <a:rPr lang="en-US" altLang="zh-CN" dirty="0" smtClean="0"/>
              <a:t>MAXRN = </a:t>
            </a:r>
            <a:r>
              <a:rPr lang="en-US" altLang="zh-CN" dirty="0" err="1" smtClean="0"/>
              <a:t>neighborSize</a:t>
            </a:r>
            <a:r>
              <a:rPr lang="en-US" altLang="zh-CN" dirty="0" smtClean="0"/>
              <a:t>/2</a:t>
            </a:r>
          </a:p>
          <a:p>
            <a:pPr lvl="1"/>
            <a:r>
              <a:rPr lang="en-US" altLang="zh-CN" dirty="0" smtClean="0"/>
              <a:t>t = </a:t>
            </a:r>
            <a:r>
              <a:rPr lang="en-US" altLang="zh-CN" dirty="0" err="1" smtClean="0"/>
              <a:t>finalT</a:t>
            </a:r>
            <a:r>
              <a:rPr lang="en-US" altLang="zh-CN" dirty="0" smtClean="0"/>
              <a:t> + 0.5 * </a:t>
            </a:r>
            <a:r>
              <a:rPr lang="en-US" altLang="zh-CN" dirty="0" err="1" smtClean="0"/>
              <a:t>finalT</a:t>
            </a:r>
            <a:r>
              <a:rPr lang="en-US" altLang="zh-CN" dirty="0" smtClean="0"/>
              <a:t> * Math.</a:t>
            </a:r>
            <a:r>
              <a:rPr lang="en-US" altLang="zh-CN" i="1" dirty="0" smtClean="0"/>
              <a:t>cos(w*(k-</a:t>
            </a:r>
            <a:r>
              <a:rPr lang="en-US" altLang="zh-CN" i="1" dirty="0" err="1" smtClean="0"/>
              <a:t>finalL</a:t>
            </a:r>
            <a:r>
              <a:rPr lang="en-US" altLang="zh-CN" i="1" dirty="0" smtClean="0"/>
              <a:t>))</a:t>
            </a:r>
          </a:p>
          <a:p>
            <a:pPr lvl="1"/>
            <a:r>
              <a:rPr lang="en-US" altLang="zh-CN" dirty="0" smtClean="0"/>
              <a:t>w = 16.0 * </a:t>
            </a:r>
            <a:r>
              <a:rPr lang="en-US" altLang="zh-CN" dirty="0" err="1" smtClean="0"/>
              <a:t>Math.</a:t>
            </a:r>
            <a:r>
              <a:rPr lang="en-US" altLang="zh-CN" i="1" dirty="0" err="1" smtClean="0"/>
              <a:t>PI</a:t>
            </a:r>
            <a:r>
              <a:rPr lang="en-US" altLang="zh-CN" i="1" dirty="0" smtClean="0"/>
              <a:t> / (n*(n-1))</a:t>
            </a:r>
            <a:endParaRPr lang="zh-CN" altLang="en-US" dirty="0"/>
          </a:p>
        </p:txBody>
      </p:sp>
    </p:spTree>
    <p:extLst>
      <p:ext uri="{BB962C8B-B14F-4D97-AF65-F5344CB8AC3E}">
        <p14:creationId xmlns="" xmlns:p14="http://schemas.microsoft.com/office/powerpoint/2010/main" val="1533279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Bölte</a:t>
            </a:r>
            <a:r>
              <a:rPr lang="en-US" altLang="zh-CN" dirty="0" smtClean="0"/>
              <a:t> and </a:t>
            </a:r>
            <a:r>
              <a:rPr lang="en-US" altLang="zh-CN" dirty="0" err="1" smtClean="0"/>
              <a:t>Thonemann’s</a:t>
            </a:r>
            <a:r>
              <a:rPr lang="en-US" altLang="zh-CN" dirty="0" smtClean="0"/>
              <a:t> algorithm</a:t>
            </a:r>
            <a:endParaRPr lang="zh-CN" altLang="en-US" dirty="0"/>
          </a:p>
        </p:txBody>
      </p:sp>
      <p:sp>
        <p:nvSpPr>
          <p:cNvPr id="3" name="内容占位符 2"/>
          <p:cNvSpPr>
            <a:spLocks noGrp="1"/>
          </p:cNvSpPr>
          <p:nvPr>
            <p:ph idx="1"/>
          </p:nvPr>
        </p:nvSpPr>
        <p:spPr>
          <a:xfrm>
            <a:off x="180528" y="1417638"/>
            <a:ext cx="8855968" cy="4891682"/>
          </a:xfrm>
        </p:spPr>
        <p:txBody>
          <a:bodyPr/>
          <a:lstStyle/>
          <a:p>
            <a:r>
              <a:rPr lang="en-US" altLang="zh-CN" dirty="0" smtClean="0"/>
              <a:t>Swap neighborhood structure</a:t>
            </a:r>
          </a:p>
          <a:p>
            <a:r>
              <a:rPr lang="en-US" altLang="zh-CN" dirty="0" smtClean="0"/>
              <a:t>Sequence sampling</a:t>
            </a:r>
          </a:p>
          <a:p>
            <a:r>
              <a:rPr lang="en-US" altLang="zh-CN" dirty="0" smtClean="0"/>
              <a:t>Inhomogeneous annealing with cosine oscillation</a:t>
            </a:r>
            <a:endParaRPr lang="zh-CN" altLang="en-US" dirty="0"/>
          </a:p>
        </p:txBody>
      </p:sp>
      <p:pic>
        <p:nvPicPr>
          <p:cNvPr id="112641" name="Picture 1" descr="C:\Users\Administrator\AppData\Roaming\Tencent\Users\13903116\QQ\WinTemp\RichOle\W(FQ5P[~S7(D{G[1O}[LF9T.png"/>
          <p:cNvPicPr>
            <a:picLocks noChangeAspect="1" noChangeArrowheads="1"/>
          </p:cNvPicPr>
          <p:nvPr/>
        </p:nvPicPr>
        <p:blipFill>
          <a:blip r:embed="rId2" cstate="print"/>
          <a:srcRect/>
          <a:stretch>
            <a:fillRect/>
          </a:stretch>
        </p:blipFill>
        <p:spPr bwMode="auto">
          <a:xfrm>
            <a:off x="2771800" y="2996952"/>
            <a:ext cx="5222021" cy="3528392"/>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Misevičius</a:t>
            </a:r>
            <a:r>
              <a:rPr lang="en-US" altLang="zh-CN" dirty="0" smtClean="0"/>
              <a:t>, </a:t>
            </a:r>
            <a:r>
              <a:rPr lang="en-US" altLang="zh-CN" dirty="0" err="1" smtClean="0"/>
              <a:t>Alfonsas’s</a:t>
            </a:r>
            <a:r>
              <a:rPr lang="en-US" altLang="zh-CN" dirty="0" smtClean="0"/>
              <a:t> algorithm</a:t>
            </a:r>
            <a:endParaRPr lang="zh-CN" altLang="en-US" dirty="0"/>
          </a:p>
        </p:txBody>
      </p:sp>
      <p:sp>
        <p:nvSpPr>
          <p:cNvPr id="3" name="内容占位符 2"/>
          <p:cNvSpPr>
            <a:spLocks noGrp="1"/>
          </p:cNvSpPr>
          <p:nvPr>
            <p:ph idx="1"/>
          </p:nvPr>
        </p:nvSpPr>
        <p:spPr>
          <a:xfrm>
            <a:off x="457200" y="1417638"/>
            <a:ext cx="8229600" cy="5107706"/>
          </a:xfrm>
        </p:spPr>
        <p:txBody>
          <a:bodyPr/>
          <a:lstStyle/>
          <a:p>
            <a:r>
              <a:rPr lang="en-US" altLang="zh-CN" dirty="0" smtClean="0"/>
              <a:t>Swap neighborhood structure</a:t>
            </a:r>
          </a:p>
          <a:p>
            <a:r>
              <a:rPr lang="en-US" altLang="zh-CN" dirty="0" smtClean="0"/>
              <a:t>Sequence sampling</a:t>
            </a:r>
          </a:p>
          <a:p>
            <a:r>
              <a:rPr lang="en-US" altLang="zh-CN" dirty="0" smtClean="0"/>
              <a:t>Inhomogeneous annealing with oscillation</a:t>
            </a:r>
          </a:p>
          <a:p>
            <a:pPr lvl="1"/>
            <a:r>
              <a:rPr lang="en-US" altLang="zh-CN" dirty="0" smtClean="0"/>
              <a:t>t0 = (1-lamda1)*</a:t>
            </a:r>
            <a:r>
              <a:rPr lang="en-US" altLang="zh-CN" dirty="0" err="1" smtClean="0"/>
              <a:t>minDelta</a:t>
            </a:r>
            <a:r>
              <a:rPr lang="en-US" altLang="zh-CN" dirty="0" smtClean="0"/>
              <a:t> + lamda1*</a:t>
            </a:r>
            <a:r>
              <a:rPr lang="en-US" altLang="zh-CN" dirty="0" err="1" smtClean="0"/>
              <a:t>avrDelta</a:t>
            </a:r>
            <a:endParaRPr lang="en-US" altLang="zh-CN" dirty="0" smtClean="0"/>
          </a:p>
          <a:p>
            <a:pPr lvl="1"/>
            <a:r>
              <a:rPr lang="en-US" altLang="zh-CN" dirty="0" smtClean="0"/>
              <a:t>(1-lamda2)*</a:t>
            </a:r>
            <a:r>
              <a:rPr lang="en-US" altLang="zh-CN" dirty="0" err="1" smtClean="0"/>
              <a:t>minDelta</a:t>
            </a:r>
            <a:r>
              <a:rPr lang="en-US" altLang="zh-CN" dirty="0" smtClean="0"/>
              <a:t> + lamda2*</a:t>
            </a:r>
            <a:r>
              <a:rPr lang="en-US" altLang="zh-CN" dirty="0" err="1" smtClean="0"/>
              <a:t>avrDelta</a:t>
            </a:r>
            <a:endParaRPr lang="en-US" altLang="zh-CN" dirty="0" smtClean="0"/>
          </a:p>
          <a:p>
            <a:pPr lvl="1"/>
            <a:r>
              <a:rPr lang="en-US" altLang="zh-CN" dirty="0" smtClean="0"/>
              <a:t>beta = (t0-tf)/(L*t0*</a:t>
            </a:r>
            <a:r>
              <a:rPr lang="en-US" altLang="zh-CN" dirty="0" err="1" smtClean="0"/>
              <a:t>tf</a:t>
            </a:r>
            <a:r>
              <a:rPr lang="en-US" altLang="zh-CN" dirty="0" smtClean="0"/>
              <a:t>)</a:t>
            </a:r>
          </a:p>
          <a:p>
            <a:pPr lvl="1"/>
            <a:r>
              <a:rPr lang="en-US" altLang="zh-CN" dirty="0" smtClean="0"/>
              <a:t>MAXRN = </a:t>
            </a:r>
            <a:r>
              <a:rPr lang="en-US" altLang="zh-CN" dirty="0" err="1" smtClean="0"/>
              <a:t>neighborSize</a:t>
            </a:r>
            <a:r>
              <a:rPr lang="en-US" altLang="zh-CN" dirty="0" smtClean="0"/>
              <a:t>/2</a:t>
            </a:r>
          </a:p>
          <a:p>
            <a:pPr lvl="1">
              <a:buNone/>
            </a:pPr>
            <a:r>
              <a:rPr lang="en-US" altLang="zh-CN" dirty="0" smtClean="0"/>
              <a:t>After oscillation:</a:t>
            </a:r>
          </a:p>
          <a:p>
            <a:pPr lvl="1"/>
            <a:r>
              <a:rPr lang="en-US" altLang="zh-CN" dirty="0" smtClean="0"/>
              <a:t>t0 = </a:t>
            </a:r>
            <a:r>
              <a:rPr lang="en-US" altLang="zh-CN" dirty="0" err="1" smtClean="0"/>
              <a:t>finalT</a:t>
            </a:r>
            <a:r>
              <a:rPr lang="en-US" altLang="zh-CN" dirty="0" smtClean="0"/>
              <a:t> or (1+1.0/3)*</a:t>
            </a:r>
            <a:r>
              <a:rPr lang="en-US" altLang="zh-CN" dirty="0" err="1" smtClean="0"/>
              <a:t>finalT;</a:t>
            </a:r>
          </a:p>
          <a:p>
            <a:pPr lvl="1"/>
            <a:r>
              <a:rPr lang="en-US" altLang="zh-CN" dirty="0" err="1" smtClean="0"/>
              <a:t>tf</a:t>
            </a:r>
            <a:r>
              <a:rPr lang="en-US" altLang="zh-CN" dirty="0" smtClean="0"/>
              <a:t> = </a:t>
            </a:r>
            <a:r>
              <a:rPr lang="en-US" altLang="zh-CN" dirty="0" err="1" smtClean="0"/>
              <a:t>finalT</a:t>
            </a:r>
            <a:r>
              <a:rPr lang="en-US" altLang="zh-CN" dirty="0" smtClean="0"/>
              <a:t>  or (1-1.0/3)*</a:t>
            </a:r>
            <a:r>
              <a:rPr lang="en-US" altLang="zh-CN" dirty="0" err="1" smtClean="0"/>
              <a:t>finalT;</a:t>
            </a:r>
          </a:p>
          <a:p>
            <a:pPr lvl="1"/>
            <a:r>
              <a:rPr lang="en-US" altLang="zh-CN" dirty="0" smtClean="0"/>
              <a:t>beta = (t0-tf)/(L*t0*</a:t>
            </a:r>
            <a:r>
              <a:rPr lang="en-US" altLang="zh-CN" dirty="0" err="1" smtClean="0"/>
              <a:t>tf</a:t>
            </a:r>
            <a:r>
              <a:rPr lang="en-US" altLang="zh-CN" dirty="0" smtClean="0"/>
              <a:t>)</a:t>
            </a:r>
            <a:endParaRPr lang="zh-CN" altLang="en-US" dirty="0" err="1"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Misevičius</a:t>
            </a:r>
            <a:r>
              <a:rPr lang="en-US" altLang="zh-CN" dirty="0" smtClean="0"/>
              <a:t>, </a:t>
            </a:r>
            <a:r>
              <a:rPr lang="en-US" altLang="zh-CN" dirty="0" err="1" smtClean="0"/>
              <a:t>Alfonsas’s</a:t>
            </a:r>
            <a:r>
              <a:rPr lang="en-US" altLang="zh-CN" dirty="0" smtClean="0"/>
              <a:t> algorithm</a:t>
            </a:r>
            <a:endParaRPr lang="zh-CN" altLang="en-US" dirty="0"/>
          </a:p>
        </p:txBody>
      </p:sp>
      <p:sp>
        <p:nvSpPr>
          <p:cNvPr id="3" name="内容占位符 2"/>
          <p:cNvSpPr>
            <a:spLocks noGrp="1"/>
          </p:cNvSpPr>
          <p:nvPr>
            <p:ph idx="1"/>
          </p:nvPr>
        </p:nvSpPr>
        <p:spPr>
          <a:xfrm>
            <a:off x="457200" y="1417638"/>
            <a:ext cx="8229600" cy="5107706"/>
          </a:xfrm>
        </p:spPr>
        <p:txBody>
          <a:bodyPr/>
          <a:lstStyle/>
          <a:p>
            <a:r>
              <a:rPr lang="en-US" altLang="zh-CN" dirty="0" smtClean="0"/>
              <a:t>Swap neighborhood structure</a:t>
            </a:r>
          </a:p>
          <a:p>
            <a:r>
              <a:rPr lang="en-US" altLang="zh-CN" dirty="0" smtClean="0"/>
              <a:t>Sequence sampling</a:t>
            </a:r>
          </a:p>
          <a:p>
            <a:r>
              <a:rPr lang="en-US" altLang="zh-CN" dirty="0" smtClean="0"/>
              <a:t>Inhomogeneous annealing with oscillation</a:t>
            </a:r>
          </a:p>
        </p:txBody>
      </p:sp>
      <p:pic>
        <p:nvPicPr>
          <p:cNvPr id="120833" name="Picture 1" descr="C:\Users\Administrator\AppData\Roaming\Tencent\Users\13903116\QQ\WinTemp\RichOle\PO7Z8CVVPOC]1VTG9EZUM@3.png"/>
          <p:cNvPicPr>
            <a:picLocks noChangeAspect="1" noChangeArrowheads="1"/>
          </p:cNvPicPr>
          <p:nvPr/>
        </p:nvPicPr>
        <p:blipFill>
          <a:blip r:embed="rId2" cstate="print"/>
          <a:srcRect/>
          <a:stretch>
            <a:fillRect/>
          </a:stretch>
        </p:blipFill>
        <p:spPr bwMode="auto">
          <a:xfrm>
            <a:off x="1907703" y="2996952"/>
            <a:ext cx="5714789" cy="352839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a:t>
            </a:r>
            <a:endParaRPr lang="zh-CN" altLang="en-US" dirty="0"/>
          </a:p>
        </p:txBody>
      </p:sp>
      <p:sp>
        <p:nvSpPr>
          <p:cNvPr id="3" name="内容占位符 2"/>
          <p:cNvSpPr>
            <a:spLocks noGrp="1"/>
          </p:cNvSpPr>
          <p:nvPr>
            <p:ph idx="1"/>
          </p:nvPr>
        </p:nvSpPr>
        <p:spPr>
          <a:xfrm>
            <a:off x="457200" y="1484784"/>
            <a:ext cx="8229600" cy="4781128"/>
          </a:xfrm>
        </p:spPr>
        <p:txBody>
          <a:bodyPr/>
          <a:lstStyle/>
          <a:p>
            <a:r>
              <a:rPr lang="en-US" altLang="zh-CN" dirty="0" smtClean="0">
                <a:hlinkClick r:id="rId2"/>
              </a:rPr>
              <a:t>http://</a:t>
            </a:r>
            <a:r>
              <a:rPr lang="en-US" altLang="zh-CN" dirty="0" smtClean="0">
                <a:hlinkClick r:id="rId2"/>
              </a:rPr>
              <a:t>git.fafu.edu.cn/yiwzhong/QAP/tree/master/LMSA/src/qap</a:t>
            </a:r>
            <a:endParaRPr lang="en-US" altLang="zh-CN" dirty="0" smtClean="0"/>
          </a:p>
          <a:p>
            <a:r>
              <a:rPr lang="en-US" altLang="zh-CN" dirty="0" smtClean="0"/>
              <a:t>Problems</a:t>
            </a:r>
            <a:endParaRPr lang="en-US" altLang="zh-CN" dirty="0" smtClean="0"/>
          </a:p>
          <a:p>
            <a:r>
              <a:rPr lang="en-US" altLang="zh-CN" dirty="0" smtClean="0"/>
              <a:t>Solution</a:t>
            </a:r>
          </a:p>
          <a:p>
            <a:r>
              <a:rPr lang="en-US" altLang="zh-CN" dirty="0" smtClean="0"/>
              <a:t>Neighbor</a:t>
            </a:r>
          </a:p>
          <a:p>
            <a:r>
              <a:rPr lang="en-US" altLang="zh-CN" dirty="0" smtClean="0"/>
              <a:t>Methods</a:t>
            </a:r>
          </a:p>
          <a:p>
            <a:r>
              <a:rPr lang="en-US" altLang="zh-CN" dirty="0" smtClean="0"/>
              <a:t>Simulations</a:t>
            </a:r>
          </a:p>
          <a:p>
            <a:r>
              <a:rPr lang="en-US" altLang="zh-CN" dirty="0" smtClean="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a:t>
            </a:r>
            <a:endParaRPr lang="zh-CN" altLang="en-US" dirty="0"/>
          </a:p>
        </p:txBody>
      </p:sp>
      <p:sp>
        <p:nvSpPr>
          <p:cNvPr id="3" name="内容占位符 2"/>
          <p:cNvSpPr>
            <a:spLocks noGrp="1"/>
          </p:cNvSpPr>
          <p:nvPr>
            <p:ph idx="1"/>
          </p:nvPr>
        </p:nvSpPr>
        <p:spPr/>
        <p:txBody>
          <a:bodyPr/>
          <a:lstStyle/>
          <a:p>
            <a:r>
              <a:rPr lang="en-US" altLang="zh-CN" dirty="0" smtClean="0"/>
              <a:t>Problems</a:t>
            </a:r>
          </a:p>
          <a:p>
            <a:pPr lvl="1"/>
            <a:r>
              <a:rPr lang="en-US" altLang="zh-CN" dirty="0" err="1" smtClean="0"/>
              <a:t>readinData</a:t>
            </a:r>
            <a:r>
              <a:rPr lang="en-US" altLang="zh-CN" dirty="0" smtClean="0"/>
              <a:t>()</a:t>
            </a:r>
          </a:p>
          <a:p>
            <a:pPr lvl="1"/>
            <a:r>
              <a:rPr lang="en-US" altLang="zh-CN" dirty="0" err="1" smtClean="0"/>
              <a:t>getMakespan</a:t>
            </a:r>
            <a:r>
              <a:rPr lang="en-US" altLang="zh-CN" dirty="0" smtClean="0"/>
              <a:t>()</a:t>
            </a:r>
          </a:p>
          <a:p>
            <a:pPr lvl="1"/>
            <a:r>
              <a:rPr lang="en-US" altLang="zh-CN" dirty="0" err="1" smtClean="0"/>
              <a:t>getDistance</a:t>
            </a:r>
            <a:r>
              <a:rPr lang="en-US" altLang="zh-CN" dirty="0" smtClean="0"/>
              <a:t>()</a:t>
            </a:r>
          </a:p>
          <a:p>
            <a:pPr lvl="1"/>
            <a:r>
              <a:rPr lang="en-US" altLang="zh-CN" dirty="0" err="1" smtClean="0"/>
              <a:t>getFlow</a:t>
            </a:r>
            <a:r>
              <a:rPr lang="en-US" altLang="zh-CN" dirty="0" smtClean="0"/>
              <a:t>()</a:t>
            </a:r>
          </a:p>
          <a:p>
            <a:pPr lvl="1"/>
            <a:r>
              <a:rPr lang="en-US" altLang="zh-CN" dirty="0" err="1" smtClean="0"/>
              <a:t>getPairs</a:t>
            </a:r>
            <a:r>
              <a:rPr lang="en-US" altLang="zh-CN"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z="5100" b="1" dirty="0" smtClean="0">
                <a:solidFill>
                  <a:schemeClr val="tx1"/>
                </a:solidFill>
                <a:latin typeface="Times New Roman" pitchFamily="18" charset="0"/>
                <a:ea typeface="黑体" pitchFamily="49" charset="-122"/>
              </a:rPr>
              <a:t>Contents</a:t>
            </a:r>
            <a:endParaRPr lang="zh-CN" altLang="en-US" sz="5100" b="1" dirty="0" smtClean="0">
              <a:solidFill>
                <a:schemeClr val="tx1"/>
              </a:solidFill>
              <a:latin typeface="Times New Roman" pitchFamily="18" charset="0"/>
              <a:ea typeface="黑体" pitchFamily="49" charset="-122"/>
            </a:endParaRPr>
          </a:p>
        </p:txBody>
      </p:sp>
      <p:sp>
        <p:nvSpPr>
          <p:cNvPr id="8195" name="AutoShape 4"/>
          <p:cNvSpPr>
            <a:spLocks noChangeArrowheads="1"/>
          </p:cNvSpPr>
          <p:nvPr/>
        </p:nvSpPr>
        <p:spPr bwMode="gray">
          <a:xfrm>
            <a:off x="1403350" y="1628775"/>
            <a:ext cx="6446838" cy="812800"/>
          </a:xfrm>
          <a:prstGeom prst="roundRect">
            <a:avLst>
              <a:gd name="adj" fmla="val 10889"/>
            </a:avLst>
          </a:prstGeom>
          <a:solidFill>
            <a:srgbClr val="FF99CC"/>
          </a:soli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sp>
        <p:nvSpPr>
          <p:cNvPr id="8196" name="AutoShape 5"/>
          <p:cNvSpPr>
            <a:spLocks noChangeArrowheads="1"/>
          </p:cNvSpPr>
          <p:nvPr/>
        </p:nvSpPr>
        <p:spPr bwMode="gray">
          <a:xfrm>
            <a:off x="1547813" y="1700213"/>
            <a:ext cx="1008062" cy="649287"/>
          </a:xfrm>
          <a:prstGeom prst="roundRect">
            <a:avLst>
              <a:gd name="adj" fmla="val 11921"/>
            </a:avLst>
          </a:prstGeom>
          <a:gradFill rotWithShape="1">
            <a:gsLst>
              <a:gs pos="0">
                <a:srgbClr val="0066CC"/>
              </a:gs>
              <a:gs pos="100000">
                <a:srgbClr val="00478E"/>
              </a:gs>
            </a:gsLst>
            <a:lin ang="5400000" scaled="1"/>
          </a:gradFill>
          <a:ln w="38100">
            <a:solidFill>
              <a:schemeClr val="tx1"/>
            </a:solidFill>
            <a:round/>
            <a:headEnd/>
            <a:tailEnd/>
          </a:ln>
          <a:effectLst/>
        </p:spPr>
        <p:txBody>
          <a:bodyPr wrap="none" anchor="ctr"/>
          <a:lstStyle/>
          <a:p>
            <a:endParaRPr lang="en-US"/>
          </a:p>
        </p:txBody>
      </p:sp>
      <p:sp>
        <p:nvSpPr>
          <p:cNvPr id="3078" name="Freeform 6"/>
          <p:cNvSpPr>
            <a:spLocks/>
          </p:cNvSpPr>
          <p:nvPr/>
        </p:nvSpPr>
        <p:spPr bwMode="gray">
          <a:xfrm>
            <a:off x="1576388" y="1685925"/>
            <a:ext cx="619125" cy="30321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66CC">
                  <a:gamma/>
                  <a:tint val="54510"/>
                  <a:invGamma/>
                </a:srgbClr>
              </a:gs>
              <a:gs pos="50000">
                <a:srgbClr val="0066CC">
                  <a:alpha val="0"/>
                </a:srgbClr>
              </a:gs>
              <a:gs pos="100000">
                <a:srgbClr val="0066CC">
                  <a:gamma/>
                  <a:tint val="54510"/>
                  <a:invGamma/>
                </a:srgbClr>
              </a:gs>
            </a:gsLst>
            <a:lin ang="2700000" scaled="1"/>
          </a:gra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pPr>
              <a:defRPr/>
            </a:pPr>
            <a:endParaRPr lang="en-US"/>
          </a:p>
        </p:txBody>
      </p:sp>
      <p:sp>
        <p:nvSpPr>
          <p:cNvPr id="3079" name="Text Box 7"/>
          <p:cNvSpPr txBox="1">
            <a:spLocks noChangeArrowheads="1"/>
          </p:cNvSpPr>
          <p:nvPr/>
        </p:nvSpPr>
        <p:spPr bwMode="gray">
          <a:xfrm>
            <a:off x="1763713" y="1757363"/>
            <a:ext cx="576262"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a:solidFill>
                  <a:srgbClr val="FFFFFF"/>
                </a:solidFill>
                <a:effectLst>
                  <a:outerShdw blurRad="38100" dist="38100" dir="2700000" algn="tl">
                    <a:srgbClr val="C0C0C0"/>
                  </a:outerShdw>
                </a:effectLst>
                <a:latin typeface="Arial" pitchFamily="34" charset="0"/>
              </a:rPr>
              <a:t>1</a:t>
            </a:r>
          </a:p>
        </p:txBody>
      </p:sp>
      <p:sp>
        <p:nvSpPr>
          <p:cNvPr id="8201" name="Text Box 8"/>
          <p:cNvSpPr txBox="1">
            <a:spLocks noChangeArrowheads="1"/>
          </p:cNvSpPr>
          <p:nvPr/>
        </p:nvSpPr>
        <p:spPr bwMode="gray">
          <a:xfrm>
            <a:off x="2843213" y="1844675"/>
            <a:ext cx="4740275" cy="457200"/>
          </a:xfrm>
          <a:prstGeom prst="rect">
            <a:avLst/>
          </a:prstGeom>
          <a:noFill/>
          <a:ln w="9525" algn="ctr">
            <a:noFill/>
            <a:miter lim="800000"/>
            <a:headEnd/>
            <a:tailEnd/>
          </a:ln>
          <a:effectLst/>
        </p:spPr>
        <p:txBody>
          <a:bodyPr>
            <a:spAutoFit/>
          </a:bodyPr>
          <a:lstStyle/>
          <a:p>
            <a:pPr algn="l" eaLnBrk="0" hangingPunct="0"/>
            <a:r>
              <a:rPr lang="en-US" altLang="zh-CN" sz="2400" b="1" dirty="0" smtClean="0">
                <a:solidFill>
                  <a:srgbClr val="000000"/>
                </a:solidFill>
                <a:latin typeface="Arial" pitchFamily="34" charset="0"/>
                <a:ea typeface="楷体_GB2312" pitchFamily="49" charset="-122"/>
              </a:rPr>
              <a:t>Quadratic Assignment Problem</a:t>
            </a:r>
            <a:endParaRPr lang="zh-CN" altLang="en-US" sz="2400" b="1" dirty="0">
              <a:solidFill>
                <a:srgbClr val="000000"/>
              </a:solidFill>
              <a:latin typeface="Arial" pitchFamily="34" charset="0"/>
              <a:ea typeface="楷体_GB2312" pitchFamily="49" charset="-122"/>
            </a:endParaRPr>
          </a:p>
        </p:txBody>
      </p:sp>
      <p:sp>
        <p:nvSpPr>
          <p:cNvPr id="8202" name="AutoShape 9"/>
          <p:cNvSpPr>
            <a:spLocks noChangeArrowheads="1"/>
          </p:cNvSpPr>
          <p:nvPr/>
        </p:nvSpPr>
        <p:spPr bwMode="gray">
          <a:xfrm>
            <a:off x="1438275" y="2693988"/>
            <a:ext cx="6446838" cy="898525"/>
          </a:xfrm>
          <a:prstGeom prst="roundRect">
            <a:avLst>
              <a:gd name="adj" fmla="val 10889"/>
            </a:avLst>
          </a:prstGeom>
          <a:gradFill rotWithShape="1">
            <a:gsLst>
              <a:gs pos="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sp>
        <p:nvSpPr>
          <p:cNvPr id="8203" name="AutoShape 10"/>
          <p:cNvSpPr>
            <a:spLocks noChangeArrowheads="1"/>
          </p:cNvSpPr>
          <p:nvPr/>
        </p:nvSpPr>
        <p:spPr bwMode="gray">
          <a:xfrm>
            <a:off x="1579563" y="2776538"/>
            <a:ext cx="976312" cy="735012"/>
          </a:xfrm>
          <a:prstGeom prst="roundRect">
            <a:avLst>
              <a:gd name="adj" fmla="val 11921"/>
            </a:avLst>
          </a:prstGeom>
          <a:gradFill rotWithShape="1">
            <a:gsLst>
              <a:gs pos="0">
                <a:srgbClr val="009999"/>
              </a:gs>
              <a:gs pos="100000">
                <a:srgbClr val="006B6B"/>
              </a:gs>
            </a:gsLst>
            <a:lin ang="5400000" scaled="1"/>
          </a:gradFill>
          <a:ln w="38100">
            <a:solidFill>
              <a:schemeClr val="tx1"/>
            </a:solidFill>
            <a:round/>
            <a:headEnd/>
            <a:tailEnd/>
          </a:ln>
          <a:effectLst/>
        </p:spPr>
        <p:txBody>
          <a:bodyPr wrap="none" anchor="ctr"/>
          <a:lstStyle/>
          <a:p>
            <a:endParaRPr lang="en-US"/>
          </a:p>
        </p:txBody>
      </p:sp>
      <p:sp>
        <p:nvSpPr>
          <p:cNvPr id="8204" name="Freeform 11"/>
          <p:cNvSpPr>
            <a:spLocks/>
          </p:cNvSpPr>
          <p:nvPr/>
        </p:nvSpPr>
        <p:spPr bwMode="gray">
          <a:xfrm>
            <a:off x="1619250" y="2824163"/>
            <a:ext cx="619125" cy="368300"/>
          </a:xfrm>
          <a:custGeom>
            <a:avLst/>
            <a:gdLst>
              <a:gd name="T0" fmla="*/ 122578 w 596"/>
              <a:gd name="T1" fmla="*/ 0 h 598"/>
              <a:gd name="T2" fmla="*/ 0 w 596"/>
              <a:gd name="T3" fmla="*/ 72675 h 598"/>
              <a:gd name="T4" fmla="*/ 0 w 596"/>
              <a:gd name="T5" fmla="*/ 362757 h 598"/>
              <a:gd name="T6" fmla="*/ 167247 w 596"/>
              <a:gd name="T7" fmla="*/ 107164 h 598"/>
              <a:gd name="T8" fmla="*/ 611853 w 596"/>
              <a:gd name="T9" fmla="*/ 0 h 598"/>
              <a:gd name="T10" fmla="*/ 122578 w 596"/>
              <a:gd name="T11" fmla="*/ 0 h 5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93D4D4"/>
              </a:gs>
              <a:gs pos="100000">
                <a:srgbClr val="009999">
                  <a:alpha val="0"/>
                </a:srgbClr>
              </a:gs>
            </a:gsLst>
            <a:lin ang="2700000" scaled="1"/>
          </a:gradFill>
          <a:ln w="0">
            <a:noFill/>
            <a:prstDash val="solid"/>
            <a:round/>
            <a:headEnd/>
            <a:tailEnd/>
          </a:ln>
        </p:spPr>
        <p:txBody>
          <a:bodyPr/>
          <a:lstStyle/>
          <a:p>
            <a:endParaRPr lang="zh-CN" altLang="en-US"/>
          </a:p>
        </p:txBody>
      </p:sp>
      <p:sp>
        <p:nvSpPr>
          <p:cNvPr id="3084" name="Text Box 12"/>
          <p:cNvSpPr txBox="1">
            <a:spLocks noChangeArrowheads="1"/>
          </p:cNvSpPr>
          <p:nvPr/>
        </p:nvSpPr>
        <p:spPr bwMode="gray">
          <a:xfrm>
            <a:off x="1993900" y="2873375"/>
            <a:ext cx="382588"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00">
                <a:solidFill>
                  <a:srgbClr val="FFFFFF"/>
                </a:solidFill>
                <a:effectLst>
                  <a:outerShdw blurRad="38100" dist="38100" dir="2700000" algn="tl">
                    <a:srgbClr val="C0C0C0"/>
                  </a:outerShdw>
                </a:effectLst>
                <a:latin typeface="Arial" pitchFamily="34" charset="0"/>
              </a:rPr>
              <a:t>2</a:t>
            </a:r>
          </a:p>
        </p:txBody>
      </p:sp>
      <p:sp>
        <p:nvSpPr>
          <p:cNvPr id="8206" name="Text Box 13"/>
          <p:cNvSpPr txBox="1">
            <a:spLocks noChangeArrowheads="1"/>
          </p:cNvSpPr>
          <p:nvPr/>
        </p:nvSpPr>
        <p:spPr bwMode="gray">
          <a:xfrm>
            <a:off x="2771775" y="2924175"/>
            <a:ext cx="4740275" cy="457200"/>
          </a:xfrm>
          <a:prstGeom prst="rect">
            <a:avLst/>
          </a:prstGeom>
          <a:noFill/>
          <a:ln w="9525" algn="ctr">
            <a:noFill/>
            <a:miter lim="800000"/>
            <a:headEnd/>
            <a:tailEnd/>
          </a:ln>
          <a:effectLst/>
        </p:spPr>
        <p:txBody>
          <a:bodyPr>
            <a:spAutoFit/>
          </a:bodyPr>
          <a:lstStyle/>
          <a:p>
            <a:pPr algn="l" eaLnBrk="0" hangingPunct="0"/>
            <a:r>
              <a:rPr lang="en-US" altLang="zh-CN" sz="2400" b="1" dirty="0" smtClean="0">
                <a:solidFill>
                  <a:srgbClr val="000000"/>
                </a:solidFill>
                <a:latin typeface="Arial" pitchFamily="34" charset="0"/>
                <a:ea typeface="楷体_GB2312" pitchFamily="49" charset="-122"/>
              </a:rPr>
              <a:t>Simulated Annealing Algorithm</a:t>
            </a:r>
            <a:endParaRPr lang="zh-CN" altLang="en-US" sz="2400" b="1" dirty="0">
              <a:solidFill>
                <a:srgbClr val="000000"/>
              </a:solidFill>
              <a:latin typeface="Arial" pitchFamily="34" charset="0"/>
              <a:ea typeface="楷体_GB2312" pitchFamily="49" charset="-122"/>
            </a:endParaRPr>
          </a:p>
        </p:txBody>
      </p:sp>
      <p:sp>
        <p:nvSpPr>
          <p:cNvPr id="8207" name="AutoShape 14"/>
          <p:cNvSpPr>
            <a:spLocks noChangeArrowheads="1"/>
          </p:cNvSpPr>
          <p:nvPr/>
        </p:nvSpPr>
        <p:spPr bwMode="gray">
          <a:xfrm>
            <a:off x="1403350" y="3803650"/>
            <a:ext cx="6481763" cy="719138"/>
          </a:xfrm>
          <a:prstGeom prst="roundRect">
            <a:avLst>
              <a:gd name="adj" fmla="val 10889"/>
            </a:avLst>
          </a:prstGeom>
          <a:solidFill>
            <a:srgbClr val="FFFF99">
              <a:alpha val="50195"/>
            </a:srgbClr>
          </a:soli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sp>
        <p:nvSpPr>
          <p:cNvPr id="8208" name="AutoShape 15"/>
          <p:cNvSpPr>
            <a:spLocks noChangeArrowheads="1"/>
          </p:cNvSpPr>
          <p:nvPr/>
        </p:nvSpPr>
        <p:spPr bwMode="gray">
          <a:xfrm>
            <a:off x="1543050" y="3860800"/>
            <a:ext cx="1012825" cy="747713"/>
          </a:xfrm>
          <a:prstGeom prst="roundRect">
            <a:avLst>
              <a:gd name="adj" fmla="val 11921"/>
            </a:avLst>
          </a:prstGeom>
          <a:gradFill rotWithShape="1">
            <a:gsLst>
              <a:gs pos="0">
                <a:srgbClr val="EC941E"/>
              </a:gs>
              <a:gs pos="100000">
                <a:srgbClr val="A56715"/>
              </a:gs>
            </a:gsLst>
            <a:lin ang="5400000" scaled="1"/>
          </a:gradFill>
          <a:ln w="38100">
            <a:solidFill>
              <a:schemeClr val="tx1"/>
            </a:solidFill>
            <a:round/>
            <a:headEnd/>
            <a:tailEnd/>
          </a:ln>
          <a:effectLst/>
        </p:spPr>
        <p:txBody>
          <a:bodyPr wrap="none" anchor="ctr"/>
          <a:lstStyle/>
          <a:p>
            <a:endParaRPr lang="en-US"/>
          </a:p>
        </p:txBody>
      </p:sp>
      <p:sp>
        <p:nvSpPr>
          <p:cNvPr id="8209" name="Freeform 16"/>
          <p:cNvSpPr>
            <a:spLocks/>
          </p:cNvSpPr>
          <p:nvPr/>
        </p:nvSpPr>
        <p:spPr bwMode="gray">
          <a:xfrm>
            <a:off x="1547813" y="3860800"/>
            <a:ext cx="614362" cy="374650"/>
          </a:xfrm>
          <a:custGeom>
            <a:avLst/>
            <a:gdLst>
              <a:gd name="T0" fmla="*/ 121635 w 596"/>
              <a:gd name="T1" fmla="*/ 0 h 598"/>
              <a:gd name="T2" fmla="*/ 0 w 596"/>
              <a:gd name="T3" fmla="*/ 73928 h 598"/>
              <a:gd name="T4" fmla="*/ 0 w 596"/>
              <a:gd name="T5" fmla="*/ 369011 h 598"/>
              <a:gd name="T6" fmla="*/ 165960 w 596"/>
              <a:gd name="T7" fmla="*/ 109012 h 598"/>
              <a:gd name="T8" fmla="*/ 607146 w 596"/>
              <a:gd name="T9" fmla="*/ 0 h 598"/>
              <a:gd name="T10" fmla="*/ 121635 w 596"/>
              <a:gd name="T11" fmla="*/ 0 h 5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F6CB92"/>
              </a:gs>
              <a:gs pos="100000">
                <a:srgbClr val="EC941E">
                  <a:alpha val="0"/>
                </a:srgbClr>
              </a:gs>
            </a:gsLst>
            <a:lin ang="2700000" scaled="1"/>
          </a:gradFill>
          <a:ln w="0">
            <a:noFill/>
            <a:prstDash val="solid"/>
            <a:round/>
            <a:headEnd/>
            <a:tailEnd/>
          </a:ln>
        </p:spPr>
        <p:txBody>
          <a:bodyPr/>
          <a:lstStyle/>
          <a:p>
            <a:endParaRPr lang="zh-CN" altLang="en-US"/>
          </a:p>
        </p:txBody>
      </p:sp>
      <p:sp>
        <p:nvSpPr>
          <p:cNvPr id="3089" name="Text Box 17"/>
          <p:cNvSpPr txBox="1">
            <a:spLocks noChangeArrowheads="1"/>
          </p:cNvSpPr>
          <p:nvPr/>
        </p:nvSpPr>
        <p:spPr bwMode="gray">
          <a:xfrm>
            <a:off x="1947863" y="3948113"/>
            <a:ext cx="382587"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00">
                <a:solidFill>
                  <a:srgbClr val="FFFFFF"/>
                </a:solidFill>
                <a:effectLst>
                  <a:outerShdw blurRad="38100" dist="38100" dir="2700000" algn="tl">
                    <a:srgbClr val="C0C0C0"/>
                  </a:outerShdw>
                </a:effectLst>
                <a:latin typeface="Arial" pitchFamily="34" charset="0"/>
              </a:rPr>
              <a:t>3</a:t>
            </a:r>
          </a:p>
        </p:txBody>
      </p:sp>
      <p:sp>
        <p:nvSpPr>
          <p:cNvPr id="8211" name="Text Box 18"/>
          <p:cNvSpPr txBox="1">
            <a:spLocks noChangeArrowheads="1"/>
          </p:cNvSpPr>
          <p:nvPr/>
        </p:nvSpPr>
        <p:spPr bwMode="gray">
          <a:xfrm>
            <a:off x="2700338" y="3930650"/>
            <a:ext cx="5184775" cy="457200"/>
          </a:xfrm>
          <a:prstGeom prst="rect">
            <a:avLst/>
          </a:prstGeom>
          <a:noFill/>
          <a:ln w="9525" algn="ctr">
            <a:noFill/>
            <a:miter lim="800000"/>
            <a:headEnd/>
            <a:tailEnd/>
          </a:ln>
          <a:effectLst/>
        </p:spPr>
        <p:txBody>
          <a:bodyPr>
            <a:spAutoFit/>
          </a:bodyPr>
          <a:lstStyle/>
          <a:p>
            <a:pPr algn="l" eaLnBrk="0" hangingPunct="0"/>
            <a:r>
              <a:rPr lang="en-US" altLang="zh-CN" sz="2400" b="1" dirty="0" smtClean="0">
                <a:solidFill>
                  <a:srgbClr val="000000"/>
                </a:solidFill>
                <a:latin typeface="Arial" pitchFamily="34" charset="0"/>
                <a:ea typeface="楷体_GB2312" pitchFamily="49" charset="-122"/>
              </a:rPr>
              <a:t>SA for QAP</a:t>
            </a:r>
            <a:endParaRPr lang="zh-CN" altLang="en-US" sz="2400" b="1" dirty="0">
              <a:solidFill>
                <a:srgbClr val="000000"/>
              </a:solidFill>
              <a:latin typeface="Arial" pitchFamily="34" charset="0"/>
              <a:ea typeface="楷体_GB2312" pitchFamily="49" charset="-122"/>
            </a:endParaRPr>
          </a:p>
        </p:txBody>
      </p:sp>
      <p:sp>
        <p:nvSpPr>
          <p:cNvPr id="8212" name="AutoShape 19"/>
          <p:cNvSpPr>
            <a:spLocks noChangeArrowheads="1"/>
          </p:cNvSpPr>
          <p:nvPr/>
        </p:nvSpPr>
        <p:spPr bwMode="gray">
          <a:xfrm>
            <a:off x="1403350" y="4724400"/>
            <a:ext cx="6480175" cy="952500"/>
          </a:xfrm>
          <a:prstGeom prst="roundRect">
            <a:avLst>
              <a:gd name="adj" fmla="val 10889"/>
            </a:avLst>
          </a:prstGeom>
          <a:solidFill>
            <a:srgbClr val="FFFF00"/>
          </a:soli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sp>
        <p:nvSpPr>
          <p:cNvPr id="8213" name="AutoShape 20"/>
          <p:cNvSpPr>
            <a:spLocks noChangeArrowheads="1"/>
          </p:cNvSpPr>
          <p:nvPr/>
        </p:nvSpPr>
        <p:spPr bwMode="gray">
          <a:xfrm>
            <a:off x="1547813" y="4868863"/>
            <a:ext cx="1008062" cy="739775"/>
          </a:xfrm>
          <a:prstGeom prst="roundRect">
            <a:avLst>
              <a:gd name="adj" fmla="val 11921"/>
            </a:avLst>
          </a:prstGeom>
          <a:solidFill>
            <a:srgbClr val="6600CC">
              <a:alpha val="94901"/>
            </a:srgbClr>
          </a:solidFill>
          <a:ln w="38100">
            <a:solidFill>
              <a:schemeClr val="tx1"/>
            </a:solidFill>
            <a:round/>
            <a:headEnd/>
            <a:tailEnd/>
          </a:ln>
          <a:effectLst/>
        </p:spPr>
        <p:txBody>
          <a:bodyPr wrap="none" anchor="ctr"/>
          <a:lstStyle/>
          <a:p>
            <a:endParaRPr lang="en-US"/>
          </a:p>
        </p:txBody>
      </p:sp>
      <p:sp>
        <p:nvSpPr>
          <p:cNvPr id="8214" name="Freeform 21"/>
          <p:cNvSpPr>
            <a:spLocks/>
          </p:cNvSpPr>
          <p:nvPr/>
        </p:nvSpPr>
        <p:spPr bwMode="gray">
          <a:xfrm>
            <a:off x="1547813" y="4856163"/>
            <a:ext cx="592137" cy="301625"/>
          </a:xfrm>
          <a:custGeom>
            <a:avLst/>
            <a:gdLst>
              <a:gd name="T0" fmla="*/ 117235 w 596"/>
              <a:gd name="T1" fmla="*/ 0 h 598"/>
              <a:gd name="T2" fmla="*/ 0 w 596"/>
              <a:gd name="T3" fmla="*/ 59518 h 598"/>
              <a:gd name="T4" fmla="*/ 0 w 596"/>
              <a:gd name="T5" fmla="*/ 297085 h 598"/>
              <a:gd name="T6" fmla="*/ 159956 w 596"/>
              <a:gd name="T7" fmla="*/ 87764 h 598"/>
              <a:gd name="T8" fmla="*/ 585182 w 596"/>
              <a:gd name="T9" fmla="*/ 0 h 598"/>
              <a:gd name="T10" fmla="*/ 117235 w 596"/>
              <a:gd name="T11" fmla="*/ 0 h 5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F6CB92"/>
              </a:gs>
              <a:gs pos="100000">
                <a:srgbClr val="EC941E">
                  <a:alpha val="0"/>
                </a:srgbClr>
              </a:gs>
            </a:gsLst>
            <a:lin ang="2700000" scaled="1"/>
          </a:gradFill>
          <a:ln w="0">
            <a:noFill/>
            <a:prstDash val="solid"/>
            <a:round/>
            <a:headEnd/>
            <a:tailEnd/>
          </a:ln>
        </p:spPr>
        <p:txBody>
          <a:bodyPr/>
          <a:lstStyle/>
          <a:p>
            <a:endParaRPr lang="zh-CN" altLang="en-US"/>
          </a:p>
        </p:txBody>
      </p:sp>
      <p:sp>
        <p:nvSpPr>
          <p:cNvPr id="3094" name="Text Box 22"/>
          <p:cNvSpPr txBox="1">
            <a:spLocks noChangeArrowheads="1"/>
          </p:cNvSpPr>
          <p:nvPr/>
        </p:nvSpPr>
        <p:spPr bwMode="gray">
          <a:xfrm>
            <a:off x="1979613" y="4997450"/>
            <a:ext cx="382587"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00">
                <a:solidFill>
                  <a:srgbClr val="FFFFFF"/>
                </a:solidFill>
                <a:effectLst>
                  <a:outerShdw blurRad="38100" dist="38100" dir="2700000" algn="tl">
                    <a:srgbClr val="C0C0C0"/>
                  </a:outerShdw>
                </a:effectLst>
                <a:latin typeface="Arial" pitchFamily="34" charset="0"/>
              </a:rPr>
              <a:t>4</a:t>
            </a:r>
          </a:p>
        </p:txBody>
      </p:sp>
      <p:sp>
        <p:nvSpPr>
          <p:cNvPr id="8216" name="Text Box 23"/>
          <p:cNvSpPr txBox="1">
            <a:spLocks noChangeArrowheads="1"/>
          </p:cNvSpPr>
          <p:nvPr/>
        </p:nvSpPr>
        <p:spPr bwMode="gray">
          <a:xfrm>
            <a:off x="2700338" y="5011738"/>
            <a:ext cx="5327650" cy="457200"/>
          </a:xfrm>
          <a:prstGeom prst="rect">
            <a:avLst/>
          </a:prstGeom>
          <a:noFill/>
          <a:ln w="9525" algn="ctr">
            <a:noFill/>
            <a:miter lim="800000"/>
            <a:headEnd/>
            <a:tailEnd/>
          </a:ln>
          <a:effectLst/>
        </p:spPr>
        <p:txBody>
          <a:bodyPr>
            <a:spAutoFit/>
          </a:bodyPr>
          <a:lstStyle/>
          <a:p>
            <a:pPr algn="l" eaLnBrk="0" hangingPunct="0"/>
            <a:r>
              <a:rPr lang="en-US" altLang="zh-CN" sz="2400" b="1" dirty="0" smtClean="0">
                <a:solidFill>
                  <a:srgbClr val="000000"/>
                </a:solidFill>
                <a:latin typeface="Arial" pitchFamily="34" charset="0"/>
                <a:ea typeface="楷体_GB2312" pitchFamily="49" charset="-122"/>
              </a:rPr>
              <a:t>Research Directions</a:t>
            </a:r>
            <a:endParaRPr lang="zh-CN" altLang="en-US" sz="2400" b="1" dirty="0">
              <a:solidFill>
                <a:srgbClr val="000000"/>
              </a:solidFill>
              <a:latin typeface="Arial" pitchFamily="34" charset="0"/>
              <a:ea typeface="楷体_GB2312" pitchFamily="49" charset="-122"/>
            </a:endParaRPr>
          </a:p>
        </p:txBody>
      </p:sp>
      <p:graphicFrame>
        <p:nvGraphicFramePr>
          <p:cNvPr id="3096" name="Object 24"/>
          <p:cNvGraphicFramePr>
            <a:graphicFrameLocks noChangeAspect="1"/>
          </p:cNvGraphicFramePr>
          <p:nvPr/>
        </p:nvGraphicFramePr>
        <p:xfrm>
          <a:off x="250825" y="1916113"/>
          <a:ext cx="1090613" cy="334962"/>
        </p:xfrm>
        <a:graphic>
          <a:graphicData uri="http://schemas.openxmlformats.org/presentationml/2006/ole">
            <p:oleObj spid="_x0000_s8221" name="绘图" r:id="rId3" imgW="458433" imgH="13938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3096"/>
                                        </p:tgtEl>
                                        <p:attrNameLst>
                                          <p:attrName>style.visibility</p:attrName>
                                        </p:attrNameLst>
                                      </p:cBhvr>
                                      <p:to>
                                        <p:strVal val="visible"/>
                                      </p:to>
                                    </p:set>
                                    <p:animEffect transition="in" filter="slide(fromLeft)">
                                      <p:cBhvr>
                                        <p:cTn id="7" dur="500"/>
                                        <p:tgtEl>
                                          <p:spTgt spid="3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a:t>
            </a:r>
            <a:endParaRPr lang="zh-CN" altLang="en-US" dirty="0"/>
          </a:p>
        </p:txBody>
      </p:sp>
      <p:sp>
        <p:nvSpPr>
          <p:cNvPr id="3" name="内容占位符 2"/>
          <p:cNvSpPr>
            <a:spLocks noGrp="1"/>
          </p:cNvSpPr>
          <p:nvPr>
            <p:ph idx="1"/>
          </p:nvPr>
        </p:nvSpPr>
        <p:spPr/>
        <p:txBody>
          <a:bodyPr/>
          <a:lstStyle/>
          <a:p>
            <a:r>
              <a:rPr lang="en-US" altLang="zh-CN" dirty="0" smtClean="0"/>
              <a:t>Problems</a:t>
            </a:r>
          </a:p>
          <a:p>
            <a:r>
              <a:rPr lang="en-US" altLang="zh-CN" dirty="0" smtClean="0"/>
              <a:t>Solution</a:t>
            </a:r>
          </a:p>
          <a:p>
            <a:pPr lvl="1"/>
            <a:r>
              <a:rPr lang="en-US" altLang="zh-CN" dirty="0" err="1" smtClean="0"/>
              <a:t>calcuMakespan</a:t>
            </a:r>
            <a:endParaRPr lang="en-US" altLang="zh-CN" dirty="0" smtClean="0"/>
          </a:p>
          <a:p>
            <a:pPr lvl="1"/>
            <a:r>
              <a:rPr lang="en-US" altLang="zh-CN" dirty="0" err="1" smtClean="0"/>
              <a:t>randomNeighbor</a:t>
            </a:r>
            <a:endParaRPr lang="en-US" altLang="zh-CN" dirty="0" smtClean="0"/>
          </a:p>
          <a:p>
            <a:pPr lvl="1"/>
            <a:r>
              <a:rPr lang="en-US" altLang="zh-CN" dirty="0" err="1" smtClean="0"/>
              <a:t>nextNeighbor</a:t>
            </a:r>
            <a:endParaRPr lang="en-US" altLang="zh-CN" dirty="0" smtClean="0"/>
          </a:p>
          <a:p>
            <a:pPr lvl="1"/>
            <a:r>
              <a:rPr lang="en-US" altLang="zh-CN" dirty="0" smtClean="0"/>
              <a:t>swap</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a:t>
            </a:r>
            <a:endParaRPr lang="zh-CN" altLang="en-US" dirty="0"/>
          </a:p>
        </p:txBody>
      </p:sp>
      <p:sp>
        <p:nvSpPr>
          <p:cNvPr id="3" name="内容占位符 2"/>
          <p:cNvSpPr>
            <a:spLocks noGrp="1"/>
          </p:cNvSpPr>
          <p:nvPr>
            <p:ph idx="1"/>
          </p:nvPr>
        </p:nvSpPr>
        <p:spPr/>
        <p:txBody>
          <a:bodyPr/>
          <a:lstStyle/>
          <a:p>
            <a:r>
              <a:rPr lang="en-US" altLang="zh-CN" dirty="0" smtClean="0"/>
              <a:t>Problems</a:t>
            </a:r>
          </a:p>
          <a:p>
            <a:r>
              <a:rPr lang="en-US" altLang="zh-CN" dirty="0" smtClean="0"/>
              <a:t>Solution</a:t>
            </a:r>
          </a:p>
          <a:p>
            <a:r>
              <a:rPr lang="en-US" altLang="zh-CN" dirty="0" smtClean="0"/>
              <a:t>Neighbor</a:t>
            </a:r>
          </a:p>
          <a:p>
            <a:pPr lvl="1"/>
            <a:r>
              <a:rPr lang="en-US" altLang="zh-CN" dirty="0" err="1" smtClean="0"/>
              <a:t>getX</a:t>
            </a:r>
            <a:endParaRPr lang="en-US" altLang="zh-CN" dirty="0" smtClean="0"/>
          </a:p>
          <a:p>
            <a:pPr lvl="1"/>
            <a:r>
              <a:rPr lang="en-US" altLang="zh-CN" dirty="0" err="1" smtClean="0"/>
              <a:t>getY</a:t>
            </a:r>
            <a:endParaRPr lang="en-US" altLang="zh-CN" dirty="0" smtClean="0"/>
          </a:p>
          <a:p>
            <a:pPr lvl="1"/>
            <a:r>
              <a:rPr lang="en-US" altLang="zh-CN" dirty="0" err="1" smtClean="0"/>
              <a:t>getDelta</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a:t>
            </a:r>
            <a:endParaRPr lang="zh-CN" altLang="en-US" dirty="0"/>
          </a:p>
        </p:txBody>
      </p:sp>
      <p:sp>
        <p:nvSpPr>
          <p:cNvPr id="3" name="内容占位符 2"/>
          <p:cNvSpPr>
            <a:spLocks noGrp="1"/>
          </p:cNvSpPr>
          <p:nvPr>
            <p:ph idx="1"/>
          </p:nvPr>
        </p:nvSpPr>
        <p:spPr/>
        <p:txBody>
          <a:bodyPr/>
          <a:lstStyle/>
          <a:p>
            <a:r>
              <a:rPr lang="en-US" altLang="zh-CN" dirty="0" smtClean="0"/>
              <a:t>Problems</a:t>
            </a:r>
          </a:p>
          <a:p>
            <a:r>
              <a:rPr lang="en-US" altLang="zh-CN" dirty="0" smtClean="0"/>
              <a:t>Solution</a:t>
            </a:r>
          </a:p>
          <a:p>
            <a:r>
              <a:rPr lang="en-US" altLang="zh-CN" dirty="0" smtClean="0"/>
              <a:t>Neighbor</a:t>
            </a:r>
          </a:p>
          <a:p>
            <a:r>
              <a:rPr lang="en-US" altLang="zh-CN" dirty="0" smtClean="0"/>
              <a:t>Methods</a:t>
            </a:r>
          </a:p>
          <a:p>
            <a:pPr lvl="1"/>
            <a:r>
              <a:rPr lang="en-US" altLang="zh-CN" dirty="0" err="1" smtClean="0"/>
              <a:t>localSearch</a:t>
            </a:r>
            <a:endParaRPr lang="en-US" altLang="zh-CN" dirty="0" smtClean="0"/>
          </a:p>
          <a:p>
            <a:pPr lvl="1"/>
            <a:r>
              <a:rPr lang="en-US" altLang="zh-CN" dirty="0" err="1" smtClean="0"/>
              <a:t>tabuSearch</a:t>
            </a:r>
            <a:endParaRPr lang="en-US" altLang="zh-CN" dirty="0" smtClean="0"/>
          </a:p>
          <a:p>
            <a:pPr lvl="1"/>
            <a:r>
              <a:rPr lang="en-US" altLang="zh-CN" dirty="0" err="1" smtClean="0"/>
              <a:t>cosineSA</a:t>
            </a:r>
            <a:endParaRPr lang="en-US" altLang="zh-CN" dirty="0" smtClean="0"/>
          </a:p>
          <a:p>
            <a:pPr lvl="1"/>
            <a:r>
              <a:rPr lang="en-US" altLang="zh-CN" dirty="0" err="1" smtClean="0"/>
              <a:t>modifiedSA</a:t>
            </a:r>
            <a:endParaRPr lang="en-US" altLang="zh-CN" dirty="0" smtClean="0"/>
          </a:p>
          <a:p>
            <a:pPr lvl="1"/>
            <a:r>
              <a:rPr lang="en-US" altLang="zh-CN" dirty="0" smtClean="0"/>
              <a:t>…</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a:t>
            </a:r>
            <a:endParaRPr lang="zh-CN" altLang="en-US" dirty="0"/>
          </a:p>
        </p:txBody>
      </p:sp>
      <p:sp>
        <p:nvSpPr>
          <p:cNvPr id="3" name="内容占位符 2"/>
          <p:cNvSpPr>
            <a:spLocks noGrp="1"/>
          </p:cNvSpPr>
          <p:nvPr>
            <p:ph idx="1"/>
          </p:nvPr>
        </p:nvSpPr>
        <p:spPr>
          <a:xfrm>
            <a:off x="457200" y="1484784"/>
            <a:ext cx="8229600" cy="4781128"/>
          </a:xfrm>
        </p:spPr>
        <p:txBody>
          <a:bodyPr/>
          <a:lstStyle/>
          <a:p>
            <a:r>
              <a:rPr lang="en-US" altLang="zh-CN" dirty="0" smtClean="0"/>
              <a:t>Problems</a:t>
            </a:r>
          </a:p>
          <a:p>
            <a:r>
              <a:rPr lang="en-US" altLang="zh-CN" dirty="0" smtClean="0"/>
              <a:t>Solution</a:t>
            </a:r>
          </a:p>
          <a:p>
            <a:r>
              <a:rPr lang="en-US" altLang="zh-CN" dirty="0" smtClean="0"/>
              <a:t>Neighbor</a:t>
            </a:r>
          </a:p>
          <a:p>
            <a:r>
              <a:rPr lang="en-US" altLang="zh-CN" dirty="0" smtClean="0"/>
              <a:t>Methods</a:t>
            </a:r>
          </a:p>
          <a:p>
            <a:r>
              <a:rPr lang="en-US" altLang="zh-CN" dirty="0" smtClean="0"/>
              <a:t>Simulations</a:t>
            </a:r>
          </a:p>
          <a:p>
            <a:pPr lvl="1"/>
            <a:r>
              <a:rPr lang="en-US" altLang="zh-CN" dirty="0" smtClean="0"/>
              <a:t>Parameters setting</a:t>
            </a:r>
          </a:p>
          <a:p>
            <a:pPr lvl="1"/>
            <a:r>
              <a:rPr lang="en-US" altLang="zh-CN" dirty="0" err="1" smtClean="0"/>
              <a:t>testSingleInstance</a:t>
            </a:r>
            <a:endParaRPr lang="en-US" altLang="zh-CN" dirty="0" smtClean="0"/>
          </a:p>
          <a:p>
            <a:pPr lvl="1"/>
            <a:r>
              <a:rPr lang="en-US" altLang="zh-CN" dirty="0" err="1" smtClean="0"/>
              <a:t>testMultipleInstance</a:t>
            </a:r>
            <a:endParaRPr lang="en-US" altLang="zh-CN" dirty="0" smtClean="0"/>
          </a:p>
          <a:p>
            <a:pPr lvl="1"/>
            <a:r>
              <a:rPr lang="en-US" altLang="zh-CN" dirty="0" err="1" smtClean="0"/>
              <a:t>saveFinalResults</a:t>
            </a:r>
            <a:endParaRPr lang="en-US" altLang="zh-CN" dirty="0" smtClean="0"/>
          </a:p>
          <a:p>
            <a:pPr lvl="1"/>
            <a:r>
              <a:rPr lang="en-US" altLang="zh-CN" dirty="0" err="1" smtClean="0"/>
              <a:t>saveConvergenceData</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Research directions</a:t>
            </a:r>
            <a:endParaRPr lang="zh-CN" altLang="en-US" dirty="0"/>
          </a:p>
        </p:txBody>
      </p:sp>
      <p:sp>
        <p:nvSpPr>
          <p:cNvPr id="3" name="内容占位符 2"/>
          <p:cNvSpPr>
            <a:spLocks noGrp="1"/>
          </p:cNvSpPr>
          <p:nvPr>
            <p:ph idx="1"/>
          </p:nvPr>
        </p:nvSpPr>
        <p:spPr>
          <a:xfrm>
            <a:off x="457200" y="1484784"/>
            <a:ext cx="8229600" cy="4709120"/>
          </a:xfrm>
        </p:spPr>
        <p:txBody>
          <a:bodyPr/>
          <a:lstStyle/>
          <a:p>
            <a:r>
              <a:rPr lang="en-US" altLang="zh-CN" dirty="0" smtClean="0"/>
              <a:t>Compare different cooling </a:t>
            </a:r>
            <a:r>
              <a:rPr lang="en-US" altLang="zh-CN" dirty="0" smtClean="0"/>
              <a:t>schemes</a:t>
            </a:r>
          </a:p>
          <a:p>
            <a:pPr lvl="1"/>
            <a:r>
              <a:rPr lang="en-US" altLang="zh-CN" dirty="0" smtClean="0"/>
              <a:t>(a) do </a:t>
            </a:r>
            <a:r>
              <a:rPr lang="en-US" altLang="zh-CN" dirty="0" err="1" smtClean="0"/>
              <a:t>reannealing</a:t>
            </a:r>
            <a:r>
              <a:rPr lang="en-US" altLang="zh-CN" dirty="0" smtClean="0"/>
              <a:t> strategies always outperform basic SA? </a:t>
            </a:r>
            <a:endParaRPr lang="en-US" altLang="zh-CN" dirty="0" smtClean="0"/>
          </a:p>
          <a:p>
            <a:pPr lvl="1"/>
            <a:r>
              <a:rPr lang="en-US" altLang="zh-CN" dirty="0" smtClean="0"/>
              <a:t>(</a:t>
            </a:r>
            <a:r>
              <a:rPr lang="en-US" altLang="zh-CN" dirty="0" smtClean="0"/>
              <a:t>b) what are the best parameters for those algorithms? Are those parameters robust on different type of QAP instances? Are those parameters robust on different instance of QAP instances? </a:t>
            </a:r>
            <a:endParaRPr lang="en-US" altLang="zh-CN" dirty="0" smtClean="0"/>
          </a:p>
          <a:p>
            <a:pPr lvl="1"/>
            <a:r>
              <a:rPr lang="en-US" altLang="zh-CN" dirty="0" smtClean="0"/>
              <a:t>And </a:t>
            </a:r>
            <a:r>
              <a:rPr lang="en-US" altLang="zh-CN" dirty="0" smtClean="0"/>
              <a:t>(c) if there is significant difference among different reheating strategies, in each situation, which reheating strategy is the best</a:t>
            </a:r>
            <a:r>
              <a:rPr lang="en-US" altLang="zh-CN" dirty="0" smtClean="0"/>
              <a:t>?</a:t>
            </a:r>
            <a:endParaRPr lang="en-US" altLang="zh-CN"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Research directions</a:t>
            </a:r>
            <a:endParaRPr lang="zh-CN" altLang="en-US" dirty="0"/>
          </a:p>
        </p:txBody>
      </p:sp>
      <p:sp>
        <p:nvSpPr>
          <p:cNvPr id="3" name="内容占位符 2"/>
          <p:cNvSpPr>
            <a:spLocks noGrp="1"/>
          </p:cNvSpPr>
          <p:nvPr>
            <p:ph idx="1"/>
          </p:nvPr>
        </p:nvSpPr>
        <p:spPr>
          <a:xfrm>
            <a:off x="457200" y="1484784"/>
            <a:ext cx="8229600" cy="4709120"/>
          </a:xfrm>
        </p:spPr>
        <p:txBody>
          <a:bodyPr/>
          <a:lstStyle/>
          <a:p>
            <a:r>
              <a:rPr lang="en-US" altLang="zh-CN" dirty="0" smtClean="0"/>
              <a:t>Compare different cooling </a:t>
            </a:r>
            <a:r>
              <a:rPr lang="en-US" altLang="zh-CN" dirty="0" smtClean="0"/>
              <a:t>schemes</a:t>
            </a:r>
          </a:p>
          <a:p>
            <a:r>
              <a:rPr lang="en-US" altLang="zh-CN" dirty="0" smtClean="0"/>
              <a:t>What is the performance of other SAs and SA-like algorithms?</a:t>
            </a:r>
            <a:endParaRPr lang="en-US" altLang="zh-CN" dirty="0" smtClean="0"/>
          </a:p>
          <a:p>
            <a:r>
              <a:rPr lang="en-US" altLang="zh-CN" dirty="0" smtClean="0"/>
              <a:t>Can we put more samplings in promising part of neighborhood(Wang et al. 2015, 2016)</a:t>
            </a:r>
          </a:p>
          <a:p>
            <a:pPr lvl="1"/>
            <a:r>
              <a:rPr lang="en-US" altLang="zh-CN" dirty="0" smtClean="0"/>
              <a:t>Problem-based learning</a:t>
            </a:r>
          </a:p>
          <a:p>
            <a:pPr lvl="1"/>
            <a:r>
              <a:rPr lang="en-US" altLang="zh-CN" dirty="0" smtClean="0"/>
              <a:t>History-based learning</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74923"/>
          </a:xfrm>
        </p:spPr>
        <p:txBody>
          <a:bodyPr/>
          <a:lstStyle/>
          <a:p>
            <a:r>
              <a:rPr lang="en-US" altLang="zh-CN" dirty="0" smtClean="0"/>
              <a:t>Resources</a:t>
            </a:r>
            <a:endParaRPr lang="zh-CN" altLang="en-US" dirty="0"/>
          </a:p>
        </p:txBody>
      </p:sp>
      <p:sp>
        <p:nvSpPr>
          <p:cNvPr id="3" name="内容占位符 2"/>
          <p:cNvSpPr>
            <a:spLocks noGrp="1"/>
          </p:cNvSpPr>
          <p:nvPr>
            <p:ph idx="1"/>
          </p:nvPr>
        </p:nvSpPr>
        <p:spPr>
          <a:xfrm>
            <a:off x="457200" y="908720"/>
            <a:ext cx="8435280" cy="5544616"/>
          </a:xfrm>
        </p:spPr>
        <p:txBody>
          <a:bodyPr/>
          <a:lstStyle/>
          <a:p>
            <a:r>
              <a:rPr lang="en-US" altLang="zh-CN" dirty="0" smtClean="0"/>
              <a:t>Command line instructions</a:t>
            </a:r>
          </a:p>
          <a:p>
            <a:r>
              <a:rPr lang="en-US" altLang="zh-CN" dirty="0" err="1" smtClean="0"/>
              <a:t>Git</a:t>
            </a:r>
            <a:r>
              <a:rPr lang="en-US" altLang="zh-CN" dirty="0" smtClean="0"/>
              <a:t> global setup</a:t>
            </a:r>
          </a:p>
          <a:p>
            <a:pPr lvl="1"/>
            <a:r>
              <a:rPr lang="en-US" altLang="zh-CN" dirty="0" err="1" smtClean="0"/>
              <a:t>git</a:t>
            </a:r>
            <a:r>
              <a:rPr lang="en-US" altLang="zh-CN" dirty="0" smtClean="0"/>
              <a:t> </a:t>
            </a:r>
            <a:r>
              <a:rPr lang="en-US" altLang="zh-CN" dirty="0" err="1" smtClean="0"/>
              <a:t>config</a:t>
            </a:r>
            <a:r>
              <a:rPr lang="en-US" altLang="zh-CN" dirty="0" smtClean="0"/>
              <a:t> --global user.name "</a:t>
            </a:r>
            <a:r>
              <a:rPr lang="en-US" altLang="zh-CN" dirty="0" err="1" smtClean="0"/>
              <a:t>yiwen</a:t>
            </a:r>
            <a:r>
              <a:rPr lang="en-US" altLang="zh-CN" dirty="0" smtClean="0"/>
              <a:t> </a:t>
            </a:r>
            <a:r>
              <a:rPr lang="en-US" altLang="zh-CN" dirty="0" err="1" smtClean="0"/>
              <a:t>zhong</a:t>
            </a:r>
            <a:r>
              <a:rPr lang="en-US" altLang="zh-CN" dirty="0" smtClean="0"/>
              <a:t>“</a:t>
            </a:r>
          </a:p>
          <a:p>
            <a:pPr lvl="1"/>
            <a:r>
              <a:rPr lang="en-US" altLang="zh-CN" dirty="0" err="1" smtClean="0"/>
              <a:t>git</a:t>
            </a:r>
            <a:r>
              <a:rPr lang="en-US" altLang="zh-CN" dirty="0" smtClean="0"/>
              <a:t> </a:t>
            </a:r>
            <a:r>
              <a:rPr lang="en-US" altLang="zh-CN" dirty="0" err="1" smtClean="0"/>
              <a:t>config</a:t>
            </a:r>
            <a:r>
              <a:rPr lang="en-US" altLang="zh-CN" dirty="0" smtClean="0"/>
              <a:t> --global </a:t>
            </a:r>
            <a:r>
              <a:rPr lang="en-US" altLang="zh-CN" dirty="0" err="1" smtClean="0"/>
              <a:t>user.email</a:t>
            </a:r>
            <a:r>
              <a:rPr lang="en-US" altLang="zh-CN" dirty="0" smtClean="0"/>
              <a:t> "yiwzhong@fafu.edu.cn" </a:t>
            </a:r>
            <a:endParaRPr lang="en-US" altLang="zh-CN" dirty="0" smtClean="0"/>
          </a:p>
          <a:p>
            <a:r>
              <a:rPr lang="en-US" altLang="zh-CN" dirty="0" smtClean="0"/>
              <a:t>Create </a:t>
            </a:r>
            <a:r>
              <a:rPr lang="en-US" altLang="zh-CN" dirty="0" smtClean="0"/>
              <a:t>a new repository</a:t>
            </a:r>
          </a:p>
          <a:p>
            <a:pPr lvl="1"/>
            <a:r>
              <a:rPr lang="en-US" altLang="zh-CN" dirty="0" err="1" smtClean="0"/>
              <a:t>git</a:t>
            </a:r>
            <a:r>
              <a:rPr lang="en-US" altLang="zh-CN" dirty="0" smtClean="0"/>
              <a:t> clone </a:t>
            </a:r>
            <a:r>
              <a:rPr lang="en-US" altLang="zh-CN" dirty="0" smtClean="0"/>
              <a:t>git@210.34.81.241:yiwzhong/QAP.git </a:t>
            </a:r>
          </a:p>
          <a:p>
            <a:pPr lvl="1"/>
            <a:r>
              <a:rPr lang="en-US" altLang="zh-CN" dirty="0" err="1" smtClean="0"/>
              <a:t>cd</a:t>
            </a:r>
            <a:r>
              <a:rPr lang="en-US" altLang="zh-CN" dirty="0" smtClean="0"/>
              <a:t> </a:t>
            </a:r>
            <a:r>
              <a:rPr lang="en-US" altLang="zh-CN" dirty="0" smtClean="0"/>
              <a:t>QAP </a:t>
            </a:r>
            <a:endParaRPr lang="en-US" altLang="zh-CN" dirty="0" smtClean="0"/>
          </a:p>
          <a:p>
            <a:pPr lvl="1"/>
            <a:r>
              <a:rPr lang="en-US" altLang="zh-CN" dirty="0" smtClean="0"/>
              <a:t>touch </a:t>
            </a:r>
            <a:r>
              <a:rPr lang="en-US" altLang="zh-CN" dirty="0" smtClean="0"/>
              <a:t>README.md </a:t>
            </a:r>
            <a:endParaRPr lang="en-US" altLang="zh-CN" dirty="0" smtClean="0"/>
          </a:p>
          <a:p>
            <a:pPr lvl="1"/>
            <a:r>
              <a:rPr lang="en-US" altLang="zh-CN" dirty="0" err="1" smtClean="0"/>
              <a:t>git</a:t>
            </a:r>
            <a:r>
              <a:rPr lang="en-US" altLang="zh-CN" dirty="0" smtClean="0"/>
              <a:t> </a:t>
            </a:r>
            <a:r>
              <a:rPr lang="en-US" altLang="zh-CN" dirty="0" smtClean="0"/>
              <a:t>add README.md </a:t>
            </a:r>
            <a:endParaRPr lang="en-US" altLang="zh-CN" dirty="0" smtClean="0"/>
          </a:p>
          <a:p>
            <a:pPr lvl="1"/>
            <a:r>
              <a:rPr lang="en-US" altLang="zh-CN" dirty="0" err="1" smtClean="0"/>
              <a:t>git</a:t>
            </a:r>
            <a:r>
              <a:rPr lang="en-US" altLang="zh-CN" dirty="0" smtClean="0"/>
              <a:t> </a:t>
            </a:r>
            <a:r>
              <a:rPr lang="en-US" altLang="zh-CN" dirty="0" smtClean="0"/>
              <a:t>commit -m "add README" </a:t>
            </a:r>
            <a:endParaRPr lang="en-US" altLang="zh-CN" dirty="0" smtClean="0"/>
          </a:p>
          <a:p>
            <a:pPr lvl="1"/>
            <a:r>
              <a:rPr lang="en-US" altLang="zh-CN" dirty="0" err="1" smtClean="0"/>
              <a:t>git</a:t>
            </a:r>
            <a:r>
              <a:rPr lang="en-US" altLang="zh-CN" dirty="0" smtClean="0"/>
              <a:t> </a:t>
            </a:r>
            <a:r>
              <a:rPr lang="en-US" altLang="zh-CN" dirty="0" smtClean="0"/>
              <a:t>push -u origin master </a:t>
            </a:r>
            <a:endParaRPr lang="en-US" altLang="zh-CN" dirty="0" smtClean="0"/>
          </a:p>
          <a:p>
            <a:endParaRPr lang="en-US" altLang="zh-CN"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Resources</a:t>
            </a:r>
            <a:endParaRPr lang="zh-CN" altLang="en-US" dirty="0"/>
          </a:p>
        </p:txBody>
      </p:sp>
      <p:sp>
        <p:nvSpPr>
          <p:cNvPr id="3" name="内容占位符 2"/>
          <p:cNvSpPr>
            <a:spLocks noGrp="1"/>
          </p:cNvSpPr>
          <p:nvPr>
            <p:ph idx="1"/>
          </p:nvPr>
        </p:nvSpPr>
        <p:spPr>
          <a:xfrm>
            <a:off x="457200" y="1417638"/>
            <a:ext cx="8435280" cy="5179714"/>
          </a:xfrm>
        </p:spPr>
        <p:txBody>
          <a:bodyPr/>
          <a:lstStyle/>
          <a:p>
            <a:r>
              <a:rPr lang="en-US" altLang="zh-CN" dirty="0" smtClean="0"/>
              <a:t>Command line instructions</a:t>
            </a:r>
          </a:p>
          <a:p>
            <a:r>
              <a:rPr lang="en-US" altLang="zh-CN" dirty="0" err="1" smtClean="0"/>
              <a:t>Git</a:t>
            </a:r>
            <a:r>
              <a:rPr lang="en-US" altLang="zh-CN" dirty="0" smtClean="0"/>
              <a:t> global setup</a:t>
            </a:r>
          </a:p>
          <a:p>
            <a:r>
              <a:rPr lang="en-US" altLang="zh-CN" dirty="0" smtClean="0"/>
              <a:t>Create </a:t>
            </a:r>
            <a:r>
              <a:rPr lang="en-US" altLang="zh-CN" dirty="0" smtClean="0"/>
              <a:t>a new repository</a:t>
            </a:r>
          </a:p>
          <a:p>
            <a:r>
              <a:rPr lang="en-US" altLang="zh-CN" dirty="0" smtClean="0"/>
              <a:t>Existing </a:t>
            </a:r>
            <a:r>
              <a:rPr lang="en-US" altLang="zh-CN" dirty="0" smtClean="0"/>
              <a:t>folder or </a:t>
            </a:r>
            <a:r>
              <a:rPr lang="en-US" altLang="zh-CN" dirty="0" err="1" smtClean="0"/>
              <a:t>Git</a:t>
            </a:r>
            <a:r>
              <a:rPr lang="en-US" altLang="zh-CN" dirty="0" smtClean="0"/>
              <a:t> repository</a:t>
            </a:r>
          </a:p>
          <a:p>
            <a:pPr lvl="1"/>
            <a:r>
              <a:rPr lang="en-US" altLang="zh-CN" dirty="0" err="1" smtClean="0"/>
              <a:t>cd</a:t>
            </a:r>
            <a:r>
              <a:rPr lang="en-US" altLang="zh-CN" dirty="0" smtClean="0"/>
              <a:t> </a:t>
            </a:r>
            <a:r>
              <a:rPr lang="en-US" altLang="zh-CN" dirty="0" err="1" smtClean="0"/>
              <a:t>existing_folder</a:t>
            </a:r>
            <a:r>
              <a:rPr lang="en-US" altLang="zh-CN" dirty="0" smtClean="0"/>
              <a:t> </a:t>
            </a:r>
            <a:endParaRPr lang="en-US" altLang="zh-CN" dirty="0" smtClean="0"/>
          </a:p>
          <a:p>
            <a:pPr lvl="1"/>
            <a:r>
              <a:rPr lang="en-US" altLang="zh-CN" dirty="0" err="1" smtClean="0"/>
              <a:t>git</a:t>
            </a:r>
            <a:r>
              <a:rPr lang="en-US" altLang="zh-CN" dirty="0" smtClean="0"/>
              <a:t> </a:t>
            </a:r>
            <a:r>
              <a:rPr lang="en-US" altLang="zh-CN" dirty="0" smtClean="0"/>
              <a:t>init </a:t>
            </a:r>
            <a:endParaRPr lang="en-US" altLang="zh-CN" dirty="0" smtClean="0"/>
          </a:p>
          <a:p>
            <a:pPr lvl="1"/>
            <a:r>
              <a:rPr lang="en-US" altLang="zh-CN" dirty="0" err="1" smtClean="0"/>
              <a:t>git</a:t>
            </a:r>
            <a:r>
              <a:rPr lang="en-US" altLang="zh-CN" dirty="0" smtClean="0"/>
              <a:t> </a:t>
            </a:r>
            <a:r>
              <a:rPr lang="en-US" altLang="zh-CN" dirty="0" smtClean="0"/>
              <a:t>remote add origin git@210.34.81.241:yiwzhong/QAP.git </a:t>
            </a:r>
            <a:endParaRPr lang="en-US" altLang="zh-CN" dirty="0" smtClean="0"/>
          </a:p>
          <a:p>
            <a:pPr lvl="1"/>
            <a:r>
              <a:rPr lang="en-US" altLang="zh-CN" dirty="0" err="1" smtClean="0"/>
              <a:t>git</a:t>
            </a:r>
            <a:r>
              <a:rPr lang="en-US" altLang="zh-CN" dirty="0" smtClean="0"/>
              <a:t> </a:t>
            </a:r>
            <a:r>
              <a:rPr lang="en-US" altLang="zh-CN" dirty="0" smtClean="0"/>
              <a:t>add . </a:t>
            </a:r>
            <a:endParaRPr lang="en-US" altLang="zh-CN" dirty="0" smtClean="0"/>
          </a:p>
          <a:p>
            <a:pPr lvl="1"/>
            <a:r>
              <a:rPr lang="en-US" altLang="zh-CN" dirty="0" err="1" smtClean="0"/>
              <a:t>git</a:t>
            </a:r>
            <a:r>
              <a:rPr lang="en-US" altLang="zh-CN" dirty="0" smtClean="0"/>
              <a:t> </a:t>
            </a:r>
            <a:r>
              <a:rPr lang="en-US" altLang="zh-CN" dirty="0" smtClean="0"/>
              <a:t>commit </a:t>
            </a:r>
            <a:endParaRPr lang="en-US" altLang="zh-CN" dirty="0" smtClean="0"/>
          </a:p>
          <a:p>
            <a:pPr lvl="1"/>
            <a:r>
              <a:rPr lang="en-US" altLang="zh-CN" dirty="0" err="1" smtClean="0"/>
              <a:t>git</a:t>
            </a:r>
            <a:r>
              <a:rPr lang="en-US" altLang="zh-CN" dirty="0" smtClean="0"/>
              <a:t> </a:t>
            </a:r>
            <a:r>
              <a:rPr lang="en-US" altLang="zh-CN" dirty="0" smtClean="0"/>
              <a:t>push -u origin master</a:t>
            </a:r>
          </a:p>
          <a:p>
            <a:endParaRPr lang="zh-CN" alt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a:xfrm>
            <a:off x="457200" y="1489646"/>
            <a:ext cx="8435280" cy="4891682"/>
          </a:xfrm>
        </p:spPr>
        <p:txBody>
          <a:bodyPr/>
          <a:lstStyle/>
          <a:p>
            <a:r>
              <a:rPr lang="en-US" altLang="zh-CN" sz="1400" dirty="0" err="1" smtClean="0"/>
              <a:t>Burkard</a:t>
            </a:r>
            <a:r>
              <a:rPr lang="en-US" altLang="zh-CN" sz="1400" dirty="0" smtClean="0"/>
              <a:t>, R.E., and F. </a:t>
            </a:r>
            <a:r>
              <a:rPr lang="en-US" altLang="zh-CN" sz="1400" dirty="0" err="1" smtClean="0"/>
              <a:t>Rendl</a:t>
            </a:r>
            <a:r>
              <a:rPr lang="en-US" altLang="zh-CN" sz="1400" dirty="0" smtClean="0"/>
              <a:t> (1984). A thermodynamically motivated simulation procedure for combinatorial optimization problems. </a:t>
            </a:r>
            <a:r>
              <a:rPr lang="en-US" altLang="zh-CN" sz="1400" i="1" dirty="0" smtClean="0"/>
              <a:t>European J. of Operational Research, </a:t>
            </a:r>
            <a:r>
              <a:rPr lang="en-US" altLang="zh-CN" sz="1400" b="1" i="1" dirty="0" smtClean="0"/>
              <a:t>17, 169–174.</a:t>
            </a:r>
          </a:p>
          <a:p>
            <a:r>
              <a:rPr lang="en-US" altLang="zh-CN" sz="1400" dirty="0" smtClean="0"/>
              <a:t>Wilhelm, M., and T. Ward (1987). Solving quadratic assignment problems by simulated annealing. </a:t>
            </a:r>
            <a:r>
              <a:rPr lang="en-US" altLang="zh-CN" sz="1400" i="1" dirty="0" smtClean="0"/>
              <a:t>IIE Trans. </a:t>
            </a:r>
            <a:r>
              <a:rPr lang="en-US" altLang="zh-CN" sz="1400" b="1" dirty="0" smtClean="0"/>
              <a:t>19, 107–119.</a:t>
            </a:r>
          </a:p>
          <a:p>
            <a:r>
              <a:rPr lang="en-US" altLang="zh-CN" sz="1400" dirty="0" smtClean="0"/>
              <a:t>Connolly, D.T. (1990). An improved annealing scheme for the QAP. </a:t>
            </a:r>
            <a:r>
              <a:rPr lang="en-US" altLang="zh-CN" sz="1400" i="1" dirty="0" smtClean="0"/>
              <a:t>European J. of Operational Research, </a:t>
            </a:r>
            <a:r>
              <a:rPr lang="en-US" altLang="zh-CN" sz="1400" b="1" i="1" dirty="0" smtClean="0"/>
              <a:t>46, </a:t>
            </a:r>
            <a:r>
              <a:rPr lang="en-US" altLang="zh-CN" sz="1400" dirty="0" smtClean="0"/>
              <a:t>93–100.</a:t>
            </a:r>
            <a:endParaRPr lang="en-US" altLang="zh-CN" sz="1400" b="1" dirty="0" smtClean="0"/>
          </a:p>
          <a:p>
            <a:r>
              <a:rPr lang="en-US" altLang="zh-CN" sz="1400" dirty="0" err="1" smtClean="0"/>
              <a:t>Bölte</a:t>
            </a:r>
            <a:r>
              <a:rPr lang="en-US" altLang="zh-CN" sz="1400" dirty="0" smtClean="0"/>
              <a:t>, A., and U.W. </a:t>
            </a:r>
            <a:r>
              <a:rPr lang="en-US" altLang="zh-CN" sz="1400" dirty="0" err="1" smtClean="0"/>
              <a:t>Thonemann</a:t>
            </a:r>
            <a:r>
              <a:rPr lang="en-US" altLang="zh-CN" sz="1400" dirty="0" smtClean="0"/>
              <a:t> (1996). Optimizing simulated annealing schedules with genetic programming. </a:t>
            </a:r>
            <a:r>
              <a:rPr lang="en-US" altLang="zh-CN" sz="1400" i="1" dirty="0" smtClean="0"/>
              <a:t>European J. of Operational Research, </a:t>
            </a:r>
            <a:r>
              <a:rPr lang="en-US" altLang="zh-CN" sz="1400" b="1" i="1" dirty="0" smtClean="0"/>
              <a:t>92, 402–416.</a:t>
            </a:r>
            <a:endParaRPr lang="en-US" altLang="zh-CN" sz="1400" dirty="0" smtClean="0"/>
          </a:p>
          <a:p>
            <a:r>
              <a:rPr lang="en-US" altLang="zh-CN" sz="1400" dirty="0" err="1" smtClean="0"/>
              <a:t>Misevičius</a:t>
            </a:r>
            <a:r>
              <a:rPr lang="en-US" altLang="zh-CN" sz="1400" dirty="0" smtClean="0"/>
              <a:t> A. A modified simulated annealing algorithm for the quadratic assignment problem[J]. </a:t>
            </a:r>
            <a:r>
              <a:rPr lang="en-US" altLang="zh-CN" sz="1400" dirty="0" err="1" smtClean="0"/>
              <a:t>Informatica</a:t>
            </a:r>
            <a:r>
              <a:rPr lang="en-US" altLang="zh-CN" sz="1400" dirty="0" smtClean="0"/>
              <a:t>, 2003, 14(4): 497-514.</a:t>
            </a:r>
          </a:p>
          <a:p>
            <a:r>
              <a:rPr lang="en-US" altLang="zh-CN" sz="1400" dirty="0" smtClean="0"/>
              <a:t>Zhan, S. H., Lin, J., Zhang, Z. J., &amp; </a:t>
            </a:r>
            <a:r>
              <a:rPr lang="en-US" altLang="zh-CN" sz="1400" dirty="0" err="1" smtClean="0"/>
              <a:t>Zhong</a:t>
            </a:r>
            <a:r>
              <a:rPr lang="en-US" altLang="zh-CN" sz="1400" dirty="0" smtClean="0"/>
              <a:t>, Y. W. (2016). List-based simulated annealing algorithm for traveling salesman problem. </a:t>
            </a:r>
            <a:r>
              <a:rPr lang="en-US" altLang="zh-CN" sz="1400" i="1" dirty="0" smtClean="0"/>
              <a:t>Computational intelligence and neuroscience</a:t>
            </a:r>
            <a:r>
              <a:rPr lang="en-US" altLang="zh-CN" sz="1400" dirty="0" smtClean="0"/>
              <a:t>, </a:t>
            </a:r>
            <a:r>
              <a:rPr lang="en-US" altLang="zh-CN" sz="1400" i="1" dirty="0" smtClean="0"/>
              <a:t>2016</a:t>
            </a:r>
            <a:r>
              <a:rPr lang="en-US" altLang="zh-CN" sz="1400" dirty="0" smtClean="0"/>
              <a:t>, 8.</a:t>
            </a:r>
          </a:p>
          <a:p>
            <a:r>
              <a:rPr lang="en-US" altLang="zh-CN" sz="1400" dirty="0" smtClean="0"/>
              <a:t>Wang, C., Lin, M., </a:t>
            </a:r>
            <a:r>
              <a:rPr lang="en-US" altLang="zh-CN" sz="1400" dirty="0" err="1" smtClean="0"/>
              <a:t>Zhong</a:t>
            </a:r>
            <a:r>
              <a:rPr lang="en-US" altLang="zh-CN" sz="1400" dirty="0" smtClean="0"/>
              <a:t>, Y., &amp; Zhang, H. (2015). Solving travelling salesman problem using </a:t>
            </a:r>
            <a:r>
              <a:rPr lang="en-US" altLang="zh-CN" sz="1400" dirty="0" err="1" smtClean="0"/>
              <a:t>multiagent</a:t>
            </a:r>
            <a:r>
              <a:rPr lang="en-US" altLang="zh-CN" sz="1400" dirty="0" smtClean="0"/>
              <a:t> simulated annealing algorithm with instance-based sampling. </a:t>
            </a:r>
            <a:r>
              <a:rPr lang="en-US" altLang="zh-CN" sz="1400" i="1" dirty="0" smtClean="0"/>
              <a:t>International Journal of Computing Science and Mathematics</a:t>
            </a:r>
            <a:r>
              <a:rPr lang="en-US" altLang="zh-CN" sz="1400" dirty="0" smtClean="0"/>
              <a:t>, </a:t>
            </a:r>
            <a:r>
              <a:rPr lang="en-US" altLang="zh-CN" sz="1400" i="1" dirty="0" smtClean="0"/>
              <a:t>6</a:t>
            </a:r>
            <a:r>
              <a:rPr lang="en-US" altLang="zh-CN" sz="1400" dirty="0" smtClean="0"/>
              <a:t>(4), 336-353.</a:t>
            </a:r>
          </a:p>
          <a:p>
            <a:r>
              <a:rPr lang="en-US" altLang="zh-CN" sz="1400" dirty="0" smtClean="0"/>
              <a:t>Wang, C., Lin, M., </a:t>
            </a:r>
            <a:r>
              <a:rPr lang="en-US" altLang="zh-CN" sz="1400" dirty="0" err="1" smtClean="0"/>
              <a:t>Zhong</a:t>
            </a:r>
            <a:r>
              <a:rPr lang="en-US" altLang="zh-CN" sz="1400" dirty="0" smtClean="0"/>
              <a:t>, Y., &amp; Zhang, H. (2016). Swarm simulated annealing algorithm with knowledge-based sampling for travelling salesman problem. </a:t>
            </a:r>
            <a:r>
              <a:rPr lang="en-US" altLang="zh-CN" sz="1400" i="1" dirty="0" smtClean="0"/>
              <a:t>International Journal of Intelligent Systems Technologies and Applications</a:t>
            </a:r>
            <a:r>
              <a:rPr lang="en-US" altLang="zh-CN" sz="1400" dirty="0" smtClean="0"/>
              <a:t>, </a:t>
            </a:r>
            <a:r>
              <a:rPr lang="en-US" altLang="zh-CN" sz="1400" i="1" dirty="0" smtClean="0"/>
              <a:t>15</a:t>
            </a:r>
            <a:r>
              <a:rPr lang="en-US" altLang="zh-CN" sz="1400" dirty="0" smtClean="0"/>
              <a:t>(1), 74-94.</a:t>
            </a:r>
            <a:endParaRPr lang="zh-CN" alt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7586" name="Object 2"/>
          <p:cNvGraphicFramePr>
            <a:graphicFrameLocks noChangeAspect="1"/>
          </p:cNvGraphicFramePr>
          <p:nvPr>
            <p:extLst>
              <p:ext uri="{D42A27DB-BD31-4B8C-83A1-F6EECF244321}">
                <p14:modId xmlns="" xmlns:p14="http://schemas.microsoft.com/office/powerpoint/2010/main" val="1283684356"/>
              </p:ext>
            </p:extLst>
          </p:nvPr>
        </p:nvGraphicFramePr>
        <p:xfrm>
          <a:off x="2411760" y="980728"/>
          <a:ext cx="4261296" cy="2319056"/>
        </p:xfrm>
        <a:graphic>
          <a:graphicData uri="http://schemas.openxmlformats.org/presentationml/2006/ole">
            <p:oleObj spid="_x0000_s67590" name="剪辑" r:id="rId3" imgW="5349875" imgH="2911475" progId="">
              <p:embed/>
            </p:oleObj>
          </a:graphicData>
        </a:graphic>
      </p:graphicFrame>
      <p:sp>
        <p:nvSpPr>
          <p:cNvPr id="67587" name="WordArt 3"/>
          <p:cNvSpPr>
            <a:spLocks noChangeArrowheads="1" noChangeShapeType="1" noTextEdit="1"/>
          </p:cNvSpPr>
          <p:nvPr/>
        </p:nvSpPr>
        <p:spPr bwMode="gray">
          <a:xfrm>
            <a:off x="2411760" y="3577030"/>
            <a:ext cx="3845024" cy="1364138"/>
          </a:xfrm>
          <a:prstGeom prst="rect">
            <a:avLst/>
          </a:prstGeom>
        </p:spPr>
        <p:txBody>
          <a:bodyPr wrap="none" fromWordArt="1">
            <a:prstTxWarp prst="textDeflate">
              <a:avLst>
                <a:gd name="adj" fmla="val 0"/>
              </a:avLst>
            </a:prstTxWarp>
          </a:bodyPr>
          <a:lstStyle/>
          <a:p>
            <a:r>
              <a:rPr lang="zh-CN" altLang="en-US" sz="5400" b="1" kern="10" dirty="0">
                <a:ln w="19050">
                  <a:solidFill>
                    <a:schemeClr val="bg1"/>
                  </a:solidFill>
                  <a:round/>
                  <a:headEnd/>
                  <a:tailEnd/>
                </a:ln>
                <a:gradFill rotWithShape="1">
                  <a:gsLst>
                    <a:gs pos="0">
                      <a:schemeClr val="accent1"/>
                    </a:gs>
                    <a:gs pos="100000">
                      <a:schemeClr val="tx1"/>
                    </a:gs>
                  </a:gsLst>
                  <a:lin ang="0" scaled="1"/>
                </a:gradFill>
                <a:effectLst>
                  <a:outerShdw dist="71842" dir="2700000" algn="ctr" rotWithShape="0">
                    <a:schemeClr val="bg2">
                      <a:alpha val="50000"/>
                    </a:schemeClr>
                  </a:outerShdw>
                </a:effectLst>
                <a:latin typeface="宋体"/>
                <a:ea typeface="宋体"/>
              </a:rPr>
              <a:t>谢谢！</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b="1" dirty="0" smtClean="0">
                <a:solidFill>
                  <a:srgbClr val="000000"/>
                </a:solidFill>
              </a:rPr>
              <a:t>Quadratic Assignment Problem</a:t>
            </a:r>
            <a:endParaRPr lang="zh-CN" altLang="en-US" b="1" dirty="0" smtClean="0">
              <a:solidFill>
                <a:srgbClr val="000000"/>
              </a:solidFill>
            </a:endParaRPr>
          </a:p>
        </p:txBody>
      </p:sp>
      <p:sp>
        <p:nvSpPr>
          <p:cNvPr id="9219" name="Rectangle 3"/>
          <p:cNvSpPr>
            <a:spLocks noGrp="1" noChangeArrowheads="1"/>
          </p:cNvSpPr>
          <p:nvPr>
            <p:ph type="body" idx="1"/>
          </p:nvPr>
        </p:nvSpPr>
        <p:spPr>
          <a:xfrm>
            <a:off x="107504" y="1417638"/>
            <a:ext cx="8964488" cy="4891682"/>
          </a:xfrm>
        </p:spPr>
        <p:txBody>
          <a:bodyPr/>
          <a:lstStyle/>
          <a:p>
            <a:pPr eaLnBrk="1" hangingPunct="1"/>
            <a:r>
              <a:rPr lang="en-US" altLang="zh-CN" dirty="0" smtClean="0"/>
              <a:t>Problem Model</a:t>
            </a:r>
            <a:endParaRPr lang="zh-CN" altLang="en-US" dirty="0" smtClean="0"/>
          </a:p>
          <a:p>
            <a:pPr lvl="1" eaLnBrk="1" hangingPunct="1"/>
            <a:r>
              <a:rPr lang="en-US" altLang="zh-CN" dirty="0" smtClean="0"/>
              <a:t>There are a set of </a:t>
            </a:r>
            <a:r>
              <a:rPr lang="en-US" altLang="zh-CN" i="1" dirty="0" smtClean="0"/>
              <a:t>n</a:t>
            </a:r>
            <a:r>
              <a:rPr lang="en-US" altLang="zh-CN" dirty="0" smtClean="0"/>
              <a:t> facilities and a set of </a:t>
            </a:r>
            <a:r>
              <a:rPr lang="en-US" altLang="zh-CN" i="1" dirty="0" smtClean="0"/>
              <a:t>n</a:t>
            </a:r>
            <a:r>
              <a:rPr lang="en-US" altLang="zh-CN" dirty="0" smtClean="0"/>
              <a:t> locations. For each pair of locations, a </a:t>
            </a:r>
            <a:r>
              <a:rPr lang="en-US" altLang="zh-CN" i="1" dirty="0" smtClean="0"/>
              <a:t>distance</a:t>
            </a:r>
            <a:r>
              <a:rPr lang="en-US" altLang="zh-CN" dirty="0" smtClean="0"/>
              <a:t> is specified and for each pair of facilities a </a:t>
            </a:r>
            <a:r>
              <a:rPr lang="en-US" altLang="zh-CN" i="1" dirty="0" smtClean="0"/>
              <a:t>weight</a:t>
            </a:r>
            <a:r>
              <a:rPr lang="en-US" altLang="zh-CN" dirty="0" smtClean="0"/>
              <a:t> or </a:t>
            </a:r>
            <a:r>
              <a:rPr lang="en-US" altLang="zh-CN" i="1" dirty="0" smtClean="0"/>
              <a:t>flow</a:t>
            </a:r>
            <a:r>
              <a:rPr lang="en-US" altLang="zh-CN" dirty="0" smtClean="0"/>
              <a:t> is specified (e.g., the amount of supplies transported between the two facilities). The problem is to assign all facilities to different locations with the goal of minimizing the sum of the distances multiplied by the corresponding flows.</a:t>
            </a:r>
          </a:p>
          <a:p>
            <a:pPr lvl="1" eaLnBrk="1" hangingPunct="1"/>
            <a:r>
              <a:rPr lang="en-US" altLang="zh-CN" dirty="0" smtClean="0"/>
              <a:t>Intuitively, the cost function encourages factories with high flows between each other to be placed close together.</a:t>
            </a:r>
            <a:endParaRPr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QAP</a:t>
            </a:r>
            <a:endParaRPr lang="zh-CN" altLang="en-US" dirty="0"/>
          </a:p>
        </p:txBody>
      </p:sp>
      <p:sp>
        <p:nvSpPr>
          <p:cNvPr id="3" name="内容占位符 2"/>
          <p:cNvSpPr>
            <a:spLocks noGrp="1"/>
          </p:cNvSpPr>
          <p:nvPr>
            <p:ph idx="1"/>
          </p:nvPr>
        </p:nvSpPr>
        <p:spPr>
          <a:xfrm>
            <a:off x="457200" y="1600200"/>
            <a:ext cx="8435280" cy="4709120"/>
          </a:xfrm>
        </p:spPr>
        <p:txBody>
          <a:bodyPr/>
          <a:lstStyle/>
          <a:p>
            <a:r>
              <a:rPr lang="en-US" altLang="zh-CN" dirty="0" smtClean="0"/>
              <a:t>Formal mathematical definition</a:t>
            </a:r>
          </a:p>
          <a:p>
            <a:pPr>
              <a:buNone/>
            </a:pPr>
            <a:r>
              <a:rPr lang="en-US" altLang="zh-CN" sz="2400" dirty="0" smtClean="0"/>
              <a:t>Given two sets, </a:t>
            </a:r>
            <a:r>
              <a:rPr lang="en-US" altLang="zh-CN" sz="2400" i="1" dirty="0" smtClean="0"/>
              <a:t>P</a:t>
            </a:r>
            <a:r>
              <a:rPr lang="en-US" altLang="zh-CN" sz="2400" dirty="0" smtClean="0"/>
              <a:t> ("facilities") and </a:t>
            </a:r>
            <a:r>
              <a:rPr lang="en-US" altLang="zh-CN" sz="2400" i="1" dirty="0" smtClean="0"/>
              <a:t>L</a:t>
            </a:r>
            <a:r>
              <a:rPr lang="en-US" altLang="zh-CN" sz="2400" dirty="0" smtClean="0"/>
              <a:t> ("locations"), of equal size, together with a weight function </a:t>
            </a:r>
            <a:r>
              <a:rPr lang="en-US" altLang="zh-CN" sz="2400" i="1" dirty="0" smtClean="0"/>
              <a:t>w</a:t>
            </a:r>
            <a:r>
              <a:rPr lang="en-US" altLang="zh-CN" sz="2400" dirty="0" smtClean="0"/>
              <a:t> : </a:t>
            </a:r>
            <a:r>
              <a:rPr lang="en-US" altLang="zh-CN" sz="2400" i="1" dirty="0" smtClean="0"/>
              <a:t>P</a:t>
            </a:r>
            <a:r>
              <a:rPr lang="en-US" altLang="zh-CN" sz="2400" dirty="0" smtClean="0"/>
              <a:t> × </a:t>
            </a:r>
            <a:r>
              <a:rPr lang="en-US" altLang="zh-CN" sz="2400" i="1" dirty="0" smtClean="0"/>
              <a:t>P</a:t>
            </a:r>
            <a:r>
              <a:rPr lang="en-US" altLang="zh-CN" sz="2400" dirty="0" smtClean="0"/>
              <a:t> → </a:t>
            </a:r>
            <a:r>
              <a:rPr lang="en-US" altLang="zh-CN" sz="2400" b="1" dirty="0" smtClean="0"/>
              <a:t>R</a:t>
            </a:r>
            <a:r>
              <a:rPr lang="en-US" altLang="zh-CN" sz="2400" dirty="0" smtClean="0"/>
              <a:t> and a distance function </a:t>
            </a:r>
            <a:r>
              <a:rPr lang="en-US" altLang="zh-CN" sz="2400" i="1" dirty="0" smtClean="0"/>
              <a:t>d</a:t>
            </a:r>
            <a:r>
              <a:rPr lang="en-US" altLang="zh-CN" sz="2400" dirty="0" smtClean="0"/>
              <a:t> : </a:t>
            </a:r>
            <a:r>
              <a:rPr lang="en-US" altLang="zh-CN" sz="2400" i="1" dirty="0" smtClean="0"/>
              <a:t>L</a:t>
            </a:r>
            <a:r>
              <a:rPr lang="en-US" altLang="zh-CN" sz="2400" dirty="0" smtClean="0"/>
              <a:t> × </a:t>
            </a:r>
            <a:r>
              <a:rPr lang="en-US" altLang="zh-CN" sz="2400" i="1" dirty="0" smtClean="0"/>
              <a:t>L</a:t>
            </a:r>
            <a:r>
              <a:rPr lang="en-US" altLang="zh-CN" sz="2400" dirty="0" smtClean="0"/>
              <a:t> → </a:t>
            </a:r>
            <a:r>
              <a:rPr lang="en-US" altLang="zh-CN" sz="2400" b="1" dirty="0" smtClean="0"/>
              <a:t>R</a:t>
            </a:r>
            <a:r>
              <a:rPr lang="en-US" altLang="zh-CN" sz="2400" dirty="0" smtClean="0"/>
              <a:t>. Find the bijection </a:t>
            </a:r>
            <a:r>
              <a:rPr lang="en-US" altLang="zh-CN" sz="2400" i="1" dirty="0" smtClean="0"/>
              <a:t>f</a:t>
            </a:r>
            <a:r>
              <a:rPr lang="en-US" altLang="zh-CN" sz="2400" dirty="0" smtClean="0"/>
              <a:t> : </a:t>
            </a:r>
            <a:r>
              <a:rPr lang="en-US" altLang="zh-CN" sz="2400" i="1" dirty="0" smtClean="0"/>
              <a:t>P</a:t>
            </a:r>
            <a:r>
              <a:rPr lang="en-US" altLang="zh-CN" sz="2400" dirty="0" smtClean="0"/>
              <a:t> → </a:t>
            </a:r>
            <a:r>
              <a:rPr lang="en-US" altLang="zh-CN" sz="2400" i="1" dirty="0" smtClean="0"/>
              <a:t>L</a:t>
            </a:r>
            <a:r>
              <a:rPr lang="en-US" altLang="zh-CN" sz="2400" dirty="0" smtClean="0"/>
              <a:t> ("assignment") such that the cost function:</a:t>
            </a:r>
          </a:p>
          <a:p>
            <a:pPr>
              <a:buNone/>
            </a:pPr>
            <a:endParaRPr lang="en-US" altLang="zh-CN" sz="2400" dirty="0" smtClean="0"/>
          </a:p>
          <a:p>
            <a:pPr>
              <a:buNone/>
            </a:pPr>
            <a:endParaRPr lang="en-US" altLang="zh-CN" sz="2400" dirty="0" smtClean="0"/>
          </a:p>
          <a:p>
            <a:pPr>
              <a:buNone/>
            </a:pPr>
            <a:endParaRPr lang="en-US" altLang="zh-CN" sz="2400" dirty="0" smtClean="0"/>
          </a:p>
          <a:p>
            <a:pPr>
              <a:buNone/>
            </a:pPr>
            <a:r>
              <a:rPr lang="en-US" altLang="zh-CN" sz="2400" dirty="0" smtClean="0"/>
              <a:t>   is minimized.</a:t>
            </a:r>
            <a:endParaRPr lang="zh-CN" altLang="en-US" sz="2400" dirty="0"/>
          </a:p>
        </p:txBody>
      </p:sp>
      <p:sp>
        <p:nvSpPr>
          <p:cNvPr id="107522" name="AutoShape 2" descr="\sum _{a,b\in P}w(a,b)\cdot d(f(a),f(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7523" name="Picture 3" descr="C:\Users\Administrator\AppData\Roaming\Tencent\Users\13903116\QQ\WinTemp\RichOle\G90NCO8M4QODA5WI88U4%MM.png"/>
          <p:cNvPicPr>
            <a:picLocks noChangeAspect="1" noChangeArrowheads="1"/>
          </p:cNvPicPr>
          <p:nvPr/>
        </p:nvPicPr>
        <p:blipFill>
          <a:blip r:embed="rId2" cstate="print"/>
          <a:srcRect/>
          <a:stretch>
            <a:fillRect/>
          </a:stretch>
        </p:blipFill>
        <p:spPr bwMode="auto">
          <a:xfrm>
            <a:off x="827584" y="4509119"/>
            <a:ext cx="4896544" cy="113971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Simulated Annealing Algorithm</a:t>
            </a:r>
            <a:endParaRPr lang="zh-CN" altLang="en-US" dirty="0"/>
          </a:p>
        </p:txBody>
      </p:sp>
      <p:grpSp>
        <p:nvGrpSpPr>
          <p:cNvPr id="4" name="Group 25"/>
          <p:cNvGrpSpPr>
            <a:grpSpLocks/>
          </p:cNvGrpSpPr>
          <p:nvPr/>
        </p:nvGrpSpPr>
        <p:grpSpPr bwMode="auto">
          <a:xfrm>
            <a:off x="228600" y="1493838"/>
            <a:ext cx="4192588" cy="3078162"/>
            <a:chOff x="144" y="941"/>
            <a:chExt cx="2641" cy="1939"/>
          </a:xfrm>
        </p:grpSpPr>
        <p:grpSp>
          <p:nvGrpSpPr>
            <p:cNvPr id="5" name="Group 4"/>
            <p:cNvGrpSpPr>
              <a:grpSpLocks/>
            </p:cNvGrpSpPr>
            <p:nvPr/>
          </p:nvGrpSpPr>
          <p:grpSpPr bwMode="auto">
            <a:xfrm>
              <a:off x="144" y="941"/>
              <a:ext cx="2641" cy="1939"/>
              <a:chOff x="2975" y="1536"/>
              <a:chExt cx="2641" cy="1939"/>
            </a:xfrm>
          </p:grpSpPr>
          <p:sp>
            <p:nvSpPr>
              <p:cNvPr id="8" name="Line 5"/>
              <p:cNvSpPr>
                <a:spLocks noChangeShapeType="1"/>
              </p:cNvSpPr>
              <p:nvPr/>
            </p:nvSpPr>
            <p:spPr bwMode="auto">
              <a:xfrm>
                <a:off x="3360" y="3168"/>
                <a:ext cx="2256" cy="0"/>
              </a:xfrm>
              <a:prstGeom prst="line">
                <a:avLst/>
              </a:prstGeom>
              <a:noFill/>
              <a:ln w="9525">
                <a:solidFill>
                  <a:schemeClr val="tx1"/>
                </a:solidFill>
                <a:round/>
                <a:headEnd/>
                <a:tailEnd type="triangle" w="med" len="med"/>
              </a:ln>
              <a:effectLst/>
            </p:spPr>
            <p:txBody>
              <a:bodyPr/>
              <a:lstStyle/>
              <a:p>
                <a:endParaRPr lang="zh-CN" altLang="en-US"/>
              </a:p>
            </p:txBody>
          </p:sp>
          <p:sp>
            <p:nvSpPr>
              <p:cNvPr id="9" name="Line 6"/>
              <p:cNvSpPr>
                <a:spLocks noChangeShapeType="1"/>
              </p:cNvSpPr>
              <p:nvPr/>
            </p:nvSpPr>
            <p:spPr bwMode="auto">
              <a:xfrm flipV="1">
                <a:off x="3360" y="1536"/>
                <a:ext cx="0" cy="1632"/>
              </a:xfrm>
              <a:prstGeom prst="line">
                <a:avLst/>
              </a:prstGeom>
              <a:noFill/>
              <a:ln w="9525">
                <a:solidFill>
                  <a:schemeClr val="tx1"/>
                </a:solidFill>
                <a:round/>
                <a:headEnd/>
                <a:tailEnd type="triangle" w="med" len="med"/>
              </a:ln>
              <a:effectLst/>
            </p:spPr>
            <p:txBody>
              <a:bodyPr/>
              <a:lstStyle/>
              <a:p>
                <a:endParaRPr lang="zh-CN" altLang="en-US"/>
              </a:p>
            </p:txBody>
          </p:sp>
          <p:sp>
            <p:nvSpPr>
              <p:cNvPr id="10" name="Freeform 7"/>
              <p:cNvSpPr>
                <a:spLocks/>
              </p:cNvSpPr>
              <p:nvPr/>
            </p:nvSpPr>
            <p:spPr bwMode="auto">
              <a:xfrm>
                <a:off x="3504" y="1752"/>
                <a:ext cx="2016" cy="1136"/>
              </a:xfrm>
              <a:custGeom>
                <a:avLst/>
                <a:gdLst>
                  <a:gd name="T0" fmla="*/ 0 w 2016"/>
                  <a:gd name="T1" fmla="*/ 408 h 1136"/>
                  <a:gd name="T2" fmla="*/ 48 w 2016"/>
                  <a:gd name="T3" fmla="*/ 72 h 1136"/>
                  <a:gd name="T4" fmla="*/ 144 w 2016"/>
                  <a:gd name="T5" fmla="*/ 24 h 1136"/>
                  <a:gd name="T6" fmla="*/ 240 w 2016"/>
                  <a:gd name="T7" fmla="*/ 24 h 1136"/>
                  <a:gd name="T8" fmla="*/ 336 w 2016"/>
                  <a:gd name="T9" fmla="*/ 168 h 1136"/>
                  <a:gd name="T10" fmla="*/ 384 w 2016"/>
                  <a:gd name="T11" fmla="*/ 312 h 1136"/>
                  <a:gd name="T12" fmla="*/ 432 w 2016"/>
                  <a:gd name="T13" fmla="*/ 360 h 1136"/>
                  <a:gd name="T14" fmla="*/ 480 w 2016"/>
                  <a:gd name="T15" fmla="*/ 360 h 1136"/>
                  <a:gd name="T16" fmla="*/ 528 w 2016"/>
                  <a:gd name="T17" fmla="*/ 264 h 1136"/>
                  <a:gd name="T18" fmla="*/ 624 w 2016"/>
                  <a:gd name="T19" fmla="*/ 264 h 1136"/>
                  <a:gd name="T20" fmla="*/ 672 w 2016"/>
                  <a:gd name="T21" fmla="*/ 312 h 1136"/>
                  <a:gd name="T22" fmla="*/ 768 w 2016"/>
                  <a:gd name="T23" fmla="*/ 504 h 1136"/>
                  <a:gd name="T24" fmla="*/ 864 w 2016"/>
                  <a:gd name="T25" fmla="*/ 696 h 1136"/>
                  <a:gd name="T26" fmla="*/ 960 w 2016"/>
                  <a:gd name="T27" fmla="*/ 840 h 1136"/>
                  <a:gd name="T28" fmla="*/ 1056 w 2016"/>
                  <a:gd name="T29" fmla="*/ 840 h 1136"/>
                  <a:gd name="T30" fmla="*/ 1104 w 2016"/>
                  <a:gd name="T31" fmla="*/ 696 h 1136"/>
                  <a:gd name="T32" fmla="*/ 1152 w 2016"/>
                  <a:gd name="T33" fmla="*/ 552 h 1136"/>
                  <a:gd name="T34" fmla="*/ 1248 w 2016"/>
                  <a:gd name="T35" fmla="*/ 600 h 1136"/>
                  <a:gd name="T36" fmla="*/ 1296 w 2016"/>
                  <a:gd name="T37" fmla="*/ 744 h 1136"/>
                  <a:gd name="T38" fmla="*/ 1344 w 2016"/>
                  <a:gd name="T39" fmla="*/ 936 h 1136"/>
                  <a:gd name="T40" fmla="*/ 1440 w 2016"/>
                  <a:gd name="T41" fmla="*/ 1128 h 1136"/>
                  <a:gd name="T42" fmla="*/ 1536 w 2016"/>
                  <a:gd name="T43" fmla="*/ 984 h 1136"/>
                  <a:gd name="T44" fmla="*/ 1632 w 2016"/>
                  <a:gd name="T45" fmla="*/ 792 h 1136"/>
                  <a:gd name="T46" fmla="*/ 1680 w 2016"/>
                  <a:gd name="T47" fmla="*/ 744 h 1136"/>
                  <a:gd name="T48" fmla="*/ 1776 w 2016"/>
                  <a:gd name="T49" fmla="*/ 744 h 1136"/>
                  <a:gd name="T50" fmla="*/ 2016 w 2016"/>
                  <a:gd name="T51" fmla="*/ 168 h 1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016" h="1136">
                    <a:moveTo>
                      <a:pt x="0" y="408"/>
                    </a:moveTo>
                    <a:cubicBezTo>
                      <a:pt x="12" y="272"/>
                      <a:pt x="24" y="136"/>
                      <a:pt x="48" y="72"/>
                    </a:cubicBezTo>
                    <a:cubicBezTo>
                      <a:pt x="72" y="8"/>
                      <a:pt x="112" y="32"/>
                      <a:pt x="144" y="24"/>
                    </a:cubicBezTo>
                    <a:cubicBezTo>
                      <a:pt x="176" y="16"/>
                      <a:pt x="208" y="0"/>
                      <a:pt x="240" y="24"/>
                    </a:cubicBezTo>
                    <a:cubicBezTo>
                      <a:pt x="272" y="48"/>
                      <a:pt x="312" y="120"/>
                      <a:pt x="336" y="168"/>
                    </a:cubicBezTo>
                    <a:cubicBezTo>
                      <a:pt x="360" y="216"/>
                      <a:pt x="368" y="280"/>
                      <a:pt x="384" y="312"/>
                    </a:cubicBezTo>
                    <a:cubicBezTo>
                      <a:pt x="400" y="344"/>
                      <a:pt x="416" y="352"/>
                      <a:pt x="432" y="360"/>
                    </a:cubicBezTo>
                    <a:cubicBezTo>
                      <a:pt x="448" y="368"/>
                      <a:pt x="464" y="376"/>
                      <a:pt x="480" y="360"/>
                    </a:cubicBezTo>
                    <a:cubicBezTo>
                      <a:pt x="496" y="344"/>
                      <a:pt x="504" y="280"/>
                      <a:pt x="528" y="264"/>
                    </a:cubicBezTo>
                    <a:cubicBezTo>
                      <a:pt x="552" y="248"/>
                      <a:pt x="600" y="256"/>
                      <a:pt x="624" y="264"/>
                    </a:cubicBezTo>
                    <a:cubicBezTo>
                      <a:pt x="648" y="272"/>
                      <a:pt x="648" y="272"/>
                      <a:pt x="672" y="312"/>
                    </a:cubicBezTo>
                    <a:cubicBezTo>
                      <a:pt x="696" y="352"/>
                      <a:pt x="736" y="440"/>
                      <a:pt x="768" y="504"/>
                    </a:cubicBezTo>
                    <a:cubicBezTo>
                      <a:pt x="800" y="568"/>
                      <a:pt x="832" y="640"/>
                      <a:pt x="864" y="696"/>
                    </a:cubicBezTo>
                    <a:cubicBezTo>
                      <a:pt x="896" y="752"/>
                      <a:pt x="928" y="816"/>
                      <a:pt x="960" y="840"/>
                    </a:cubicBezTo>
                    <a:cubicBezTo>
                      <a:pt x="992" y="864"/>
                      <a:pt x="1032" y="864"/>
                      <a:pt x="1056" y="840"/>
                    </a:cubicBezTo>
                    <a:cubicBezTo>
                      <a:pt x="1080" y="816"/>
                      <a:pt x="1088" y="744"/>
                      <a:pt x="1104" y="696"/>
                    </a:cubicBezTo>
                    <a:cubicBezTo>
                      <a:pt x="1120" y="648"/>
                      <a:pt x="1128" y="568"/>
                      <a:pt x="1152" y="552"/>
                    </a:cubicBezTo>
                    <a:cubicBezTo>
                      <a:pt x="1176" y="536"/>
                      <a:pt x="1224" y="568"/>
                      <a:pt x="1248" y="600"/>
                    </a:cubicBezTo>
                    <a:cubicBezTo>
                      <a:pt x="1272" y="632"/>
                      <a:pt x="1280" y="688"/>
                      <a:pt x="1296" y="744"/>
                    </a:cubicBezTo>
                    <a:cubicBezTo>
                      <a:pt x="1312" y="800"/>
                      <a:pt x="1320" y="872"/>
                      <a:pt x="1344" y="936"/>
                    </a:cubicBezTo>
                    <a:cubicBezTo>
                      <a:pt x="1368" y="1000"/>
                      <a:pt x="1408" y="1120"/>
                      <a:pt x="1440" y="1128"/>
                    </a:cubicBezTo>
                    <a:cubicBezTo>
                      <a:pt x="1472" y="1136"/>
                      <a:pt x="1504" y="1040"/>
                      <a:pt x="1536" y="984"/>
                    </a:cubicBezTo>
                    <a:cubicBezTo>
                      <a:pt x="1568" y="928"/>
                      <a:pt x="1608" y="832"/>
                      <a:pt x="1632" y="792"/>
                    </a:cubicBezTo>
                    <a:cubicBezTo>
                      <a:pt x="1656" y="752"/>
                      <a:pt x="1656" y="752"/>
                      <a:pt x="1680" y="744"/>
                    </a:cubicBezTo>
                    <a:cubicBezTo>
                      <a:pt x="1704" y="736"/>
                      <a:pt x="1720" y="840"/>
                      <a:pt x="1776" y="744"/>
                    </a:cubicBezTo>
                    <a:cubicBezTo>
                      <a:pt x="1832" y="648"/>
                      <a:pt x="1924" y="408"/>
                      <a:pt x="2016" y="168"/>
                    </a:cubicBezTo>
                  </a:path>
                </a:pathLst>
              </a:custGeom>
              <a:noFill/>
              <a:ln w="9525" cap="flat" cmpd="sng">
                <a:solidFill>
                  <a:schemeClr val="tx1"/>
                </a:solidFill>
                <a:prstDash val="solid"/>
                <a:round/>
                <a:headEnd/>
                <a:tailEnd/>
              </a:ln>
              <a:effectLst/>
            </p:spPr>
            <p:txBody>
              <a:bodyPr/>
              <a:lstStyle/>
              <a:p>
                <a:endParaRPr lang="zh-CN" altLang="en-US"/>
              </a:p>
            </p:txBody>
          </p:sp>
          <p:sp>
            <p:nvSpPr>
              <p:cNvPr id="11" name="Rectangle 8"/>
              <p:cNvSpPr>
                <a:spLocks noChangeArrowheads="1"/>
              </p:cNvSpPr>
              <p:nvPr/>
            </p:nvSpPr>
            <p:spPr bwMode="auto">
              <a:xfrm>
                <a:off x="4416" y="2592"/>
                <a:ext cx="288" cy="288"/>
              </a:xfrm>
              <a:prstGeom prst="rect">
                <a:avLst/>
              </a:prstGeom>
              <a:noFill/>
              <a:ln w="9525">
                <a:noFill/>
                <a:miter lim="800000"/>
                <a:headEnd/>
                <a:tailEnd/>
              </a:ln>
              <a:effectLst/>
            </p:spPr>
            <p:txBody>
              <a:bodyPr wrap="none" anchor="ctr"/>
              <a:lstStyle/>
              <a:p>
                <a:r>
                  <a:rPr lang="en-US" altLang="zh-CN" sz="2400">
                    <a:solidFill>
                      <a:srgbClr val="000004"/>
                    </a:solidFill>
                    <a:latin typeface="NewCenturySchlbk-Roman" charset="0"/>
                  </a:rPr>
                  <a:t>ŝ</a:t>
                </a:r>
              </a:p>
            </p:txBody>
          </p:sp>
          <p:sp>
            <p:nvSpPr>
              <p:cNvPr id="12" name="Rectangle 9"/>
              <p:cNvSpPr>
                <a:spLocks noChangeArrowheads="1"/>
              </p:cNvSpPr>
              <p:nvPr/>
            </p:nvSpPr>
            <p:spPr bwMode="auto">
              <a:xfrm>
                <a:off x="5040" y="2736"/>
                <a:ext cx="288" cy="288"/>
              </a:xfrm>
              <a:prstGeom prst="rect">
                <a:avLst/>
              </a:prstGeom>
              <a:noFill/>
              <a:ln w="9525">
                <a:noFill/>
                <a:miter lim="800000"/>
                <a:headEnd/>
                <a:tailEnd/>
              </a:ln>
              <a:effectLst/>
            </p:spPr>
            <p:txBody>
              <a:bodyPr wrap="none" anchor="ctr"/>
              <a:lstStyle/>
              <a:p>
                <a:r>
                  <a:rPr lang="en-US" altLang="zh-CN" sz="2400" i="1">
                    <a:solidFill>
                      <a:srgbClr val="020202"/>
                    </a:solidFill>
                    <a:latin typeface="NewCenturySchlbk-Italic" charset="0"/>
                  </a:rPr>
                  <a:t>s</a:t>
                </a:r>
                <a:r>
                  <a:rPr lang="en-US" altLang="zh-CN" sz="2400">
                    <a:solidFill>
                      <a:srgbClr val="020202"/>
                    </a:solidFill>
                    <a:latin typeface="MTSY" charset="0"/>
                  </a:rPr>
                  <a:t>*</a:t>
                </a:r>
              </a:p>
            </p:txBody>
          </p:sp>
          <p:sp>
            <p:nvSpPr>
              <p:cNvPr id="13" name="Text Box 10"/>
              <p:cNvSpPr txBox="1">
                <a:spLocks noChangeArrowheads="1"/>
              </p:cNvSpPr>
              <p:nvPr/>
            </p:nvSpPr>
            <p:spPr bwMode="auto">
              <a:xfrm>
                <a:off x="3696" y="3244"/>
                <a:ext cx="1440" cy="231"/>
              </a:xfrm>
              <a:prstGeom prst="rect">
                <a:avLst/>
              </a:prstGeom>
              <a:noFill/>
              <a:ln w="9525">
                <a:noFill/>
                <a:miter lim="800000"/>
                <a:headEnd/>
                <a:tailEnd/>
              </a:ln>
              <a:effectLst/>
            </p:spPr>
            <p:txBody>
              <a:bodyPr>
                <a:spAutoFit/>
              </a:bodyPr>
              <a:lstStyle/>
              <a:p>
                <a:pPr algn="l">
                  <a:spcBef>
                    <a:spcPct val="50000"/>
                  </a:spcBef>
                </a:pPr>
                <a:r>
                  <a:rPr lang="en-US" altLang="zh-CN"/>
                  <a:t>Solution Space</a:t>
                </a:r>
              </a:p>
            </p:txBody>
          </p:sp>
          <p:sp>
            <p:nvSpPr>
              <p:cNvPr id="14" name="Text Box 11"/>
              <p:cNvSpPr txBox="1">
                <a:spLocks noChangeArrowheads="1"/>
              </p:cNvSpPr>
              <p:nvPr/>
            </p:nvSpPr>
            <p:spPr bwMode="auto">
              <a:xfrm>
                <a:off x="2975" y="1752"/>
                <a:ext cx="289" cy="1272"/>
              </a:xfrm>
              <a:prstGeom prst="rect">
                <a:avLst/>
              </a:prstGeom>
              <a:noFill/>
              <a:ln w="9525">
                <a:noFill/>
                <a:miter lim="800000"/>
                <a:headEnd/>
                <a:tailEnd/>
              </a:ln>
              <a:effectLst/>
            </p:spPr>
            <p:txBody>
              <a:bodyPr vert="eaVert">
                <a:spAutoFit/>
              </a:bodyPr>
              <a:lstStyle/>
              <a:p>
                <a:pPr algn="l">
                  <a:spcBef>
                    <a:spcPct val="50000"/>
                  </a:spcBef>
                </a:pPr>
                <a:r>
                  <a:rPr lang="en-US" altLang="zh-CN"/>
                  <a:t>Object Function</a:t>
                </a:r>
              </a:p>
            </p:txBody>
          </p:sp>
        </p:grpSp>
        <p:sp>
          <p:nvSpPr>
            <p:cNvPr id="6" name="Oval 12"/>
            <p:cNvSpPr>
              <a:spLocks noChangeArrowheads="1"/>
            </p:cNvSpPr>
            <p:nvPr/>
          </p:nvSpPr>
          <p:spPr bwMode="auto">
            <a:xfrm>
              <a:off x="1777" y="1757"/>
              <a:ext cx="48" cy="48"/>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7" name="Text Box 13"/>
            <p:cNvSpPr txBox="1">
              <a:spLocks noChangeArrowheads="1"/>
            </p:cNvSpPr>
            <p:nvPr/>
          </p:nvSpPr>
          <p:spPr bwMode="auto">
            <a:xfrm>
              <a:off x="1633" y="1526"/>
              <a:ext cx="240" cy="231"/>
            </a:xfrm>
            <a:prstGeom prst="rect">
              <a:avLst/>
            </a:prstGeom>
            <a:noFill/>
            <a:ln w="9525">
              <a:noFill/>
              <a:miter lim="800000"/>
              <a:headEnd/>
              <a:tailEnd/>
            </a:ln>
            <a:effectLst/>
          </p:spPr>
          <p:txBody>
            <a:bodyPr>
              <a:spAutoFit/>
            </a:bodyPr>
            <a:lstStyle/>
            <a:p>
              <a:pPr algn="l">
                <a:spcBef>
                  <a:spcPct val="50000"/>
                </a:spcBef>
              </a:pPr>
              <a:r>
                <a:rPr lang="en-US" altLang="zh-CN"/>
                <a:t>s</a:t>
              </a:r>
            </a:p>
          </p:txBody>
        </p:sp>
      </p:grpSp>
      <p:grpSp>
        <p:nvGrpSpPr>
          <p:cNvPr id="15" name="Group 24"/>
          <p:cNvGrpSpPr>
            <a:grpSpLocks/>
          </p:cNvGrpSpPr>
          <p:nvPr/>
        </p:nvGrpSpPr>
        <p:grpSpPr bwMode="auto">
          <a:xfrm>
            <a:off x="4570413" y="3489325"/>
            <a:ext cx="4192587" cy="3078163"/>
            <a:chOff x="2879" y="2198"/>
            <a:chExt cx="2641" cy="1939"/>
          </a:xfrm>
        </p:grpSpPr>
        <p:grpSp>
          <p:nvGrpSpPr>
            <p:cNvPr id="16" name="Group 14"/>
            <p:cNvGrpSpPr>
              <a:grpSpLocks/>
            </p:cNvGrpSpPr>
            <p:nvPr/>
          </p:nvGrpSpPr>
          <p:grpSpPr bwMode="auto">
            <a:xfrm>
              <a:off x="2879" y="2198"/>
              <a:ext cx="2641" cy="1939"/>
              <a:chOff x="2975" y="1536"/>
              <a:chExt cx="2641" cy="1939"/>
            </a:xfrm>
          </p:grpSpPr>
          <p:sp>
            <p:nvSpPr>
              <p:cNvPr id="19" name="Line 15"/>
              <p:cNvSpPr>
                <a:spLocks noChangeShapeType="1"/>
              </p:cNvSpPr>
              <p:nvPr/>
            </p:nvSpPr>
            <p:spPr bwMode="auto">
              <a:xfrm>
                <a:off x="3360" y="3168"/>
                <a:ext cx="2256" cy="0"/>
              </a:xfrm>
              <a:prstGeom prst="line">
                <a:avLst/>
              </a:prstGeom>
              <a:noFill/>
              <a:ln w="9525">
                <a:solidFill>
                  <a:schemeClr val="tx1"/>
                </a:solidFill>
                <a:round/>
                <a:headEnd/>
                <a:tailEnd type="triangle" w="med" len="med"/>
              </a:ln>
              <a:effectLst/>
            </p:spPr>
            <p:txBody>
              <a:bodyPr/>
              <a:lstStyle/>
              <a:p>
                <a:endParaRPr lang="zh-CN" altLang="en-US"/>
              </a:p>
            </p:txBody>
          </p:sp>
          <p:sp>
            <p:nvSpPr>
              <p:cNvPr id="20" name="Line 16"/>
              <p:cNvSpPr>
                <a:spLocks noChangeShapeType="1"/>
              </p:cNvSpPr>
              <p:nvPr/>
            </p:nvSpPr>
            <p:spPr bwMode="auto">
              <a:xfrm flipV="1">
                <a:off x="3360" y="1536"/>
                <a:ext cx="0" cy="1632"/>
              </a:xfrm>
              <a:prstGeom prst="line">
                <a:avLst/>
              </a:prstGeom>
              <a:noFill/>
              <a:ln w="9525">
                <a:solidFill>
                  <a:schemeClr val="tx1"/>
                </a:solidFill>
                <a:round/>
                <a:headEnd/>
                <a:tailEnd type="triangle" w="med" len="med"/>
              </a:ln>
              <a:effectLst/>
            </p:spPr>
            <p:txBody>
              <a:bodyPr/>
              <a:lstStyle/>
              <a:p>
                <a:endParaRPr lang="zh-CN" altLang="en-US"/>
              </a:p>
            </p:txBody>
          </p:sp>
          <p:sp>
            <p:nvSpPr>
              <p:cNvPr id="21" name="Freeform 17"/>
              <p:cNvSpPr>
                <a:spLocks/>
              </p:cNvSpPr>
              <p:nvPr/>
            </p:nvSpPr>
            <p:spPr bwMode="auto">
              <a:xfrm>
                <a:off x="3504" y="1752"/>
                <a:ext cx="2016" cy="1136"/>
              </a:xfrm>
              <a:custGeom>
                <a:avLst/>
                <a:gdLst>
                  <a:gd name="T0" fmla="*/ 0 w 2016"/>
                  <a:gd name="T1" fmla="*/ 408 h 1136"/>
                  <a:gd name="T2" fmla="*/ 48 w 2016"/>
                  <a:gd name="T3" fmla="*/ 72 h 1136"/>
                  <a:gd name="T4" fmla="*/ 144 w 2016"/>
                  <a:gd name="T5" fmla="*/ 24 h 1136"/>
                  <a:gd name="T6" fmla="*/ 240 w 2016"/>
                  <a:gd name="T7" fmla="*/ 24 h 1136"/>
                  <a:gd name="T8" fmla="*/ 336 w 2016"/>
                  <a:gd name="T9" fmla="*/ 168 h 1136"/>
                  <a:gd name="T10" fmla="*/ 384 w 2016"/>
                  <a:gd name="T11" fmla="*/ 312 h 1136"/>
                  <a:gd name="T12" fmla="*/ 432 w 2016"/>
                  <a:gd name="T13" fmla="*/ 360 h 1136"/>
                  <a:gd name="T14" fmla="*/ 480 w 2016"/>
                  <a:gd name="T15" fmla="*/ 360 h 1136"/>
                  <a:gd name="T16" fmla="*/ 528 w 2016"/>
                  <a:gd name="T17" fmla="*/ 264 h 1136"/>
                  <a:gd name="T18" fmla="*/ 624 w 2016"/>
                  <a:gd name="T19" fmla="*/ 264 h 1136"/>
                  <a:gd name="T20" fmla="*/ 672 w 2016"/>
                  <a:gd name="T21" fmla="*/ 312 h 1136"/>
                  <a:gd name="T22" fmla="*/ 768 w 2016"/>
                  <a:gd name="T23" fmla="*/ 504 h 1136"/>
                  <a:gd name="T24" fmla="*/ 864 w 2016"/>
                  <a:gd name="T25" fmla="*/ 696 h 1136"/>
                  <a:gd name="T26" fmla="*/ 960 w 2016"/>
                  <a:gd name="T27" fmla="*/ 840 h 1136"/>
                  <a:gd name="T28" fmla="*/ 1056 w 2016"/>
                  <a:gd name="T29" fmla="*/ 840 h 1136"/>
                  <a:gd name="T30" fmla="*/ 1104 w 2016"/>
                  <a:gd name="T31" fmla="*/ 696 h 1136"/>
                  <a:gd name="T32" fmla="*/ 1152 w 2016"/>
                  <a:gd name="T33" fmla="*/ 552 h 1136"/>
                  <a:gd name="T34" fmla="*/ 1248 w 2016"/>
                  <a:gd name="T35" fmla="*/ 600 h 1136"/>
                  <a:gd name="T36" fmla="*/ 1296 w 2016"/>
                  <a:gd name="T37" fmla="*/ 744 h 1136"/>
                  <a:gd name="T38" fmla="*/ 1344 w 2016"/>
                  <a:gd name="T39" fmla="*/ 936 h 1136"/>
                  <a:gd name="T40" fmla="*/ 1440 w 2016"/>
                  <a:gd name="T41" fmla="*/ 1128 h 1136"/>
                  <a:gd name="T42" fmla="*/ 1536 w 2016"/>
                  <a:gd name="T43" fmla="*/ 984 h 1136"/>
                  <a:gd name="T44" fmla="*/ 1632 w 2016"/>
                  <a:gd name="T45" fmla="*/ 792 h 1136"/>
                  <a:gd name="T46" fmla="*/ 1680 w 2016"/>
                  <a:gd name="T47" fmla="*/ 744 h 1136"/>
                  <a:gd name="T48" fmla="*/ 1776 w 2016"/>
                  <a:gd name="T49" fmla="*/ 744 h 1136"/>
                  <a:gd name="T50" fmla="*/ 2016 w 2016"/>
                  <a:gd name="T51" fmla="*/ 168 h 1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016" h="1136">
                    <a:moveTo>
                      <a:pt x="0" y="408"/>
                    </a:moveTo>
                    <a:cubicBezTo>
                      <a:pt x="12" y="272"/>
                      <a:pt x="24" y="136"/>
                      <a:pt x="48" y="72"/>
                    </a:cubicBezTo>
                    <a:cubicBezTo>
                      <a:pt x="72" y="8"/>
                      <a:pt x="112" y="32"/>
                      <a:pt x="144" y="24"/>
                    </a:cubicBezTo>
                    <a:cubicBezTo>
                      <a:pt x="176" y="16"/>
                      <a:pt x="208" y="0"/>
                      <a:pt x="240" y="24"/>
                    </a:cubicBezTo>
                    <a:cubicBezTo>
                      <a:pt x="272" y="48"/>
                      <a:pt x="312" y="120"/>
                      <a:pt x="336" y="168"/>
                    </a:cubicBezTo>
                    <a:cubicBezTo>
                      <a:pt x="360" y="216"/>
                      <a:pt x="368" y="280"/>
                      <a:pt x="384" y="312"/>
                    </a:cubicBezTo>
                    <a:cubicBezTo>
                      <a:pt x="400" y="344"/>
                      <a:pt x="416" y="352"/>
                      <a:pt x="432" y="360"/>
                    </a:cubicBezTo>
                    <a:cubicBezTo>
                      <a:pt x="448" y="368"/>
                      <a:pt x="464" y="376"/>
                      <a:pt x="480" y="360"/>
                    </a:cubicBezTo>
                    <a:cubicBezTo>
                      <a:pt x="496" y="344"/>
                      <a:pt x="504" y="280"/>
                      <a:pt x="528" y="264"/>
                    </a:cubicBezTo>
                    <a:cubicBezTo>
                      <a:pt x="552" y="248"/>
                      <a:pt x="600" y="256"/>
                      <a:pt x="624" y="264"/>
                    </a:cubicBezTo>
                    <a:cubicBezTo>
                      <a:pt x="648" y="272"/>
                      <a:pt x="648" y="272"/>
                      <a:pt x="672" y="312"/>
                    </a:cubicBezTo>
                    <a:cubicBezTo>
                      <a:pt x="696" y="352"/>
                      <a:pt x="736" y="440"/>
                      <a:pt x="768" y="504"/>
                    </a:cubicBezTo>
                    <a:cubicBezTo>
                      <a:pt x="800" y="568"/>
                      <a:pt x="832" y="640"/>
                      <a:pt x="864" y="696"/>
                    </a:cubicBezTo>
                    <a:cubicBezTo>
                      <a:pt x="896" y="752"/>
                      <a:pt x="928" y="816"/>
                      <a:pt x="960" y="840"/>
                    </a:cubicBezTo>
                    <a:cubicBezTo>
                      <a:pt x="992" y="864"/>
                      <a:pt x="1032" y="864"/>
                      <a:pt x="1056" y="840"/>
                    </a:cubicBezTo>
                    <a:cubicBezTo>
                      <a:pt x="1080" y="816"/>
                      <a:pt x="1088" y="744"/>
                      <a:pt x="1104" y="696"/>
                    </a:cubicBezTo>
                    <a:cubicBezTo>
                      <a:pt x="1120" y="648"/>
                      <a:pt x="1128" y="568"/>
                      <a:pt x="1152" y="552"/>
                    </a:cubicBezTo>
                    <a:cubicBezTo>
                      <a:pt x="1176" y="536"/>
                      <a:pt x="1224" y="568"/>
                      <a:pt x="1248" y="600"/>
                    </a:cubicBezTo>
                    <a:cubicBezTo>
                      <a:pt x="1272" y="632"/>
                      <a:pt x="1280" y="688"/>
                      <a:pt x="1296" y="744"/>
                    </a:cubicBezTo>
                    <a:cubicBezTo>
                      <a:pt x="1312" y="800"/>
                      <a:pt x="1320" y="872"/>
                      <a:pt x="1344" y="936"/>
                    </a:cubicBezTo>
                    <a:cubicBezTo>
                      <a:pt x="1368" y="1000"/>
                      <a:pt x="1408" y="1120"/>
                      <a:pt x="1440" y="1128"/>
                    </a:cubicBezTo>
                    <a:cubicBezTo>
                      <a:pt x="1472" y="1136"/>
                      <a:pt x="1504" y="1040"/>
                      <a:pt x="1536" y="984"/>
                    </a:cubicBezTo>
                    <a:cubicBezTo>
                      <a:pt x="1568" y="928"/>
                      <a:pt x="1608" y="832"/>
                      <a:pt x="1632" y="792"/>
                    </a:cubicBezTo>
                    <a:cubicBezTo>
                      <a:pt x="1656" y="752"/>
                      <a:pt x="1656" y="752"/>
                      <a:pt x="1680" y="744"/>
                    </a:cubicBezTo>
                    <a:cubicBezTo>
                      <a:pt x="1704" y="736"/>
                      <a:pt x="1720" y="840"/>
                      <a:pt x="1776" y="744"/>
                    </a:cubicBezTo>
                    <a:cubicBezTo>
                      <a:pt x="1832" y="648"/>
                      <a:pt x="1924" y="408"/>
                      <a:pt x="2016" y="168"/>
                    </a:cubicBezTo>
                  </a:path>
                </a:pathLst>
              </a:custGeom>
              <a:noFill/>
              <a:ln w="9525" cap="flat" cmpd="sng">
                <a:solidFill>
                  <a:schemeClr val="tx1"/>
                </a:solidFill>
                <a:prstDash val="solid"/>
                <a:round/>
                <a:headEnd/>
                <a:tailEnd/>
              </a:ln>
              <a:effectLst/>
            </p:spPr>
            <p:txBody>
              <a:bodyPr/>
              <a:lstStyle/>
              <a:p>
                <a:endParaRPr lang="zh-CN" altLang="en-US"/>
              </a:p>
            </p:txBody>
          </p:sp>
          <p:sp>
            <p:nvSpPr>
              <p:cNvPr id="22" name="Rectangle 18"/>
              <p:cNvSpPr>
                <a:spLocks noChangeArrowheads="1"/>
              </p:cNvSpPr>
              <p:nvPr/>
            </p:nvSpPr>
            <p:spPr bwMode="auto">
              <a:xfrm>
                <a:off x="4416" y="2592"/>
                <a:ext cx="288" cy="288"/>
              </a:xfrm>
              <a:prstGeom prst="rect">
                <a:avLst/>
              </a:prstGeom>
              <a:noFill/>
              <a:ln w="9525">
                <a:noFill/>
                <a:miter lim="800000"/>
                <a:headEnd/>
                <a:tailEnd/>
              </a:ln>
              <a:effectLst/>
            </p:spPr>
            <p:txBody>
              <a:bodyPr wrap="none" anchor="ctr"/>
              <a:lstStyle/>
              <a:p>
                <a:r>
                  <a:rPr lang="en-US" altLang="zh-CN" sz="2400">
                    <a:solidFill>
                      <a:srgbClr val="000004"/>
                    </a:solidFill>
                    <a:latin typeface="NewCenturySchlbk-Roman" charset="0"/>
                  </a:rPr>
                  <a:t>ŝ</a:t>
                </a:r>
              </a:p>
            </p:txBody>
          </p:sp>
          <p:sp>
            <p:nvSpPr>
              <p:cNvPr id="23" name="Rectangle 19"/>
              <p:cNvSpPr>
                <a:spLocks noChangeArrowheads="1"/>
              </p:cNvSpPr>
              <p:nvPr/>
            </p:nvSpPr>
            <p:spPr bwMode="auto">
              <a:xfrm>
                <a:off x="5040" y="2736"/>
                <a:ext cx="288" cy="288"/>
              </a:xfrm>
              <a:prstGeom prst="rect">
                <a:avLst/>
              </a:prstGeom>
              <a:noFill/>
              <a:ln w="9525">
                <a:noFill/>
                <a:miter lim="800000"/>
                <a:headEnd/>
                <a:tailEnd/>
              </a:ln>
              <a:effectLst/>
            </p:spPr>
            <p:txBody>
              <a:bodyPr wrap="none" anchor="ctr"/>
              <a:lstStyle/>
              <a:p>
                <a:r>
                  <a:rPr lang="en-US" altLang="zh-CN" sz="2400" i="1">
                    <a:solidFill>
                      <a:srgbClr val="020202"/>
                    </a:solidFill>
                    <a:latin typeface="NewCenturySchlbk-Italic" charset="0"/>
                  </a:rPr>
                  <a:t>s</a:t>
                </a:r>
                <a:r>
                  <a:rPr lang="en-US" altLang="zh-CN" sz="2400">
                    <a:solidFill>
                      <a:srgbClr val="020202"/>
                    </a:solidFill>
                    <a:latin typeface="MTSY" charset="0"/>
                  </a:rPr>
                  <a:t>*</a:t>
                </a:r>
              </a:p>
            </p:txBody>
          </p:sp>
          <p:sp>
            <p:nvSpPr>
              <p:cNvPr id="24" name="Text Box 20"/>
              <p:cNvSpPr txBox="1">
                <a:spLocks noChangeArrowheads="1"/>
              </p:cNvSpPr>
              <p:nvPr/>
            </p:nvSpPr>
            <p:spPr bwMode="auto">
              <a:xfrm>
                <a:off x="3696" y="3244"/>
                <a:ext cx="1440" cy="231"/>
              </a:xfrm>
              <a:prstGeom prst="rect">
                <a:avLst/>
              </a:prstGeom>
              <a:noFill/>
              <a:ln w="9525">
                <a:noFill/>
                <a:miter lim="800000"/>
                <a:headEnd/>
                <a:tailEnd/>
              </a:ln>
              <a:effectLst/>
            </p:spPr>
            <p:txBody>
              <a:bodyPr>
                <a:spAutoFit/>
              </a:bodyPr>
              <a:lstStyle/>
              <a:p>
                <a:pPr algn="l">
                  <a:spcBef>
                    <a:spcPct val="50000"/>
                  </a:spcBef>
                </a:pPr>
                <a:r>
                  <a:rPr lang="en-US" altLang="zh-CN"/>
                  <a:t>Solution Space</a:t>
                </a:r>
              </a:p>
            </p:txBody>
          </p:sp>
          <p:sp>
            <p:nvSpPr>
              <p:cNvPr id="25" name="Text Box 21"/>
              <p:cNvSpPr txBox="1">
                <a:spLocks noChangeArrowheads="1"/>
              </p:cNvSpPr>
              <p:nvPr/>
            </p:nvSpPr>
            <p:spPr bwMode="auto">
              <a:xfrm>
                <a:off x="2975" y="1752"/>
                <a:ext cx="289" cy="1272"/>
              </a:xfrm>
              <a:prstGeom prst="rect">
                <a:avLst/>
              </a:prstGeom>
              <a:noFill/>
              <a:ln w="9525">
                <a:noFill/>
                <a:miter lim="800000"/>
                <a:headEnd/>
                <a:tailEnd/>
              </a:ln>
              <a:effectLst/>
            </p:spPr>
            <p:txBody>
              <a:bodyPr vert="eaVert">
                <a:spAutoFit/>
              </a:bodyPr>
              <a:lstStyle/>
              <a:p>
                <a:pPr algn="l">
                  <a:spcBef>
                    <a:spcPct val="50000"/>
                  </a:spcBef>
                </a:pPr>
                <a:r>
                  <a:rPr lang="en-US" altLang="zh-CN"/>
                  <a:t>Object Function</a:t>
                </a:r>
              </a:p>
            </p:txBody>
          </p:sp>
        </p:grpSp>
        <p:sp>
          <p:nvSpPr>
            <p:cNvPr id="17" name="Oval 22"/>
            <p:cNvSpPr>
              <a:spLocks noChangeArrowheads="1"/>
            </p:cNvSpPr>
            <p:nvPr/>
          </p:nvSpPr>
          <p:spPr bwMode="auto">
            <a:xfrm>
              <a:off x="4656" y="3014"/>
              <a:ext cx="48" cy="48"/>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18" name="Text Box 23"/>
            <p:cNvSpPr txBox="1">
              <a:spLocks noChangeArrowheads="1"/>
            </p:cNvSpPr>
            <p:nvPr/>
          </p:nvSpPr>
          <p:spPr bwMode="auto">
            <a:xfrm>
              <a:off x="4608" y="2783"/>
              <a:ext cx="240" cy="231"/>
            </a:xfrm>
            <a:prstGeom prst="rect">
              <a:avLst/>
            </a:prstGeom>
            <a:noFill/>
            <a:ln w="9525">
              <a:noFill/>
              <a:miter lim="800000"/>
              <a:headEnd/>
              <a:tailEnd/>
            </a:ln>
            <a:effectLst/>
          </p:spPr>
          <p:txBody>
            <a:bodyPr>
              <a:spAutoFit/>
            </a:bodyPr>
            <a:lstStyle/>
            <a:p>
              <a:pPr algn="l">
                <a:spcBef>
                  <a:spcPct val="50000"/>
                </a:spcBef>
              </a:pPr>
              <a:r>
                <a:rPr lang="en-US" altLang="zh-CN"/>
                <a: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Homogeneous SA Algorithm</a:t>
            </a:r>
            <a:endParaRPr lang="zh-CN" altLang="en-US" dirty="0"/>
          </a:p>
        </p:txBody>
      </p:sp>
      <p:sp>
        <p:nvSpPr>
          <p:cNvPr id="3" name="内容占位符 2"/>
          <p:cNvSpPr>
            <a:spLocks noGrp="1"/>
          </p:cNvSpPr>
          <p:nvPr>
            <p:ph idx="1"/>
          </p:nvPr>
        </p:nvSpPr>
        <p:spPr>
          <a:xfrm>
            <a:off x="611560" y="1600200"/>
            <a:ext cx="8207896" cy="4853136"/>
          </a:xfrm>
        </p:spPr>
        <p:txBody>
          <a:bodyPr/>
          <a:lstStyle/>
          <a:p>
            <a:pPr eaLnBrk="1" hangingPunct="1">
              <a:buNone/>
            </a:pPr>
            <a:r>
              <a:rPr lang="en-US" altLang="zh-CN" sz="2000" i="1" dirty="0" smtClean="0">
                <a:solidFill>
                  <a:srgbClr val="000004"/>
                </a:solidFill>
                <a:latin typeface="NewCenturySchlbk-Italic" charset="0"/>
              </a:rPr>
              <a:t>s </a:t>
            </a:r>
            <a:r>
              <a:rPr lang="en-US" altLang="zh-CN" sz="2000" dirty="0" smtClean="0">
                <a:solidFill>
                  <a:srgbClr val="000004"/>
                </a:solidFill>
                <a:latin typeface="MTSY" charset="0"/>
                <a:sym typeface="Symbol" pitchFamily="18" charset="2"/>
              </a:rPr>
              <a:t></a:t>
            </a:r>
            <a:r>
              <a:rPr lang="en-US" altLang="zh-CN" sz="2000" dirty="0" smtClean="0">
                <a:solidFill>
                  <a:srgbClr val="000004"/>
                </a:solidFill>
                <a:latin typeface="MTSY" charset="0"/>
              </a:rPr>
              <a:t> </a:t>
            </a:r>
            <a:r>
              <a:rPr lang="en-US" altLang="zh-CN" sz="2000" dirty="0" err="1" smtClean="0">
                <a:solidFill>
                  <a:srgbClr val="000004"/>
                </a:solidFill>
              </a:rPr>
              <a:t>GenerateInitialSolution</a:t>
            </a:r>
            <a:r>
              <a:rPr lang="en-US" altLang="zh-CN" sz="2000" dirty="0" smtClean="0">
                <a:solidFill>
                  <a:srgbClr val="000004"/>
                </a:solidFill>
              </a:rPr>
              <a:t>()</a:t>
            </a:r>
          </a:p>
          <a:p>
            <a:pPr eaLnBrk="1" hangingPunct="1">
              <a:buNone/>
            </a:pPr>
            <a:r>
              <a:rPr lang="en-US" altLang="zh-CN" sz="2000" i="1" dirty="0" smtClean="0">
                <a:solidFill>
                  <a:srgbClr val="000004"/>
                </a:solidFill>
                <a:latin typeface="NewCenturySchlbk-Italic" charset="0"/>
              </a:rPr>
              <a:t>T </a:t>
            </a:r>
            <a:r>
              <a:rPr lang="en-US" altLang="zh-CN" sz="2000" dirty="0" smtClean="0">
                <a:solidFill>
                  <a:srgbClr val="000004"/>
                </a:solidFill>
                <a:latin typeface="MTSY" charset="0"/>
                <a:sym typeface="Symbol" pitchFamily="18" charset="2"/>
              </a:rPr>
              <a:t></a:t>
            </a:r>
            <a:r>
              <a:rPr lang="en-US" altLang="zh-CN" sz="2000" dirty="0" smtClean="0">
                <a:solidFill>
                  <a:srgbClr val="000004"/>
                </a:solidFill>
                <a:latin typeface="MTSY" charset="0"/>
              </a:rPr>
              <a:t> </a:t>
            </a:r>
            <a:r>
              <a:rPr lang="en-US" altLang="zh-CN" sz="2000" i="1" dirty="0" smtClean="0">
                <a:solidFill>
                  <a:srgbClr val="000004"/>
                </a:solidFill>
                <a:latin typeface="NewCenturySchlbk-Italic" charset="0"/>
              </a:rPr>
              <a:t>T</a:t>
            </a:r>
            <a:r>
              <a:rPr lang="en-US" altLang="zh-CN" sz="2000" baseline="-25000" dirty="0" smtClean="0">
                <a:solidFill>
                  <a:srgbClr val="000004"/>
                </a:solidFill>
                <a:latin typeface="NewCenturySchlbk-Roman" charset="0"/>
              </a:rPr>
              <a:t>0</a:t>
            </a:r>
          </a:p>
          <a:p>
            <a:pPr eaLnBrk="1" hangingPunct="1">
              <a:buNone/>
            </a:pPr>
            <a:r>
              <a:rPr lang="en-US" altLang="zh-CN" sz="2000" b="1" dirty="0" smtClean="0">
                <a:solidFill>
                  <a:srgbClr val="000004"/>
                </a:solidFill>
                <a:latin typeface="NewCenturySchlbk-Bold" charset="0"/>
              </a:rPr>
              <a:t>while </a:t>
            </a:r>
            <a:r>
              <a:rPr lang="en-US" altLang="zh-CN" sz="2000" dirty="0" smtClean="0">
                <a:solidFill>
                  <a:srgbClr val="000004"/>
                </a:solidFill>
                <a:latin typeface="NewCenturySchlbk-Roman" charset="0"/>
              </a:rPr>
              <a:t>termination conditions not met </a:t>
            </a:r>
            <a:r>
              <a:rPr lang="en-US" altLang="zh-CN" sz="2000" b="1" dirty="0" smtClean="0">
                <a:solidFill>
                  <a:srgbClr val="000004"/>
                </a:solidFill>
                <a:latin typeface="NewCenturySchlbk-Bold" charset="0"/>
              </a:rPr>
              <a:t>do </a:t>
            </a:r>
            <a:r>
              <a:rPr lang="en-US" altLang="zh-CN" sz="2000" dirty="0" smtClean="0">
                <a:solidFill>
                  <a:srgbClr val="000004"/>
                </a:solidFill>
                <a:latin typeface="NewCenturySchlbk-Bold" charset="0"/>
              </a:rPr>
              <a:t>//fixed outer loop times</a:t>
            </a:r>
          </a:p>
          <a:p>
            <a:pPr eaLnBrk="1" hangingPunct="1">
              <a:buNone/>
            </a:pPr>
            <a:r>
              <a:rPr lang="en-US" altLang="zh-CN" sz="2000" b="1" dirty="0" smtClean="0">
                <a:solidFill>
                  <a:srgbClr val="000004"/>
                </a:solidFill>
                <a:latin typeface="NewCenturySchlbk-Bold" charset="0"/>
              </a:rPr>
              <a:t>     while </a:t>
            </a:r>
            <a:r>
              <a:rPr lang="en-US" altLang="zh-CN" sz="2000" dirty="0" smtClean="0">
                <a:solidFill>
                  <a:srgbClr val="000004"/>
                </a:solidFill>
                <a:latin typeface="NewCenturySchlbk-Bold" charset="0"/>
              </a:rPr>
              <a:t>state is not equilibrated </a:t>
            </a:r>
            <a:r>
              <a:rPr lang="en-US" altLang="zh-CN" sz="2000" b="1" dirty="0" smtClean="0">
                <a:solidFill>
                  <a:srgbClr val="000004"/>
                </a:solidFill>
                <a:latin typeface="NewCenturySchlbk-Bold" charset="0"/>
              </a:rPr>
              <a:t>do       </a:t>
            </a:r>
            <a:r>
              <a:rPr lang="en-US" altLang="zh-CN" sz="2000" dirty="0" smtClean="0">
                <a:solidFill>
                  <a:srgbClr val="000004"/>
                </a:solidFill>
                <a:latin typeface="NewCenturySchlbk-Bold" charset="0"/>
              </a:rPr>
              <a:t>//fixed inner loop times</a:t>
            </a:r>
          </a:p>
          <a:p>
            <a:pPr lvl="2" eaLnBrk="1" hangingPunct="1">
              <a:buNone/>
            </a:pPr>
            <a:r>
              <a:rPr lang="en-US" altLang="zh-CN" i="1" dirty="0" smtClean="0">
                <a:solidFill>
                  <a:srgbClr val="000004"/>
                </a:solidFill>
                <a:latin typeface="NewCenturySchlbk-Italic" charset="0"/>
              </a:rPr>
              <a:t>s</a:t>
            </a:r>
            <a:r>
              <a:rPr lang="en-US" altLang="zh-CN" dirty="0" smtClean="0">
                <a:solidFill>
                  <a:srgbClr val="000004"/>
                </a:solidFill>
                <a:latin typeface="MTSY" charset="0"/>
              </a:rPr>
              <a:t>' </a:t>
            </a:r>
            <a:r>
              <a:rPr lang="en-US" altLang="zh-CN" dirty="0" smtClean="0">
                <a:solidFill>
                  <a:srgbClr val="000004"/>
                </a:solidFill>
                <a:latin typeface="MTSY" charset="0"/>
                <a:sym typeface="Symbol" pitchFamily="18" charset="2"/>
              </a:rPr>
              <a:t></a:t>
            </a:r>
            <a:r>
              <a:rPr lang="en-US" altLang="zh-CN" dirty="0" smtClean="0">
                <a:solidFill>
                  <a:srgbClr val="000004"/>
                </a:solidFill>
                <a:latin typeface="MTSY" charset="0"/>
              </a:rPr>
              <a:t> </a:t>
            </a:r>
            <a:r>
              <a:rPr lang="en-US" altLang="zh-CN" dirty="0" err="1" smtClean="0">
                <a:solidFill>
                  <a:srgbClr val="000004"/>
                </a:solidFill>
              </a:rPr>
              <a:t>PickAtRandom</a:t>
            </a:r>
            <a:r>
              <a:rPr lang="en-US" altLang="zh-CN" dirty="0" smtClean="0">
                <a:solidFill>
                  <a:srgbClr val="000004"/>
                </a:solidFill>
              </a:rPr>
              <a:t>(</a:t>
            </a:r>
            <a:r>
              <a:rPr lang="en-US" altLang="zh-CN" i="1" dirty="0" smtClean="0">
                <a:solidFill>
                  <a:srgbClr val="000004"/>
                </a:solidFill>
                <a:latin typeface="CMSY10" charset="0"/>
              </a:rPr>
              <a:t>N</a:t>
            </a:r>
            <a:r>
              <a:rPr lang="en-US" altLang="zh-CN" dirty="0" smtClean="0">
                <a:solidFill>
                  <a:srgbClr val="000004"/>
                </a:solidFill>
                <a:latin typeface="NewCenturySchlbk-Roman" charset="0"/>
              </a:rPr>
              <a:t>(</a:t>
            </a:r>
            <a:r>
              <a:rPr lang="en-US" altLang="zh-CN" i="1" dirty="0" smtClean="0">
                <a:solidFill>
                  <a:srgbClr val="000004"/>
                </a:solidFill>
                <a:latin typeface="NewCenturySchlbk-Italic" charset="0"/>
              </a:rPr>
              <a:t>s</a:t>
            </a:r>
            <a:r>
              <a:rPr lang="en-US" altLang="zh-CN" dirty="0" smtClean="0">
                <a:solidFill>
                  <a:srgbClr val="000004"/>
                </a:solidFill>
                <a:latin typeface="NewCenturySchlbk-Roman" charset="0"/>
              </a:rPr>
              <a:t>)</a:t>
            </a:r>
            <a:r>
              <a:rPr lang="en-US" altLang="zh-CN" dirty="0" smtClean="0">
                <a:solidFill>
                  <a:srgbClr val="000004"/>
                </a:solidFill>
              </a:rPr>
              <a:t>)</a:t>
            </a:r>
          </a:p>
          <a:p>
            <a:pPr lvl="2" eaLnBrk="1" hangingPunct="1">
              <a:buNone/>
            </a:pPr>
            <a:r>
              <a:rPr lang="en-US" altLang="zh-CN" b="1" dirty="0" smtClean="0">
                <a:solidFill>
                  <a:srgbClr val="000004"/>
                </a:solidFill>
                <a:latin typeface="NewCenturySchlbk-Bold" charset="0"/>
              </a:rPr>
              <a:t>if </a:t>
            </a:r>
            <a:r>
              <a:rPr lang="en-US" altLang="zh-CN" dirty="0" smtClean="0">
                <a:solidFill>
                  <a:srgbClr val="000004"/>
                </a:solidFill>
                <a:latin typeface="NewCenturySchlbk-Roman" charset="0"/>
              </a:rPr>
              <a:t>( </a:t>
            </a:r>
            <a:r>
              <a:rPr lang="en-US" altLang="zh-CN" i="1" dirty="0" smtClean="0">
                <a:solidFill>
                  <a:srgbClr val="000004"/>
                </a:solidFill>
                <a:latin typeface="NewCenturySchlbk-Italic" charset="0"/>
              </a:rPr>
              <a:t>f </a:t>
            </a:r>
            <a:r>
              <a:rPr lang="en-US" altLang="zh-CN" dirty="0" smtClean="0">
                <a:solidFill>
                  <a:srgbClr val="000004"/>
                </a:solidFill>
                <a:latin typeface="NewCenturySchlbk-Roman" charset="0"/>
              </a:rPr>
              <a:t>(</a:t>
            </a:r>
            <a:r>
              <a:rPr lang="en-US" altLang="zh-CN" i="1" dirty="0" smtClean="0">
                <a:solidFill>
                  <a:srgbClr val="000004"/>
                </a:solidFill>
                <a:latin typeface="NewCenturySchlbk-Italic" charset="0"/>
              </a:rPr>
              <a:t>s</a:t>
            </a:r>
            <a:r>
              <a:rPr lang="en-US" altLang="zh-CN" dirty="0" smtClean="0">
                <a:solidFill>
                  <a:srgbClr val="000004"/>
                </a:solidFill>
                <a:latin typeface="MTSY" charset="0"/>
              </a:rPr>
              <a:t>' </a:t>
            </a:r>
            <a:r>
              <a:rPr lang="en-US" altLang="zh-CN" dirty="0" smtClean="0">
                <a:solidFill>
                  <a:srgbClr val="000004"/>
                </a:solidFill>
                <a:latin typeface="NewCenturySchlbk-Roman" charset="0"/>
              </a:rPr>
              <a:t>) </a:t>
            </a:r>
            <a:r>
              <a:rPr lang="en-US" altLang="zh-CN" i="1" dirty="0" smtClean="0">
                <a:solidFill>
                  <a:srgbClr val="000004"/>
                </a:solidFill>
                <a:latin typeface="RMTMI" charset="0"/>
              </a:rPr>
              <a:t>&lt; </a:t>
            </a:r>
            <a:r>
              <a:rPr lang="en-US" altLang="zh-CN" i="1" dirty="0" smtClean="0">
                <a:solidFill>
                  <a:srgbClr val="000004"/>
                </a:solidFill>
                <a:latin typeface="NewCenturySchlbk-Italic" charset="0"/>
              </a:rPr>
              <a:t>f </a:t>
            </a:r>
            <a:r>
              <a:rPr lang="en-US" altLang="zh-CN" dirty="0" smtClean="0">
                <a:solidFill>
                  <a:srgbClr val="000004"/>
                </a:solidFill>
                <a:latin typeface="NewCenturySchlbk-Roman" charset="0"/>
              </a:rPr>
              <a:t>(</a:t>
            </a:r>
            <a:r>
              <a:rPr lang="en-US" altLang="zh-CN" i="1" dirty="0" smtClean="0">
                <a:solidFill>
                  <a:srgbClr val="000004"/>
                </a:solidFill>
                <a:latin typeface="NewCenturySchlbk-Italic" charset="0"/>
              </a:rPr>
              <a:t>s</a:t>
            </a:r>
            <a:r>
              <a:rPr lang="en-US" altLang="zh-CN" dirty="0" smtClean="0">
                <a:solidFill>
                  <a:srgbClr val="000004"/>
                </a:solidFill>
                <a:latin typeface="NewCenturySchlbk-Roman" charset="0"/>
              </a:rPr>
              <a:t>)) </a:t>
            </a:r>
            <a:r>
              <a:rPr lang="en-US" altLang="zh-CN" b="1" dirty="0" smtClean="0">
                <a:solidFill>
                  <a:srgbClr val="000004"/>
                </a:solidFill>
                <a:latin typeface="NewCenturySchlbk-Bold" charset="0"/>
              </a:rPr>
              <a:t>then</a:t>
            </a:r>
          </a:p>
          <a:p>
            <a:pPr lvl="2" eaLnBrk="1" hangingPunct="1">
              <a:buNone/>
            </a:pPr>
            <a:r>
              <a:rPr lang="en-US" altLang="zh-CN" i="1" dirty="0" smtClean="0">
                <a:solidFill>
                  <a:srgbClr val="000004"/>
                </a:solidFill>
                <a:latin typeface="NewCenturySchlbk-Italic" charset="0"/>
              </a:rPr>
              <a:t>	s </a:t>
            </a:r>
            <a:r>
              <a:rPr lang="en-US" altLang="zh-CN" dirty="0" smtClean="0">
                <a:solidFill>
                  <a:srgbClr val="000004"/>
                </a:solidFill>
                <a:latin typeface="MTSY" charset="0"/>
                <a:sym typeface="Symbol" pitchFamily="18" charset="2"/>
              </a:rPr>
              <a:t></a:t>
            </a:r>
            <a:r>
              <a:rPr lang="en-US" altLang="zh-CN" dirty="0" smtClean="0">
                <a:solidFill>
                  <a:srgbClr val="000004"/>
                </a:solidFill>
                <a:latin typeface="MTSY" charset="0"/>
              </a:rPr>
              <a:t> </a:t>
            </a:r>
            <a:r>
              <a:rPr lang="en-US" altLang="zh-CN" i="1" dirty="0" smtClean="0">
                <a:solidFill>
                  <a:srgbClr val="000004"/>
                </a:solidFill>
                <a:latin typeface="NewCenturySchlbk-Italic" charset="0"/>
              </a:rPr>
              <a:t>s</a:t>
            </a:r>
            <a:r>
              <a:rPr lang="en-US" altLang="zh-CN" dirty="0" smtClean="0">
                <a:solidFill>
                  <a:srgbClr val="000004"/>
                </a:solidFill>
                <a:latin typeface="MTSY" charset="0"/>
              </a:rPr>
              <a:t>' </a:t>
            </a:r>
          </a:p>
          <a:p>
            <a:pPr lvl="2" eaLnBrk="1" hangingPunct="1">
              <a:buNone/>
            </a:pPr>
            <a:r>
              <a:rPr lang="en-US" altLang="zh-CN" b="1" dirty="0" smtClean="0">
                <a:solidFill>
                  <a:srgbClr val="000004"/>
                </a:solidFill>
                <a:latin typeface="NewCenturySchlbk-Bold" charset="0"/>
              </a:rPr>
              <a:t>else</a:t>
            </a:r>
          </a:p>
          <a:p>
            <a:pPr lvl="2" eaLnBrk="1" hangingPunct="1">
              <a:buNone/>
            </a:pPr>
            <a:r>
              <a:rPr lang="en-US" altLang="zh-CN" dirty="0" smtClean="0">
                <a:solidFill>
                  <a:srgbClr val="000004"/>
                </a:solidFill>
              </a:rPr>
              <a:t>	Accept </a:t>
            </a:r>
            <a:r>
              <a:rPr lang="en-US" altLang="zh-CN" i="1" dirty="0" smtClean="0">
                <a:solidFill>
                  <a:srgbClr val="000004"/>
                </a:solidFill>
                <a:latin typeface="NewCenturySchlbk-Italic" charset="0"/>
              </a:rPr>
              <a:t>s</a:t>
            </a:r>
            <a:r>
              <a:rPr lang="en-US" altLang="zh-CN" dirty="0" smtClean="0">
                <a:solidFill>
                  <a:srgbClr val="000004"/>
                </a:solidFill>
                <a:latin typeface="MTSY" charset="0"/>
              </a:rPr>
              <a:t>' </a:t>
            </a:r>
            <a:r>
              <a:rPr lang="en-US" altLang="zh-CN" dirty="0" smtClean="0">
                <a:solidFill>
                  <a:srgbClr val="000004"/>
                </a:solidFill>
              </a:rPr>
              <a:t>as new solution with probability </a:t>
            </a:r>
            <a:r>
              <a:rPr lang="en-US" altLang="zh-CN" i="1" dirty="0" smtClean="0">
                <a:solidFill>
                  <a:srgbClr val="000004"/>
                </a:solidFill>
                <a:latin typeface="NewCenturySchlbk-Italic" charset="0"/>
              </a:rPr>
              <a:t>p</a:t>
            </a:r>
            <a:r>
              <a:rPr lang="en-US" altLang="zh-CN" dirty="0" smtClean="0">
                <a:solidFill>
                  <a:srgbClr val="000004"/>
                </a:solidFill>
                <a:latin typeface="NewCenturySchlbk-Roman" charset="0"/>
              </a:rPr>
              <a:t>(</a:t>
            </a:r>
            <a:r>
              <a:rPr lang="en-US" altLang="zh-CN" i="1" dirty="0" smtClean="0">
                <a:solidFill>
                  <a:srgbClr val="000004"/>
                </a:solidFill>
                <a:latin typeface="NewCenturySchlbk-Italic" charset="0"/>
              </a:rPr>
              <a:t>T</a:t>
            </a:r>
            <a:r>
              <a:rPr lang="en-US" altLang="zh-CN" dirty="0" smtClean="0">
                <a:solidFill>
                  <a:srgbClr val="000004"/>
                </a:solidFill>
                <a:latin typeface="NewCenturySchlbk-Roman" charset="0"/>
              </a:rPr>
              <a:t>, </a:t>
            </a:r>
            <a:r>
              <a:rPr lang="en-US" altLang="zh-CN" i="1" dirty="0" smtClean="0">
                <a:solidFill>
                  <a:srgbClr val="000004"/>
                </a:solidFill>
                <a:latin typeface="NewCenturySchlbk-Italic" charset="0"/>
              </a:rPr>
              <a:t>s</a:t>
            </a:r>
            <a:r>
              <a:rPr lang="en-US" altLang="zh-CN" dirty="0" smtClean="0">
                <a:solidFill>
                  <a:srgbClr val="000004"/>
                </a:solidFill>
                <a:latin typeface="MTSY" charset="0"/>
              </a:rPr>
              <a:t>' </a:t>
            </a:r>
            <a:r>
              <a:rPr lang="en-US" altLang="zh-CN" dirty="0" smtClean="0">
                <a:solidFill>
                  <a:srgbClr val="000004"/>
                </a:solidFill>
                <a:latin typeface="NewCenturySchlbk-Roman" charset="0"/>
              </a:rPr>
              <a:t>, </a:t>
            </a:r>
            <a:r>
              <a:rPr lang="en-US" altLang="zh-CN" i="1" dirty="0" smtClean="0">
                <a:solidFill>
                  <a:srgbClr val="000004"/>
                </a:solidFill>
                <a:latin typeface="NewCenturySchlbk-Italic" charset="0"/>
              </a:rPr>
              <a:t>s</a:t>
            </a:r>
            <a:r>
              <a:rPr lang="en-US" altLang="zh-CN" dirty="0" smtClean="0">
                <a:solidFill>
                  <a:srgbClr val="000004"/>
                </a:solidFill>
                <a:latin typeface="NewCenturySchlbk-Roman" charset="0"/>
              </a:rPr>
              <a:t>)</a:t>
            </a:r>
          </a:p>
          <a:p>
            <a:pPr lvl="2" eaLnBrk="1" hangingPunct="1">
              <a:buNone/>
            </a:pPr>
            <a:r>
              <a:rPr lang="en-US" altLang="zh-CN" b="1" dirty="0" err="1" smtClean="0">
                <a:solidFill>
                  <a:srgbClr val="000004"/>
                </a:solidFill>
                <a:latin typeface="NewCenturySchlbk-Bold" charset="0"/>
              </a:rPr>
              <a:t>Endif</a:t>
            </a:r>
            <a:endParaRPr lang="en-US" altLang="zh-CN" b="1" dirty="0" smtClean="0">
              <a:solidFill>
                <a:srgbClr val="000004"/>
              </a:solidFill>
              <a:latin typeface="NewCenturySchlbk-Bold" charset="0"/>
            </a:endParaRPr>
          </a:p>
          <a:p>
            <a:pPr lvl="1" eaLnBrk="1" hangingPunct="1">
              <a:buNone/>
            </a:pPr>
            <a:r>
              <a:rPr lang="en-US" altLang="zh-CN" sz="2000" b="1" dirty="0" err="1" smtClean="0">
                <a:solidFill>
                  <a:srgbClr val="000004"/>
                </a:solidFill>
                <a:latin typeface="NewCenturySchlbk-Bold" charset="0"/>
              </a:rPr>
              <a:t>Endwhile</a:t>
            </a:r>
            <a:endParaRPr lang="en-US" altLang="zh-CN" sz="2000" b="1" dirty="0" smtClean="0">
              <a:solidFill>
                <a:srgbClr val="000004"/>
              </a:solidFill>
              <a:latin typeface="NewCenturySchlbk-Bold" charset="0"/>
            </a:endParaRPr>
          </a:p>
          <a:p>
            <a:pPr lvl="1" eaLnBrk="1" hangingPunct="1">
              <a:buNone/>
            </a:pPr>
            <a:r>
              <a:rPr lang="en-US" altLang="zh-CN" sz="2000" dirty="0" smtClean="0">
                <a:solidFill>
                  <a:srgbClr val="000004"/>
                </a:solidFill>
              </a:rPr>
              <a:t>Update(</a:t>
            </a:r>
            <a:r>
              <a:rPr lang="en-US" altLang="zh-CN" sz="2000" i="1" dirty="0" smtClean="0">
                <a:solidFill>
                  <a:srgbClr val="000004"/>
                </a:solidFill>
                <a:latin typeface="NewCenturySchlbk-Italic" charset="0"/>
              </a:rPr>
              <a:t>T</a:t>
            </a:r>
            <a:r>
              <a:rPr lang="en-US" altLang="zh-CN" sz="2000" dirty="0" smtClean="0">
                <a:solidFill>
                  <a:srgbClr val="000004"/>
                </a:solidFill>
              </a:rPr>
              <a:t>)</a:t>
            </a:r>
          </a:p>
          <a:p>
            <a:pPr eaLnBrk="1" hangingPunct="1">
              <a:buNone/>
            </a:pPr>
            <a:r>
              <a:rPr lang="en-US" altLang="zh-CN" sz="2000" b="1" dirty="0" err="1" smtClean="0">
                <a:solidFill>
                  <a:srgbClr val="000004"/>
                </a:solidFill>
                <a:latin typeface="NewCenturySchlbk-Bold" charset="0"/>
              </a:rPr>
              <a:t>endwhile</a:t>
            </a:r>
            <a:endParaRPr lang="en-US" altLang="zh-CN" sz="2000" dirty="0" smtClean="0">
              <a:solidFill>
                <a:srgbClr val="000004"/>
              </a:solidFill>
              <a:latin typeface="NewCenturySchlbk-Italic" charset="0"/>
            </a:endParaRP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Inhomogeneous SA Algorithm</a:t>
            </a:r>
            <a:endParaRPr lang="zh-CN" altLang="en-US" dirty="0"/>
          </a:p>
        </p:txBody>
      </p:sp>
      <p:sp>
        <p:nvSpPr>
          <p:cNvPr id="3" name="内容占位符 2"/>
          <p:cNvSpPr>
            <a:spLocks noGrp="1"/>
          </p:cNvSpPr>
          <p:nvPr>
            <p:ph idx="1"/>
          </p:nvPr>
        </p:nvSpPr>
        <p:spPr>
          <a:xfrm>
            <a:off x="611560" y="1600200"/>
            <a:ext cx="8207896" cy="4853136"/>
          </a:xfrm>
        </p:spPr>
        <p:txBody>
          <a:bodyPr/>
          <a:lstStyle/>
          <a:p>
            <a:pPr eaLnBrk="1" hangingPunct="1">
              <a:buNone/>
            </a:pPr>
            <a:r>
              <a:rPr lang="en-US" altLang="zh-CN" sz="2000" i="1" dirty="0" smtClean="0">
                <a:solidFill>
                  <a:srgbClr val="000004"/>
                </a:solidFill>
                <a:latin typeface="NewCenturySchlbk-Italic" charset="0"/>
              </a:rPr>
              <a:t>s </a:t>
            </a:r>
            <a:r>
              <a:rPr lang="en-US" altLang="zh-CN" sz="2000" dirty="0" smtClean="0">
                <a:solidFill>
                  <a:srgbClr val="000004"/>
                </a:solidFill>
                <a:latin typeface="MTSY" charset="0"/>
                <a:sym typeface="Symbol" pitchFamily="18" charset="2"/>
              </a:rPr>
              <a:t></a:t>
            </a:r>
            <a:r>
              <a:rPr lang="en-US" altLang="zh-CN" sz="2000" dirty="0" smtClean="0">
                <a:solidFill>
                  <a:srgbClr val="000004"/>
                </a:solidFill>
                <a:latin typeface="MTSY" charset="0"/>
              </a:rPr>
              <a:t> </a:t>
            </a:r>
            <a:r>
              <a:rPr lang="en-US" altLang="zh-CN" sz="2000" dirty="0" err="1" smtClean="0">
                <a:solidFill>
                  <a:srgbClr val="000004"/>
                </a:solidFill>
              </a:rPr>
              <a:t>GenerateInitialSolution</a:t>
            </a:r>
            <a:r>
              <a:rPr lang="en-US" altLang="zh-CN" sz="2000" dirty="0" smtClean="0">
                <a:solidFill>
                  <a:srgbClr val="000004"/>
                </a:solidFill>
              </a:rPr>
              <a:t>()</a:t>
            </a:r>
          </a:p>
          <a:p>
            <a:pPr eaLnBrk="1" hangingPunct="1">
              <a:buNone/>
            </a:pPr>
            <a:r>
              <a:rPr lang="en-US" altLang="zh-CN" sz="2000" i="1" dirty="0" smtClean="0">
                <a:solidFill>
                  <a:srgbClr val="000004"/>
                </a:solidFill>
                <a:latin typeface="NewCenturySchlbk-Italic" charset="0"/>
              </a:rPr>
              <a:t>T </a:t>
            </a:r>
            <a:r>
              <a:rPr lang="en-US" altLang="zh-CN" sz="2000" dirty="0" smtClean="0">
                <a:solidFill>
                  <a:srgbClr val="000004"/>
                </a:solidFill>
                <a:latin typeface="MTSY" charset="0"/>
                <a:sym typeface="Symbol" pitchFamily="18" charset="2"/>
              </a:rPr>
              <a:t></a:t>
            </a:r>
            <a:r>
              <a:rPr lang="en-US" altLang="zh-CN" sz="2000" dirty="0" smtClean="0">
                <a:solidFill>
                  <a:srgbClr val="000004"/>
                </a:solidFill>
                <a:latin typeface="MTSY" charset="0"/>
              </a:rPr>
              <a:t> </a:t>
            </a:r>
            <a:r>
              <a:rPr lang="en-US" altLang="zh-CN" sz="2000" i="1" dirty="0" smtClean="0">
                <a:solidFill>
                  <a:srgbClr val="000004"/>
                </a:solidFill>
                <a:latin typeface="NewCenturySchlbk-Italic" charset="0"/>
              </a:rPr>
              <a:t>T</a:t>
            </a:r>
            <a:r>
              <a:rPr lang="en-US" altLang="zh-CN" sz="2000" baseline="-25000" dirty="0" smtClean="0">
                <a:solidFill>
                  <a:srgbClr val="000004"/>
                </a:solidFill>
                <a:latin typeface="NewCenturySchlbk-Roman" charset="0"/>
              </a:rPr>
              <a:t>0</a:t>
            </a:r>
          </a:p>
          <a:p>
            <a:pPr eaLnBrk="1" hangingPunct="1">
              <a:buNone/>
            </a:pPr>
            <a:r>
              <a:rPr lang="en-US" altLang="zh-CN" sz="2000" b="1" dirty="0" smtClean="0">
                <a:solidFill>
                  <a:srgbClr val="000004"/>
                </a:solidFill>
                <a:latin typeface="NewCenturySchlbk-Bold" charset="0"/>
              </a:rPr>
              <a:t>while </a:t>
            </a:r>
            <a:r>
              <a:rPr lang="en-US" altLang="zh-CN" sz="2000" dirty="0" smtClean="0">
                <a:solidFill>
                  <a:srgbClr val="000004"/>
                </a:solidFill>
                <a:latin typeface="NewCenturySchlbk-Roman" charset="0"/>
              </a:rPr>
              <a:t>termination conditions not met </a:t>
            </a:r>
            <a:r>
              <a:rPr lang="en-US" altLang="zh-CN" sz="2000" b="1" dirty="0" smtClean="0">
                <a:solidFill>
                  <a:srgbClr val="000004"/>
                </a:solidFill>
                <a:latin typeface="NewCenturySchlbk-Bold" charset="0"/>
              </a:rPr>
              <a:t>do </a:t>
            </a:r>
            <a:r>
              <a:rPr lang="en-US" altLang="zh-CN" sz="2000" dirty="0" smtClean="0">
                <a:solidFill>
                  <a:srgbClr val="000004"/>
                </a:solidFill>
                <a:latin typeface="NewCenturySchlbk-Bold" charset="0"/>
              </a:rPr>
              <a:t>//fixed outer loop times</a:t>
            </a:r>
          </a:p>
          <a:p>
            <a:pPr eaLnBrk="1" hangingPunct="1">
              <a:buNone/>
            </a:pPr>
            <a:r>
              <a:rPr lang="en-US" altLang="zh-CN" sz="2000" b="1" strike="sngStrike" dirty="0" smtClean="0">
                <a:solidFill>
                  <a:srgbClr val="000004"/>
                </a:solidFill>
                <a:latin typeface="NewCenturySchlbk-Bold" charset="0"/>
              </a:rPr>
              <a:t>     while </a:t>
            </a:r>
            <a:r>
              <a:rPr lang="en-US" altLang="zh-CN" sz="2000" strike="sngStrike" dirty="0" smtClean="0">
                <a:solidFill>
                  <a:srgbClr val="000004"/>
                </a:solidFill>
                <a:latin typeface="NewCenturySchlbk-Bold" charset="0"/>
              </a:rPr>
              <a:t>state is not equilibrated </a:t>
            </a:r>
            <a:r>
              <a:rPr lang="en-US" altLang="zh-CN" sz="2000" b="1" strike="sngStrike" dirty="0" smtClean="0">
                <a:solidFill>
                  <a:srgbClr val="000004"/>
                </a:solidFill>
                <a:latin typeface="NewCenturySchlbk-Bold" charset="0"/>
              </a:rPr>
              <a:t>do       </a:t>
            </a:r>
            <a:r>
              <a:rPr lang="en-US" altLang="zh-CN" sz="2000" strike="sngStrike" dirty="0" smtClean="0">
                <a:solidFill>
                  <a:srgbClr val="000004"/>
                </a:solidFill>
                <a:latin typeface="NewCenturySchlbk-Bold" charset="0"/>
              </a:rPr>
              <a:t>//fixed inner loop times</a:t>
            </a:r>
          </a:p>
          <a:p>
            <a:pPr lvl="2" eaLnBrk="1" hangingPunct="1">
              <a:buNone/>
            </a:pPr>
            <a:r>
              <a:rPr lang="en-US" altLang="zh-CN" i="1" dirty="0" smtClean="0">
                <a:solidFill>
                  <a:srgbClr val="000004"/>
                </a:solidFill>
                <a:latin typeface="NewCenturySchlbk-Italic" charset="0"/>
              </a:rPr>
              <a:t>s</a:t>
            </a:r>
            <a:r>
              <a:rPr lang="en-US" altLang="zh-CN" dirty="0" smtClean="0">
                <a:solidFill>
                  <a:srgbClr val="000004"/>
                </a:solidFill>
                <a:latin typeface="MTSY" charset="0"/>
              </a:rPr>
              <a:t>' </a:t>
            </a:r>
            <a:r>
              <a:rPr lang="en-US" altLang="zh-CN" dirty="0" smtClean="0">
                <a:solidFill>
                  <a:srgbClr val="000004"/>
                </a:solidFill>
                <a:latin typeface="MTSY" charset="0"/>
                <a:sym typeface="Symbol" pitchFamily="18" charset="2"/>
              </a:rPr>
              <a:t></a:t>
            </a:r>
            <a:r>
              <a:rPr lang="en-US" altLang="zh-CN" dirty="0" smtClean="0">
                <a:solidFill>
                  <a:srgbClr val="000004"/>
                </a:solidFill>
                <a:latin typeface="MTSY" charset="0"/>
              </a:rPr>
              <a:t> </a:t>
            </a:r>
            <a:r>
              <a:rPr lang="en-US" altLang="zh-CN" dirty="0" err="1" smtClean="0">
                <a:solidFill>
                  <a:srgbClr val="000004"/>
                </a:solidFill>
              </a:rPr>
              <a:t>PickAtRandom</a:t>
            </a:r>
            <a:r>
              <a:rPr lang="en-US" altLang="zh-CN" dirty="0" smtClean="0">
                <a:solidFill>
                  <a:srgbClr val="000004"/>
                </a:solidFill>
              </a:rPr>
              <a:t>(</a:t>
            </a:r>
            <a:r>
              <a:rPr lang="en-US" altLang="zh-CN" i="1" dirty="0" smtClean="0">
                <a:solidFill>
                  <a:srgbClr val="000004"/>
                </a:solidFill>
                <a:latin typeface="CMSY10" charset="0"/>
              </a:rPr>
              <a:t>N</a:t>
            </a:r>
            <a:r>
              <a:rPr lang="en-US" altLang="zh-CN" dirty="0" smtClean="0">
                <a:solidFill>
                  <a:srgbClr val="000004"/>
                </a:solidFill>
                <a:latin typeface="NewCenturySchlbk-Roman" charset="0"/>
              </a:rPr>
              <a:t>(</a:t>
            </a:r>
            <a:r>
              <a:rPr lang="en-US" altLang="zh-CN" i="1" dirty="0" smtClean="0">
                <a:solidFill>
                  <a:srgbClr val="000004"/>
                </a:solidFill>
                <a:latin typeface="NewCenturySchlbk-Italic" charset="0"/>
              </a:rPr>
              <a:t>s</a:t>
            </a:r>
            <a:r>
              <a:rPr lang="en-US" altLang="zh-CN" dirty="0" smtClean="0">
                <a:solidFill>
                  <a:srgbClr val="000004"/>
                </a:solidFill>
                <a:latin typeface="NewCenturySchlbk-Roman" charset="0"/>
              </a:rPr>
              <a:t>)</a:t>
            </a:r>
            <a:r>
              <a:rPr lang="en-US" altLang="zh-CN" dirty="0" smtClean="0">
                <a:solidFill>
                  <a:srgbClr val="000004"/>
                </a:solidFill>
              </a:rPr>
              <a:t>)</a:t>
            </a:r>
          </a:p>
          <a:p>
            <a:pPr lvl="2" eaLnBrk="1" hangingPunct="1">
              <a:buNone/>
            </a:pPr>
            <a:r>
              <a:rPr lang="en-US" altLang="zh-CN" b="1" dirty="0" smtClean="0">
                <a:solidFill>
                  <a:srgbClr val="000004"/>
                </a:solidFill>
                <a:latin typeface="NewCenturySchlbk-Bold" charset="0"/>
              </a:rPr>
              <a:t>if </a:t>
            </a:r>
            <a:r>
              <a:rPr lang="en-US" altLang="zh-CN" dirty="0" smtClean="0">
                <a:solidFill>
                  <a:srgbClr val="000004"/>
                </a:solidFill>
                <a:latin typeface="NewCenturySchlbk-Roman" charset="0"/>
              </a:rPr>
              <a:t>( </a:t>
            </a:r>
            <a:r>
              <a:rPr lang="en-US" altLang="zh-CN" i="1" dirty="0" smtClean="0">
                <a:solidFill>
                  <a:srgbClr val="000004"/>
                </a:solidFill>
                <a:latin typeface="NewCenturySchlbk-Italic" charset="0"/>
              </a:rPr>
              <a:t>f </a:t>
            </a:r>
            <a:r>
              <a:rPr lang="en-US" altLang="zh-CN" dirty="0" smtClean="0">
                <a:solidFill>
                  <a:srgbClr val="000004"/>
                </a:solidFill>
                <a:latin typeface="NewCenturySchlbk-Roman" charset="0"/>
              </a:rPr>
              <a:t>(</a:t>
            </a:r>
            <a:r>
              <a:rPr lang="en-US" altLang="zh-CN" i="1" dirty="0" smtClean="0">
                <a:solidFill>
                  <a:srgbClr val="000004"/>
                </a:solidFill>
                <a:latin typeface="NewCenturySchlbk-Italic" charset="0"/>
              </a:rPr>
              <a:t>s</a:t>
            </a:r>
            <a:r>
              <a:rPr lang="en-US" altLang="zh-CN" dirty="0" smtClean="0">
                <a:solidFill>
                  <a:srgbClr val="000004"/>
                </a:solidFill>
                <a:latin typeface="MTSY" charset="0"/>
              </a:rPr>
              <a:t>' </a:t>
            </a:r>
            <a:r>
              <a:rPr lang="en-US" altLang="zh-CN" dirty="0" smtClean="0">
                <a:solidFill>
                  <a:srgbClr val="000004"/>
                </a:solidFill>
                <a:latin typeface="NewCenturySchlbk-Roman" charset="0"/>
              </a:rPr>
              <a:t>) </a:t>
            </a:r>
            <a:r>
              <a:rPr lang="en-US" altLang="zh-CN" i="1" dirty="0" smtClean="0">
                <a:solidFill>
                  <a:srgbClr val="000004"/>
                </a:solidFill>
                <a:latin typeface="RMTMI" charset="0"/>
              </a:rPr>
              <a:t>&lt; </a:t>
            </a:r>
            <a:r>
              <a:rPr lang="en-US" altLang="zh-CN" i="1" dirty="0" smtClean="0">
                <a:solidFill>
                  <a:srgbClr val="000004"/>
                </a:solidFill>
                <a:latin typeface="NewCenturySchlbk-Italic" charset="0"/>
              </a:rPr>
              <a:t>f </a:t>
            </a:r>
            <a:r>
              <a:rPr lang="en-US" altLang="zh-CN" dirty="0" smtClean="0">
                <a:solidFill>
                  <a:srgbClr val="000004"/>
                </a:solidFill>
                <a:latin typeface="NewCenturySchlbk-Roman" charset="0"/>
              </a:rPr>
              <a:t>(</a:t>
            </a:r>
            <a:r>
              <a:rPr lang="en-US" altLang="zh-CN" i="1" dirty="0" smtClean="0">
                <a:solidFill>
                  <a:srgbClr val="000004"/>
                </a:solidFill>
                <a:latin typeface="NewCenturySchlbk-Italic" charset="0"/>
              </a:rPr>
              <a:t>s</a:t>
            </a:r>
            <a:r>
              <a:rPr lang="en-US" altLang="zh-CN" dirty="0" smtClean="0">
                <a:solidFill>
                  <a:srgbClr val="000004"/>
                </a:solidFill>
                <a:latin typeface="NewCenturySchlbk-Roman" charset="0"/>
              </a:rPr>
              <a:t>)) </a:t>
            </a:r>
            <a:r>
              <a:rPr lang="en-US" altLang="zh-CN" b="1" dirty="0" smtClean="0">
                <a:solidFill>
                  <a:srgbClr val="000004"/>
                </a:solidFill>
                <a:latin typeface="NewCenturySchlbk-Bold" charset="0"/>
              </a:rPr>
              <a:t>then</a:t>
            </a:r>
          </a:p>
          <a:p>
            <a:pPr lvl="2" eaLnBrk="1" hangingPunct="1">
              <a:buNone/>
            </a:pPr>
            <a:r>
              <a:rPr lang="en-US" altLang="zh-CN" i="1" dirty="0" smtClean="0">
                <a:solidFill>
                  <a:srgbClr val="000004"/>
                </a:solidFill>
                <a:latin typeface="NewCenturySchlbk-Italic" charset="0"/>
              </a:rPr>
              <a:t>	s </a:t>
            </a:r>
            <a:r>
              <a:rPr lang="en-US" altLang="zh-CN" dirty="0" smtClean="0">
                <a:solidFill>
                  <a:srgbClr val="000004"/>
                </a:solidFill>
                <a:latin typeface="MTSY" charset="0"/>
                <a:sym typeface="Symbol" pitchFamily="18" charset="2"/>
              </a:rPr>
              <a:t></a:t>
            </a:r>
            <a:r>
              <a:rPr lang="en-US" altLang="zh-CN" dirty="0" smtClean="0">
                <a:solidFill>
                  <a:srgbClr val="000004"/>
                </a:solidFill>
                <a:latin typeface="MTSY" charset="0"/>
              </a:rPr>
              <a:t> </a:t>
            </a:r>
            <a:r>
              <a:rPr lang="en-US" altLang="zh-CN" i="1" dirty="0" smtClean="0">
                <a:solidFill>
                  <a:srgbClr val="000004"/>
                </a:solidFill>
                <a:latin typeface="NewCenturySchlbk-Italic" charset="0"/>
              </a:rPr>
              <a:t>s</a:t>
            </a:r>
            <a:r>
              <a:rPr lang="en-US" altLang="zh-CN" dirty="0" smtClean="0">
                <a:solidFill>
                  <a:srgbClr val="000004"/>
                </a:solidFill>
                <a:latin typeface="MTSY" charset="0"/>
              </a:rPr>
              <a:t>' </a:t>
            </a:r>
          </a:p>
          <a:p>
            <a:pPr lvl="2" eaLnBrk="1" hangingPunct="1">
              <a:buNone/>
            </a:pPr>
            <a:r>
              <a:rPr lang="en-US" altLang="zh-CN" b="1" dirty="0" smtClean="0">
                <a:solidFill>
                  <a:srgbClr val="000004"/>
                </a:solidFill>
                <a:latin typeface="NewCenturySchlbk-Bold" charset="0"/>
              </a:rPr>
              <a:t>else</a:t>
            </a:r>
          </a:p>
          <a:p>
            <a:pPr lvl="2" eaLnBrk="1" hangingPunct="1">
              <a:buNone/>
            </a:pPr>
            <a:r>
              <a:rPr lang="en-US" altLang="zh-CN" dirty="0" smtClean="0">
                <a:solidFill>
                  <a:srgbClr val="000004"/>
                </a:solidFill>
              </a:rPr>
              <a:t>	Accept </a:t>
            </a:r>
            <a:r>
              <a:rPr lang="en-US" altLang="zh-CN" i="1" dirty="0" smtClean="0">
                <a:solidFill>
                  <a:srgbClr val="000004"/>
                </a:solidFill>
                <a:latin typeface="NewCenturySchlbk-Italic" charset="0"/>
              </a:rPr>
              <a:t>s</a:t>
            </a:r>
            <a:r>
              <a:rPr lang="en-US" altLang="zh-CN" dirty="0" smtClean="0">
                <a:solidFill>
                  <a:srgbClr val="000004"/>
                </a:solidFill>
                <a:latin typeface="MTSY" charset="0"/>
              </a:rPr>
              <a:t>' </a:t>
            </a:r>
            <a:r>
              <a:rPr lang="en-US" altLang="zh-CN" dirty="0" smtClean="0">
                <a:solidFill>
                  <a:srgbClr val="000004"/>
                </a:solidFill>
              </a:rPr>
              <a:t>as new solution with probability </a:t>
            </a:r>
            <a:r>
              <a:rPr lang="en-US" altLang="zh-CN" i="1" dirty="0" smtClean="0">
                <a:solidFill>
                  <a:srgbClr val="000004"/>
                </a:solidFill>
                <a:latin typeface="NewCenturySchlbk-Italic" charset="0"/>
              </a:rPr>
              <a:t>p</a:t>
            </a:r>
            <a:r>
              <a:rPr lang="en-US" altLang="zh-CN" dirty="0" smtClean="0">
                <a:solidFill>
                  <a:srgbClr val="000004"/>
                </a:solidFill>
                <a:latin typeface="NewCenturySchlbk-Roman" charset="0"/>
              </a:rPr>
              <a:t>(</a:t>
            </a:r>
            <a:r>
              <a:rPr lang="en-US" altLang="zh-CN" i="1" dirty="0" smtClean="0">
                <a:solidFill>
                  <a:srgbClr val="000004"/>
                </a:solidFill>
                <a:latin typeface="NewCenturySchlbk-Italic" charset="0"/>
              </a:rPr>
              <a:t>T</a:t>
            </a:r>
            <a:r>
              <a:rPr lang="en-US" altLang="zh-CN" dirty="0" smtClean="0">
                <a:solidFill>
                  <a:srgbClr val="000004"/>
                </a:solidFill>
                <a:latin typeface="NewCenturySchlbk-Roman" charset="0"/>
              </a:rPr>
              <a:t>, </a:t>
            </a:r>
            <a:r>
              <a:rPr lang="en-US" altLang="zh-CN" i="1" dirty="0" smtClean="0">
                <a:solidFill>
                  <a:srgbClr val="000004"/>
                </a:solidFill>
                <a:latin typeface="NewCenturySchlbk-Italic" charset="0"/>
              </a:rPr>
              <a:t>s</a:t>
            </a:r>
            <a:r>
              <a:rPr lang="en-US" altLang="zh-CN" dirty="0" smtClean="0">
                <a:solidFill>
                  <a:srgbClr val="000004"/>
                </a:solidFill>
                <a:latin typeface="MTSY" charset="0"/>
              </a:rPr>
              <a:t>' </a:t>
            </a:r>
            <a:r>
              <a:rPr lang="en-US" altLang="zh-CN" dirty="0" smtClean="0">
                <a:solidFill>
                  <a:srgbClr val="000004"/>
                </a:solidFill>
                <a:latin typeface="NewCenturySchlbk-Roman" charset="0"/>
              </a:rPr>
              <a:t>, </a:t>
            </a:r>
            <a:r>
              <a:rPr lang="en-US" altLang="zh-CN" i="1" dirty="0" smtClean="0">
                <a:solidFill>
                  <a:srgbClr val="000004"/>
                </a:solidFill>
                <a:latin typeface="NewCenturySchlbk-Italic" charset="0"/>
              </a:rPr>
              <a:t>s</a:t>
            </a:r>
            <a:r>
              <a:rPr lang="en-US" altLang="zh-CN" dirty="0" smtClean="0">
                <a:solidFill>
                  <a:srgbClr val="000004"/>
                </a:solidFill>
                <a:latin typeface="NewCenturySchlbk-Roman" charset="0"/>
              </a:rPr>
              <a:t>)</a:t>
            </a:r>
          </a:p>
          <a:p>
            <a:pPr lvl="2" eaLnBrk="1" hangingPunct="1">
              <a:buNone/>
            </a:pPr>
            <a:r>
              <a:rPr lang="en-US" altLang="zh-CN" b="1" dirty="0" err="1" smtClean="0">
                <a:solidFill>
                  <a:srgbClr val="000004"/>
                </a:solidFill>
                <a:latin typeface="NewCenturySchlbk-Bold" charset="0"/>
              </a:rPr>
              <a:t>Endif</a:t>
            </a:r>
            <a:endParaRPr lang="en-US" altLang="zh-CN" b="1" dirty="0" smtClean="0">
              <a:solidFill>
                <a:srgbClr val="000004"/>
              </a:solidFill>
              <a:latin typeface="NewCenturySchlbk-Bold" charset="0"/>
            </a:endParaRPr>
          </a:p>
          <a:p>
            <a:pPr lvl="1" eaLnBrk="1" hangingPunct="1">
              <a:buNone/>
            </a:pPr>
            <a:r>
              <a:rPr lang="en-US" altLang="zh-CN" sz="2000" b="1" strike="sngStrike" dirty="0" err="1" smtClean="0">
                <a:solidFill>
                  <a:srgbClr val="000004"/>
                </a:solidFill>
                <a:latin typeface="NewCenturySchlbk-Bold" charset="0"/>
              </a:rPr>
              <a:t>Endwhile</a:t>
            </a:r>
            <a:endParaRPr lang="en-US" altLang="zh-CN" sz="2000" b="1" strike="sngStrike" dirty="0" smtClean="0">
              <a:solidFill>
                <a:srgbClr val="000004"/>
              </a:solidFill>
              <a:latin typeface="NewCenturySchlbk-Bold" charset="0"/>
            </a:endParaRPr>
          </a:p>
          <a:p>
            <a:pPr lvl="1" eaLnBrk="1" hangingPunct="1">
              <a:buNone/>
            </a:pPr>
            <a:r>
              <a:rPr lang="en-US" altLang="zh-CN" sz="2000" dirty="0" smtClean="0">
                <a:solidFill>
                  <a:srgbClr val="000004"/>
                </a:solidFill>
              </a:rPr>
              <a:t>Update(</a:t>
            </a:r>
            <a:r>
              <a:rPr lang="en-US" altLang="zh-CN" sz="2000" i="1" dirty="0" smtClean="0">
                <a:solidFill>
                  <a:srgbClr val="000004"/>
                </a:solidFill>
                <a:latin typeface="NewCenturySchlbk-Italic" charset="0"/>
              </a:rPr>
              <a:t>T</a:t>
            </a:r>
            <a:r>
              <a:rPr lang="en-US" altLang="zh-CN" sz="2000" dirty="0" smtClean="0">
                <a:solidFill>
                  <a:srgbClr val="000004"/>
                </a:solidFill>
              </a:rPr>
              <a:t>)</a:t>
            </a:r>
          </a:p>
          <a:p>
            <a:pPr eaLnBrk="1" hangingPunct="1">
              <a:buNone/>
            </a:pPr>
            <a:r>
              <a:rPr lang="en-US" altLang="zh-CN" sz="2000" b="1" dirty="0" err="1" smtClean="0">
                <a:solidFill>
                  <a:srgbClr val="000004"/>
                </a:solidFill>
                <a:latin typeface="NewCenturySchlbk-Bold" charset="0"/>
              </a:rPr>
              <a:t>endwhile</a:t>
            </a:r>
            <a:endParaRPr lang="en-US" altLang="zh-CN" sz="2000" dirty="0" smtClean="0">
              <a:solidFill>
                <a:srgbClr val="000004"/>
              </a:solidFill>
              <a:latin typeface="NewCenturySchlbk-Italic" charset="0"/>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 algorithm</a:t>
            </a:r>
            <a:endParaRPr lang="zh-CN" altLang="en-US" dirty="0"/>
          </a:p>
        </p:txBody>
      </p:sp>
      <p:sp>
        <p:nvSpPr>
          <p:cNvPr id="3" name="内容占位符 2"/>
          <p:cNvSpPr>
            <a:spLocks noGrp="1"/>
          </p:cNvSpPr>
          <p:nvPr>
            <p:ph idx="1"/>
          </p:nvPr>
        </p:nvSpPr>
        <p:spPr/>
        <p:txBody>
          <a:bodyPr/>
          <a:lstStyle/>
          <a:p>
            <a:r>
              <a:rPr lang="en-US" altLang="zh-CN" dirty="0" smtClean="0"/>
              <a:t>Key factors for SA Algorithm</a:t>
            </a:r>
          </a:p>
          <a:p>
            <a:pPr lvl="1"/>
            <a:r>
              <a:rPr lang="en-US" altLang="zh-CN" dirty="0" smtClean="0"/>
              <a:t>Cooling schedule</a:t>
            </a:r>
          </a:p>
          <a:p>
            <a:pPr lvl="1"/>
            <a:r>
              <a:rPr lang="en-US" altLang="zh-CN" dirty="0" smtClean="0"/>
              <a:t>Neighborhood Structure</a:t>
            </a:r>
          </a:p>
          <a:p>
            <a:pPr lvl="1"/>
            <a:r>
              <a:rPr lang="en-US" altLang="zh-CN" dirty="0" smtClean="0"/>
              <a:t>Sampling strategy</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 algorithm</a:t>
            </a:r>
            <a:endParaRPr lang="zh-CN" altLang="en-US" dirty="0"/>
          </a:p>
        </p:txBody>
      </p:sp>
      <p:sp>
        <p:nvSpPr>
          <p:cNvPr id="3" name="内容占位符 2"/>
          <p:cNvSpPr>
            <a:spLocks noGrp="1"/>
          </p:cNvSpPr>
          <p:nvPr>
            <p:ph idx="1"/>
          </p:nvPr>
        </p:nvSpPr>
        <p:spPr>
          <a:xfrm>
            <a:off x="457200" y="1417638"/>
            <a:ext cx="8229600" cy="4713287"/>
          </a:xfrm>
        </p:spPr>
        <p:txBody>
          <a:bodyPr/>
          <a:lstStyle/>
          <a:p>
            <a:r>
              <a:rPr lang="en-US" altLang="zh-CN" dirty="0" smtClean="0"/>
              <a:t>Cooling schedule</a:t>
            </a:r>
          </a:p>
          <a:p>
            <a:pPr lvl="1"/>
            <a:r>
              <a:rPr lang="en-US" altLang="zh-CN" dirty="0" smtClean="0"/>
              <a:t>The updating function that guarantees optimality</a:t>
            </a:r>
          </a:p>
          <a:p>
            <a:pPr lvl="1"/>
            <a:endParaRPr lang="en-US" altLang="zh-CN" dirty="0" smtClean="0"/>
          </a:p>
          <a:p>
            <a:pPr lvl="1"/>
            <a:endParaRPr lang="en-US" altLang="zh-CN" dirty="0" smtClean="0"/>
          </a:p>
          <a:p>
            <a:pPr lvl="1"/>
            <a:r>
              <a:rPr lang="en-US" altLang="zh-CN" dirty="0" smtClean="0"/>
              <a:t>The most commonly used schedules</a:t>
            </a:r>
          </a:p>
          <a:p>
            <a:pPr lvl="1"/>
            <a:endParaRPr lang="en-US" altLang="zh-CN" dirty="0" smtClean="0"/>
          </a:p>
          <a:p>
            <a:pPr lvl="1"/>
            <a:endParaRPr lang="en-US" altLang="zh-CN" dirty="0" smtClean="0"/>
          </a:p>
          <a:p>
            <a:pPr lvl="1"/>
            <a:r>
              <a:rPr lang="en-US" altLang="zh-CN" dirty="0" smtClean="0"/>
              <a:t>and (Lundy and </a:t>
            </a:r>
            <a:r>
              <a:rPr lang="en-US" altLang="zh-CN" dirty="0" err="1" smtClean="0"/>
              <a:t>Mees</a:t>
            </a:r>
            <a:r>
              <a:rPr lang="en-US" altLang="zh-CN" dirty="0" smtClean="0"/>
              <a:t>, 1986)</a:t>
            </a:r>
            <a:endParaRPr lang="zh-CN" altLang="en-US" dirty="0"/>
          </a:p>
        </p:txBody>
      </p:sp>
      <p:pic>
        <p:nvPicPr>
          <p:cNvPr id="108545" name="Picture 1" descr="C:\Users\Administrator\AppData\Roaming\Tencent\Users\13903116\QQ\WinTemp\RichOle\X6GUE4AC9H$_XKWUWT~JASL.png"/>
          <p:cNvPicPr>
            <a:picLocks noChangeAspect="1" noChangeArrowheads="1"/>
          </p:cNvPicPr>
          <p:nvPr/>
        </p:nvPicPr>
        <p:blipFill>
          <a:blip r:embed="rId2" cstate="print"/>
          <a:srcRect/>
          <a:stretch>
            <a:fillRect/>
          </a:stretch>
        </p:blipFill>
        <p:spPr bwMode="auto">
          <a:xfrm>
            <a:off x="1187624" y="2636912"/>
            <a:ext cx="5390147" cy="936104"/>
          </a:xfrm>
          <a:prstGeom prst="rect">
            <a:avLst/>
          </a:prstGeom>
          <a:noFill/>
        </p:spPr>
      </p:pic>
      <p:pic>
        <p:nvPicPr>
          <p:cNvPr id="108546" name="Picture 2" descr="C:\Users\Administrator\AppData\Roaming\Tencent\Users\13903116\QQ\WinTemp\RichOle\UDU~M)CAA4R)WOF%{B[PD45.png"/>
          <p:cNvPicPr>
            <a:picLocks noChangeAspect="1" noChangeArrowheads="1"/>
          </p:cNvPicPr>
          <p:nvPr/>
        </p:nvPicPr>
        <p:blipFill>
          <a:blip r:embed="rId3" cstate="print"/>
          <a:srcRect/>
          <a:stretch>
            <a:fillRect/>
          </a:stretch>
        </p:blipFill>
        <p:spPr bwMode="auto">
          <a:xfrm>
            <a:off x="179512" y="4149080"/>
            <a:ext cx="8964488" cy="672993"/>
          </a:xfrm>
          <a:prstGeom prst="rect">
            <a:avLst/>
          </a:prstGeom>
          <a:noFill/>
        </p:spPr>
      </p:pic>
      <p:pic>
        <p:nvPicPr>
          <p:cNvPr id="108547" name="Picture 3" descr="C:\Users\Administrator\AppData\Roaming\Tencent\Users\13903116\QQ\WinTemp\RichOle\_L65%(B7IANNOP)$@GJRMTY.png"/>
          <p:cNvPicPr>
            <a:picLocks noChangeAspect="1" noChangeArrowheads="1"/>
          </p:cNvPicPr>
          <p:nvPr/>
        </p:nvPicPr>
        <p:blipFill>
          <a:blip r:embed="rId4" cstate="print"/>
          <a:srcRect/>
          <a:stretch>
            <a:fillRect/>
          </a:stretch>
        </p:blipFill>
        <p:spPr bwMode="auto">
          <a:xfrm>
            <a:off x="179497" y="5517231"/>
            <a:ext cx="8966597" cy="613694"/>
          </a:xfrm>
          <a:prstGeom prst="rect">
            <a:avLst/>
          </a:prstGeom>
          <a:noFill/>
        </p:spPr>
      </p:pic>
    </p:spTree>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1703</TotalTime>
  <Words>964</Words>
  <Application>Microsoft Office PowerPoint</Application>
  <PresentationFormat>全屏显示(4:3)</PresentationFormat>
  <Paragraphs>227</Paragraphs>
  <Slides>29</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32" baseType="lpstr">
      <vt:lpstr>Level</vt:lpstr>
      <vt:lpstr>绘图</vt:lpstr>
      <vt:lpstr>剪辑</vt:lpstr>
      <vt:lpstr>Simulated Annealing Algorithm for Quadratic Assignment Problem </vt:lpstr>
      <vt:lpstr>Contents</vt:lpstr>
      <vt:lpstr>Quadratic Assignment Problem</vt:lpstr>
      <vt:lpstr>QAP</vt:lpstr>
      <vt:lpstr>Simulated Annealing Algorithm</vt:lpstr>
      <vt:lpstr>Homogeneous SA Algorithm</vt:lpstr>
      <vt:lpstr>Inhomogeneous SA Algorithm</vt:lpstr>
      <vt:lpstr>SA algorithm</vt:lpstr>
      <vt:lpstr>SA algorithm</vt:lpstr>
      <vt:lpstr>SA algorithm</vt:lpstr>
      <vt:lpstr>SA for QAP</vt:lpstr>
      <vt:lpstr>Bölte and Thonemann’s algorithm</vt:lpstr>
      <vt:lpstr>Bölte and Thonemann’s algorithm</vt:lpstr>
      <vt:lpstr>Bölte and Thonemann’s algorithm</vt:lpstr>
      <vt:lpstr>Bölte and Thonemann’s algorithm</vt:lpstr>
      <vt:lpstr>Misevičius, Alfonsas’s algorithm</vt:lpstr>
      <vt:lpstr>Misevičius, Alfonsas’s algorithm</vt:lpstr>
      <vt:lpstr>Implementation</vt:lpstr>
      <vt:lpstr>Implementation</vt:lpstr>
      <vt:lpstr>Implementation</vt:lpstr>
      <vt:lpstr>Implementation</vt:lpstr>
      <vt:lpstr>Implementation</vt:lpstr>
      <vt:lpstr>Implementation</vt:lpstr>
      <vt:lpstr>Research directions</vt:lpstr>
      <vt:lpstr>Research directions</vt:lpstr>
      <vt:lpstr>Resources</vt:lpstr>
      <vt:lpstr>Resources</vt:lpstr>
      <vt:lpstr>References</vt:lpstr>
      <vt:lpstr>幻灯片 29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基于搜索的智能优化算法 </dc:title>
  <dc:creator>yiwen zhong</dc:creator>
  <cp:lastModifiedBy>微软用户</cp:lastModifiedBy>
  <cp:revision>136</cp:revision>
  <dcterms:created xsi:type="dcterms:W3CDTF">2009-03-06T01:14:28Z</dcterms:created>
  <dcterms:modified xsi:type="dcterms:W3CDTF">2018-03-13T09:05:52Z</dcterms:modified>
</cp:coreProperties>
</file>