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323" r:id="rId4"/>
    <p:sldId id="316" r:id="rId5"/>
    <p:sldId id="317" r:id="rId6"/>
    <p:sldId id="318" r:id="rId7"/>
    <p:sldId id="322" r:id="rId8"/>
    <p:sldId id="320" r:id="rId9"/>
    <p:sldId id="321" r:id="rId10"/>
    <p:sldId id="32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6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4A706-AF46-48B8-AC29-64B80E7034C6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367E-79D7-42EC-A87D-A0192C0F6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84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DBB5A-38E1-4322-89CD-4825C7CECB2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5230C-9F1C-4D7E-86F1-68C6CB645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6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95" y="2230583"/>
            <a:ext cx="12175205" cy="12192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9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9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4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5597236" y="2820988"/>
            <a:ext cx="6560633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01861" y="3341477"/>
            <a:ext cx="6542154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67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5597236" y="2820988"/>
            <a:ext cx="6560633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01861" y="3341477"/>
            <a:ext cx="6542154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079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267196" y="2696293"/>
            <a:ext cx="6560633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1821" y="3216782"/>
            <a:ext cx="6542154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86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16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6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4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33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2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71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281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01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67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华兴银行</a:t>
            </a:r>
            <a:r>
              <a:rPr lang="en-US" altLang="zh-CN" dirty="0" smtClean="0"/>
              <a:t>][</a:t>
            </a:r>
            <a:r>
              <a:rPr lang="zh-CN" altLang="en-US" dirty="0" smtClean="0"/>
              <a:t>外联网关系统</a:t>
            </a:r>
            <a:r>
              <a:rPr lang="en-US" altLang="zh-CN" dirty="0" smtClean="0"/>
              <a:t>]</a:t>
            </a:r>
            <a:r>
              <a:rPr lang="zh-CN" altLang="en-US" dirty="0" smtClean="0"/>
              <a:t> 案例介绍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华兴外联网关项目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4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其他认为必要体现的内容（可选）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5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概述（必须）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278970" y="1463297"/>
            <a:ext cx="4673767" cy="1143008"/>
          </a:xfrm>
          <a:prstGeom prst="roundRect">
            <a:avLst>
              <a:gd name="adj" fmla="val 2601"/>
            </a:avLst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 algn="ctr">
            <a:solidFill>
              <a:srgbClr val="C0C0C0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78970" y="4892321"/>
            <a:ext cx="4673767" cy="1143008"/>
          </a:xfrm>
          <a:prstGeom prst="roundRect">
            <a:avLst>
              <a:gd name="adj" fmla="val 2601"/>
            </a:avLst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 algn="ctr">
            <a:solidFill>
              <a:srgbClr val="C0C0C0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78970" y="3106371"/>
            <a:ext cx="4673767" cy="1143008"/>
          </a:xfrm>
          <a:prstGeom prst="roundRect">
            <a:avLst>
              <a:gd name="adj" fmla="val 2601"/>
            </a:avLst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 algn="ctr">
            <a:solidFill>
              <a:srgbClr val="C0C0C0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77562" y="1198164"/>
            <a:ext cx="2159025" cy="487354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anchor="ctr"/>
          <a:lstStyle/>
          <a:p>
            <a:pPr algn="ctr">
              <a:defRPr/>
            </a:pPr>
            <a:r>
              <a:rPr lang="zh-CN" altLang="en-US" i="0" dirty="0" smtClean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案例背景</a:t>
            </a:r>
            <a:endParaRPr lang="zh-CN" altLang="en-US" i="0" dirty="0">
              <a:solidFill>
                <a:schemeClr val="accent3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8970" y="1940145"/>
            <a:ext cx="443315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b="0" i="0" dirty="0" smtClean="0">
                <a:ea typeface="微软雅黑" panose="020B0503020204020204" pitchFamily="34" charset="-122"/>
              </a:rPr>
              <a:t>客户实施背景介绍，如客户预期要解决什么问题，</a:t>
            </a:r>
            <a:endParaRPr lang="zh-CN" altLang="en-US" sz="1200" b="0" i="0" dirty="0"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77562" y="2912676"/>
            <a:ext cx="2159025" cy="487354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案例</a:t>
            </a:r>
            <a:r>
              <a:rPr lang="zh-CN" altLang="en-US" dirty="0" smtClean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说明</a:t>
            </a:r>
            <a:endParaRPr lang="zh-CN" altLang="en-US" i="0" dirty="0">
              <a:solidFill>
                <a:schemeClr val="accent3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60971" y="3510074"/>
            <a:ext cx="470975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b="0" i="0" dirty="0" smtClean="0">
                <a:ea typeface="微软雅黑" panose="020B0503020204020204" pitchFamily="34" charset="-122"/>
              </a:rPr>
              <a:t>建设目标、主管业务部门、目标客群、建设内容、建设周期、项目规模（人月）、开发平台、后续分期</a:t>
            </a:r>
            <a:r>
              <a:rPr lang="en-US" altLang="zh-CN" sz="1200" b="0" i="0" dirty="0" smtClean="0">
                <a:ea typeface="微软雅黑" panose="020B0503020204020204" pitchFamily="34" charset="-122"/>
              </a:rPr>
              <a:t>…………</a:t>
            </a:r>
            <a:endParaRPr lang="en-US" altLang="zh-CN" sz="1200" b="0" i="0" dirty="0"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77562" y="4627188"/>
            <a:ext cx="2159025" cy="487354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项目成果</a:t>
            </a:r>
            <a:endParaRPr lang="zh-CN" altLang="en-US" i="0" dirty="0">
              <a:solidFill>
                <a:schemeClr val="accent3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99271" y="5053912"/>
            <a:ext cx="443315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b="0" i="0" dirty="0" smtClean="0">
                <a:ea typeface="微软雅黑" panose="020B0503020204020204" pitchFamily="34" charset="-122"/>
              </a:rPr>
              <a:t>预期要解决的问题解决的如何？客户数量如何？交易量如何？业务部门反馈如何？是否有行业影响力？带来了什么后续机会？是否形成了什么产品？</a:t>
            </a:r>
            <a:endParaRPr lang="en-US" altLang="zh-CN" sz="1200" b="0" i="0" dirty="0">
              <a:ea typeface="微软雅黑" panose="020B0503020204020204" pitchFamily="34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8103988" y="6173750"/>
            <a:ext cx="351199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b="0" i="0" dirty="0" smtClean="0">
                <a:ea typeface="微软雅黑" panose="020B0503020204020204" pitchFamily="34" charset="-122"/>
              </a:rPr>
              <a:t>最可体现项目价值的一张图，可以是</a:t>
            </a:r>
            <a:r>
              <a:rPr lang="en-US" altLang="zh-CN" sz="1200" b="0" i="0" dirty="0" smtClean="0">
                <a:ea typeface="微软雅黑" panose="020B0503020204020204" pitchFamily="34" charset="-122"/>
              </a:rPr>
              <a:t>UI</a:t>
            </a:r>
            <a:r>
              <a:rPr lang="zh-CN" altLang="en-US" sz="1200" b="0" i="0" dirty="0" smtClean="0">
                <a:ea typeface="微软雅黑" panose="020B0503020204020204" pitchFamily="34" charset="-122"/>
              </a:rPr>
              <a:t>图，也可以是业务架构图或技术架构图</a:t>
            </a:r>
            <a:endParaRPr lang="zh-CN" altLang="en-US" sz="1200" b="0" i="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5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项目案例界面展现</a:t>
            </a:r>
            <a:r>
              <a:rPr lang="zh-CN" altLang="en-US" dirty="0"/>
              <a:t>（必须）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8199"/>
            <a:ext cx="10867696" cy="4351338"/>
          </a:xfrm>
        </p:spPr>
        <p:txBody>
          <a:bodyPr/>
          <a:lstStyle/>
          <a:p>
            <a:r>
              <a:rPr lang="zh-CN" altLang="en-US" dirty="0" smtClean="0"/>
              <a:t>能够体现创新点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核心业务功能的典型页面</a:t>
            </a:r>
            <a:endParaRPr lang="en-US" altLang="zh-CN" dirty="0" smtClean="0"/>
          </a:p>
          <a:p>
            <a:r>
              <a:rPr lang="zh-CN" altLang="en-US" dirty="0" smtClean="0"/>
              <a:t>可多张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189" y="1929684"/>
            <a:ext cx="6199967" cy="460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409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</a:t>
            </a:r>
            <a:r>
              <a:rPr lang="zh-CN" altLang="en-US" dirty="0"/>
              <a:t>架构</a:t>
            </a:r>
            <a:r>
              <a:rPr lang="zh-CN" altLang="en-US" dirty="0" smtClean="0"/>
              <a:t>介绍</a:t>
            </a:r>
            <a:r>
              <a:rPr lang="zh-CN" altLang="en-US" dirty="0"/>
              <a:t>（必须） </a:t>
            </a:r>
            <a:r>
              <a:rPr lang="zh-CN" altLang="en-US" dirty="0" smtClean="0"/>
              <a:t>（</a:t>
            </a:r>
            <a:r>
              <a:rPr lang="zh-CN" altLang="en-US" dirty="0"/>
              <a:t>可多张图体现）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业务架构图，讲清楚这个案例所实现的业务是什么？有哪些关联方，有些什么样的场景（粗粒度），有些什么样的业务模块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7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</a:t>
            </a:r>
            <a:r>
              <a:rPr lang="zh-CN" altLang="en-US" dirty="0"/>
              <a:t>功能介绍（必须）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主要功能清单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26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项目系统架构</a:t>
            </a:r>
            <a:r>
              <a:rPr lang="zh-CN" altLang="en-US" dirty="0"/>
              <a:t>说明（必须） （</a:t>
            </a:r>
            <a:r>
              <a:rPr lang="zh-CN" altLang="en-US" dirty="0" smtClean="0"/>
              <a:t>可多张图体现）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明确本系统在行内整体</a:t>
            </a:r>
            <a:r>
              <a:rPr lang="en-US" altLang="zh-CN" dirty="0" smtClean="0"/>
              <a:t>IT</a:t>
            </a:r>
            <a:r>
              <a:rPr lang="zh-CN" altLang="en-US" dirty="0" smtClean="0"/>
              <a:t>架构中的位置；</a:t>
            </a:r>
            <a:endParaRPr lang="en-US" altLang="zh-CN" dirty="0" smtClean="0"/>
          </a:p>
          <a:p>
            <a:r>
              <a:rPr lang="zh-CN" altLang="en-US" dirty="0" smtClean="0"/>
              <a:t>明确本系统内有几个应用系统，之间的交互关系等</a:t>
            </a:r>
            <a:endParaRPr lang="en-US" altLang="zh-CN" dirty="0" smtClean="0"/>
          </a:p>
          <a:p>
            <a:r>
              <a:rPr lang="zh-CN" altLang="en-US" dirty="0" smtClean="0"/>
              <a:t>其他认为必要的内容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37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重点业务介绍（可选）（可多项）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28199"/>
            <a:ext cx="12192000" cy="53016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可围绕案例中的关键业务点进行介绍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业务模式介绍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业务流程详解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项目实施难点与解决方案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业务盈利模式与分润模式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后续发展规划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605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亮点介绍（可选）（可多项）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983056"/>
            <a:ext cx="11469914" cy="55048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可以是业务亮点、技术亮点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着重说明创新点是什么？是模式创新、技术创新还是体验创新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应图文并茂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描述应用后的效果如何</a:t>
            </a:r>
            <a:r>
              <a:rPr lang="en-US" altLang="zh-CN" dirty="0" smtClean="0"/>
              <a:t>…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5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项目成效介绍（必须）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43" y="1128199"/>
            <a:ext cx="1120865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项目开展的营销活动及效果。（</a:t>
            </a:r>
            <a:r>
              <a:rPr lang="zh-CN" altLang="en-US" dirty="0"/>
              <a:t>用户</a:t>
            </a:r>
            <a:r>
              <a:rPr lang="zh-CN" altLang="en-US" dirty="0" smtClean="0"/>
              <a:t>数量新增、</a:t>
            </a:r>
            <a:r>
              <a:rPr lang="zh-CN" altLang="en-US" dirty="0"/>
              <a:t>用户活跃</a:t>
            </a:r>
            <a:r>
              <a:rPr lang="zh-CN" altLang="en-US" dirty="0" smtClean="0"/>
              <a:t>度提升、</a:t>
            </a:r>
            <a:r>
              <a:rPr lang="zh-CN" altLang="en-US" dirty="0"/>
              <a:t>产品销售</a:t>
            </a:r>
            <a:r>
              <a:rPr lang="zh-CN" altLang="en-US" dirty="0" smtClean="0"/>
              <a:t>收入等效果）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项目相关数据。（用户存量数据、活跃用户数、月均销售数据等</a:t>
            </a:r>
            <a:r>
              <a:rPr lang="zh-CN" altLang="en-US" sz="1800" dirty="0" smtClean="0"/>
              <a:t>（结合客户考核</a:t>
            </a:r>
            <a:r>
              <a:rPr lang="en-US" altLang="zh-CN" sz="1800" dirty="0" smtClean="0"/>
              <a:t>KPI</a:t>
            </a:r>
            <a:r>
              <a:rPr lang="zh-CN" altLang="en-US" sz="1800" dirty="0" smtClean="0"/>
              <a:t>）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8421718"/>
      </p:ext>
    </p:extLst>
  </p:cSld>
  <p:clrMapOvr>
    <a:masterClrMapping/>
  </p:clrMapOvr>
</p:sld>
</file>

<file path=ppt/theme/theme1.xml><?xml version="1.0" encoding="utf-8"?>
<a:theme xmlns:a="http://schemas.openxmlformats.org/drawingml/2006/main" name="版本2YNETv1.0宽屏模板">
  <a:themeElements>
    <a:clrScheme name="YNET">
      <a:dk1>
        <a:srgbClr val="475968"/>
      </a:dk1>
      <a:lt1>
        <a:srgbClr val="FFFFFF"/>
      </a:lt1>
      <a:dk2>
        <a:srgbClr val="000000"/>
      </a:dk2>
      <a:lt2>
        <a:srgbClr val="615F5F"/>
      </a:lt2>
      <a:accent1>
        <a:srgbClr val="5A8D1D"/>
      </a:accent1>
      <a:accent2>
        <a:srgbClr val="C3D700"/>
      </a:accent2>
      <a:accent3>
        <a:srgbClr val="FFFFFF"/>
      </a:accent3>
      <a:accent4>
        <a:srgbClr val="000000"/>
      </a:accent4>
      <a:accent5>
        <a:srgbClr val="93AA39"/>
      </a:accent5>
      <a:accent6>
        <a:srgbClr val="4A551C"/>
      </a:accent6>
      <a:hlink>
        <a:srgbClr val="79BC28"/>
      </a:hlink>
      <a:folHlink>
        <a:srgbClr val="D4DF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版本2YNETv1.0宽屏模板" id="{CEAAD27F-C6D6-47EB-BC91-D96DFC053293}" vid="{7B876B72-C94D-47DD-A583-68C6572C1C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版本2YNETv1.0宽屏模板</Template>
  <TotalTime>413</TotalTime>
  <Words>400</Words>
  <Application>Microsoft Office PowerPoint</Application>
  <PresentationFormat>宽屏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版本2YNETv1.0宽屏模板</vt:lpstr>
      <vt:lpstr>[华兴银行][外联网关系统] 案例介绍</vt:lpstr>
      <vt:lpstr>概述（必须）</vt:lpstr>
      <vt:lpstr>项目案例界面展现（必须）</vt:lpstr>
      <vt:lpstr>业务架构介绍（必须） （可多张图体现）</vt:lpstr>
      <vt:lpstr>业务功能介绍（必须）</vt:lpstr>
      <vt:lpstr>项目系统架构说明（必须） （可多张图体现）</vt:lpstr>
      <vt:lpstr>重点业务介绍（可选）（可多项）</vt:lpstr>
      <vt:lpstr>亮点介绍（可选）（可多项）</vt:lpstr>
      <vt:lpstr>项目成效介绍（必须）</vt:lpstr>
      <vt:lpstr>其他认为必要体现的内容（可选）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沈忱</dc:creator>
  <cp:lastModifiedBy>China</cp:lastModifiedBy>
  <cp:revision>41</cp:revision>
  <dcterms:created xsi:type="dcterms:W3CDTF">2013-04-19T05:27:51Z</dcterms:created>
  <dcterms:modified xsi:type="dcterms:W3CDTF">2018-07-04T10:25:55Z</dcterms:modified>
</cp:coreProperties>
</file>