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687" r:id="rId2"/>
  </p:sldMasterIdLst>
  <p:notesMasterIdLst>
    <p:notesMasterId r:id="rId34"/>
  </p:notesMasterIdLst>
  <p:sldIdLst>
    <p:sldId id="256" r:id="rId3"/>
    <p:sldId id="258" r:id="rId4"/>
    <p:sldId id="311" r:id="rId5"/>
    <p:sldId id="260" r:id="rId6"/>
    <p:sldId id="261" r:id="rId7"/>
    <p:sldId id="312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85" r:id="rId16"/>
    <p:sldId id="268" r:id="rId17"/>
    <p:sldId id="271" r:id="rId18"/>
    <p:sldId id="313" r:id="rId19"/>
    <p:sldId id="314" r:id="rId20"/>
    <p:sldId id="270" r:id="rId21"/>
    <p:sldId id="272" r:id="rId22"/>
    <p:sldId id="315" r:id="rId23"/>
    <p:sldId id="273" r:id="rId24"/>
    <p:sldId id="274" r:id="rId25"/>
    <p:sldId id="275" r:id="rId26"/>
    <p:sldId id="276" r:id="rId27"/>
    <p:sldId id="278" r:id="rId28"/>
    <p:sldId id="279" r:id="rId29"/>
    <p:sldId id="280" r:id="rId30"/>
    <p:sldId id="281" r:id="rId31"/>
    <p:sldId id="283" r:id="rId32"/>
    <p:sldId id="310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882F20-D745-4B13-B1D6-49640402F32D}">
  <a:tblStyle styleId="{BE882F20-D745-4B13-B1D6-49640402F3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27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8b4beba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58b4beba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8b4beba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8b4beba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8b4bebab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58b4bebab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8b4bebab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8b4bebab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58b4bebab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58b4bebab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8b4bebab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8b4bebab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8b4bebab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8b4bebab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58b4bebab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58b4bebab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368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58b4bebab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58b4bebab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115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58b4bebab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58b4bebab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8b4bebab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58b4bebab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58b4bebab1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58b4bebab1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998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8b4bebab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8b4bebab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8b4bebab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58b4bebab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8b4bebab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58b4bebab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58b4bebab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58b4bebab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8b4bebab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8b4bebab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58b4bebab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58b4bebab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7621666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7621666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8b4bebab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8b4bebab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171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58b4bebab1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58b4bebab1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0" name="Google Shape;12430;g158b4bebf44_1_13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3238" y="585788"/>
            <a:ext cx="5214937" cy="2933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1" name="Google Shape;12431;g158b4bebf44_1_13642:notes"/>
          <p:cNvSpPr txBox="1">
            <a:spLocks noGrp="1"/>
          </p:cNvSpPr>
          <p:nvPr>
            <p:ph type="body" idx="1"/>
          </p:nvPr>
        </p:nvSpPr>
        <p:spPr>
          <a:xfrm>
            <a:off x="622119" y="3714558"/>
            <a:ext cx="49770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96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8b4bebab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8b4bebab1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 hasCustomPrompt="1"/>
          </p:nvPr>
        </p:nvSpPr>
        <p:spPr>
          <a:xfrm flipH="1">
            <a:off x="715100" y="1999775"/>
            <a:ext cx="17241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2"/>
          </p:nvPr>
        </p:nvSpPr>
        <p:spPr>
          <a:xfrm>
            <a:off x="2448525" y="1907332"/>
            <a:ext cx="2571600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2448525" y="2675675"/>
            <a:ext cx="2571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39190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 hasCustomPrompt="1"/>
          </p:nvPr>
        </p:nvSpPr>
        <p:spPr>
          <a:xfrm>
            <a:off x="239190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239190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458150" y="2881475"/>
            <a:ext cx="6227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458150" y="1515000"/>
            <a:ext cx="6227700" cy="14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2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5353575" y="2642075"/>
            <a:ext cx="26163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5353575" y="1476475"/>
            <a:ext cx="2616300" cy="11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_2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>
            <a:spLocks noGrp="1"/>
          </p:cNvSpPr>
          <p:nvPr>
            <p:ph type="subTitle" idx="1"/>
          </p:nvPr>
        </p:nvSpPr>
        <p:spPr>
          <a:xfrm>
            <a:off x="967725" y="2641475"/>
            <a:ext cx="28173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967875" y="1328100"/>
            <a:ext cx="2817300" cy="13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5"/>
          <p:cNvPicPr preferRelativeResize="0"/>
          <p:nvPr/>
        </p:nvPicPr>
        <p:blipFill rotWithShape="1">
          <a:blip r:embed="rId2">
            <a:alphaModFix/>
          </a:blip>
          <a:srcRect l="5891" t="6362" r="6833" b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7200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2"/>
          </p:nvPr>
        </p:nvSpPr>
        <p:spPr>
          <a:xfrm>
            <a:off x="7200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3"/>
          </p:nvPr>
        </p:nvSpPr>
        <p:spPr>
          <a:xfrm>
            <a:off x="34038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"/>
          </p:nvPr>
        </p:nvSpPr>
        <p:spPr>
          <a:xfrm>
            <a:off x="60876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5"/>
          </p:nvPr>
        </p:nvSpPr>
        <p:spPr>
          <a:xfrm>
            <a:off x="34038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6"/>
          </p:nvPr>
        </p:nvSpPr>
        <p:spPr>
          <a:xfrm>
            <a:off x="60876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2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l="5891" t="6362" r="6833" b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5089825" y="3915325"/>
            <a:ext cx="23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ubTitle" idx="2"/>
          </p:nvPr>
        </p:nvSpPr>
        <p:spPr>
          <a:xfrm>
            <a:off x="1723475" y="3915325"/>
            <a:ext cx="23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3"/>
          </p:nvPr>
        </p:nvSpPr>
        <p:spPr>
          <a:xfrm>
            <a:off x="1723475" y="3528000"/>
            <a:ext cx="23307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ubTitle" idx="4"/>
          </p:nvPr>
        </p:nvSpPr>
        <p:spPr>
          <a:xfrm>
            <a:off x="5089825" y="3528000"/>
            <a:ext cx="23307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5629350" y="186022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2"/>
          </p:nvPr>
        </p:nvSpPr>
        <p:spPr>
          <a:xfrm>
            <a:off x="5629375" y="149590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3"/>
          </p:nvPr>
        </p:nvSpPr>
        <p:spPr>
          <a:xfrm>
            <a:off x="1997500" y="186022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4"/>
          </p:nvPr>
        </p:nvSpPr>
        <p:spPr>
          <a:xfrm>
            <a:off x="1997500" y="149590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ubTitle" idx="5"/>
          </p:nvPr>
        </p:nvSpPr>
        <p:spPr>
          <a:xfrm>
            <a:off x="1997500" y="363337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6"/>
          </p:nvPr>
        </p:nvSpPr>
        <p:spPr>
          <a:xfrm>
            <a:off x="1997500" y="326425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7"/>
          </p:nvPr>
        </p:nvSpPr>
        <p:spPr>
          <a:xfrm>
            <a:off x="5629350" y="363337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8"/>
          </p:nvPr>
        </p:nvSpPr>
        <p:spPr>
          <a:xfrm>
            <a:off x="5629375" y="326425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 rotWithShape="1">
          <a:blip r:embed="rId2">
            <a:alphaModFix/>
          </a:blip>
          <a:srcRect l="2733" b="2733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6144466" y="2161776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2"/>
          </p:nvPr>
        </p:nvSpPr>
        <p:spPr>
          <a:xfrm>
            <a:off x="6144450" y="1788600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3"/>
          </p:nvPr>
        </p:nvSpPr>
        <p:spPr>
          <a:xfrm>
            <a:off x="3523959" y="2161776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4"/>
          </p:nvPr>
        </p:nvSpPr>
        <p:spPr>
          <a:xfrm>
            <a:off x="3523949" y="1788600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5"/>
          </p:nvPr>
        </p:nvSpPr>
        <p:spPr>
          <a:xfrm>
            <a:off x="2213706" y="3812481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6"/>
          </p:nvPr>
        </p:nvSpPr>
        <p:spPr>
          <a:xfrm>
            <a:off x="2213698" y="3439300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ubTitle" idx="7"/>
          </p:nvPr>
        </p:nvSpPr>
        <p:spPr>
          <a:xfrm>
            <a:off x="4834213" y="3812481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8"/>
          </p:nvPr>
        </p:nvSpPr>
        <p:spPr>
          <a:xfrm>
            <a:off x="4834200" y="3439300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ubTitle" idx="9"/>
          </p:nvPr>
        </p:nvSpPr>
        <p:spPr>
          <a:xfrm>
            <a:off x="903453" y="2161776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subTitle" idx="13"/>
          </p:nvPr>
        </p:nvSpPr>
        <p:spPr>
          <a:xfrm>
            <a:off x="903447" y="1788600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2">
            <a:alphaModFix/>
          </a:blip>
          <a:srcRect l="4680" t="8096" r="3727" b="3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>
            <a:spLocks noGrp="1"/>
          </p:cNvSpPr>
          <p:nvPr>
            <p:ph type="subTitle" idx="1"/>
          </p:nvPr>
        </p:nvSpPr>
        <p:spPr>
          <a:xfrm>
            <a:off x="8544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2"/>
          </p:nvPr>
        </p:nvSpPr>
        <p:spPr>
          <a:xfrm>
            <a:off x="854400" y="3427702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3"/>
          </p:nvPr>
        </p:nvSpPr>
        <p:spPr>
          <a:xfrm>
            <a:off x="3471000" y="3427702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ubTitle" idx="4"/>
          </p:nvPr>
        </p:nvSpPr>
        <p:spPr>
          <a:xfrm>
            <a:off x="6087600" y="3427702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5"/>
          </p:nvPr>
        </p:nvSpPr>
        <p:spPr>
          <a:xfrm>
            <a:off x="34710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6"/>
          </p:nvPr>
        </p:nvSpPr>
        <p:spPr>
          <a:xfrm>
            <a:off x="60876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7"/>
          </p:nvPr>
        </p:nvSpPr>
        <p:spPr>
          <a:xfrm>
            <a:off x="8544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8"/>
          </p:nvPr>
        </p:nvSpPr>
        <p:spPr>
          <a:xfrm>
            <a:off x="854400" y="1875207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9"/>
          </p:nvPr>
        </p:nvSpPr>
        <p:spPr>
          <a:xfrm>
            <a:off x="3471000" y="1875207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subTitle" idx="13"/>
          </p:nvPr>
        </p:nvSpPr>
        <p:spPr>
          <a:xfrm>
            <a:off x="6087600" y="1875207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14"/>
          </p:nvPr>
        </p:nvSpPr>
        <p:spPr>
          <a:xfrm>
            <a:off x="34710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ubTitle" idx="15"/>
          </p:nvPr>
        </p:nvSpPr>
        <p:spPr>
          <a:xfrm>
            <a:off x="60876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>
            <a:spLocks noGrp="1"/>
          </p:cNvSpPr>
          <p:nvPr>
            <p:ph type="title" hasCustomPrompt="1"/>
          </p:nvPr>
        </p:nvSpPr>
        <p:spPr>
          <a:xfrm>
            <a:off x="2290350" y="702525"/>
            <a:ext cx="4563300" cy="7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31"/>
          <p:cNvSpPr txBox="1">
            <a:spLocks noGrp="1"/>
          </p:cNvSpPr>
          <p:nvPr>
            <p:ph type="subTitle" idx="1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title" idx="2" hasCustomPrompt="1"/>
          </p:nvPr>
        </p:nvSpPr>
        <p:spPr>
          <a:xfrm>
            <a:off x="2290350" y="2087050"/>
            <a:ext cx="4563300" cy="7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3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4" hasCustomPrompt="1"/>
          </p:nvPr>
        </p:nvSpPr>
        <p:spPr>
          <a:xfrm>
            <a:off x="2290350" y="3468563"/>
            <a:ext cx="4563300" cy="7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5"/>
          </p:nvPr>
        </p:nvSpPr>
        <p:spPr>
          <a:xfrm>
            <a:off x="2290350" y="4229800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2">
            <a:alphaModFix/>
          </a:blip>
          <a:srcRect t="-300" b="30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>
            <a:spLocks noGrp="1"/>
          </p:cNvSpPr>
          <p:nvPr>
            <p:ph type="title" hasCustomPrompt="1"/>
          </p:nvPr>
        </p:nvSpPr>
        <p:spPr>
          <a:xfrm>
            <a:off x="5747650" y="2596950"/>
            <a:ext cx="23010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5747650" y="3066725"/>
            <a:ext cx="2301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title" idx="2" hasCustomPrompt="1"/>
          </p:nvPr>
        </p:nvSpPr>
        <p:spPr>
          <a:xfrm>
            <a:off x="1084400" y="2596950"/>
            <a:ext cx="23229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2"/>
          <p:cNvSpPr txBox="1">
            <a:spLocks noGrp="1"/>
          </p:cNvSpPr>
          <p:nvPr>
            <p:ph type="subTitle" idx="3"/>
          </p:nvPr>
        </p:nvSpPr>
        <p:spPr>
          <a:xfrm>
            <a:off x="1084400" y="3066725"/>
            <a:ext cx="23229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title" idx="4" hasCustomPrompt="1"/>
          </p:nvPr>
        </p:nvSpPr>
        <p:spPr>
          <a:xfrm>
            <a:off x="3421500" y="3582500"/>
            <a:ext cx="23010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5"/>
          </p:nvPr>
        </p:nvSpPr>
        <p:spPr>
          <a:xfrm>
            <a:off x="3421500" y="4048873"/>
            <a:ext cx="2301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l="5891" t="6362" r="6833" b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5111075" y="1046550"/>
            <a:ext cx="3317700" cy="23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5111075" y="3331525"/>
            <a:ext cx="33177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715100" y="768750"/>
            <a:ext cx="4016400" cy="360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l="2733" b="2733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032675" y="32099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032675" y="2876175"/>
            <a:ext cx="2190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921300" y="32099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1921300" y="2876175"/>
            <a:ext cx="2190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162" r="21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388100" y="1370725"/>
            <a:ext cx="6618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900" y="1558475"/>
            <a:ext cx="65742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900" y="3069575"/>
            <a:ext cx="65742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7" r:id="rId17"/>
    <p:sldLayoutId id="2147483668" r:id="rId18"/>
    <p:sldLayoutId id="2147483671" r:id="rId19"/>
    <p:sldLayoutId id="2147483672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80" r:id="rId26"/>
    <p:sldLayoutId id="2147483681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4411050" y="1454318"/>
            <a:ext cx="4098900" cy="1334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dk1"/>
                </a:solidFill>
              </a:rPr>
              <a:t>Virtual Cat</a:t>
            </a:r>
            <a:r>
              <a:rPr lang="zh-CN" altLang="en-US" b="1" dirty="0">
                <a:solidFill>
                  <a:schemeClr val="dk1"/>
                </a:solidFill>
              </a:rPr>
              <a:t>平台</a:t>
            </a:r>
            <a:br>
              <a:rPr lang="en-US" altLang="zh-CN" b="1" dirty="0">
                <a:solidFill>
                  <a:schemeClr val="dk1"/>
                </a:solidFill>
              </a:rPr>
            </a:br>
            <a:r>
              <a:rPr lang="zh-CN" altLang="en-US" dirty="0"/>
              <a:t>设计方案</a:t>
            </a:r>
            <a:r>
              <a:rPr lang="en-US" altLang="zh-CN" dirty="0"/>
              <a:t>Report</a:t>
            </a:r>
            <a:endParaRPr dirty="0"/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4411050" y="3433864"/>
            <a:ext cx="4285478" cy="561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Members: </a:t>
            </a:r>
            <a:r>
              <a:rPr lang="zh-CN" altLang="en-US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徐法政，贺巨驰，杨博森，赵天昊</a:t>
            </a:r>
            <a:r>
              <a:rPr lang="en-US" dirty="0"/>
              <a:t>	</a:t>
            </a:r>
            <a:endParaRPr dirty="0"/>
          </a:p>
        </p:txBody>
      </p:sp>
      <p:pic>
        <p:nvPicPr>
          <p:cNvPr id="3" name="图片 2" descr="图片包含 日程表&#10;&#10;描述已自动生成">
            <a:extLst>
              <a:ext uri="{FF2B5EF4-FFF2-40B4-BE49-F238E27FC236}">
                <a16:creationId xmlns:a16="http://schemas.microsoft.com/office/drawing/2014/main" id="{C4A48057-5282-7667-09C4-55AD736A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63" y="1454318"/>
            <a:ext cx="3973091" cy="22348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318E197-A60B-F01D-DADA-572A1CDE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66" y="192560"/>
            <a:ext cx="3048068" cy="475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350D6E0-DE89-F31A-C475-C0BF2DAA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780" y="228158"/>
            <a:ext cx="3256369" cy="468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CB44EFF-6B40-9AB1-1AC3-5502CBEE6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90" y="180181"/>
            <a:ext cx="4953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0" y="145915"/>
            <a:ext cx="3534096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/>
              <a:t>页面版虚拟宠物展示</a:t>
            </a:r>
            <a:endParaRPr sz="2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4F06FF0-E7B8-F4ED-6932-202BF5534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728" y="253324"/>
            <a:ext cx="4654787" cy="48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>
            <a:spLocks noGrp="1"/>
          </p:cNvSpPr>
          <p:nvPr>
            <p:ph type="title"/>
          </p:nvPr>
        </p:nvSpPr>
        <p:spPr>
          <a:xfrm>
            <a:off x="239190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架构设计</a:t>
            </a:r>
            <a:endParaRPr dirty="0"/>
          </a:p>
        </p:txBody>
      </p:sp>
      <p:sp>
        <p:nvSpPr>
          <p:cNvPr id="663" name="Google Shape;663;p70"/>
          <p:cNvSpPr txBox="1">
            <a:spLocks noGrp="1"/>
          </p:cNvSpPr>
          <p:nvPr>
            <p:ph type="title" idx="2"/>
          </p:nvPr>
        </p:nvSpPr>
        <p:spPr>
          <a:xfrm>
            <a:off x="239190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CF2B644-1F62-DB8C-96A0-897DBE3D0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12" y="164631"/>
            <a:ext cx="4583776" cy="481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398;p56">
            <a:extLst>
              <a:ext uri="{FF2B5EF4-FFF2-40B4-BE49-F238E27FC236}">
                <a16:creationId xmlns:a16="http://schemas.microsoft.com/office/drawing/2014/main" id="{68EF4920-9D2C-3764-A1CE-C5BB7D2192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029" y="273684"/>
            <a:ext cx="2337976" cy="6754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系统部署图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>
            <a:spLocks noGrp="1"/>
          </p:cNvSpPr>
          <p:nvPr>
            <p:ph type="title"/>
          </p:nvPr>
        </p:nvSpPr>
        <p:spPr>
          <a:xfrm>
            <a:off x="0" y="285260"/>
            <a:ext cx="4178351" cy="8722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dirty="0"/>
              <a:t>系统组件图</a:t>
            </a:r>
            <a:endParaRPr sz="4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5CE112C-41DC-804B-B50A-C29FDB2E2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64" y="124231"/>
            <a:ext cx="4811419" cy="473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>
            <a:spLocks noGrp="1"/>
          </p:cNvSpPr>
          <p:nvPr>
            <p:ph type="title"/>
          </p:nvPr>
        </p:nvSpPr>
        <p:spPr>
          <a:xfrm>
            <a:off x="239190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接口设计</a:t>
            </a:r>
            <a:endParaRPr dirty="0"/>
          </a:p>
        </p:txBody>
      </p:sp>
      <p:sp>
        <p:nvSpPr>
          <p:cNvPr id="663" name="Google Shape;663;p70"/>
          <p:cNvSpPr txBox="1">
            <a:spLocks noGrp="1"/>
          </p:cNvSpPr>
          <p:nvPr>
            <p:ph type="title" idx="2"/>
          </p:nvPr>
        </p:nvSpPr>
        <p:spPr>
          <a:xfrm>
            <a:off x="239190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24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>
            <a:spLocks noGrp="1"/>
          </p:cNvSpPr>
          <p:nvPr>
            <p:ph type="title"/>
          </p:nvPr>
        </p:nvSpPr>
        <p:spPr>
          <a:xfrm>
            <a:off x="239190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页面设计</a:t>
            </a:r>
            <a:endParaRPr dirty="0"/>
          </a:p>
        </p:txBody>
      </p:sp>
      <p:sp>
        <p:nvSpPr>
          <p:cNvPr id="663" name="Google Shape;663;p70"/>
          <p:cNvSpPr txBox="1">
            <a:spLocks noGrp="1"/>
          </p:cNvSpPr>
          <p:nvPr>
            <p:ph type="title" idx="2"/>
          </p:nvPr>
        </p:nvSpPr>
        <p:spPr>
          <a:xfrm>
            <a:off x="239190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15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日程表&#10;&#10;描述已自动生成">
            <a:extLst>
              <a:ext uri="{FF2B5EF4-FFF2-40B4-BE49-F238E27FC236}">
                <a16:creationId xmlns:a16="http://schemas.microsoft.com/office/drawing/2014/main" id="{E7FAB556-39AB-A0EF-90EB-049E8679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0" y="459414"/>
            <a:ext cx="7510526" cy="42246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>
            <a:spLocks noGrp="1"/>
          </p:cNvSpPr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虚拟宠物互动功能（</a:t>
            </a:r>
            <a:r>
              <a:rPr lang="en-US" altLang="zh-CN" dirty="0"/>
              <a:t>Thin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31" name="Google Shape;231;p4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页面版基本功能</a:t>
            </a:r>
            <a:endParaRPr lang="en-US" dirty="0"/>
          </a:p>
        </p:txBody>
      </p:sp>
      <p:sp>
        <p:nvSpPr>
          <p:cNvPr id="232" name="Google Shape;232;p43"/>
          <p:cNvSpPr txBox="1">
            <a:spLocks noGrp="1"/>
          </p:cNvSpPr>
          <p:nvPr>
            <p:ph type="subTitle" idx="5"/>
          </p:nvPr>
        </p:nvSpPr>
        <p:spPr>
          <a:xfrm>
            <a:off x="6087600" y="317829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系统部署及组件</a:t>
            </a:r>
            <a:endParaRPr dirty="0"/>
          </a:p>
        </p:txBody>
      </p:sp>
      <p:sp>
        <p:nvSpPr>
          <p:cNvPr id="233" name="Google Shape;233;p4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CN" altLang="en-US" sz="1800" dirty="0"/>
              <a:t>关键功能流程</a:t>
            </a:r>
            <a:endParaRPr sz="1800" dirty="0"/>
          </a:p>
        </p:txBody>
      </p:sp>
      <p:sp>
        <p:nvSpPr>
          <p:cNvPr id="234" name="Google Shape;234;p4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具体功能流程（</a:t>
            </a:r>
            <a:r>
              <a:rPr lang="en-US" sz="1800" dirty="0"/>
              <a:t>Fat）</a:t>
            </a:r>
          </a:p>
        </p:txBody>
      </p:sp>
      <p:sp>
        <p:nvSpPr>
          <p:cNvPr id="235" name="Google Shape;235;p43"/>
          <p:cNvSpPr txBox="1">
            <a:spLocks noGrp="1"/>
          </p:cNvSpPr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架构设计</a:t>
            </a:r>
            <a:endParaRPr dirty="0"/>
          </a:p>
        </p:txBody>
      </p:sp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 idx="2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 idx="4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 OF </a:t>
            </a:r>
            <a:r>
              <a:rPr lang="en"/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图形用户界面&#10;&#10;描述已自动生成">
            <a:extLst>
              <a:ext uri="{FF2B5EF4-FFF2-40B4-BE49-F238E27FC236}">
                <a16:creationId xmlns:a16="http://schemas.microsoft.com/office/drawing/2014/main" id="{1A9B067C-2BF5-FED7-6F7D-F698E765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>
            <a:spLocks noGrp="1"/>
          </p:cNvSpPr>
          <p:nvPr>
            <p:ph type="title"/>
          </p:nvPr>
        </p:nvSpPr>
        <p:spPr>
          <a:xfrm>
            <a:off x="1855707" y="2846676"/>
            <a:ext cx="543258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数据结构与算法设计</a:t>
            </a:r>
            <a:endParaRPr dirty="0"/>
          </a:p>
        </p:txBody>
      </p:sp>
      <p:sp>
        <p:nvSpPr>
          <p:cNvPr id="663" name="Google Shape;663;p70"/>
          <p:cNvSpPr txBox="1">
            <a:spLocks noGrp="1"/>
          </p:cNvSpPr>
          <p:nvPr>
            <p:ph type="title" idx="2"/>
          </p:nvPr>
        </p:nvSpPr>
        <p:spPr>
          <a:xfrm>
            <a:off x="239190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95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>
            <a:spLocks noGrp="1"/>
          </p:cNvSpPr>
          <p:nvPr>
            <p:ph type="title" idx="6"/>
          </p:nvPr>
        </p:nvSpPr>
        <p:spPr>
          <a:xfrm>
            <a:off x="523231" y="3918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6.1 </a:t>
            </a:r>
            <a:r>
              <a:rPr lang="zh-CN" altLang="en-US" b="1" dirty="0"/>
              <a:t>数据库设计</a:t>
            </a:r>
            <a:endParaRPr dirty="0"/>
          </a:p>
        </p:txBody>
      </p:sp>
      <p:sp>
        <p:nvSpPr>
          <p:cNvPr id="16" name="Google Shape;446;p60">
            <a:extLst>
              <a:ext uri="{FF2B5EF4-FFF2-40B4-BE49-F238E27FC236}">
                <a16:creationId xmlns:a16="http://schemas.microsoft.com/office/drawing/2014/main" id="{3395D638-A33D-9ACC-47D9-32DB4C75F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3231" y="1177930"/>
            <a:ext cx="5143709" cy="2606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用户登录系统采用</a:t>
            </a:r>
            <a:r>
              <a:rPr lang="en-US" altLang="zh-CN" dirty="0" err="1"/>
              <a:t>django</a:t>
            </a:r>
            <a:r>
              <a:rPr lang="zh-CN" altLang="en-US" dirty="0"/>
              <a:t>自带的用户管理系统，</a:t>
            </a:r>
            <a:r>
              <a:rPr lang="en-US" altLang="zh-CN" dirty="0" err="1"/>
              <a:t>django</a:t>
            </a:r>
            <a:r>
              <a:rPr lang="zh-CN" altLang="en-US" dirty="0"/>
              <a:t>自带了</a:t>
            </a:r>
            <a:r>
              <a:rPr lang="en-US" altLang="zh-CN" dirty="0" err="1"/>
              <a:t>sqlite</a:t>
            </a:r>
            <a:r>
              <a:rPr lang="zh-CN" altLang="en-US" dirty="0"/>
              <a:t>数据库，这种数据库好处是方便，不需要远程连接，打包项目挪到其他电脑上安装一下依赖一会就跑起来了。但是缺点就是，可能会出现各种莫名其面的问题。</a:t>
            </a:r>
            <a:r>
              <a:rPr lang="en-US" altLang="zh-CN" dirty="0"/>
              <a:t>MySQL </a:t>
            </a:r>
            <a:r>
              <a:rPr lang="zh-CN" altLang="en-US" dirty="0"/>
              <a:t>的性能和扩展性通常要比 </a:t>
            </a:r>
            <a:r>
              <a:rPr lang="en-US" altLang="zh-CN" dirty="0"/>
              <a:t>SQLite </a:t>
            </a:r>
            <a:r>
              <a:rPr lang="zh-CN" altLang="en-US" dirty="0"/>
              <a:t>更好。这是因为 </a:t>
            </a:r>
            <a:r>
              <a:rPr lang="en-US" altLang="zh-CN" dirty="0"/>
              <a:t>MySQL </a:t>
            </a:r>
            <a:r>
              <a:rPr lang="zh-CN" altLang="en-US" dirty="0"/>
              <a:t>支持并发访问、多用户操作、事务处理等高级功能，并且可以扩展到集群架构。所以我们决定采用</a:t>
            </a:r>
            <a:r>
              <a:rPr lang="en-US" altLang="zh-CN" dirty="0"/>
              <a:t>MySQL</a:t>
            </a:r>
            <a:r>
              <a:rPr lang="zh-CN" altLang="en-US" dirty="0"/>
              <a:t>数据库替换</a:t>
            </a:r>
            <a:r>
              <a:rPr lang="en-US" altLang="zh-CN" dirty="0" err="1"/>
              <a:t>sqlite</a:t>
            </a:r>
            <a:r>
              <a:rPr lang="zh-CN" altLang="en-US" dirty="0"/>
              <a:t>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django</a:t>
            </a:r>
            <a:r>
              <a:rPr lang="zh-CN" altLang="en-US" dirty="0"/>
              <a:t>中可以使用</a:t>
            </a:r>
            <a:r>
              <a:rPr lang="en-US" altLang="zh-CN" dirty="0"/>
              <a:t>ORM</a:t>
            </a:r>
            <a:r>
              <a:rPr lang="zh-CN" altLang="en-US" dirty="0"/>
              <a:t>模块对数据进行修改再映射回</a:t>
            </a:r>
            <a:r>
              <a:rPr lang="en-US" altLang="zh-CN" dirty="0" err="1"/>
              <a:t>Mysql</a:t>
            </a:r>
            <a:r>
              <a:rPr lang="zh-CN" altLang="en-US" dirty="0"/>
              <a:t>，</a:t>
            </a:r>
            <a:r>
              <a:rPr lang="en-US" altLang="zh-CN" dirty="0"/>
              <a:t>ORM</a:t>
            </a:r>
            <a:r>
              <a:rPr lang="zh-CN" altLang="en-US" dirty="0"/>
              <a:t>（对象关系映射）是 </a:t>
            </a:r>
            <a:r>
              <a:rPr lang="en-US" altLang="zh-CN" dirty="0"/>
              <a:t>Django </a:t>
            </a:r>
            <a:r>
              <a:rPr lang="zh-CN" altLang="en-US" dirty="0"/>
              <a:t>框架内置的一个数据库访问 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r>
              <a:rPr lang="en-US" altLang="zh-CN" dirty="0"/>
              <a:t>ORM </a:t>
            </a:r>
            <a:r>
              <a:rPr lang="zh-CN" altLang="en-US" dirty="0"/>
              <a:t>把数据表中的行映射为 </a:t>
            </a:r>
            <a:r>
              <a:rPr lang="en-US" altLang="zh-CN" dirty="0"/>
              <a:t>Python </a:t>
            </a:r>
            <a:r>
              <a:rPr lang="zh-CN" altLang="en-US" dirty="0"/>
              <a:t>中的对象，从而使得开发者可以使用面向对象的方式来操作数据库。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9752B-C53C-9DCC-E47C-5344912D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6" y="790963"/>
            <a:ext cx="8045042" cy="33296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698B9DF-3825-10E0-2D71-167E7A078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33" y="629205"/>
            <a:ext cx="8044552" cy="37113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F359AEE-2F1B-6DF4-E615-8C03795A1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1" y="725912"/>
            <a:ext cx="8159498" cy="36916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6BCD96-C9EF-0365-A143-DC1EB826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5" y="445877"/>
            <a:ext cx="7777994" cy="429976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B7E5CCA-802D-FA4C-3004-4E84720D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05" y="1023296"/>
            <a:ext cx="8207315" cy="309690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5"/>
          <p:cNvSpPr txBox="1">
            <a:spLocks noGrp="1"/>
          </p:cNvSpPr>
          <p:nvPr>
            <p:ph type="title"/>
          </p:nvPr>
        </p:nvSpPr>
        <p:spPr>
          <a:xfrm>
            <a:off x="419057" y="352265"/>
            <a:ext cx="5362408" cy="382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E-R</a:t>
            </a:r>
            <a:endParaRPr dirty="0"/>
          </a:p>
        </p:txBody>
      </p:sp>
      <p:pic>
        <p:nvPicPr>
          <p:cNvPr id="11266" name="图片 5" descr="ERmode">
            <a:extLst>
              <a:ext uri="{FF2B5EF4-FFF2-40B4-BE49-F238E27FC236}">
                <a16:creationId xmlns:a16="http://schemas.microsoft.com/office/drawing/2014/main" id="{777251E2-8079-1C67-3368-85574E4A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03" y="352265"/>
            <a:ext cx="3532926" cy="453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文件类型数据</a:t>
            </a:r>
            <a:endParaRPr lang="en-US" dirty="0"/>
          </a:p>
        </p:txBody>
      </p:sp>
      <p:sp>
        <p:nvSpPr>
          <p:cNvPr id="592" name="Google Shape;592;p66"/>
          <p:cNvSpPr txBox="1"/>
          <p:nvPr/>
        </p:nvSpPr>
        <p:spPr>
          <a:xfrm>
            <a:off x="720000" y="2086950"/>
            <a:ext cx="707874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3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保存为文件类型的数据以文件树结构存储在</a:t>
            </a:r>
            <a:r>
              <a:rPr lang="en-US" altLang="zh-CN" sz="23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NAS</a:t>
            </a:r>
            <a:r>
              <a:rPr lang="zh-CN" altLang="en-US" sz="2300" dirty="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中。</a:t>
            </a:r>
            <a:endParaRPr sz="2300" dirty="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互动界面设计原型</a:t>
            </a:r>
            <a:endParaRPr lang="en-US" dirty="0"/>
          </a:p>
        </p:txBody>
      </p:sp>
      <p:sp>
        <p:nvSpPr>
          <p:cNvPr id="232" name="Google Shape;232;p43"/>
          <p:cNvSpPr txBox="1">
            <a:spLocks noGrp="1"/>
          </p:cNvSpPr>
          <p:nvPr>
            <p:ph type="subTitle" idx="5"/>
          </p:nvPr>
        </p:nvSpPr>
        <p:spPr>
          <a:xfrm>
            <a:off x="6087600" y="317829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数据库、数据结构、算法</a:t>
            </a:r>
            <a:endParaRPr dirty="0"/>
          </a:p>
        </p:txBody>
      </p:sp>
      <p:sp>
        <p:nvSpPr>
          <p:cNvPr id="233" name="Google Shape;233;p4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CN" altLang="en-US" sz="1800" dirty="0"/>
              <a:t>接口设计</a:t>
            </a:r>
            <a:endParaRPr sz="1800" dirty="0"/>
          </a:p>
        </p:txBody>
      </p:sp>
      <p:sp>
        <p:nvSpPr>
          <p:cNvPr id="234" name="Google Shape;234;p4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页面设计</a:t>
            </a:r>
            <a:endParaRPr lang="en-US" sz="1800" dirty="0"/>
          </a:p>
        </p:txBody>
      </p:sp>
      <p:sp>
        <p:nvSpPr>
          <p:cNvPr id="235" name="Google Shape;235;p43"/>
          <p:cNvSpPr txBox="1">
            <a:spLocks noGrp="1"/>
          </p:cNvSpPr>
          <p:nvPr>
            <p:ph type="subTitle" idx="8"/>
          </p:nvPr>
        </p:nvSpPr>
        <p:spPr>
          <a:xfrm>
            <a:off x="6087600" y="2783063"/>
            <a:ext cx="2813209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数据结构与算法设计</a:t>
            </a:r>
            <a:endParaRPr dirty="0"/>
          </a:p>
        </p:txBody>
      </p:sp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 idx="2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 idx="4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 OF </a:t>
            </a:r>
            <a:r>
              <a:rPr lang="en"/>
              <a:t>CONTENTS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909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8"/>
          <p:cNvSpPr txBox="1">
            <a:spLocks noGrp="1"/>
          </p:cNvSpPr>
          <p:nvPr>
            <p:ph type="subTitle" idx="2"/>
          </p:nvPr>
        </p:nvSpPr>
        <p:spPr>
          <a:xfrm>
            <a:off x="530732" y="3066211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AI</a:t>
            </a:r>
            <a:r>
              <a:rPr lang="zh-CN" altLang="en-US" dirty="0"/>
              <a:t>算法</a:t>
            </a:r>
            <a:endParaRPr dirty="0"/>
          </a:p>
        </p:txBody>
      </p:sp>
      <p:sp>
        <p:nvSpPr>
          <p:cNvPr id="632" name="Google Shape;632;p68"/>
          <p:cNvSpPr txBox="1">
            <a:spLocks noGrp="1"/>
          </p:cNvSpPr>
          <p:nvPr>
            <p:ph type="subTitle" idx="4"/>
          </p:nvPr>
        </p:nvSpPr>
        <p:spPr>
          <a:xfrm>
            <a:off x="903447" y="2472331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数据操作算法</a:t>
            </a:r>
            <a:endParaRPr dirty="0"/>
          </a:p>
        </p:txBody>
      </p:sp>
      <p:sp>
        <p:nvSpPr>
          <p:cNvPr id="633" name="Google Shape;633;p68"/>
          <p:cNvSpPr txBox="1">
            <a:spLocks noGrp="1"/>
          </p:cNvSpPr>
          <p:nvPr>
            <p:ph type="subTitle" idx="6"/>
          </p:nvPr>
        </p:nvSpPr>
        <p:spPr>
          <a:xfrm>
            <a:off x="809997" y="3705518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工具库算法</a:t>
            </a:r>
            <a:endParaRPr dirty="0"/>
          </a:p>
        </p:txBody>
      </p:sp>
      <p:sp>
        <p:nvSpPr>
          <p:cNvPr id="637" name="Google Shape;637;p68"/>
          <p:cNvSpPr txBox="1">
            <a:spLocks noGrp="1"/>
          </p:cNvSpPr>
          <p:nvPr>
            <p:ph type="subTitle" idx="13"/>
          </p:nvPr>
        </p:nvSpPr>
        <p:spPr>
          <a:xfrm>
            <a:off x="903447" y="1788600"/>
            <a:ext cx="2233292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游戏性算法设计</a:t>
            </a:r>
            <a:endParaRPr dirty="0"/>
          </a:p>
        </p:txBody>
      </p:sp>
      <p:sp>
        <p:nvSpPr>
          <p:cNvPr id="638" name="Google Shape;638;p6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算法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0;p66">
            <a:extLst>
              <a:ext uri="{FF2B5EF4-FFF2-40B4-BE49-F238E27FC236}">
                <a16:creationId xmlns:a16="http://schemas.microsoft.com/office/drawing/2014/main" id="{8E3513E3-43BB-A5D3-A328-8C2729E5AFA2}"/>
              </a:ext>
            </a:extLst>
          </p:cNvPr>
          <p:cNvSpPr txBox="1">
            <a:spLocks/>
          </p:cNvSpPr>
          <p:nvPr/>
        </p:nvSpPr>
        <p:spPr>
          <a:xfrm>
            <a:off x="2282582" y="1875463"/>
            <a:ext cx="5078916" cy="1631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8000" b="1" dirty="0">
                <a:solidFill>
                  <a:schemeClr val="bg1"/>
                </a:solidFill>
              </a:rPr>
              <a:t>THANKS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CN" altLang="en-US" sz="4400" dirty="0"/>
              <a:t>关键功能流程</a:t>
            </a:r>
          </a:p>
        </p:txBody>
      </p:sp>
      <p:sp>
        <p:nvSpPr>
          <p:cNvPr id="251" name="Google Shape;251;p45"/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subTitle" idx="1"/>
          </p:nvPr>
        </p:nvSpPr>
        <p:spPr>
          <a:xfrm>
            <a:off x="4765616" y="3221850"/>
            <a:ext cx="2547467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虚拟宠物互动功能（</a:t>
            </a:r>
            <a:r>
              <a:rPr lang="en-US" altLang="zh-CN" dirty="0"/>
              <a:t>Thin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253" name="Google Shape;253;p45"/>
          <p:cNvPicPr preferRelativeResize="0"/>
          <p:nvPr/>
        </p:nvPicPr>
        <p:blipFill rotWithShape="1">
          <a:blip r:embed="rId3">
            <a:alphaModFix/>
          </a:blip>
          <a:srcRect l="14335" t="72909" r="14342"/>
          <a:stretch/>
        </p:blipFill>
        <p:spPr>
          <a:xfrm>
            <a:off x="706055" y="3356043"/>
            <a:ext cx="3023699" cy="115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形 2" descr="蓝图 纯色填充">
            <a:extLst>
              <a:ext uri="{FF2B5EF4-FFF2-40B4-BE49-F238E27FC236}">
                <a16:creationId xmlns:a16="http://schemas.microsoft.com/office/drawing/2014/main" id="{A01E0F73-6F42-70BD-7441-80DAAED9D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6772" y="1497524"/>
            <a:ext cx="2062263" cy="20622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104738" y="1483278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/>
              <a:t>虚拟宠物互动功能（</a:t>
            </a:r>
            <a:r>
              <a:rPr lang="en-US" altLang="zh-CN" sz="3200" dirty="0"/>
              <a:t>Thin</a:t>
            </a:r>
            <a:r>
              <a:rPr lang="zh-CN" altLang="en-US" sz="3200" dirty="0"/>
              <a:t>：主要展示）</a:t>
            </a:r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9FE6D-88C0-2EAF-753D-957C986B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637" y="320564"/>
            <a:ext cx="4383563" cy="450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0" y="132563"/>
            <a:ext cx="2618142" cy="376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虚拟宠物互动功能（</a:t>
            </a:r>
            <a:r>
              <a:rPr lang="en-US" altLang="zh-CN" sz="1200" dirty="0"/>
              <a:t>Thin</a:t>
            </a:r>
            <a:r>
              <a:rPr lang="zh-CN" altLang="en-US" sz="1200" dirty="0"/>
              <a:t>：主要展示）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9FE6D-88C0-2EAF-753D-957C986B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42" y="240164"/>
            <a:ext cx="4540120" cy="466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53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>
            <a:spLocks noGrp="1"/>
          </p:cNvSpPr>
          <p:nvPr>
            <p:ph type="title" idx="2"/>
          </p:nvPr>
        </p:nvSpPr>
        <p:spPr>
          <a:xfrm>
            <a:off x="1874881" y="2382820"/>
            <a:ext cx="3373156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具体功能流程</a:t>
            </a:r>
            <a:br>
              <a:rPr lang="en-US" altLang="zh-CN" sz="2400" dirty="0"/>
            </a:br>
            <a:r>
              <a:rPr lang="en-US" altLang="zh-CN" sz="2400" dirty="0"/>
              <a:t>(Fat</a:t>
            </a:r>
            <a:r>
              <a:rPr lang="zh-CN" altLang="en-US" sz="2400" dirty="0"/>
              <a:t>：复杂的业务逻辑</a:t>
            </a:r>
            <a:r>
              <a:rPr lang="en-US" altLang="zh-CN" sz="2400" dirty="0"/>
              <a:t>）</a:t>
            </a:r>
          </a:p>
        </p:txBody>
      </p:sp>
      <p:sp>
        <p:nvSpPr>
          <p:cNvPr id="464" name="Google Shape;464;p62"/>
          <p:cNvSpPr txBox="1">
            <a:spLocks noGrp="1"/>
          </p:cNvSpPr>
          <p:nvPr>
            <p:ph type="title"/>
          </p:nvPr>
        </p:nvSpPr>
        <p:spPr>
          <a:xfrm flipH="1">
            <a:off x="459068" y="2024159"/>
            <a:ext cx="17241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465" name="Google Shape;4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50" y="831549"/>
            <a:ext cx="3566276" cy="35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8A2B5E14-D988-F203-CD81-2E1FF8849D64}"/>
              </a:ext>
            </a:extLst>
          </p:cNvPr>
          <p:cNvSpPr/>
          <p:nvPr/>
        </p:nvSpPr>
        <p:spPr>
          <a:xfrm>
            <a:off x="6046815" y="1977018"/>
            <a:ext cx="1409634" cy="13989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决策图 轮廓">
            <a:extLst>
              <a:ext uri="{FF2B5EF4-FFF2-40B4-BE49-F238E27FC236}">
                <a16:creationId xmlns:a16="http://schemas.microsoft.com/office/drawing/2014/main" id="{9B0494DA-2A2F-8449-C3FE-6C1180922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2412" y="1902652"/>
            <a:ext cx="1473307" cy="14733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144103" y="381814"/>
            <a:ext cx="6764603" cy="522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页面版登录及注册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7FB79B-B6D2-91F6-C733-0AA08600B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207" y="216369"/>
            <a:ext cx="4726690" cy="471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291983" y="4044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/>
              <a:t>页面版基本功能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2B9A98-7727-1177-057E-3B4BFF64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983" y="180181"/>
            <a:ext cx="38354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343</Words>
  <Application>Microsoft Office PowerPoint</Application>
  <PresentationFormat>全屏显示(16:9)</PresentationFormat>
  <Paragraphs>53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Cairo</vt:lpstr>
      <vt:lpstr>Delius Swash Caps</vt:lpstr>
      <vt:lpstr>Electrolize</vt:lpstr>
      <vt:lpstr>Proxima Nova</vt:lpstr>
      <vt:lpstr>字魂59号-创粗黑</vt:lpstr>
      <vt:lpstr>Arial</vt:lpstr>
      <vt:lpstr>Bebas Neue</vt:lpstr>
      <vt:lpstr>Montserrat</vt:lpstr>
      <vt:lpstr>South Korean Robotics &amp; AI History Lesson for College by Slidesgo</vt:lpstr>
      <vt:lpstr>Slidesgo Final Pages</vt:lpstr>
      <vt:lpstr>Virtual Cat平台 设计方案Report</vt:lpstr>
      <vt:lpstr>01</vt:lpstr>
      <vt:lpstr>04</vt:lpstr>
      <vt:lpstr>关键功能流程</vt:lpstr>
      <vt:lpstr>虚拟宠物互动功能（Thin：主要展示）</vt:lpstr>
      <vt:lpstr>虚拟宠物互动功能（Thin：主要展示）</vt:lpstr>
      <vt:lpstr>具体功能流程 (Fat：复杂的业务逻辑）</vt:lpstr>
      <vt:lpstr>页面版登录及注册</vt:lpstr>
      <vt:lpstr>页面版基本功能</vt:lpstr>
      <vt:lpstr>PowerPoint 演示文稿</vt:lpstr>
      <vt:lpstr>PowerPoint 演示文稿</vt:lpstr>
      <vt:lpstr>PowerPoint 演示文稿</vt:lpstr>
      <vt:lpstr>页面版虚拟宠物展示</vt:lpstr>
      <vt:lpstr>架构设计</vt:lpstr>
      <vt:lpstr>系统部署图</vt:lpstr>
      <vt:lpstr>系统组件图</vt:lpstr>
      <vt:lpstr>接口设计</vt:lpstr>
      <vt:lpstr>页面设计</vt:lpstr>
      <vt:lpstr>PowerPoint 演示文稿</vt:lpstr>
      <vt:lpstr>PowerPoint 演示文稿</vt:lpstr>
      <vt:lpstr>数据结构与算法设计</vt:lpstr>
      <vt:lpstr>6.1 数据库设计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E-R</vt:lpstr>
      <vt:lpstr>文件类型数据</vt:lpstr>
      <vt:lpstr>算法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Cat平台 设计方案Report</dc:title>
  <cp:lastModifiedBy>XU Fazheng</cp:lastModifiedBy>
  <cp:revision>2</cp:revision>
  <dcterms:modified xsi:type="dcterms:W3CDTF">2023-04-26T08:56:37Z</dcterms:modified>
</cp:coreProperties>
</file>