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4" r:id="rId21"/>
    <p:sldId id="285" r:id="rId22"/>
    <p:sldId id="286" r:id="rId23"/>
    <p:sldId id="283" r:id="rId24"/>
    <p:sldId id="274" r:id="rId25"/>
    <p:sldId id="275" r:id="rId26"/>
    <p:sldId id="276" r:id="rId27"/>
    <p:sldId id="277" r:id="rId28"/>
    <p:sldId id="278" r:id="rId29"/>
    <p:sldId id="279" r:id="rId30"/>
    <p:sldId id="280" r:id="rId31"/>
    <p:sldId id="281" r:id="rId32"/>
    <p:sldId id="282" r:id="rId33"/>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6"/>
  </p:normalViewPr>
  <p:slideViewPr>
    <p:cSldViewPr snapToGrid="0" snapToObjects="1">
      <p:cViewPr varScale="1">
        <p:scale>
          <a:sx n="107" d="100"/>
          <a:sy n="107" d="100"/>
        </p:scale>
        <p:origin x="9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AU" sz="3200" b="0" strike="noStrike" spc="-1">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AU" sz="3200" b="0" strike="noStrike" spc="-1">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AU" sz="3200" b="0" strike="noStrike" spc="-1">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AU" sz="3200" b="0" strike="noStrike" spc="-1">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AU" sz="3200" b="0" strike="noStrike" spc="-1">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AU" sz="3200" b="0" strike="noStrike" spc="-1">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AU" sz="3200" b="0" strike="noStrike" spc="-1">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AU" sz="3200" b="0" strike="noStrike" spc="-1">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AU" sz="3200" b="0" strike="noStrike" spc="-1">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47" name="PlaceHolder 2"/>
          <p:cNvSpPr>
            <a:spLocks noGrp="1"/>
          </p:cNvSpPr>
          <p:nvPr>
            <p:ph type="subTitle"/>
          </p:nvPr>
        </p:nvSpPr>
        <p:spPr>
          <a:xfrm>
            <a:off x="504000" y="1326600"/>
            <a:ext cx="9071640" cy="32882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49"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51"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AU" sz="3200" b="0" strike="noStrike" spc="-1">
              <a:latin typeface="Arial"/>
            </a:endParaRPr>
          </a:p>
        </p:txBody>
      </p:sp>
      <p:sp>
        <p:nvSpPr>
          <p:cNvPr id="52"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64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5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AU" sz="3200" b="0" strike="noStrike" spc="-1">
              <a:latin typeface="Arial"/>
            </a:endParaRPr>
          </a:p>
        </p:txBody>
      </p:sp>
      <p:sp>
        <p:nvSpPr>
          <p:cNvPr id="57"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AU" sz="3200" b="0" strike="noStrike" spc="-1">
              <a:latin typeface="Arial"/>
            </a:endParaRPr>
          </a:p>
        </p:txBody>
      </p:sp>
      <p:sp>
        <p:nvSpPr>
          <p:cNvPr id="58"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6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AU" sz="3200" b="0" strike="noStrike" spc="-1">
              <a:latin typeface="Arial"/>
            </a:endParaRPr>
          </a:p>
        </p:txBody>
      </p:sp>
      <p:sp>
        <p:nvSpPr>
          <p:cNvPr id="6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AU" sz="3200" b="0" strike="noStrike" spc="-1">
              <a:latin typeface="Arial"/>
            </a:endParaRPr>
          </a:p>
        </p:txBody>
      </p:sp>
      <p:sp>
        <p:nvSpPr>
          <p:cNvPr id="62"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64"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AU" sz="3200" b="0" strike="noStrike" spc="-1">
              <a:latin typeface="Arial"/>
            </a:endParaRPr>
          </a:p>
        </p:txBody>
      </p:sp>
      <p:sp>
        <p:nvSpPr>
          <p:cNvPr id="65"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AU" sz="3200" b="0" strike="noStrike" spc="-1">
              <a:latin typeface="Arial"/>
            </a:endParaRPr>
          </a:p>
        </p:txBody>
      </p:sp>
      <p:sp>
        <p:nvSpPr>
          <p:cNvPr id="66"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68"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AU" sz="3200" b="0" strike="noStrike" spc="-1">
              <a:latin typeface="Arial"/>
            </a:endParaRPr>
          </a:p>
        </p:txBody>
      </p:sp>
      <p:sp>
        <p:nvSpPr>
          <p:cNvPr id="69"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71"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AU" sz="3200" b="0" strike="noStrike" spc="-1">
              <a:latin typeface="Arial"/>
            </a:endParaRPr>
          </a:p>
        </p:txBody>
      </p:sp>
      <p:sp>
        <p:nvSpPr>
          <p:cNvPr id="72"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AU" sz="3200" b="0" strike="noStrike" spc="-1">
              <a:latin typeface="Arial"/>
            </a:endParaRPr>
          </a:p>
        </p:txBody>
      </p:sp>
      <p:sp>
        <p:nvSpPr>
          <p:cNvPr id="73"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AU" sz="3200" b="0" strike="noStrike" spc="-1">
              <a:latin typeface="Arial"/>
            </a:endParaRPr>
          </a:p>
        </p:txBody>
      </p:sp>
      <p:sp>
        <p:nvSpPr>
          <p:cNvPr id="74"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76"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AU" sz="3200" b="0" strike="noStrike" spc="-1">
              <a:latin typeface="Arial"/>
            </a:endParaRPr>
          </a:p>
        </p:txBody>
      </p:sp>
      <p:sp>
        <p:nvSpPr>
          <p:cNvPr id="77"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AU" sz="3200" b="0" strike="noStrike" spc="-1">
              <a:latin typeface="Arial"/>
            </a:endParaRPr>
          </a:p>
        </p:txBody>
      </p:sp>
      <p:sp>
        <p:nvSpPr>
          <p:cNvPr id="78"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AU" sz="3200" b="0" strike="noStrike" spc="-1">
              <a:latin typeface="Arial"/>
            </a:endParaRPr>
          </a:p>
        </p:txBody>
      </p:sp>
      <p:sp>
        <p:nvSpPr>
          <p:cNvPr id="79"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AU" sz="3200" b="0" strike="noStrike" spc="-1">
              <a:latin typeface="Arial"/>
            </a:endParaRPr>
          </a:p>
        </p:txBody>
      </p:sp>
      <p:sp>
        <p:nvSpPr>
          <p:cNvPr id="80"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AU" sz="3200" b="0" strike="noStrike" spc="-1">
              <a:latin typeface="Arial"/>
            </a:endParaRPr>
          </a:p>
        </p:txBody>
      </p:sp>
      <p:sp>
        <p:nvSpPr>
          <p:cNvPr id="81"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AU" sz="3200" b="0" strike="noStrike" spc="-1">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AU" sz="3200" b="0" strike="noStrike" spc="-1">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AU" sz="3200" b="0" strike="noStrike" spc="-1">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AU" sz="3200" b="0" strike="noStrike" spc="-1">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AU" sz="3200" b="0" strike="noStrike" spc="-1">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en-AU" sz="4400" b="0" strike="noStrike" spc="-1">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AU" sz="3200" b="0" strike="noStrike" spc="-1">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AU" sz="3200" b="0" strike="noStrike" spc="-1">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lstStyle/>
          <a:p>
            <a:pPr algn="ctr"/>
            <a:r>
              <a:rPr lang="en-AU" sz="4400" b="0" strike="noStrike" spc="-1">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2800" b="0" strike="noStrike" spc="-1">
                <a:latin typeface="Arial"/>
              </a:rPr>
              <a:t>Second Outline Level</a:t>
            </a:r>
          </a:p>
          <a:p>
            <a:pPr marL="1296000" lvl="2" indent="-288000">
              <a:spcBef>
                <a:spcPts val="850"/>
              </a:spcBef>
              <a:buClr>
                <a:srgbClr val="000000"/>
              </a:buClr>
              <a:buSzPct val="45000"/>
              <a:buFont typeface="Wingdings" charset="2"/>
              <a:buChar char=""/>
            </a:pPr>
            <a:r>
              <a:rPr lang="en-AU" sz="2400" b="0" strike="noStrike" spc="-1">
                <a:latin typeface="Arial"/>
              </a:rPr>
              <a:t>Third Outline Level</a:t>
            </a:r>
          </a:p>
          <a:p>
            <a:pPr marL="1728000" lvl="3" indent="-216000">
              <a:spcBef>
                <a:spcPts val="567"/>
              </a:spcBef>
              <a:buClr>
                <a:srgbClr val="000000"/>
              </a:buClr>
              <a:buSzPct val="75000"/>
              <a:buFont typeface="Symbol" charset="2"/>
              <a:buChar char=""/>
            </a:pPr>
            <a:r>
              <a:rPr lang="en-AU" sz="2000" b="0" strike="noStrike" spc="-1">
                <a:latin typeface="Arial"/>
              </a:rPr>
              <a:t>Fourth Outline Level</a:t>
            </a:r>
          </a:p>
          <a:p>
            <a:pPr marL="2160000" lvl="4" indent="-216000">
              <a:spcBef>
                <a:spcPts val="283"/>
              </a:spcBef>
              <a:buClr>
                <a:srgbClr val="000000"/>
              </a:buClr>
              <a:buSzPct val="45000"/>
              <a:buFont typeface="Wingdings" charset="2"/>
              <a:buChar char=""/>
            </a:pPr>
            <a:r>
              <a:rPr lang="en-AU" sz="2000" b="0" strike="noStrike" spc="-1">
                <a:latin typeface="Arial"/>
              </a:rPr>
              <a:t>Fifth Outline Level</a:t>
            </a:r>
          </a:p>
          <a:p>
            <a:pPr marL="2592000" lvl="5" indent="-216000">
              <a:spcBef>
                <a:spcPts val="283"/>
              </a:spcBef>
              <a:buClr>
                <a:srgbClr val="000000"/>
              </a:buClr>
              <a:buSzPct val="45000"/>
              <a:buFont typeface="Wingdings" charset="2"/>
              <a:buChar char=""/>
            </a:pPr>
            <a:r>
              <a:rPr lang="en-AU" sz="2000" b="0" strike="noStrike" spc="-1">
                <a:latin typeface="Arial"/>
              </a:rPr>
              <a:t>Sixth Outline Level</a:t>
            </a:r>
          </a:p>
          <a:p>
            <a:pPr marL="3024000" lvl="6" indent="-216000">
              <a:spcBef>
                <a:spcPts val="283"/>
              </a:spcBef>
              <a:buClr>
                <a:srgbClr val="000000"/>
              </a:buClr>
              <a:buSzPct val="45000"/>
              <a:buFont typeface="Wingdings" charset="2"/>
              <a:buChar char=""/>
            </a:pPr>
            <a:r>
              <a:rPr lang="en-AU" sz="2000" b="0" strike="noStrike" spc="-1">
                <a:latin typeface="Arial"/>
              </a:rPr>
              <a:t>Seventh Outline Level</a:t>
            </a:r>
          </a:p>
        </p:txBody>
      </p:sp>
      <p:sp>
        <p:nvSpPr>
          <p:cNvPr id="2" name="PlaceHolder 3"/>
          <p:cNvSpPr>
            <a:spLocks noGrp="1"/>
          </p:cNvSpPr>
          <p:nvPr>
            <p:ph type="dt"/>
          </p:nvPr>
        </p:nvSpPr>
        <p:spPr>
          <a:xfrm>
            <a:off x="504000" y="5165280"/>
            <a:ext cx="2348280" cy="390600"/>
          </a:xfrm>
          <a:prstGeom prst="rect">
            <a:avLst/>
          </a:prstGeom>
        </p:spPr>
        <p:txBody>
          <a:bodyPr lIns="0" tIns="0" rIns="0" bIns="0"/>
          <a:lstStyle/>
          <a:p>
            <a:r>
              <a:rPr lang="en-AU" sz="1400" b="0" strike="noStrike" spc="-1">
                <a:latin typeface="Times New Roman"/>
              </a:rPr>
              <a:t>&lt;date/time&gt;</a:t>
            </a:r>
          </a:p>
        </p:txBody>
      </p:sp>
      <p:sp>
        <p:nvSpPr>
          <p:cNvPr id="3" name="PlaceHolder 4"/>
          <p:cNvSpPr>
            <a:spLocks noGrp="1"/>
          </p:cNvSpPr>
          <p:nvPr>
            <p:ph type="ftr"/>
          </p:nvPr>
        </p:nvSpPr>
        <p:spPr>
          <a:xfrm>
            <a:off x="3447360" y="5165280"/>
            <a:ext cx="3195000" cy="390600"/>
          </a:xfrm>
          <a:prstGeom prst="rect">
            <a:avLst/>
          </a:prstGeom>
        </p:spPr>
        <p:txBody>
          <a:bodyPr lIns="0" tIns="0" rIns="0" bIns="0"/>
          <a:lstStyle/>
          <a:p>
            <a:pPr algn="ctr"/>
            <a:r>
              <a:rPr lang="en-AU" sz="1400" b="0" strike="noStrike" spc="-1">
                <a:latin typeface="Times New Roman"/>
              </a:rPr>
              <a:t>&lt;footer&gt;</a:t>
            </a:r>
          </a:p>
        </p:txBody>
      </p:sp>
      <p:sp>
        <p:nvSpPr>
          <p:cNvPr id="4" name="PlaceHolder 5"/>
          <p:cNvSpPr>
            <a:spLocks noGrp="1"/>
          </p:cNvSpPr>
          <p:nvPr>
            <p:ph type="sldNum"/>
          </p:nvPr>
        </p:nvSpPr>
        <p:spPr>
          <a:xfrm>
            <a:off x="7227360" y="5165280"/>
            <a:ext cx="2348280" cy="390600"/>
          </a:xfrm>
          <a:prstGeom prst="rect">
            <a:avLst/>
          </a:prstGeom>
        </p:spPr>
        <p:txBody>
          <a:bodyPr lIns="0" tIns="0" rIns="0" bIns="0"/>
          <a:lstStyle/>
          <a:p>
            <a:pPr algn="r"/>
            <a:fld id="{707DE4F1-5484-4463-960E-1E4CE71DFEC3}" type="slidenum">
              <a:rPr lang="en-AU" sz="1400" b="0" strike="noStrike" spc="-1">
                <a:latin typeface="Times New Roman"/>
              </a:rPr>
              <a:t>‹#›</a:t>
            </a:fld>
            <a:endParaRPr lang="en-AU"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92640" y="301680"/>
            <a:ext cx="8693640" cy="1095480"/>
          </a:xfrm>
          <a:prstGeom prst="rect">
            <a:avLst/>
          </a:prstGeom>
        </p:spPr>
        <p:txBody>
          <a:bodyPr anchor="ct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692640" y="1509120"/>
            <a:ext cx="8693640" cy="3597120"/>
          </a:xfrm>
          <a:prstGeom prst="rect">
            <a:avLst/>
          </a:prstGeom>
        </p:spPr>
        <p:txBody>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692640" y="5255280"/>
            <a:ext cx="2267640" cy="301680"/>
          </a:xfrm>
          <a:prstGeom prst="rect">
            <a:avLst/>
          </a:prstGeom>
        </p:spPr>
        <p:txBody>
          <a:bodyPr anchor="ctr"/>
          <a:lstStyle/>
          <a:p>
            <a:pPr>
              <a:lnSpc>
                <a:spcPct val="100000"/>
              </a:lnSpc>
            </a:pPr>
            <a:fld id="{BCF0AB5F-D841-43B6-BD91-385E4C040663}" type="datetime">
              <a:rPr lang="en-AU" sz="1200" b="0" strike="noStrike" spc="-1">
                <a:solidFill>
                  <a:srgbClr val="8B8B8B"/>
                </a:solidFill>
                <a:latin typeface="Calibri"/>
              </a:rPr>
              <a:t>27/8/19</a:t>
            </a:fld>
            <a:endParaRPr lang="en-AU" sz="1200" b="0" strike="noStrike" spc="-1">
              <a:latin typeface="Times New Roman"/>
            </a:endParaRPr>
          </a:p>
        </p:txBody>
      </p:sp>
      <p:sp>
        <p:nvSpPr>
          <p:cNvPr id="44" name="PlaceHolder 4"/>
          <p:cNvSpPr>
            <a:spLocks noGrp="1"/>
          </p:cNvSpPr>
          <p:nvPr>
            <p:ph type="ftr"/>
          </p:nvPr>
        </p:nvSpPr>
        <p:spPr>
          <a:xfrm>
            <a:off x="3338640" y="5255280"/>
            <a:ext cx="3401640" cy="301680"/>
          </a:xfrm>
          <a:prstGeom prst="rect">
            <a:avLst/>
          </a:prstGeom>
        </p:spPr>
        <p:txBody>
          <a:bodyPr anchor="ctr"/>
          <a:lstStyle/>
          <a:p>
            <a:endParaRPr lang="en-AU" sz="2400" b="0" strike="noStrike" spc="-1">
              <a:latin typeface="Times New Roman"/>
            </a:endParaRPr>
          </a:p>
        </p:txBody>
      </p:sp>
      <p:sp>
        <p:nvSpPr>
          <p:cNvPr id="45" name="PlaceHolder 5"/>
          <p:cNvSpPr>
            <a:spLocks noGrp="1"/>
          </p:cNvSpPr>
          <p:nvPr>
            <p:ph type="sldNum"/>
          </p:nvPr>
        </p:nvSpPr>
        <p:spPr>
          <a:xfrm>
            <a:off x="7118640" y="5255280"/>
            <a:ext cx="2267640" cy="301680"/>
          </a:xfrm>
          <a:prstGeom prst="rect">
            <a:avLst/>
          </a:prstGeom>
        </p:spPr>
        <p:txBody>
          <a:bodyPr anchor="ctr"/>
          <a:lstStyle/>
          <a:p>
            <a:pPr algn="r">
              <a:lnSpc>
                <a:spcPct val="100000"/>
              </a:lnSpc>
            </a:pPr>
            <a:fld id="{113824CB-85D2-4220-8539-1DE040EA0867}" type="slidenum">
              <a:rPr lang="en-AU" sz="1200" b="0" strike="noStrike" spc="-1">
                <a:solidFill>
                  <a:srgbClr val="8B8B8B"/>
                </a:solidFill>
                <a:latin typeface="Calibri"/>
              </a:rPr>
              <a:t>‹#›</a:t>
            </a:fld>
            <a:endParaRPr lang="en-A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dirty="0">
                <a:latin typeface="Arial"/>
              </a:rPr>
              <a:t>ELEC 9782 Project</a:t>
            </a:r>
          </a:p>
        </p:txBody>
      </p:sp>
      <p:sp>
        <p:nvSpPr>
          <p:cNvPr id="83" name="TextShape 2"/>
          <p:cNvSpPr txBox="1"/>
          <p:nvPr/>
        </p:nvSpPr>
        <p:spPr>
          <a:xfrm>
            <a:off x="504000" y="1326600"/>
            <a:ext cx="9071640" cy="3288240"/>
          </a:xfrm>
          <a:prstGeom prst="rect">
            <a:avLst/>
          </a:prstGeom>
          <a:noFill/>
          <a:ln>
            <a:noFill/>
          </a:ln>
        </p:spPr>
        <p:txBody>
          <a:bodyPr lIns="0" tIns="0" rIns="0" bIns="0">
            <a:normAutofit/>
          </a:bodyPr>
          <a:lstStyle/>
          <a:p>
            <a:pPr marL="108000">
              <a:spcBef>
                <a:spcPts val="1417"/>
              </a:spcBef>
              <a:buClr>
                <a:srgbClr val="000000"/>
              </a:buClr>
              <a:buSzPct val="45000"/>
            </a:pPr>
            <a:r>
              <a:rPr lang="en-AU" sz="3200" b="0" strike="noStrike" spc="-1" dirty="0">
                <a:latin typeface="Arial"/>
              </a:rPr>
              <a:t>			    </a:t>
            </a:r>
            <a:r>
              <a:rPr lang="en-AU" sz="3200" b="0" strike="noStrike" spc="-1" dirty="0" err="1">
                <a:latin typeface="Arial"/>
              </a:rPr>
              <a:t>Zhengyue</a:t>
            </a:r>
            <a:r>
              <a:rPr lang="en-AU" sz="3200" b="0" strike="noStrike" spc="-1" dirty="0">
                <a:latin typeface="Arial"/>
              </a:rPr>
              <a:t> LIU</a:t>
            </a:r>
          </a:p>
          <a:p>
            <a:pPr marL="108000">
              <a:spcBef>
                <a:spcPts val="1417"/>
              </a:spcBef>
              <a:buClr>
                <a:srgbClr val="000000"/>
              </a:buClr>
              <a:buSzPct val="45000"/>
            </a:pPr>
            <a:r>
              <a:rPr lang="en-AU" sz="3200" spc="-1" dirty="0">
                <a:latin typeface="Arial"/>
              </a:rPr>
              <a:t>				z5036602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2025720" y="1728000"/>
            <a:ext cx="1913040" cy="317520"/>
          </a:xfrm>
          <a:prstGeom prst="rect">
            <a:avLst/>
          </a:prstGeom>
          <a:solidFill>
            <a:schemeClr val="accent5">
              <a:lumMod val="60000"/>
              <a:lumOff val="40000"/>
            </a:schemeClr>
          </a:solidFill>
          <a:ln w="34920">
            <a:solidFill>
              <a:srgbClr val="0070C0"/>
            </a:solidFill>
            <a:round/>
          </a:ln>
          <a:scene3d>
            <a:camera prst="orthographicFront"/>
            <a:lightRig rig="threePt" dir="t"/>
          </a:scene3d>
          <a:sp3d extrusionH="76200" contourW="12700" prstMaterial="plastic">
            <a:extrusionClr>
              <a:schemeClr val="accent5">
                <a:lumMod val="60000"/>
                <a:lumOff val="40000"/>
              </a:schemeClr>
            </a:extrusionClr>
            <a:contourClr>
              <a:schemeClr val="accent5"/>
            </a:contourClr>
          </a:sp3d>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AU" sz="1500" b="0" strike="noStrike" spc="-1">
                <a:solidFill>
                  <a:srgbClr val="000000"/>
                </a:solidFill>
                <a:latin typeface="Calibri"/>
              </a:rPr>
              <a:t>Pre-emphasizing</a:t>
            </a:r>
            <a:endParaRPr lang="en-AU" sz="1500" b="0" strike="noStrike" spc="-1">
              <a:latin typeface="Arial"/>
            </a:endParaRPr>
          </a:p>
        </p:txBody>
      </p:sp>
      <p:sp>
        <p:nvSpPr>
          <p:cNvPr id="106" name="CustomShape 2"/>
          <p:cNvSpPr/>
          <p:nvPr/>
        </p:nvSpPr>
        <p:spPr>
          <a:xfrm>
            <a:off x="1696680" y="2635200"/>
            <a:ext cx="2653560" cy="334080"/>
          </a:xfrm>
          <a:prstGeom prst="rect">
            <a:avLst/>
          </a:prstGeom>
          <a:solidFill>
            <a:schemeClr val="accent5">
              <a:lumMod val="60000"/>
              <a:lumOff val="40000"/>
            </a:schemeClr>
          </a:solidFill>
          <a:ln w="34920">
            <a:solidFill>
              <a:srgbClr val="0070C0"/>
            </a:solidFill>
            <a:round/>
          </a:ln>
          <a:scene3d>
            <a:camera prst="orthographicFront"/>
            <a:lightRig rig="threePt" dir="t"/>
          </a:scene3d>
          <a:sp3d extrusionH="76200" contourW="12700" prstMaterial="plastic">
            <a:extrusionClr>
              <a:schemeClr val="accent5">
                <a:lumMod val="60000"/>
                <a:lumOff val="40000"/>
              </a:schemeClr>
            </a:extrusionClr>
            <a:contourClr>
              <a:schemeClr val="accent5"/>
            </a:contourClr>
          </a:sp3d>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AU" sz="1600" b="0" strike="noStrike" spc="-1">
                <a:solidFill>
                  <a:srgbClr val="000000"/>
                </a:solidFill>
                <a:latin typeface="Calibri"/>
              </a:rPr>
              <a:t>Framing and windowing</a:t>
            </a:r>
            <a:endParaRPr lang="en-AU" sz="1600" b="0" strike="noStrike" spc="-1">
              <a:latin typeface="Arial"/>
            </a:endParaRPr>
          </a:p>
        </p:txBody>
      </p:sp>
      <p:sp>
        <p:nvSpPr>
          <p:cNvPr id="107" name="CustomShape 3"/>
          <p:cNvSpPr/>
          <p:nvPr/>
        </p:nvSpPr>
        <p:spPr>
          <a:xfrm>
            <a:off x="2338560" y="3477960"/>
            <a:ext cx="1287360" cy="334080"/>
          </a:xfrm>
          <a:prstGeom prst="rect">
            <a:avLst/>
          </a:prstGeom>
          <a:solidFill>
            <a:schemeClr val="accent5">
              <a:lumMod val="60000"/>
              <a:lumOff val="40000"/>
            </a:schemeClr>
          </a:solidFill>
          <a:ln w="34920">
            <a:solidFill>
              <a:srgbClr val="0070C0"/>
            </a:solidFill>
            <a:round/>
          </a:ln>
          <a:scene3d>
            <a:camera prst="orthographicFront"/>
            <a:lightRig rig="threePt" dir="t"/>
          </a:scene3d>
          <a:sp3d extrusionH="76200" contourW="12700" prstMaterial="plastic">
            <a:extrusionClr>
              <a:schemeClr val="accent5">
                <a:lumMod val="60000"/>
                <a:lumOff val="40000"/>
              </a:schemeClr>
            </a:extrusionClr>
            <a:contourClr>
              <a:schemeClr val="accent5"/>
            </a:contourClr>
          </a:sp3d>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AU" sz="1600" b="0" strike="noStrike" spc="-1">
                <a:solidFill>
                  <a:srgbClr val="000000"/>
                </a:solidFill>
                <a:latin typeface="Calibri"/>
              </a:rPr>
              <a:t>FFT/DFT</a:t>
            </a:r>
            <a:endParaRPr lang="en-AU" sz="1600" b="0" strike="noStrike" spc="-1">
              <a:latin typeface="Arial"/>
            </a:endParaRPr>
          </a:p>
        </p:txBody>
      </p:sp>
      <p:sp>
        <p:nvSpPr>
          <p:cNvPr id="108" name="CustomShape 4"/>
          <p:cNvSpPr/>
          <p:nvPr/>
        </p:nvSpPr>
        <p:spPr>
          <a:xfrm>
            <a:off x="1696680" y="4283640"/>
            <a:ext cx="2653560" cy="639360"/>
          </a:xfrm>
          <a:prstGeom prst="rect">
            <a:avLst/>
          </a:prstGeom>
          <a:solidFill>
            <a:schemeClr val="accent5">
              <a:lumMod val="60000"/>
              <a:lumOff val="40000"/>
            </a:schemeClr>
          </a:solidFill>
          <a:ln w="34920">
            <a:solidFill>
              <a:srgbClr val="0070C0"/>
            </a:solidFill>
            <a:round/>
          </a:ln>
          <a:scene3d>
            <a:camera prst="orthographicFront"/>
            <a:lightRig rig="threePt" dir="t"/>
          </a:scene3d>
          <a:sp3d extrusionH="76200" contourW="12700" prstMaterial="plastic">
            <a:extrusionClr>
              <a:schemeClr val="accent5">
                <a:lumMod val="60000"/>
                <a:lumOff val="40000"/>
              </a:schemeClr>
            </a:extrusionClr>
            <a:contourClr>
              <a:schemeClr val="accent5"/>
            </a:contourClr>
          </a:sp3d>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AU" sz="1800" b="0" strike="noStrike" spc="-1">
                <a:solidFill>
                  <a:srgbClr val="000000"/>
                </a:solidFill>
                <a:latin typeface="Calibri"/>
              </a:rPr>
              <a:t>Mel filter bank and energy calculation</a:t>
            </a:r>
            <a:endParaRPr lang="en-AU" sz="1800" b="0" strike="noStrike" spc="-1">
              <a:latin typeface="Arial"/>
            </a:endParaRPr>
          </a:p>
        </p:txBody>
      </p:sp>
      <p:sp>
        <p:nvSpPr>
          <p:cNvPr id="109" name="CustomShape 5"/>
          <p:cNvSpPr/>
          <p:nvPr/>
        </p:nvSpPr>
        <p:spPr>
          <a:xfrm>
            <a:off x="6069240" y="1771200"/>
            <a:ext cx="897480" cy="395640"/>
          </a:xfrm>
          <a:prstGeom prst="rect">
            <a:avLst/>
          </a:prstGeom>
          <a:solidFill>
            <a:schemeClr val="accent5">
              <a:lumMod val="60000"/>
              <a:lumOff val="40000"/>
            </a:schemeClr>
          </a:solidFill>
          <a:ln w="34920">
            <a:solidFill>
              <a:srgbClr val="0070C0"/>
            </a:solidFill>
            <a:round/>
          </a:ln>
          <a:scene3d>
            <a:camera prst="orthographicFront"/>
            <a:lightRig rig="threePt" dir="t"/>
          </a:scene3d>
          <a:sp3d extrusionH="76200" contourW="12700" prstMaterial="plastic">
            <a:extrusionClr>
              <a:schemeClr val="accent5">
                <a:lumMod val="60000"/>
                <a:lumOff val="40000"/>
              </a:schemeClr>
            </a:extrusionClr>
            <a:contourClr>
              <a:schemeClr val="accent5"/>
            </a:contourClr>
          </a:sp3d>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AU" sz="2000" b="0" strike="noStrike" spc="-1">
                <a:solidFill>
                  <a:srgbClr val="000000"/>
                </a:solidFill>
                <a:latin typeface="Calibri"/>
              </a:rPr>
              <a:t>Log</a:t>
            </a:r>
            <a:endParaRPr lang="en-AU" sz="2000" b="0" strike="noStrike" spc="-1">
              <a:latin typeface="Arial"/>
            </a:endParaRPr>
          </a:p>
        </p:txBody>
      </p:sp>
      <p:sp>
        <p:nvSpPr>
          <p:cNvPr id="110" name="CustomShape 6"/>
          <p:cNvSpPr/>
          <p:nvPr/>
        </p:nvSpPr>
        <p:spPr>
          <a:xfrm>
            <a:off x="6069240" y="2925720"/>
            <a:ext cx="897480" cy="395640"/>
          </a:xfrm>
          <a:prstGeom prst="rect">
            <a:avLst/>
          </a:prstGeom>
          <a:solidFill>
            <a:schemeClr val="accent5">
              <a:lumMod val="60000"/>
              <a:lumOff val="40000"/>
            </a:schemeClr>
          </a:solidFill>
          <a:ln w="34920">
            <a:solidFill>
              <a:srgbClr val="0070C0"/>
            </a:solidFill>
            <a:round/>
          </a:ln>
          <a:scene3d>
            <a:camera prst="orthographicFront"/>
            <a:lightRig rig="threePt" dir="t"/>
          </a:scene3d>
          <a:sp3d extrusionH="76200" contourW="12700" prstMaterial="plastic">
            <a:extrusionClr>
              <a:schemeClr val="accent5">
                <a:lumMod val="60000"/>
                <a:lumOff val="40000"/>
              </a:schemeClr>
            </a:extrusionClr>
            <a:contourClr>
              <a:schemeClr val="accent5"/>
            </a:contourClr>
          </a:sp3d>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AU" sz="2000" b="0" strike="noStrike" spc="-1">
                <a:solidFill>
                  <a:srgbClr val="000000"/>
                </a:solidFill>
                <a:latin typeface="Calibri"/>
              </a:rPr>
              <a:t>DCT</a:t>
            </a:r>
            <a:endParaRPr lang="en-AU" sz="2000" b="0" strike="noStrike" spc="-1">
              <a:latin typeface="Arial"/>
            </a:endParaRPr>
          </a:p>
        </p:txBody>
      </p:sp>
      <p:sp>
        <p:nvSpPr>
          <p:cNvPr id="111" name="CustomShape 7"/>
          <p:cNvSpPr/>
          <p:nvPr/>
        </p:nvSpPr>
        <p:spPr>
          <a:xfrm>
            <a:off x="6069240" y="4080240"/>
            <a:ext cx="914760" cy="395640"/>
          </a:xfrm>
          <a:prstGeom prst="rect">
            <a:avLst/>
          </a:prstGeom>
          <a:solidFill>
            <a:schemeClr val="accent5">
              <a:lumMod val="60000"/>
              <a:lumOff val="40000"/>
            </a:schemeClr>
          </a:solidFill>
          <a:ln w="34920">
            <a:solidFill>
              <a:srgbClr val="0070C0"/>
            </a:solidFill>
            <a:round/>
          </a:ln>
          <a:scene3d>
            <a:camera prst="orthographicFront"/>
            <a:lightRig rig="threePt" dir="t"/>
          </a:scene3d>
          <a:sp3d extrusionH="76200" contourW="12700" prstMaterial="plastic">
            <a:extrusionClr>
              <a:schemeClr val="accent5">
                <a:lumMod val="60000"/>
                <a:lumOff val="40000"/>
              </a:schemeClr>
            </a:extrusionClr>
            <a:contourClr>
              <a:schemeClr val="accent5"/>
            </a:contourClr>
          </a:sp3d>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AU" sz="2000" b="0" strike="noStrike" spc="-1">
                <a:solidFill>
                  <a:srgbClr val="000000"/>
                </a:solidFill>
                <a:latin typeface="Calibri"/>
              </a:rPr>
              <a:t>MFCC</a:t>
            </a:r>
            <a:endParaRPr lang="en-AU" sz="2000" b="0" strike="noStrike" spc="-1">
              <a:latin typeface="Arial"/>
            </a:endParaRPr>
          </a:p>
        </p:txBody>
      </p:sp>
      <p:pic>
        <p:nvPicPr>
          <p:cNvPr id="112" name="Picture 11"/>
          <p:cNvPicPr/>
          <p:nvPr/>
        </p:nvPicPr>
        <p:blipFill>
          <a:blip r:embed="rId2"/>
          <a:srcRect r="69244" b="86840"/>
          <a:stretch/>
        </p:blipFill>
        <p:spPr>
          <a:xfrm>
            <a:off x="465480" y="549360"/>
            <a:ext cx="1910520" cy="530640"/>
          </a:xfrm>
          <a:prstGeom prst="rect">
            <a:avLst/>
          </a:prstGeom>
          <a:ln>
            <a:noFill/>
          </a:ln>
        </p:spPr>
      </p:pic>
      <p:sp>
        <p:nvSpPr>
          <p:cNvPr id="113" name="CustomShape 8"/>
          <p:cNvSpPr/>
          <p:nvPr/>
        </p:nvSpPr>
        <p:spPr>
          <a:xfrm>
            <a:off x="2212920" y="549360"/>
            <a:ext cx="1459080" cy="63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AU" sz="1800" b="0" strike="noStrike" spc="-1">
                <a:solidFill>
                  <a:srgbClr val="000000"/>
                </a:solidFill>
                <a:latin typeface="Calibri"/>
              </a:rPr>
              <a:t>Audio signal</a:t>
            </a:r>
            <a:endParaRPr lang="en-AU" sz="1800" b="0" strike="noStrike" spc="-1">
              <a:latin typeface="Arial"/>
            </a:endParaRPr>
          </a:p>
        </p:txBody>
      </p:sp>
      <p:sp>
        <p:nvSpPr>
          <p:cNvPr id="114" name="CustomShape 9"/>
          <p:cNvSpPr/>
          <p:nvPr/>
        </p:nvSpPr>
        <p:spPr>
          <a:xfrm flipH="1">
            <a:off x="2981520" y="1188720"/>
            <a:ext cx="360" cy="433080"/>
          </a:xfrm>
          <a:custGeom>
            <a:avLst/>
            <a:gdLst/>
            <a:ahLst/>
            <a:cxnLst/>
            <a:rect l="l" t="t" r="r" b="b"/>
            <a:pathLst>
              <a:path w="21600" h="21600">
                <a:moveTo>
                  <a:pt x="0" y="0"/>
                </a:moveTo>
                <a:lnTo>
                  <a:pt x="21600" y="21600"/>
                </a:lnTo>
              </a:path>
            </a:pathLst>
          </a:custGeom>
          <a:noFill/>
          <a:ln w="25560">
            <a:solidFill>
              <a:schemeClr val="accent1"/>
            </a:solidFill>
            <a:tailEnd type="triangle" w="lg" len="lg"/>
          </a:ln>
        </p:spPr>
        <p:style>
          <a:lnRef idx="1">
            <a:schemeClr val="accent1"/>
          </a:lnRef>
          <a:fillRef idx="0">
            <a:schemeClr val="accent1"/>
          </a:fillRef>
          <a:effectRef idx="0">
            <a:schemeClr val="accent1"/>
          </a:effectRef>
          <a:fontRef idx="minor"/>
        </p:style>
      </p:sp>
      <p:sp>
        <p:nvSpPr>
          <p:cNvPr id="115" name="CustomShape 10"/>
          <p:cNvSpPr/>
          <p:nvPr/>
        </p:nvSpPr>
        <p:spPr>
          <a:xfrm>
            <a:off x="2952000" y="2160000"/>
            <a:ext cx="360" cy="360000"/>
          </a:xfrm>
          <a:custGeom>
            <a:avLst/>
            <a:gdLst/>
            <a:ahLst/>
            <a:cxnLst/>
            <a:rect l="l" t="t" r="r" b="b"/>
            <a:pathLst>
              <a:path w="21600" h="21600">
                <a:moveTo>
                  <a:pt x="0" y="0"/>
                </a:moveTo>
                <a:lnTo>
                  <a:pt x="21600" y="21600"/>
                </a:lnTo>
              </a:path>
            </a:pathLst>
          </a:custGeom>
          <a:noFill/>
          <a:ln w="25560">
            <a:solidFill>
              <a:schemeClr val="accent1"/>
            </a:solidFill>
            <a:tailEnd type="triangle" w="lg" len="lg"/>
          </a:ln>
        </p:spPr>
        <p:style>
          <a:lnRef idx="1">
            <a:schemeClr val="accent1"/>
          </a:lnRef>
          <a:fillRef idx="0">
            <a:schemeClr val="accent1"/>
          </a:fillRef>
          <a:effectRef idx="0">
            <a:schemeClr val="accent1"/>
          </a:effectRef>
          <a:fontRef idx="minor"/>
        </p:style>
      </p:sp>
      <p:sp>
        <p:nvSpPr>
          <p:cNvPr id="116" name="CustomShape 11"/>
          <p:cNvSpPr/>
          <p:nvPr/>
        </p:nvSpPr>
        <p:spPr>
          <a:xfrm flipH="1">
            <a:off x="2981880" y="3001680"/>
            <a:ext cx="360" cy="433080"/>
          </a:xfrm>
          <a:custGeom>
            <a:avLst/>
            <a:gdLst/>
            <a:ahLst/>
            <a:cxnLst/>
            <a:rect l="l" t="t" r="r" b="b"/>
            <a:pathLst>
              <a:path w="21600" h="21600">
                <a:moveTo>
                  <a:pt x="0" y="0"/>
                </a:moveTo>
                <a:lnTo>
                  <a:pt x="21600" y="21600"/>
                </a:lnTo>
              </a:path>
            </a:pathLst>
          </a:custGeom>
          <a:noFill/>
          <a:ln w="25560">
            <a:solidFill>
              <a:schemeClr val="accent1"/>
            </a:solidFill>
            <a:tailEnd type="triangle" w="lg" len="lg"/>
          </a:ln>
        </p:spPr>
        <p:style>
          <a:lnRef idx="1">
            <a:schemeClr val="accent1"/>
          </a:lnRef>
          <a:fillRef idx="0">
            <a:schemeClr val="accent1"/>
          </a:fillRef>
          <a:effectRef idx="0">
            <a:schemeClr val="accent1"/>
          </a:effectRef>
          <a:fontRef idx="minor"/>
        </p:style>
      </p:sp>
      <p:sp>
        <p:nvSpPr>
          <p:cNvPr id="117" name="CustomShape 12"/>
          <p:cNvSpPr/>
          <p:nvPr/>
        </p:nvSpPr>
        <p:spPr>
          <a:xfrm flipH="1">
            <a:off x="2981880" y="3888000"/>
            <a:ext cx="360" cy="370440"/>
          </a:xfrm>
          <a:custGeom>
            <a:avLst/>
            <a:gdLst/>
            <a:ahLst/>
            <a:cxnLst/>
            <a:rect l="l" t="t" r="r" b="b"/>
            <a:pathLst>
              <a:path w="21600" h="21600">
                <a:moveTo>
                  <a:pt x="0" y="0"/>
                </a:moveTo>
                <a:lnTo>
                  <a:pt x="21600" y="21600"/>
                </a:lnTo>
              </a:path>
            </a:pathLst>
          </a:custGeom>
          <a:noFill/>
          <a:ln w="25560">
            <a:solidFill>
              <a:schemeClr val="accent1"/>
            </a:solidFill>
            <a:tailEnd type="triangle" w="lg" len="lg"/>
          </a:ln>
        </p:spPr>
        <p:style>
          <a:lnRef idx="1">
            <a:schemeClr val="accent1"/>
          </a:lnRef>
          <a:fillRef idx="0">
            <a:schemeClr val="accent1"/>
          </a:fillRef>
          <a:effectRef idx="0">
            <a:schemeClr val="accent1"/>
          </a:effectRef>
          <a:fontRef idx="minor"/>
        </p:style>
      </p:sp>
      <p:sp>
        <p:nvSpPr>
          <p:cNvPr id="118" name="CustomShape 13"/>
          <p:cNvSpPr/>
          <p:nvPr/>
        </p:nvSpPr>
        <p:spPr>
          <a:xfrm flipV="1">
            <a:off x="4350600" y="1968840"/>
            <a:ext cx="1718280" cy="2633760"/>
          </a:xfrm>
          <a:prstGeom prst="bentConnector3">
            <a:avLst>
              <a:gd name="adj1" fmla="val 50000"/>
            </a:avLst>
          </a:prstGeom>
          <a:noFill/>
          <a:ln w="25560">
            <a:tailEnd type="triangle" w="lg" len="lg"/>
          </a:ln>
        </p:spPr>
        <p:style>
          <a:lnRef idx="1">
            <a:schemeClr val="accent1"/>
          </a:lnRef>
          <a:fillRef idx="0">
            <a:schemeClr val="accent1"/>
          </a:fillRef>
          <a:effectRef idx="0">
            <a:schemeClr val="accent1"/>
          </a:effectRef>
          <a:fontRef idx="minor"/>
        </p:style>
      </p:sp>
      <p:sp>
        <p:nvSpPr>
          <p:cNvPr id="119" name="CustomShape 14"/>
          <p:cNvSpPr/>
          <p:nvPr/>
        </p:nvSpPr>
        <p:spPr>
          <a:xfrm>
            <a:off x="6518160" y="2149920"/>
            <a:ext cx="360" cy="783000"/>
          </a:xfrm>
          <a:custGeom>
            <a:avLst/>
            <a:gdLst/>
            <a:ahLst/>
            <a:cxnLst/>
            <a:rect l="l" t="t" r="r" b="b"/>
            <a:pathLst>
              <a:path w="21600" h="21600">
                <a:moveTo>
                  <a:pt x="0" y="0"/>
                </a:moveTo>
                <a:lnTo>
                  <a:pt x="21600" y="21600"/>
                </a:lnTo>
              </a:path>
            </a:pathLst>
          </a:custGeom>
          <a:noFill/>
          <a:ln w="25560">
            <a:solidFill>
              <a:schemeClr val="accent1"/>
            </a:solidFill>
            <a:tailEnd type="triangle" w="lg" len="lg"/>
          </a:ln>
        </p:spPr>
        <p:style>
          <a:lnRef idx="1">
            <a:schemeClr val="accent1"/>
          </a:lnRef>
          <a:fillRef idx="0">
            <a:schemeClr val="accent1"/>
          </a:fillRef>
          <a:effectRef idx="0">
            <a:schemeClr val="accent1"/>
          </a:effectRef>
          <a:fontRef idx="minor"/>
        </p:style>
      </p:sp>
      <p:sp>
        <p:nvSpPr>
          <p:cNvPr id="120" name="CustomShape 15"/>
          <p:cNvSpPr/>
          <p:nvPr/>
        </p:nvSpPr>
        <p:spPr>
          <a:xfrm>
            <a:off x="6518160" y="3314880"/>
            <a:ext cx="360" cy="783000"/>
          </a:xfrm>
          <a:custGeom>
            <a:avLst/>
            <a:gdLst/>
            <a:ahLst/>
            <a:cxnLst/>
            <a:rect l="l" t="t" r="r" b="b"/>
            <a:pathLst>
              <a:path w="21600" h="21600">
                <a:moveTo>
                  <a:pt x="0" y="0"/>
                </a:moveTo>
                <a:lnTo>
                  <a:pt x="21600" y="21600"/>
                </a:lnTo>
              </a:path>
            </a:pathLst>
          </a:custGeom>
          <a:noFill/>
          <a:ln w="25560">
            <a:solidFill>
              <a:schemeClr val="accent1"/>
            </a:solidFill>
            <a:tailEnd type="triangle" w="lg" len="lg"/>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504000" y="226080"/>
            <a:ext cx="5256000" cy="781920"/>
          </a:xfrm>
          <a:prstGeom prst="rect">
            <a:avLst/>
          </a:prstGeom>
          <a:noFill/>
          <a:ln>
            <a:noFill/>
          </a:ln>
        </p:spPr>
        <p:txBody>
          <a:bodyPr lIns="0" tIns="0" rIns="0" bIns="0" anchor="ctr"/>
          <a:lstStyle/>
          <a:p>
            <a:pPr algn="ctr"/>
            <a:r>
              <a:rPr lang="en-AU" sz="4400" b="0" strike="noStrike" spc="-1">
                <a:latin typeface="Arial"/>
              </a:rPr>
              <a:t>MFCC configuration</a:t>
            </a:r>
          </a:p>
        </p:txBody>
      </p:sp>
      <p:sp>
        <p:nvSpPr>
          <p:cNvPr id="122" name="TextShape 2"/>
          <p:cNvSpPr txBox="1"/>
          <p:nvPr/>
        </p:nvSpPr>
        <p:spPr>
          <a:xfrm>
            <a:off x="504000" y="1326600"/>
            <a:ext cx="9071640" cy="328824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Window length: 25ms (400 frames) </a:t>
            </a:r>
          </a:p>
          <a:p>
            <a:pPr marL="432000" indent="-324000">
              <a:spcBef>
                <a:spcPts val="1417"/>
              </a:spcBef>
              <a:buClr>
                <a:srgbClr val="000000"/>
              </a:buClr>
              <a:buSzPct val="45000"/>
              <a:buFont typeface="Wingdings" charset="2"/>
              <a:buChar char=""/>
            </a:pPr>
            <a:r>
              <a:rPr lang="en-AU" sz="3200" b="0" strike="noStrike" spc="-1">
                <a:latin typeface="Arial"/>
              </a:rPr>
              <a:t>increment size: 10ms (160 frames) </a:t>
            </a:r>
          </a:p>
          <a:p>
            <a:pPr marL="432000" indent="-324000">
              <a:spcBef>
                <a:spcPts val="1417"/>
              </a:spcBef>
              <a:buClr>
                <a:srgbClr val="000000"/>
              </a:buClr>
              <a:buSzPct val="45000"/>
              <a:buFont typeface="Wingdings" charset="2"/>
              <a:buChar char=""/>
            </a:pPr>
            <a:r>
              <a:rPr lang="en-AU" sz="3200" b="0" strike="noStrike" spc="-1">
                <a:latin typeface="Arial"/>
              </a:rPr>
              <a:t>Mel-filter bank number:  23</a:t>
            </a:r>
          </a:p>
          <a:p>
            <a:pPr marL="432000" indent="-324000">
              <a:spcBef>
                <a:spcPts val="1417"/>
              </a:spcBef>
              <a:buClr>
                <a:srgbClr val="000000"/>
              </a:buClr>
              <a:buSzPct val="45000"/>
              <a:buFont typeface="Wingdings" charset="2"/>
              <a:buChar char=""/>
            </a:pPr>
            <a:r>
              <a:rPr lang="en-AU" sz="3200" b="0" strike="noStrike" spc="-1">
                <a:latin typeface="Arial"/>
              </a:rPr>
              <a:t>Lowest cut-off =  20 hz</a:t>
            </a:r>
          </a:p>
          <a:p>
            <a:pPr marL="432000" indent="-324000">
              <a:spcBef>
                <a:spcPts val="1417"/>
              </a:spcBef>
              <a:buClr>
                <a:srgbClr val="000000"/>
              </a:buClr>
              <a:buSzPct val="45000"/>
              <a:buFont typeface="Wingdings" charset="2"/>
              <a:buChar char=""/>
            </a:pPr>
            <a:r>
              <a:rPr lang="en-AU" sz="3200" b="0" strike="noStrike" spc="-1">
                <a:latin typeface="Arial"/>
              </a:rPr>
              <a:t>Highest cut-off = 7800 hz</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122"/>
          <p:cNvPicPr/>
          <p:nvPr/>
        </p:nvPicPr>
        <p:blipFill>
          <a:blip r:embed="rId2"/>
          <a:stretch/>
        </p:blipFill>
        <p:spPr>
          <a:xfrm>
            <a:off x="2376000" y="957960"/>
            <a:ext cx="5544000" cy="4085280"/>
          </a:xfrm>
          <a:prstGeom prst="rect">
            <a:avLst/>
          </a:prstGeom>
          <a:ln>
            <a:noFill/>
          </a:ln>
        </p:spPr>
      </p:pic>
      <p:sp>
        <p:nvSpPr>
          <p:cNvPr id="124" name="TextShape 1"/>
          <p:cNvSpPr txBox="1"/>
          <p:nvPr/>
        </p:nvSpPr>
        <p:spPr>
          <a:xfrm>
            <a:off x="2376000" y="216000"/>
            <a:ext cx="5256000" cy="781920"/>
          </a:xfrm>
          <a:prstGeom prst="rect">
            <a:avLst/>
          </a:prstGeom>
          <a:noFill/>
          <a:ln>
            <a:noFill/>
          </a:ln>
        </p:spPr>
        <p:txBody>
          <a:bodyPr lIns="0" tIns="0" rIns="0" bIns="0" anchor="ctr"/>
          <a:lstStyle/>
          <a:p>
            <a:pPr algn="ctr"/>
            <a:r>
              <a:rPr lang="en-AU" sz="4400" b="0" strike="noStrike" spc="-1">
                <a:latin typeface="Arial"/>
              </a:rPr>
              <a:t>Mel filter bank</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MFCC correctness check</a:t>
            </a:r>
          </a:p>
        </p:txBody>
      </p:sp>
      <p:pic>
        <p:nvPicPr>
          <p:cNvPr id="126" name="Picture 125"/>
          <p:cNvPicPr/>
          <p:nvPr/>
        </p:nvPicPr>
        <p:blipFill>
          <a:blip r:embed="rId2"/>
          <a:stretch/>
        </p:blipFill>
        <p:spPr>
          <a:xfrm>
            <a:off x="792000" y="1224000"/>
            <a:ext cx="3552120" cy="2664000"/>
          </a:xfrm>
          <a:prstGeom prst="rect">
            <a:avLst/>
          </a:prstGeom>
          <a:ln>
            <a:noFill/>
          </a:ln>
        </p:spPr>
      </p:pic>
      <p:pic>
        <p:nvPicPr>
          <p:cNvPr id="127" name="Picture 126"/>
          <p:cNvPicPr/>
          <p:nvPr/>
        </p:nvPicPr>
        <p:blipFill>
          <a:blip r:embed="rId3"/>
          <a:stretch/>
        </p:blipFill>
        <p:spPr>
          <a:xfrm>
            <a:off x="4392000" y="1172520"/>
            <a:ext cx="3908520" cy="2880000"/>
          </a:xfrm>
          <a:prstGeom prst="rect">
            <a:avLst/>
          </a:prstGeom>
          <a:ln>
            <a:noFill/>
          </a:ln>
        </p:spPr>
      </p:pic>
      <p:sp>
        <p:nvSpPr>
          <p:cNvPr id="128" name="TextShape 2"/>
          <p:cNvSpPr txBox="1"/>
          <p:nvPr/>
        </p:nvSpPr>
        <p:spPr>
          <a:xfrm>
            <a:off x="1368000" y="4005720"/>
            <a:ext cx="2160000" cy="602280"/>
          </a:xfrm>
          <a:prstGeom prst="rect">
            <a:avLst/>
          </a:prstGeom>
          <a:noFill/>
          <a:ln>
            <a:noFill/>
          </a:ln>
        </p:spPr>
        <p:txBody>
          <a:bodyPr lIns="90000" tIns="45000" rIns="90000" bIns="45000"/>
          <a:lstStyle/>
          <a:p>
            <a:r>
              <a:rPr lang="en-AU" sz="1800" b="0" strike="noStrike" spc="-1">
                <a:latin typeface="Arial"/>
              </a:rPr>
              <a:t>PCA of my mfcc</a:t>
            </a:r>
          </a:p>
        </p:txBody>
      </p:sp>
      <p:sp>
        <p:nvSpPr>
          <p:cNvPr id="129" name="TextShape 3"/>
          <p:cNvSpPr txBox="1"/>
          <p:nvPr/>
        </p:nvSpPr>
        <p:spPr>
          <a:xfrm>
            <a:off x="4824000" y="4005720"/>
            <a:ext cx="3384000" cy="602280"/>
          </a:xfrm>
          <a:prstGeom prst="rect">
            <a:avLst/>
          </a:prstGeom>
          <a:noFill/>
          <a:ln>
            <a:noFill/>
          </a:ln>
        </p:spPr>
        <p:txBody>
          <a:bodyPr lIns="90000" tIns="45000" rIns="90000" bIns="45000"/>
          <a:lstStyle/>
          <a:p>
            <a:r>
              <a:rPr lang="en-AU" sz="1800" b="0" strike="noStrike" spc="-1">
                <a:latin typeface="Arial"/>
                <a:ea typeface="Noto Sans CJK SC Regular"/>
              </a:rPr>
              <a:t>PCA of </a:t>
            </a:r>
            <a:r>
              <a:rPr lang="en-AU" sz="1800" b="0" strike="noStrike" spc="-1">
                <a:latin typeface="Arial"/>
              </a:rPr>
              <a:t>built-in matlab mfcc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MFCC correctness check</a:t>
            </a:r>
          </a:p>
        </p:txBody>
      </p:sp>
      <p:sp>
        <p:nvSpPr>
          <p:cNvPr id="131" name="TextShape 2"/>
          <p:cNvSpPr txBox="1"/>
          <p:nvPr/>
        </p:nvSpPr>
        <p:spPr>
          <a:xfrm>
            <a:off x="504000" y="1326600"/>
            <a:ext cx="9071640" cy="328824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Also checked my output with mfccs submitted by other people online.</a:t>
            </a:r>
          </a:p>
        </p:txBody>
      </p:sp>
      <p:sp>
        <p:nvSpPr>
          <p:cNvPr id="132" name="TextShape 3"/>
          <p:cNvSpPr txBox="1"/>
          <p:nvPr/>
        </p:nvSpPr>
        <p:spPr>
          <a:xfrm>
            <a:off x="1296000" y="2389320"/>
            <a:ext cx="6797880" cy="674514"/>
          </a:xfrm>
          <a:prstGeom prst="rect">
            <a:avLst/>
          </a:prstGeom>
          <a:noFill/>
          <a:ln>
            <a:noFill/>
          </a:ln>
        </p:spPr>
        <p:txBody>
          <a:bodyPr lIns="90000" tIns="45000" rIns="90000" bIns="45000"/>
          <a:lstStyle/>
          <a:p>
            <a:r>
              <a:rPr lang="en-AU" sz="1800" b="0" strike="noStrike" spc="-1" dirty="0">
                <a:latin typeface="Arial"/>
              </a:rPr>
              <a:t>https://</a:t>
            </a:r>
            <a:r>
              <a:rPr lang="en-AU" sz="1800" b="0" strike="noStrike" spc="-1" dirty="0" err="1">
                <a:latin typeface="Arial"/>
              </a:rPr>
              <a:t>au.mathworks.com</a:t>
            </a:r>
            <a:r>
              <a:rPr lang="en-AU" sz="1800" b="0" strike="noStrike" spc="-1" dirty="0">
                <a:latin typeface="Arial"/>
              </a:rPr>
              <a:t>/</a:t>
            </a:r>
            <a:r>
              <a:rPr lang="en-AU" sz="1800" b="0" strike="noStrike" spc="-1" dirty="0" err="1">
                <a:latin typeface="Arial"/>
              </a:rPr>
              <a:t>matlabcentral</a:t>
            </a:r>
            <a:r>
              <a:rPr lang="en-AU" sz="1800" b="0" strike="noStrike" spc="-1" dirty="0">
                <a:latin typeface="Arial"/>
              </a:rPr>
              <a:t>/</a:t>
            </a:r>
            <a:r>
              <a:rPr lang="en-AU" sz="1800" b="0" strike="noStrike" spc="-1" dirty="0" err="1">
                <a:latin typeface="Arial"/>
              </a:rPr>
              <a:t>fileexchange</a:t>
            </a:r>
            <a:r>
              <a:rPr lang="en-AU" sz="1800" b="0" strike="noStrike" spc="-1" dirty="0">
                <a:latin typeface="Arial"/>
              </a:rPr>
              <a:t>/23119-mfcc</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Mark voiced frames</a:t>
            </a:r>
          </a:p>
        </p:txBody>
      </p:sp>
      <p:sp>
        <p:nvSpPr>
          <p:cNvPr id="134" name="TextShape 2"/>
          <p:cNvSpPr txBox="1"/>
          <p:nvPr/>
        </p:nvSpPr>
        <p:spPr>
          <a:xfrm>
            <a:off x="504000" y="1326600"/>
            <a:ext cx="9071640" cy="328824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For each frame,I calculate the energy and use a energy threshold to decide whether the frame corresponds to a voiced frame or not.</a:t>
            </a:r>
          </a:p>
          <a:p>
            <a:pPr marL="432000" indent="-324000">
              <a:spcBef>
                <a:spcPts val="1417"/>
              </a:spcBef>
              <a:buClr>
                <a:srgbClr val="000000"/>
              </a:buClr>
              <a:buSzPct val="45000"/>
              <a:buFont typeface="Wingdings" charset="2"/>
              <a:buChar char=""/>
            </a:pPr>
            <a:endParaRPr lang="en-AU" sz="3200" b="0" strike="noStrike" spc="-1">
              <a:latin typeface="Arial"/>
            </a:endParaRPr>
          </a:p>
          <a:p>
            <a:pPr marL="432000" indent="-324000">
              <a:spcBef>
                <a:spcPts val="1417"/>
              </a:spcBef>
              <a:buClr>
                <a:srgbClr val="000000"/>
              </a:buClr>
              <a:buSzPct val="45000"/>
              <a:buFont typeface="Wingdings" charset="2"/>
              <a:buChar char=""/>
            </a:pPr>
            <a:r>
              <a:rPr lang="en-AU" sz="3200" b="0" strike="noStrike" spc="-1">
                <a:latin typeface="Arial"/>
              </a:rPr>
              <a:t>E(voiced)&gt;E(unvoiced)&gt;E(silence)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Threshold tuning</a:t>
            </a:r>
          </a:p>
        </p:txBody>
      </p:sp>
      <p:sp>
        <p:nvSpPr>
          <p:cNvPr id="136" name="TextShape 2"/>
          <p:cNvSpPr txBox="1"/>
          <p:nvPr/>
        </p:nvSpPr>
        <p:spPr>
          <a:xfrm>
            <a:off x="504000" y="1326600"/>
            <a:ext cx="9071640" cy="328824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I tuned the threshold by using the data description file, as it marks the frame position of different phonemes pronounced. My threshold should try it best to discard the frames for unvoiced phonemes (/s/ /t/) and silence.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Pitch</a:t>
            </a:r>
          </a:p>
        </p:txBody>
      </p:sp>
      <p:sp>
        <p:nvSpPr>
          <p:cNvPr id="138" name="TextShape 2"/>
          <p:cNvSpPr txBox="1"/>
          <p:nvPr/>
        </p:nvSpPr>
        <p:spPr>
          <a:xfrm>
            <a:off x="504000" y="1326600"/>
            <a:ext cx="9071640" cy="328824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Matlab built-in function pitch();</a:t>
            </a:r>
          </a:p>
          <a:p>
            <a:pPr marL="432000" indent="-324000">
              <a:spcBef>
                <a:spcPts val="1417"/>
              </a:spcBef>
              <a:buClr>
                <a:srgbClr val="000000"/>
              </a:buClr>
              <a:buSzPct val="45000"/>
              <a:buFont typeface="Wingdings" charset="2"/>
              <a:buChar char=""/>
            </a:pPr>
            <a:r>
              <a:rPr lang="en-AU" sz="3200" b="0" strike="noStrike" spc="-1">
                <a:latin typeface="Arial"/>
                <a:ea typeface="Noto Sans CJK SC Regular"/>
              </a:rPr>
              <a:t>auto-correlation function (fs/(first peak-second peak)</a:t>
            </a:r>
            <a:r>
              <a:rPr lang="en-AU" sz="3200" b="0" strike="noStrike" spc="-1">
                <a:latin typeface="Arial"/>
              </a:rPr>
              <a:t>).</a:t>
            </a:r>
          </a:p>
        </p:txBody>
      </p:sp>
      <p:sp>
        <p:nvSpPr>
          <p:cNvPr id="139" name="TextShape 3"/>
          <p:cNvSpPr txBox="1"/>
          <p:nvPr/>
        </p:nvSpPr>
        <p:spPr>
          <a:xfrm>
            <a:off x="2592000" y="3600000"/>
            <a:ext cx="3960000" cy="1656000"/>
          </a:xfrm>
          <a:prstGeom prst="rect">
            <a:avLst/>
          </a:prstGeom>
          <a:noFill/>
          <a:ln>
            <a:noFill/>
          </a:ln>
        </p:spPr>
        <p:txBody>
          <a:bodyPr lIns="90000" tIns="45000" rIns="90000" bIns="45000"/>
          <a:lstStyle/>
          <a:p>
            <a:r>
              <a:rPr lang="en-AU" sz="1000" b="0" strike="noStrike" spc="-1">
                <a:solidFill>
                  <a:srgbClr val="000000"/>
                </a:solidFill>
                <a:latin typeface="lucidatypewriter"/>
                <a:ea typeface="lucidatypewriter"/>
              </a:rPr>
              <a:t>f_0 = pitch(x,fs, </a:t>
            </a:r>
            <a:r>
              <a:rPr lang="en-AU" sz="1000" b="0" strike="noStrike" spc="-1">
                <a:solidFill>
                  <a:srgbClr val="0000FF"/>
                </a:solidFill>
                <a:latin typeface="lucidatypewriter"/>
                <a:ea typeface="lucidatypewriter"/>
              </a:rPr>
              <a:t>...</a:t>
            </a:r>
            <a:endParaRPr lang="en-AU" sz="1000" b="0" strike="noStrike" spc="-1">
              <a:latin typeface="lucidatypewriter"/>
              <a:ea typeface="lucidatypewriter"/>
            </a:endParaRPr>
          </a:p>
          <a:p>
            <a:r>
              <a:rPr lang="en-AU" sz="1000" b="0" strike="noStrike" spc="-1">
                <a:solidFill>
                  <a:srgbClr val="000000"/>
                </a:solidFill>
                <a:latin typeface="lucidatypewriter"/>
                <a:ea typeface="lucidatypewriter"/>
              </a:rPr>
              <a:t>     </a:t>
            </a:r>
            <a:r>
              <a:rPr lang="en-AU" sz="1000" b="0" strike="noStrike" spc="-1">
                <a:solidFill>
                  <a:srgbClr val="A020F0"/>
                </a:solidFill>
                <a:latin typeface="lucidatypewriter"/>
                <a:ea typeface="lucidatypewriter"/>
              </a:rPr>
              <a:t>'WindowLength'</a:t>
            </a:r>
            <a:r>
              <a:rPr lang="en-AU" sz="1000" b="0" strike="noStrike" spc="-1">
                <a:solidFill>
                  <a:srgbClr val="000000"/>
                </a:solidFill>
                <a:latin typeface="lucidatypewriter"/>
                <a:ea typeface="lucidatypewriter"/>
              </a:rPr>
              <a:t>,400, </a:t>
            </a:r>
            <a:r>
              <a:rPr lang="en-AU" sz="1000" b="0" strike="noStrike" spc="-1">
                <a:solidFill>
                  <a:srgbClr val="0000FF"/>
                </a:solidFill>
                <a:latin typeface="lucidatypewriter"/>
                <a:ea typeface="lucidatypewriter"/>
              </a:rPr>
              <a:t>...</a:t>
            </a:r>
            <a:endParaRPr lang="en-AU" sz="1000" b="0" strike="noStrike" spc="-1">
              <a:latin typeface="lucidatypewriter"/>
              <a:ea typeface="lucidatypewriter"/>
            </a:endParaRPr>
          </a:p>
          <a:p>
            <a:r>
              <a:rPr lang="en-AU" sz="1000" b="0" strike="noStrike" spc="-1">
                <a:solidFill>
                  <a:srgbClr val="000000"/>
                </a:solidFill>
                <a:latin typeface="lucidatypewriter"/>
                <a:ea typeface="lucidatypewriter"/>
              </a:rPr>
              <a:t>     </a:t>
            </a:r>
            <a:r>
              <a:rPr lang="en-AU" sz="1000" b="0" strike="noStrike" spc="-1">
                <a:solidFill>
                  <a:srgbClr val="A020F0"/>
                </a:solidFill>
                <a:latin typeface="lucidatypewriter"/>
                <a:ea typeface="lucidatypewriter"/>
              </a:rPr>
              <a:t>'OverlapLength'</a:t>
            </a:r>
            <a:r>
              <a:rPr lang="en-AU" sz="1000" b="0" strike="noStrike" spc="-1">
                <a:solidFill>
                  <a:srgbClr val="000000"/>
                </a:solidFill>
                <a:latin typeface="lucidatypewriter"/>
                <a:ea typeface="lucidatypewriter"/>
              </a:rPr>
              <a:t>,240, </a:t>
            </a:r>
            <a:r>
              <a:rPr lang="en-AU" sz="1000" b="0" strike="noStrike" spc="-1">
                <a:solidFill>
                  <a:srgbClr val="0000FF"/>
                </a:solidFill>
                <a:latin typeface="lucidatypewriter"/>
                <a:ea typeface="lucidatypewriter"/>
              </a:rPr>
              <a:t>...</a:t>
            </a:r>
            <a:endParaRPr lang="en-AU" sz="1000" b="0" strike="noStrike" spc="-1">
              <a:latin typeface="lucidatypewriter"/>
              <a:ea typeface="lucidatypewriter"/>
            </a:endParaRPr>
          </a:p>
          <a:p>
            <a:r>
              <a:rPr lang="en-AU" sz="1000" b="0" strike="noStrike" spc="-1">
                <a:solidFill>
                  <a:srgbClr val="000000"/>
                </a:solidFill>
                <a:latin typeface="lucidatypewriter"/>
                <a:ea typeface="lucidatypewriter"/>
              </a:rPr>
              <a:t>      </a:t>
            </a:r>
            <a:r>
              <a:rPr lang="en-AU" sz="1000" b="0" strike="noStrike" spc="-1">
                <a:solidFill>
                  <a:srgbClr val="A020F0"/>
                </a:solidFill>
                <a:latin typeface="lucidatypewriter"/>
                <a:ea typeface="lucidatypewriter"/>
              </a:rPr>
              <a:t>'Range'</a:t>
            </a:r>
            <a:r>
              <a:rPr lang="en-AU" sz="1000" b="0" strike="noStrike" spc="-1">
                <a:solidFill>
                  <a:srgbClr val="000000"/>
                </a:solidFill>
                <a:latin typeface="lucidatypewriter"/>
                <a:ea typeface="lucidatypewriter"/>
              </a:rPr>
              <a:t>,[50 350], …</a:t>
            </a:r>
            <a:r>
              <a:rPr lang="en-AU" sz="1000" b="0" strike="noStrike" spc="-1">
                <a:solidFill>
                  <a:srgbClr val="0000FF"/>
                </a:solidFill>
                <a:latin typeface="lucidatypewriter"/>
                <a:ea typeface="lucidatypewriter"/>
              </a:rPr>
              <a:t>%% minimum and maximum range </a:t>
            </a:r>
            <a:endParaRPr lang="en-AU" sz="1000" b="0" strike="noStrike" spc="-1">
              <a:latin typeface="lucidatypewriter"/>
              <a:ea typeface="lucidatypewriter"/>
            </a:endParaRPr>
          </a:p>
          <a:p>
            <a:r>
              <a:rPr lang="en-AU" sz="1000" b="0" strike="noStrike" spc="-1">
                <a:solidFill>
                  <a:srgbClr val="000000"/>
                </a:solidFill>
                <a:latin typeface="lucidatypewriter"/>
                <a:ea typeface="lucidatypewriter"/>
              </a:rPr>
              <a:t>      </a:t>
            </a:r>
            <a:r>
              <a:rPr lang="en-AU" sz="1000" b="0" strike="noStrike" spc="-1">
                <a:solidFill>
                  <a:srgbClr val="A020F0"/>
                </a:solidFill>
                <a:latin typeface="lucidatypewriter"/>
                <a:ea typeface="lucidatypewriter"/>
              </a:rPr>
              <a:t>'Method'</a:t>
            </a:r>
            <a:r>
              <a:rPr lang="en-AU" sz="1000" b="0" strike="noStrike" spc="-1">
                <a:solidFill>
                  <a:srgbClr val="000000"/>
                </a:solidFill>
                <a:latin typeface="lucidatypewriter"/>
                <a:ea typeface="lucidatypewriter"/>
              </a:rPr>
              <a:t>,</a:t>
            </a:r>
            <a:r>
              <a:rPr lang="en-AU" sz="1000" b="0" strike="noStrike" spc="-1">
                <a:solidFill>
                  <a:srgbClr val="A020F0"/>
                </a:solidFill>
                <a:latin typeface="lucidatypewriter"/>
                <a:ea typeface="lucidatypewriter"/>
              </a:rPr>
              <a:t>'NCF'</a:t>
            </a:r>
            <a:r>
              <a:rPr lang="en-AU" sz="1000" b="0" strike="noStrike" spc="-1">
                <a:solidFill>
                  <a:srgbClr val="000000"/>
                </a:solidFill>
                <a:latin typeface="lucidatypewriter"/>
                <a:ea typeface="lucidatypewriter"/>
              </a:rPr>
              <a:t>);       </a:t>
            </a:r>
            <a:r>
              <a:rPr lang="en-AU" sz="1000" b="0" strike="noStrike" spc="-1">
                <a:solidFill>
                  <a:srgbClr val="0000FF"/>
                </a:solidFill>
                <a:latin typeface="lucidatypewriter"/>
                <a:ea typeface="lucidatypewriter"/>
              </a:rPr>
              <a:t>for find first peak and second peak</a:t>
            </a:r>
            <a:endParaRPr lang="en-AU"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504000" y="226080"/>
            <a:ext cx="2808000" cy="946440"/>
          </a:xfrm>
          <a:prstGeom prst="rect">
            <a:avLst/>
          </a:prstGeom>
          <a:noFill/>
          <a:ln>
            <a:noFill/>
          </a:ln>
        </p:spPr>
        <p:txBody>
          <a:bodyPr lIns="0" tIns="0" rIns="0" bIns="0" anchor="ctr"/>
          <a:lstStyle/>
          <a:p>
            <a:pPr algn="ctr"/>
            <a:r>
              <a:rPr lang="en-AU" sz="3600" b="0" strike="noStrike" spc="-1">
                <a:latin typeface="Arial"/>
              </a:rPr>
              <a:t>Question2.a</a:t>
            </a:r>
          </a:p>
        </p:txBody>
      </p:sp>
      <p:sp>
        <p:nvSpPr>
          <p:cNvPr id="141" name="TextShape 2"/>
          <p:cNvSpPr txBox="1"/>
          <p:nvPr/>
        </p:nvSpPr>
        <p:spPr>
          <a:xfrm>
            <a:off x="504000" y="1326600"/>
            <a:ext cx="9071640" cy="3288240"/>
          </a:xfrm>
          <a:prstGeom prst="rect">
            <a:avLst/>
          </a:prstGeom>
          <a:noFill/>
          <a:ln>
            <a:noFill/>
          </a:ln>
        </p:spPr>
        <p:txBody>
          <a:bodyPr lIns="0" tIns="0" rIns="0" bIns="0">
            <a:normAutofit/>
          </a:bodyPr>
          <a:lstStyle/>
          <a:p>
            <a:endParaRPr lang="en-AU" sz="3200" b="0" strike="noStrike" spc="-1">
              <a:latin typeface="Arial"/>
            </a:endParaRPr>
          </a:p>
        </p:txBody>
      </p:sp>
      <p:sp>
        <p:nvSpPr>
          <p:cNvPr id="4" name="TextShape 2">
            <a:extLst>
              <a:ext uri="{FF2B5EF4-FFF2-40B4-BE49-F238E27FC236}">
                <a16:creationId xmlns:a16="http://schemas.microsoft.com/office/drawing/2014/main" id="{CEDB196F-4C70-AC48-948A-52D0DDC85AE8}"/>
              </a:ext>
            </a:extLst>
          </p:cNvPr>
          <p:cNvSpPr txBox="1"/>
          <p:nvPr/>
        </p:nvSpPr>
        <p:spPr>
          <a:xfrm>
            <a:off x="656400" y="1479000"/>
            <a:ext cx="9071640" cy="3288240"/>
          </a:xfrm>
          <a:prstGeom prst="rect">
            <a:avLst/>
          </a:prstGeom>
          <a:noFill/>
          <a:ln>
            <a:noFill/>
          </a:ln>
        </p:spPr>
        <p:txBody>
          <a:bodyPr lIns="0" tIns="0" rIns="0" bIns="0" anchor="ctr"/>
          <a:lstStyle/>
          <a:p>
            <a:pPr algn="ctr"/>
            <a:r>
              <a:rPr lang="en-AU" sz="3600" b="0" strike="noStrike" spc="-1" dirty="0">
                <a:latin typeface="Arial"/>
              </a:rPr>
              <a:t>EM algorithm</a:t>
            </a:r>
          </a:p>
          <a:p>
            <a:pPr algn="ctr"/>
            <a:r>
              <a:rPr lang="en-AU" sz="2400" spc="-1" dirty="0"/>
              <a:t>Formula deduction of MAP(Maximum a posterior) EM</a:t>
            </a:r>
            <a:endParaRPr lang="en-AU"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F3C0-D4C8-1C44-9796-1BC1BB852FA3}"/>
              </a:ext>
            </a:extLst>
          </p:cNvPr>
          <p:cNvSpPr>
            <a:spLocks noGrp="1"/>
          </p:cNvSpPr>
          <p:nvPr>
            <p:ph type="title"/>
          </p:nvPr>
        </p:nvSpPr>
        <p:spPr/>
        <p:txBody>
          <a:bodyPr/>
          <a:lstStyle/>
          <a:p>
            <a:r>
              <a:rPr lang="en-US" dirty="0"/>
              <a:t>Maximum a posterior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87F1809-17AE-7D43-BA59-4230AFE8D675}"/>
                  </a:ext>
                </a:extLst>
              </p:cNvPr>
              <p:cNvSpPr>
                <a:spLocks noGrp="1"/>
              </p:cNvSpPr>
              <p:nvPr>
                <p:ph type="body"/>
              </p:nvPr>
            </p:nvSpPr>
            <p:spPr/>
            <p:txBody>
              <a:bodyPr/>
              <a:lstStyle/>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endParaRPr lang="en-US" sz="16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AU" sz="2400" b="0" i="1" smtClean="0">
                          <a:latin typeface="Cambria Math" panose="02040503050406030204" pitchFamily="18" charset="0"/>
                        </a:rPr>
                        <m:t>𝑃</m:t>
                      </m:r>
                      <m:d>
                        <m:dPr>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𝜃</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𝑥</m:t>
                          </m:r>
                        </m:e>
                      </m:d>
                      <m:r>
                        <a:rPr lang="en-AU" sz="2400" i="1">
                          <a:latin typeface="Cambria Math" panose="02040503050406030204" pitchFamily="18" charset="0"/>
                          <a:ea typeface="Cambria Math" panose="02040503050406030204" pitchFamily="18" charset="0"/>
                        </a:rPr>
                        <m:t>=</m:t>
                      </m:r>
                      <m:f>
                        <m:fPr>
                          <m:ctrlPr>
                            <a:rPr lang="en-AU" sz="2400" i="1" smtClean="0">
                              <a:latin typeface="Cambria Math" panose="02040503050406030204" pitchFamily="18" charset="0"/>
                              <a:ea typeface="Cambria Math" panose="02040503050406030204" pitchFamily="18" charset="0"/>
                            </a:rPr>
                          </m:ctrlPr>
                        </m:fPr>
                        <m:num>
                          <m:r>
                            <a:rPr lang="en-AU" sz="2400" b="0" i="1" smtClean="0">
                              <a:latin typeface="Cambria Math" panose="02040503050406030204" pitchFamily="18" charset="0"/>
                              <a:ea typeface="Cambria Math" panose="02040503050406030204" pitchFamily="18" charset="0"/>
                            </a:rPr>
                            <m:t>𝑃</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𝜃</m:t>
                              </m:r>
                            </m:e>
                          </m:d>
                          <m:r>
                            <a:rPr lang="en-AU" sz="2400" b="0" i="1" smtClean="0">
                              <a:latin typeface="Cambria Math" panose="02040503050406030204" pitchFamily="18" charset="0"/>
                              <a:ea typeface="Cambria Math" panose="02040503050406030204" pitchFamily="18" charset="0"/>
                            </a:rPr>
                            <m:t>𝑃</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𝜃</m:t>
                              </m:r>
                            </m:e>
                          </m:d>
                        </m:num>
                        <m:den>
                          <m:r>
                            <a:rPr lang="en-AU" sz="2400" b="0" i="1" smtClean="0">
                              <a:latin typeface="Cambria Math" panose="02040503050406030204" pitchFamily="18" charset="0"/>
                              <a:ea typeface="Cambria Math" panose="02040503050406030204" pitchFamily="18" charset="0"/>
                            </a:rPr>
                            <m:t>𝑃</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e>
                          </m:d>
                        </m:den>
                      </m:f>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𝑝𝑜𝑠𝑡𝑒𝑟𝑖𝑜𝑟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𝑐𝑎𝑐𝑢𝑙𝑎𝑡𝑖𝑜𝑛</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𝜃</m:t>
                          </m:r>
                        </m:e>
                        <m:sub>
                          <m:r>
                            <a:rPr lang="en-AU" sz="2400" b="0" i="1" smtClean="0">
                              <a:latin typeface="Cambria Math" panose="02040503050406030204" pitchFamily="18" charset="0"/>
                              <a:ea typeface="Cambria Math" panose="02040503050406030204" pitchFamily="18" charset="0"/>
                            </a:rPr>
                            <m:t>𝑚𝑎𝑝</m:t>
                          </m:r>
                        </m:sub>
                      </m:sSub>
                      <m:r>
                        <a:rPr lang="en-US" sz="2400" i="1" smtClean="0">
                          <a:latin typeface="Cambria Math" panose="02040503050406030204" pitchFamily="18" charset="0"/>
                          <a:ea typeface="Cambria Math" panose="02040503050406030204" pitchFamily="18" charset="0"/>
                        </a:rPr>
                        <m:t>=</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smtClean="0">
                                  <a:latin typeface="Cambria Math" panose="02040503050406030204" pitchFamily="18" charset="0"/>
                                  <a:ea typeface="Cambria Math" panose="02040503050406030204" pitchFamily="18" charset="0"/>
                                </a:rPr>
                              </m:ctrlPr>
                            </m:limLowPr>
                            <m:e>
                              <m:r>
                                <m:rPr>
                                  <m:sty m:val="p"/>
                                </m:rPr>
                                <a:rPr lang="en-US" sz="2400" i="0" smtClean="0">
                                  <a:latin typeface="Cambria Math" panose="02040503050406030204" pitchFamily="18" charset="0"/>
                                  <a:ea typeface="Cambria Math" panose="02040503050406030204" pitchFamily="18" charset="0"/>
                                </a:rPr>
                                <m:t>max</m:t>
                              </m:r>
                            </m:e>
                            <m:lim>
                              <m:r>
                                <a:rPr lang="en-US" sz="2400" i="1" smtClean="0">
                                  <a:latin typeface="Cambria Math" panose="02040503050406030204" pitchFamily="18" charset="0"/>
                                  <a:ea typeface="Cambria Math" panose="02040503050406030204" pitchFamily="18" charset="0"/>
                                </a:rPr>
                                <m:t>𝜃</m:t>
                              </m:r>
                            </m:lim>
                          </m:limLow>
                        </m:fName>
                        <m:e>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log</m:t>
                              </m:r>
                            </m:fName>
                            <m:e>
                              <m:r>
                                <a:rPr lang="en-AU" sz="2400" b="0" i="1" smtClean="0">
                                  <a:latin typeface="Cambria Math" panose="02040503050406030204" pitchFamily="18" charset="0"/>
                                  <a:ea typeface="Cambria Math" panose="02040503050406030204" pitchFamily="18" charset="0"/>
                                </a:rPr>
                                <m:t>𝑃</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𝜃</m:t>
                                  </m:r>
                                </m:e>
                              </m:d>
                              <m:r>
                                <a:rPr lang="en-AU" sz="2400" b="0" i="1" smtClean="0">
                                  <a:latin typeface="Cambria Math" panose="02040503050406030204" pitchFamily="18" charset="0"/>
                                  <a:ea typeface="Cambria Math" panose="02040503050406030204" pitchFamily="18" charset="0"/>
                                </a:rPr>
                                <m:t>𝑃</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𝜃</m:t>
                                  </m:r>
                                </m:e>
                              </m:d>
                            </m:e>
                          </m:func>
                        </m:e>
                      </m:func>
                    </m:oMath>
                  </m:oMathPara>
                </a14:m>
                <a:endParaRPr lang="en-AU" sz="2400" dirty="0">
                  <a:ea typeface="Cambria Math" panose="02040503050406030204" pitchFamily="18" charset="0"/>
                </a:endParaRPr>
              </a:p>
              <a:p>
                <a:pPr marL="0" indent="0">
                  <a:buNone/>
                </a:pP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a:t>
                </a:r>
                <a14:m>
                  <m:oMath xmlns:m="http://schemas.openxmlformats.org/officeDocument/2006/math">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smtClean="0">
                                <a:latin typeface="Cambria Math" panose="02040503050406030204" pitchFamily="18" charset="0"/>
                                <a:ea typeface="Cambria Math" panose="02040503050406030204" pitchFamily="18" charset="0"/>
                              </a:rPr>
                            </m:ctrlPr>
                          </m:limLowPr>
                          <m:e>
                            <m:r>
                              <m:rPr>
                                <m:sty m:val="p"/>
                              </m:rPr>
                              <a:rPr lang="en-US" sz="2400" i="0" smtClean="0">
                                <a:latin typeface="Cambria Math" panose="02040503050406030204" pitchFamily="18" charset="0"/>
                                <a:ea typeface="Cambria Math" panose="02040503050406030204" pitchFamily="18" charset="0"/>
                              </a:rPr>
                              <m:t>max</m:t>
                            </m:r>
                          </m:e>
                          <m:lim>
                            <m:r>
                              <a:rPr lang="en-US" sz="2400" i="1" smtClean="0">
                                <a:latin typeface="Cambria Math" panose="02040503050406030204" pitchFamily="18" charset="0"/>
                                <a:ea typeface="Cambria Math" panose="02040503050406030204" pitchFamily="18" charset="0"/>
                              </a:rPr>
                              <m:t>𝜃</m:t>
                            </m:r>
                          </m:lim>
                        </m:limLow>
                      </m:fName>
                      <m:e>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log</m:t>
                            </m:r>
                          </m:fName>
                          <m:e>
                            <m:r>
                              <a:rPr lang="en-AU" sz="2400" b="0" i="1" smtClean="0">
                                <a:latin typeface="Cambria Math" panose="02040503050406030204" pitchFamily="18" charset="0"/>
                                <a:ea typeface="Cambria Math" panose="02040503050406030204" pitchFamily="18" charset="0"/>
                              </a:rPr>
                              <m:t>𝑃</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𝜃</m:t>
                                </m:r>
                              </m:e>
                            </m:d>
                            <m:r>
                              <a:rPr lang="en-AU" sz="2400" b="0" i="1" smtClean="0">
                                <a:latin typeface="Cambria Math" panose="02040503050406030204" pitchFamily="18" charset="0"/>
                                <a:ea typeface="Cambria Math" panose="02040503050406030204" pitchFamily="18" charset="0"/>
                              </a:rPr>
                              <m:t>+</m:t>
                            </m:r>
                            <m:func>
                              <m:funcPr>
                                <m:ctrlPr>
                                  <a:rPr lang="en-AU" sz="2400" b="0" i="1" smtClean="0">
                                    <a:latin typeface="Cambria Math" panose="02040503050406030204" pitchFamily="18" charset="0"/>
                                    <a:ea typeface="Cambria Math" panose="02040503050406030204" pitchFamily="18" charset="0"/>
                                  </a:rPr>
                                </m:ctrlPr>
                              </m:funcPr>
                              <m:fName>
                                <m:r>
                                  <m:rPr>
                                    <m:sty m:val="p"/>
                                  </m:rPr>
                                  <a:rPr lang="en-AU" sz="2400" b="0" i="0" smtClean="0">
                                    <a:latin typeface="Cambria Math" panose="02040503050406030204" pitchFamily="18" charset="0"/>
                                    <a:ea typeface="Cambria Math" panose="02040503050406030204" pitchFamily="18" charset="0"/>
                                  </a:rPr>
                                  <m:t>log</m:t>
                                </m:r>
                              </m:fName>
                              <m:e>
                                <m:r>
                                  <a:rPr lang="en-AU" sz="2400" b="0" i="1" smtClean="0">
                                    <a:latin typeface="Cambria Math" panose="02040503050406030204" pitchFamily="18" charset="0"/>
                                    <a:ea typeface="Cambria Math" panose="02040503050406030204" pitchFamily="18" charset="0"/>
                                  </a:rPr>
                                  <m:t>𝑃</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𝜃</m:t>
                                </m:r>
                                <m:r>
                                  <a:rPr lang="en-AU" sz="2400" b="0" i="1" smtClean="0">
                                    <a:latin typeface="Cambria Math" panose="02040503050406030204" pitchFamily="18" charset="0"/>
                                    <a:ea typeface="Cambria Math" panose="02040503050406030204" pitchFamily="18" charset="0"/>
                                  </a:rPr>
                                  <m:t>)</m:t>
                                </m:r>
                              </m:e>
                            </m:func>
                          </m:e>
                        </m:func>
                      </m:e>
                    </m:func>
                  </m:oMath>
                </a14:m>
                <a:endParaRPr lang="en-US" sz="2400" dirty="0"/>
              </a:p>
              <a:p>
                <a:pPr marL="0" indent="0">
                  <a:buNone/>
                </a:pPr>
                <a:r>
                  <a:rPr lang="en-US" sz="2400" dirty="0">
                    <a:ea typeface="Cambria Math" panose="02040503050406030204" pitchFamily="18" charset="0"/>
                  </a:rPr>
                  <a:t>	</a:t>
                </a:r>
                <a14:m>
                  <m:oMath xmlns:m="http://schemas.openxmlformats.org/officeDocument/2006/math">
                    <m:r>
                      <a:rPr lang="en-AU" sz="2400">
                        <a:latin typeface="Cambria Math" panose="02040503050406030204" pitchFamily="18" charset="0"/>
                        <a:ea typeface="Cambria Math" panose="02040503050406030204" pitchFamily="18" charset="0"/>
                      </a:rPr>
                      <m:t>=</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smtClean="0">
                                <a:latin typeface="Cambria Math" panose="02040503050406030204" pitchFamily="18" charset="0"/>
                                <a:ea typeface="Cambria Math" panose="02040503050406030204" pitchFamily="18" charset="0"/>
                              </a:rPr>
                            </m:ctrlPr>
                          </m:limLowPr>
                          <m:e>
                            <m:r>
                              <m:rPr>
                                <m:sty m:val="p"/>
                              </m:rPr>
                              <a:rPr lang="en-US" sz="2400" i="0" smtClean="0">
                                <a:latin typeface="Cambria Math" panose="02040503050406030204" pitchFamily="18" charset="0"/>
                                <a:ea typeface="Cambria Math" panose="02040503050406030204" pitchFamily="18" charset="0"/>
                              </a:rPr>
                              <m:t>max</m:t>
                            </m:r>
                          </m:e>
                          <m:lim>
                            <m:r>
                              <a:rPr lang="en-US" sz="2400" i="1" smtClean="0">
                                <a:latin typeface="Cambria Math" panose="02040503050406030204" pitchFamily="18" charset="0"/>
                                <a:ea typeface="Cambria Math" panose="02040503050406030204" pitchFamily="18" charset="0"/>
                              </a:rPr>
                              <m:t>𝜃</m:t>
                            </m:r>
                          </m:lim>
                        </m:limLow>
                      </m:fName>
                      <m:e>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log</m:t>
                            </m:r>
                          </m:fName>
                          <m:e>
                            <m:d>
                              <m:dPr>
                                <m:begChr m:val="{"/>
                                <m:endChr m:val="}"/>
                                <m:ctrlPr>
                                  <a:rPr lang="en-US" sz="2400" i="1" smtClean="0">
                                    <a:latin typeface="Cambria Math" panose="02040503050406030204" pitchFamily="18" charset="0"/>
                                    <a:ea typeface="Cambria Math" panose="02040503050406030204" pitchFamily="18" charset="0"/>
                                  </a:rPr>
                                </m:ctrlPr>
                              </m:dPr>
                              <m:e>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AU" sz="2400" b="0" i="1" smtClean="0">
                                        <a:latin typeface="Cambria Math" panose="02040503050406030204" pitchFamily="18" charset="0"/>
                                        <a:ea typeface="Cambria Math" panose="02040503050406030204" pitchFamily="18" charset="0"/>
                                      </a:rPr>
                                      <m:t>𝑧</m:t>
                                    </m:r>
                                  </m:sub>
                                  <m:sup/>
                                  <m:e>
                                    <m:r>
                                      <a:rPr lang="en-AU" sz="2400" b="0" i="1" smtClean="0">
                                        <a:latin typeface="Cambria Math" panose="02040503050406030204" pitchFamily="18" charset="0"/>
                                        <a:ea typeface="Cambria Math" panose="02040503050406030204" pitchFamily="18" charset="0"/>
                                      </a:rPr>
                                      <m:t>𝑃</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𝑧</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𝜃</m:t>
                                        </m:r>
                                      </m:e>
                                    </m:d>
                                  </m:e>
                                </m:nary>
                              </m:e>
                            </m:d>
                            <m:r>
                              <a:rPr lang="en-AU" sz="2400" b="0" i="1" smtClean="0">
                                <a:latin typeface="Cambria Math" panose="02040503050406030204" pitchFamily="18" charset="0"/>
                                <a:ea typeface="Cambria Math" panose="02040503050406030204" pitchFamily="18" charset="0"/>
                              </a:rPr>
                              <m:t>+</m:t>
                            </m:r>
                            <m:func>
                              <m:funcPr>
                                <m:ctrlPr>
                                  <a:rPr lang="en-AU" sz="2400" b="0" i="1" smtClean="0">
                                    <a:latin typeface="Cambria Math" panose="02040503050406030204" pitchFamily="18" charset="0"/>
                                    <a:ea typeface="Cambria Math" panose="02040503050406030204" pitchFamily="18" charset="0"/>
                                  </a:rPr>
                                </m:ctrlPr>
                              </m:funcPr>
                              <m:fName>
                                <m:r>
                                  <m:rPr>
                                    <m:sty m:val="p"/>
                                  </m:rPr>
                                  <a:rPr lang="en-AU" sz="2400" b="0" i="0" smtClean="0">
                                    <a:latin typeface="Cambria Math" panose="02040503050406030204" pitchFamily="18" charset="0"/>
                                    <a:ea typeface="Cambria Math" panose="02040503050406030204" pitchFamily="18" charset="0"/>
                                  </a:rPr>
                                  <m:t>log</m:t>
                                </m:r>
                              </m:fName>
                              <m:e>
                                <m:r>
                                  <a:rPr lang="en-AU" sz="2400" b="0" i="1" smtClean="0">
                                    <a:latin typeface="Cambria Math" panose="02040503050406030204" pitchFamily="18" charset="0"/>
                                    <a:ea typeface="Cambria Math" panose="02040503050406030204" pitchFamily="18" charset="0"/>
                                  </a:rPr>
                                  <m:t>𝑃</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𝜃</m:t>
                                </m:r>
                                <m:r>
                                  <a:rPr lang="en-AU" sz="2400" b="0" i="1" smtClean="0">
                                    <a:latin typeface="Cambria Math" panose="02040503050406030204" pitchFamily="18" charset="0"/>
                                    <a:ea typeface="Cambria Math" panose="02040503050406030204" pitchFamily="18" charset="0"/>
                                  </a:rPr>
                                  <m:t>)</m:t>
                                </m:r>
                              </m:e>
                            </m:func>
                          </m:e>
                        </m:func>
                      </m:e>
                    </m:func>
                  </m:oMath>
                </a14:m>
                <a:endParaRPr lang="en-US" sz="2400" dirty="0"/>
              </a:p>
              <a:p>
                <a:pPr marL="0" indent="0">
                  <a:buNone/>
                </a:pPr>
                <a:r>
                  <a:rPr lang="en-US" sz="2400" dirty="0">
                    <a:ea typeface="Cambria Math" panose="02040503050406030204" pitchFamily="18" charset="0"/>
                  </a:rPr>
                  <a:t>	</a:t>
                </a:r>
                <a14:m>
                  <m:oMath xmlns:m="http://schemas.openxmlformats.org/officeDocument/2006/math">
                    <m:r>
                      <a:rPr lang="en-AU" sz="2400">
                        <a:latin typeface="Cambria Math" panose="02040503050406030204" pitchFamily="18" charset="0"/>
                        <a:ea typeface="Cambria Math" panose="02040503050406030204" pitchFamily="18" charset="0"/>
                      </a:rPr>
                      <m:t>=</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smtClean="0">
                                <a:latin typeface="Cambria Math" panose="02040503050406030204" pitchFamily="18" charset="0"/>
                                <a:ea typeface="Cambria Math" panose="02040503050406030204" pitchFamily="18" charset="0"/>
                              </a:rPr>
                            </m:ctrlPr>
                          </m:limLowPr>
                          <m:e>
                            <m:r>
                              <m:rPr>
                                <m:sty m:val="p"/>
                              </m:rPr>
                              <a:rPr lang="en-US" sz="2400" i="0" smtClean="0">
                                <a:latin typeface="Cambria Math" panose="02040503050406030204" pitchFamily="18" charset="0"/>
                                <a:ea typeface="Cambria Math" panose="02040503050406030204" pitchFamily="18" charset="0"/>
                              </a:rPr>
                              <m:t>max</m:t>
                            </m:r>
                          </m:e>
                          <m:lim>
                            <m:r>
                              <a:rPr lang="en-US" sz="2400" i="1" smtClean="0">
                                <a:latin typeface="Cambria Math" panose="02040503050406030204" pitchFamily="18" charset="0"/>
                                <a:ea typeface="Cambria Math" panose="02040503050406030204" pitchFamily="18" charset="0"/>
                              </a:rPr>
                              <m:t>𝜃</m:t>
                            </m:r>
                          </m:lim>
                        </m:limLow>
                      </m:fName>
                      <m:e>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log</m:t>
                            </m:r>
                          </m:fName>
                          <m:e>
                            <m:d>
                              <m:dPr>
                                <m:begChr m:val="{"/>
                                <m:endChr m:val="}"/>
                                <m:ctrlPr>
                                  <a:rPr lang="en-US" sz="2400" i="1" smtClean="0">
                                    <a:latin typeface="Cambria Math" panose="02040503050406030204" pitchFamily="18" charset="0"/>
                                    <a:ea typeface="Cambria Math" panose="02040503050406030204" pitchFamily="18" charset="0"/>
                                  </a:rPr>
                                </m:ctrlPr>
                              </m:dPr>
                              <m:e>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AU" sz="2400" b="0" i="1" smtClean="0">
                                        <a:latin typeface="Cambria Math" panose="02040503050406030204" pitchFamily="18" charset="0"/>
                                        <a:ea typeface="Cambria Math" panose="02040503050406030204" pitchFamily="18" charset="0"/>
                                      </a:rPr>
                                      <m:t>𝑧</m:t>
                                    </m:r>
                                  </m:sub>
                                  <m:sup/>
                                  <m:e>
                                    <m:r>
                                      <a:rPr lang="en-AU" sz="2400" b="0" i="1" smtClean="0">
                                        <a:latin typeface="Cambria Math" panose="02040503050406030204" pitchFamily="18" charset="0"/>
                                        <a:ea typeface="Cambria Math" panose="02040503050406030204" pitchFamily="18" charset="0"/>
                                      </a:rPr>
                                      <m:t>𝑃</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𝑧</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𝜃</m:t>
                                        </m:r>
                                      </m:e>
                                    </m:d>
                                  </m:e>
                                </m:nary>
                                <m:r>
                                  <a:rPr lang="en-AU" sz="2400" b="0" i="1" smtClean="0">
                                    <a:latin typeface="Cambria Math" panose="02040503050406030204" pitchFamily="18" charset="0"/>
                                    <a:ea typeface="Cambria Math" panose="02040503050406030204" pitchFamily="18" charset="0"/>
                                  </a:rPr>
                                  <m:t>𝑃</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𝜃</m:t>
                                </m:r>
                                <m:r>
                                  <a:rPr lang="en-AU" sz="2400" b="0" i="1" smtClean="0">
                                    <a:latin typeface="Cambria Math" panose="02040503050406030204" pitchFamily="18" charset="0"/>
                                    <a:ea typeface="Cambria Math" panose="02040503050406030204" pitchFamily="18" charset="0"/>
                                  </a:rPr>
                                  <m:t>)</m:t>
                                </m:r>
                              </m:e>
                            </m:d>
                          </m:e>
                        </m:func>
                      </m:e>
                    </m:func>
                  </m:oMath>
                </a14:m>
                <a:endParaRPr lang="en-US" sz="1800" dirty="0"/>
              </a:p>
            </p:txBody>
          </p:sp>
        </mc:Choice>
        <mc:Fallback xmlns="">
          <p:sp>
            <p:nvSpPr>
              <p:cNvPr id="4" name="Content Placeholder 2">
                <a:extLst>
                  <a:ext uri="{FF2B5EF4-FFF2-40B4-BE49-F238E27FC236}">
                    <a16:creationId xmlns:a16="http://schemas.microsoft.com/office/drawing/2014/main" id="{687F1809-17AE-7D43-BA59-4230AFE8D675}"/>
                  </a:ext>
                </a:extLst>
              </p:cNvPr>
              <p:cNvSpPr>
                <a:spLocks noGrp="1" noRot="1" noChangeAspect="1" noMove="1" noResize="1" noEditPoints="1" noAdjustHandles="1" noChangeArrowheads="1" noChangeShapeType="1" noTextEdit="1"/>
              </p:cNvSpPr>
              <p:nvPr>
                <p:ph type="body"/>
              </p:nvPr>
            </p:nvSpPr>
            <p:spPr>
              <a:blipFill>
                <a:blip r:embed="rId2"/>
                <a:stretch>
                  <a:fillRect l="-1119" b="-384000"/>
                </a:stretch>
              </a:blipFill>
            </p:spPr>
            <p:txBody>
              <a:bodyPr/>
              <a:lstStyle/>
              <a:p>
                <a:r>
                  <a:rPr lang="en-US">
                    <a:noFill/>
                  </a:rPr>
                  <a:t> </a:t>
                </a:r>
              </a:p>
            </p:txBody>
          </p:sp>
        </mc:Fallback>
      </mc:AlternateContent>
    </p:spTree>
    <p:extLst>
      <p:ext uri="{BB962C8B-B14F-4D97-AF65-F5344CB8AC3E}">
        <p14:creationId xmlns:p14="http://schemas.microsoft.com/office/powerpoint/2010/main" val="229018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rot="30600">
            <a:off x="351000" y="515880"/>
            <a:ext cx="2742120" cy="623520"/>
          </a:xfrm>
          <a:prstGeom prst="rect">
            <a:avLst/>
          </a:prstGeom>
          <a:noFill/>
          <a:ln>
            <a:noFill/>
          </a:ln>
        </p:spPr>
        <p:txBody>
          <a:bodyPr lIns="0" tIns="0" rIns="0" bIns="0" anchor="ctr"/>
          <a:lstStyle/>
          <a:p>
            <a:pPr algn="ctr"/>
            <a:r>
              <a:rPr lang="en-AU" sz="3600" b="0" strike="noStrike" spc="-1">
                <a:latin typeface="Arial"/>
              </a:rPr>
              <a:t>Question.1</a:t>
            </a:r>
          </a:p>
        </p:txBody>
      </p:sp>
      <p:sp>
        <p:nvSpPr>
          <p:cNvPr id="85" name="TextShape 2"/>
          <p:cNvSpPr txBox="1"/>
          <p:nvPr/>
        </p:nvSpPr>
        <p:spPr>
          <a:xfrm>
            <a:off x="504000" y="1326600"/>
            <a:ext cx="9071640" cy="3288240"/>
          </a:xfrm>
          <a:prstGeom prst="rect">
            <a:avLst/>
          </a:prstGeom>
          <a:noFill/>
          <a:ln>
            <a:noFill/>
          </a:ln>
        </p:spPr>
        <p:txBody>
          <a:bodyPr lIns="0" tIns="0" rIns="0" bIns="0" anchor="ctr"/>
          <a:lstStyle/>
          <a:p>
            <a:pPr algn="ctr"/>
            <a:r>
              <a:rPr lang="en-AU" sz="3200" b="0" strike="noStrike" spc="-1" dirty="0">
                <a:latin typeface="Arial"/>
              </a:rPr>
              <a:t>Feature selection for gender identification</a:t>
            </a:r>
          </a:p>
          <a:p>
            <a:pPr algn="ctr"/>
            <a:r>
              <a:rPr lang="en-AU" sz="3200" b="0" strike="noStrike" spc="-1" dirty="0">
                <a:latin typeface="Arial"/>
              </a:rPr>
              <a:t>Pitch vs MFCC</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79ABB6F-392D-FD44-9E02-C6376F0AF563}"/>
                  </a:ext>
                </a:extLst>
              </p:cNvPr>
              <p:cNvSpPr txBox="1">
                <a:spLocks/>
              </p:cNvSpPr>
              <p:nvPr/>
            </p:nvSpPr>
            <p:spPr>
              <a:xfrm>
                <a:off x="252492" y="659606"/>
                <a:ext cx="957564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 step will remain the same because in E step, we assume that model parameters are fixed and we calculate the posterior </a:t>
                </a:r>
                <a14:m>
                  <m:oMath xmlns:m="http://schemas.openxmlformats.org/officeDocument/2006/math">
                    <m:r>
                      <a:rPr lang="en-AU" i="1">
                        <a:latin typeface="Cambria Math" panose="02040503050406030204" pitchFamily="18" charset="0"/>
                      </a:rPr>
                      <m:t>𝑃</m:t>
                    </m:r>
                    <m:r>
                      <a:rPr lang="en-AU" i="1">
                        <a:latin typeface="Cambria Math" panose="02040503050406030204" pitchFamily="18" charset="0"/>
                      </a:rPr>
                      <m:t>(</m:t>
                    </m:r>
                    <m:r>
                      <a:rPr lang="en-AU" i="1">
                        <a:latin typeface="Cambria Math" panose="02040503050406030204" pitchFamily="18" charset="0"/>
                      </a:rPr>
                      <m:t>𝑧</m:t>
                    </m:r>
                    <m:r>
                      <a:rPr lang="en-AU" i="1">
                        <a:latin typeface="Cambria Math" panose="02040503050406030204" pitchFamily="18" charset="0"/>
                      </a:rPr>
                      <m:t>|</m:t>
                    </m:r>
                    <m:r>
                      <a:rPr lang="en-AU" i="1">
                        <a:latin typeface="Cambria Math" panose="02040503050406030204" pitchFamily="18" charset="0"/>
                      </a:rPr>
                      <m:t>𝑥</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𝜃</m:t>
                        </m:r>
                      </m:e>
                      <m:sub>
                        <m:r>
                          <a:rPr lang="en-AU" i="1">
                            <a:latin typeface="Cambria Math" panose="02040503050406030204" pitchFamily="18" charset="0"/>
                          </a:rPr>
                          <m:t>𝑜𝑙𝑑</m:t>
                        </m:r>
                      </m:sub>
                    </m:sSub>
                    <m:r>
                      <a:rPr lang="en-AU" i="1">
                        <a:latin typeface="Cambria Math" panose="02040503050406030204" pitchFamily="18" charset="0"/>
                      </a:rPr>
                      <m:t>)</m:t>
                    </m:r>
                  </m:oMath>
                </a14:m>
                <a:r>
                  <a:rPr lang="en-US" dirty="0"/>
                  <a:t>. So, the fact that we have additional </a:t>
                </a:r>
                <a14:m>
                  <m:oMath xmlns:m="http://schemas.openxmlformats.org/officeDocument/2006/math">
                    <m:func>
                      <m:funcPr>
                        <m:ctrlPr>
                          <a:rPr lang="en-AU" i="1">
                            <a:latin typeface="Cambria Math" panose="02040503050406030204" pitchFamily="18" charset="0"/>
                            <a:ea typeface="Cambria Math" panose="02040503050406030204" pitchFamily="18" charset="0"/>
                          </a:rPr>
                        </m:ctrlPr>
                      </m:funcPr>
                      <m:fName>
                        <m:r>
                          <m:rPr>
                            <m:sty m:val="p"/>
                          </m:rPr>
                          <a:rPr lang="en-AU">
                            <a:latin typeface="Cambria Math" panose="02040503050406030204" pitchFamily="18" charset="0"/>
                            <a:ea typeface="Cambria Math" panose="02040503050406030204" pitchFamily="18" charset="0"/>
                          </a:rPr>
                          <m:t>log</m:t>
                        </m:r>
                      </m:fName>
                      <m:e>
                        <m:r>
                          <a:rPr lang="en-AU" i="1">
                            <a:latin typeface="Cambria Math" panose="02040503050406030204" pitchFamily="18" charset="0"/>
                            <a:ea typeface="Cambria Math" panose="02040503050406030204" pitchFamily="18" charset="0"/>
                          </a:rPr>
                          <m:t>𝑃</m:t>
                        </m:r>
                        <m:r>
                          <a:rPr lang="en-AU" i="1">
                            <a:latin typeface="Cambria Math" panose="02040503050406030204" pitchFamily="18" charset="0"/>
                            <a:ea typeface="Cambria Math" panose="02040503050406030204" pitchFamily="18" charset="0"/>
                          </a:rPr>
                          <m:t>(</m:t>
                        </m:r>
                        <m:r>
                          <a:rPr lang="en-AU" i="1">
                            <a:latin typeface="Cambria Math" panose="02040503050406030204" pitchFamily="18" charset="0"/>
                            <a:ea typeface="Cambria Math" panose="02040503050406030204" pitchFamily="18" charset="0"/>
                          </a:rPr>
                          <m:t>𝜃</m:t>
                        </m:r>
                        <m:r>
                          <a:rPr lang="en-AU" i="1">
                            <a:latin typeface="Cambria Math" panose="02040503050406030204" pitchFamily="18" charset="0"/>
                            <a:ea typeface="Cambria Math" panose="02040503050406030204" pitchFamily="18" charset="0"/>
                          </a:rPr>
                          <m:t>)</m:t>
                        </m:r>
                      </m:e>
                    </m:func>
                  </m:oMath>
                </a14:m>
                <a:r>
                  <a:rPr lang="en-US" dirty="0"/>
                  <a:t> in the maximization criteria does not matter. E step stays the same.</a:t>
                </a:r>
              </a:p>
              <a:p>
                <a:r>
                  <a:rPr lang="en-US" dirty="0"/>
                  <a:t>In M-step, we maximize the </a:t>
                </a:r>
                <a14:m>
                  <m:oMath xmlns:m="http://schemas.openxmlformats.org/officeDocument/2006/math">
                    <m:r>
                      <a:rPr lang="en-AU" i="1">
                        <a:latin typeface="Cambria Math" panose="02040503050406030204" pitchFamily="18" charset="0"/>
                      </a:rPr>
                      <m:t>𝑄</m:t>
                    </m:r>
                    <m:d>
                      <m:dPr>
                        <m:ctrlPr>
                          <a:rPr lang="en-AU" i="1">
                            <a:latin typeface="Cambria Math" panose="02040503050406030204" pitchFamily="18" charset="0"/>
                          </a:rPr>
                        </m:ctrlPr>
                      </m:dPr>
                      <m:e>
                        <m:r>
                          <a:rPr lang="en-AU" i="1">
                            <a:latin typeface="Cambria Math" panose="02040503050406030204" pitchFamily="18" charset="0"/>
                            <a:ea typeface="Cambria Math" panose="02040503050406030204" pitchFamily="18" charset="0"/>
                          </a:rPr>
                          <m:t>𝜃</m:t>
                        </m:r>
                        <m:r>
                          <a:rPr lang="en-AU" i="1">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𝜃</m:t>
                            </m:r>
                          </m:e>
                          <m:sub>
                            <m:r>
                              <a:rPr lang="en-AU" i="1">
                                <a:latin typeface="Cambria Math" panose="02040503050406030204" pitchFamily="18" charset="0"/>
                                <a:ea typeface="Cambria Math" panose="02040503050406030204" pitchFamily="18" charset="0"/>
                              </a:rPr>
                              <m:t>𝑜𝑙𝑑</m:t>
                            </m:r>
                          </m:sub>
                        </m:sSub>
                      </m:e>
                    </m:d>
                  </m:oMath>
                </a14:m>
                <a:r>
                  <a:rPr lang="en-US" dirty="0"/>
                  <a:t>. By using the same derivation in MLE, we can find out that in MAP, </a:t>
                </a:r>
                <a14:m>
                  <m:oMath xmlns:m="http://schemas.openxmlformats.org/officeDocument/2006/math">
                    <m:r>
                      <a:rPr lang="en-AU" i="1">
                        <a:latin typeface="Cambria Math" panose="02040503050406030204" pitchFamily="18" charset="0"/>
                      </a:rPr>
                      <m:t>𝑄</m:t>
                    </m:r>
                    <m:d>
                      <m:dPr>
                        <m:ctrlPr>
                          <a:rPr lang="en-AU" i="1">
                            <a:latin typeface="Cambria Math" panose="02040503050406030204" pitchFamily="18" charset="0"/>
                          </a:rPr>
                        </m:ctrlPr>
                      </m:dPr>
                      <m:e>
                        <m:r>
                          <a:rPr lang="en-AU" i="1">
                            <a:latin typeface="Cambria Math" panose="02040503050406030204" pitchFamily="18" charset="0"/>
                            <a:ea typeface="Cambria Math" panose="02040503050406030204" pitchFamily="18" charset="0"/>
                          </a:rPr>
                          <m:t>𝜃</m:t>
                        </m:r>
                        <m:r>
                          <a:rPr lang="en-AU" i="1">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𝜃</m:t>
                            </m:r>
                          </m:e>
                          <m:sub>
                            <m:r>
                              <a:rPr lang="en-AU" i="1">
                                <a:latin typeface="Cambria Math" panose="02040503050406030204" pitchFamily="18" charset="0"/>
                                <a:ea typeface="Cambria Math" panose="02040503050406030204" pitchFamily="18" charset="0"/>
                              </a:rPr>
                              <m:t>𝑜𝑙𝑑</m:t>
                            </m:r>
                          </m:sub>
                        </m:sSub>
                      </m:e>
                    </m:d>
                  </m:oMath>
                </a14:m>
                <a:r>
                  <a:rPr lang="en-US" dirty="0"/>
                  <a:t> is the expectation of the complete data posterior likelihood over z.</a:t>
                </a:r>
              </a:p>
            </p:txBody>
          </p:sp>
        </mc:Choice>
        <mc:Fallback xmlns="">
          <p:sp>
            <p:nvSpPr>
              <p:cNvPr id="6" name="Content Placeholder 2">
                <a:extLst>
                  <a:ext uri="{FF2B5EF4-FFF2-40B4-BE49-F238E27FC236}">
                    <a16:creationId xmlns:a16="http://schemas.microsoft.com/office/drawing/2014/main" id="{379ABB6F-392D-FD44-9E02-C6376F0AF563}"/>
                  </a:ext>
                </a:extLst>
              </p:cNvPr>
              <p:cNvSpPr txBox="1">
                <a:spLocks noRot="1" noChangeAspect="1" noMove="1" noResize="1" noEditPoints="1" noAdjustHandles="1" noChangeArrowheads="1" noChangeShapeType="1" noTextEdit="1"/>
              </p:cNvSpPr>
              <p:nvPr/>
            </p:nvSpPr>
            <p:spPr>
              <a:xfrm>
                <a:off x="252492" y="659606"/>
                <a:ext cx="9575640" cy="4351338"/>
              </a:xfrm>
              <a:prstGeom prst="rect">
                <a:avLst/>
              </a:prstGeom>
              <a:blipFill>
                <a:blip r:embed="rId2"/>
                <a:stretch>
                  <a:fillRect l="-1060" t="-2326" r="-1987"/>
                </a:stretch>
              </a:blipFill>
            </p:spPr>
            <p:txBody>
              <a:bodyPr/>
              <a:lstStyle/>
              <a:p>
                <a:r>
                  <a:rPr lang="en-US">
                    <a:noFill/>
                  </a:rPr>
                  <a:t> </a:t>
                </a:r>
              </a:p>
            </p:txBody>
          </p:sp>
        </mc:Fallback>
      </mc:AlternateContent>
    </p:spTree>
    <p:extLst>
      <p:ext uri="{BB962C8B-B14F-4D97-AF65-F5344CB8AC3E}">
        <p14:creationId xmlns:p14="http://schemas.microsoft.com/office/powerpoint/2010/main" val="270032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A785B61-3EE4-7E4D-AB0E-499902157BC6}"/>
                  </a:ext>
                </a:extLst>
              </p:cNvPr>
              <p:cNvSpPr txBox="1">
                <a:spLocks noGrp="1"/>
              </p:cNvSpPr>
              <p:nvPr>
                <p:ph type="body"/>
              </p:nvPr>
            </p:nvSpPr>
            <p:spPr>
              <a:xfrm>
                <a:off x="195242" y="1326600"/>
                <a:ext cx="9071640" cy="32882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14:m>
                  <m:oMath xmlns:m="http://schemas.openxmlformats.org/officeDocument/2006/math">
                    <m:r>
                      <m:rPr>
                        <m:sty m:val="p"/>
                      </m:rPr>
                      <a:rPr lang="en-US">
                        <a:latin typeface="Cambria Math" panose="02040503050406030204" pitchFamily="18" charset="0"/>
                      </a:rPr>
                      <m:t>Q</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𝜃</m:t>
                            </m:r>
                          </m:e>
                          <m:sup>
                            <m:r>
                              <a:rPr lang="en-AU" b="0" i="1" smtClean="0">
                                <a:latin typeface="Cambria Math" panose="02040503050406030204" pitchFamily="18" charset="0"/>
                                <a:ea typeface="Cambria Math" panose="02040503050406030204" pitchFamily="18" charset="0"/>
                              </a:rPr>
                              <m:t>𝑜𝑙𝑑</m:t>
                            </m:r>
                          </m:sup>
                        </m:sSup>
                      </m:e>
                    </m:d>
                  </m:oMath>
                </a14:m>
                <a:endParaRPr lang="en-US" dirty="0"/>
              </a:p>
              <a:p>
                <a:pPr marL="0" indent="0">
                  <a:buNone/>
                </a:pPr>
                <a:r>
                  <a:rPr lang="en-US" b="0" dirty="0"/>
                  <a:t>		</a:t>
                </a:r>
                <a14:m>
                  <m:oMath xmlns:m="http://schemas.openxmlformats.org/officeDocument/2006/math">
                    <m:r>
                      <a:rPr lang="en-AU" b="0" i="1" smtClean="0">
                        <a:latin typeface="Cambria Math" panose="02040503050406030204" pitchFamily="18" charset="0"/>
                      </a:rPr>
                      <m:t>=</m:t>
                    </m:r>
                    <m:nary>
                      <m:naryPr>
                        <m:chr m:val="∑"/>
                        <m:supHide m:val="on"/>
                        <m:ctrlPr>
                          <a:rPr lang="en-AU" b="0" i="1" smtClean="0">
                            <a:latin typeface="Cambria Math" panose="02040503050406030204" pitchFamily="18" charset="0"/>
                          </a:rPr>
                        </m:ctrlPr>
                      </m:naryPr>
                      <m:sub>
                        <m:r>
                          <m:rPr>
                            <m:brk m:alnAt="7"/>
                          </m:rPr>
                          <a:rPr lang="en-AU" b="0" i="1" smtClean="0">
                            <a:latin typeface="Cambria Math" panose="02040503050406030204" pitchFamily="18" charset="0"/>
                          </a:rPr>
                          <m:t>𝑍</m:t>
                        </m:r>
                      </m:sub>
                      <m:sup/>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𝑍</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𝜃</m:t>
                                </m:r>
                              </m:e>
                              <m:sup>
                                <m:r>
                                  <a:rPr lang="en-AU" b="0" i="1" smtClean="0">
                                    <a:latin typeface="Cambria Math" panose="02040503050406030204" pitchFamily="18" charset="0"/>
                                    <a:ea typeface="Cambria Math" panose="02040503050406030204" pitchFamily="18" charset="0"/>
                                  </a:rPr>
                                  <m:t>𝑜𝑙𝑑</m:t>
                                </m:r>
                              </m:sup>
                            </m:sSup>
                          </m:e>
                        </m:d>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ln</m:t>
                            </m:r>
                          </m:fName>
                          <m:e>
                            <m:d>
                              <m:dPr>
                                <m:begChr m:val="["/>
                                <m:endChr m:val="]"/>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𝑍</m:t>
                                    </m:r>
                                  </m:e>
                                  <m:e>
                                    <m:r>
                                      <a:rPr lang="en-AU" b="0" i="1" smtClean="0">
                                        <a:latin typeface="Cambria Math" panose="02040503050406030204" pitchFamily="18" charset="0"/>
                                        <a:ea typeface="Cambria Math" panose="02040503050406030204" pitchFamily="18" charset="0"/>
                                      </a:rPr>
                                      <m:t>𝜃</m:t>
                                    </m:r>
                                  </m:e>
                                </m:d>
                                <m:r>
                                  <a:rPr lang="en-AU" b="0" i="1" smtClean="0">
                                    <a:latin typeface="Cambria Math" panose="02040503050406030204" pitchFamily="18" charset="0"/>
                                    <a:ea typeface="Cambria Math" panose="02040503050406030204" pitchFamily="18" charset="0"/>
                                  </a:rPr>
                                  <m:t>𝑝</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e>
                            </m:d>
                          </m:e>
                        </m:func>
                      </m:e>
                    </m:nary>
                  </m:oMath>
                </a14:m>
                <a:endParaRPr lang="en-US" dirty="0"/>
              </a:p>
              <a:p>
                <a:pPr marL="0" indent="0">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nary>
                      <m:naryPr>
                        <m:chr m:val="∑"/>
                        <m:supHide m:val="on"/>
                        <m:ctrlPr>
                          <a:rPr lang="en-AU" i="1" smtClean="0">
                            <a:latin typeface="Cambria Math" panose="02040503050406030204" pitchFamily="18" charset="0"/>
                            <a:ea typeface="Cambria Math" panose="02040503050406030204" pitchFamily="18" charset="0"/>
                          </a:rPr>
                        </m:ctrlPr>
                      </m:naryPr>
                      <m:sub>
                        <m:r>
                          <m:rPr>
                            <m:brk m:alnAt="7"/>
                          </m:rPr>
                          <a:rPr lang="en-AU" b="0" i="1" smtClean="0">
                            <a:latin typeface="Cambria Math" panose="02040503050406030204" pitchFamily="18" charset="0"/>
                            <a:ea typeface="Cambria Math" panose="02040503050406030204" pitchFamily="18" charset="0"/>
                          </a:rPr>
                          <m:t>𝑍</m:t>
                        </m:r>
                      </m:sub>
                      <m:sup/>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𝑍</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𝜃</m:t>
                                </m:r>
                              </m:e>
                              <m:sup>
                                <m:r>
                                  <a:rPr lang="en-AU" b="0" i="1" smtClean="0">
                                    <a:latin typeface="Cambria Math" panose="02040503050406030204" pitchFamily="18" charset="0"/>
                                    <a:ea typeface="Cambria Math" panose="02040503050406030204" pitchFamily="18" charset="0"/>
                                  </a:rPr>
                                  <m:t>𝑜𝑙𝑑</m:t>
                                </m:r>
                              </m:sup>
                            </m:sSup>
                          </m:e>
                        </m:d>
                        <m:r>
                          <a:rPr lang="en-AU" b="0" i="1" smtClean="0">
                            <a:latin typeface="Cambria Math" panose="02040503050406030204" pitchFamily="18" charset="0"/>
                            <a:ea typeface="Cambria Math" panose="02040503050406030204" pitchFamily="18" charset="0"/>
                          </a:rPr>
                          <m:t>[</m:t>
                        </m:r>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ln</m:t>
                            </m:r>
                          </m:fName>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𝑍</m:t>
                                </m:r>
                              </m:e>
                              <m:e>
                                <m:r>
                                  <a:rPr lang="en-AU" b="0" i="1" smtClean="0">
                                    <a:latin typeface="Cambria Math" panose="02040503050406030204" pitchFamily="18" charset="0"/>
                                    <a:ea typeface="Cambria Math" panose="02040503050406030204" pitchFamily="18" charset="0"/>
                                  </a:rPr>
                                  <m:t>𝜃</m:t>
                                </m:r>
                              </m:e>
                            </m:d>
                            <m:r>
                              <a:rPr lang="en-AU" b="0" i="1" smtClean="0">
                                <a:latin typeface="Cambria Math" panose="02040503050406030204" pitchFamily="18" charset="0"/>
                                <a:ea typeface="Cambria Math" panose="02040503050406030204" pitchFamily="18" charset="0"/>
                              </a:rPr>
                              <m:t>+</m:t>
                            </m:r>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ln</m:t>
                                </m:r>
                              </m:fName>
                              <m:e>
                                <m:r>
                                  <a:rPr lang="en-AU" b="0" i="1" smtClean="0">
                                    <a:latin typeface="Cambria Math" panose="02040503050406030204" pitchFamily="18" charset="0"/>
                                    <a:ea typeface="Cambria Math" panose="02040503050406030204" pitchFamily="18" charset="0"/>
                                  </a:rPr>
                                  <m:t>𝑝</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e>
                            </m:func>
                          </m:e>
                        </m:func>
                      </m:e>
                    </m:nary>
                  </m:oMath>
                </a14:m>
                <a:endParaRPr lang="en-AU" dirty="0">
                  <a:ea typeface="Cambria Math" panose="02040503050406030204" pitchFamily="18" charset="0"/>
                </a:endParaRPr>
              </a:p>
              <a:p>
                <a:pPr marL="0" indent="0">
                  <a:buNone/>
                </a:pP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nary>
                      <m:naryPr>
                        <m:chr m:val="∑"/>
                        <m:supHide m:val="on"/>
                        <m:ctrlPr>
                          <a:rPr lang="en-AU" i="1" smtClean="0">
                            <a:latin typeface="Cambria Math" panose="02040503050406030204" pitchFamily="18" charset="0"/>
                            <a:ea typeface="Cambria Math" panose="02040503050406030204" pitchFamily="18" charset="0"/>
                          </a:rPr>
                        </m:ctrlPr>
                      </m:naryPr>
                      <m:sub>
                        <m:r>
                          <m:rPr>
                            <m:brk m:alnAt="7"/>
                          </m:rPr>
                          <a:rPr lang="en-AU" b="0" i="1" smtClean="0">
                            <a:latin typeface="Cambria Math" panose="02040503050406030204" pitchFamily="18" charset="0"/>
                            <a:ea typeface="Cambria Math" panose="02040503050406030204" pitchFamily="18" charset="0"/>
                          </a:rPr>
                          <m:t>𝑍</m:t>
                        </m:r>
                      </m:sub>
                      <m:sup/>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𝑍</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𝜃</m:t>
                                </m:r>
                              </m:e>
                              <m:sup>
                                <m:r>
                                  <a:rPr lang="en-AU" b="0" i="1" smtClean="0">
                                    <a:latin typeface="Cambria Math" panose="02040503050406030204" pitchFamily="18" charset="0"/>
                                    <a:ea typeface="Cambria Math" panose="02040503050406030204" pitchFamily="18" charset="0"/>
                                  </a:rPr>
                                  <m:t>𝑜𝑙𝑑</m:t>
                                </m:r>
                              </m:sup>
                            </m:sSup>
                          </m:e>
                        </m:d>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ln</m:t>
                            </m:r>
                          </m:fName>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𝑍</m:t>
                                </m:r>
                              </m:e>
                              <m:e>
                                <m:r>
                                  <a:rPr lang="en-AU" b="0" i="1" smtClean="0">
                                    <a:latin typeface="Cambria Math" panose="02040503050406030204" pitchFamily="18" charset="0"/>
                                    <a:ea typeface="Cambria Math" panose="02040503050406030204" pitchFamily="18" charset="0"/>
                                  </a:rPr>
                                  <m:t>𝜃</m:t>
                                </m:r>
                              </m:e>
                            </m:d>
                            <m:r>
                              <a:rPr lang="en-AU" b="0" i="1" smtClean="0">
                                <a:latin typeface="Cambria Math" panose="02040503050406030204" pitchFamily="18" charset="0"/>
                                <a:ea typeface="Cambria Math" panose="02040503050406030204" pitchFamily="18" charset="0"/>
                              </a:rPr>
                              <m:t>+</m:t>
                            </m:r>
                          </m:e>
                        </m:func>
                      </m:e>
                    </m:nary>
                    <m:nary>
                      <m:naryPr>
                        <m:chr m:val="∑"/>
                        <m:supHide m:val="on"/>
                        <m:ctrlPr>
                          <a:rPr lang="en-AU" i="1" smtClean="0">
                            <a:latin typeface="Cambria Math" panose="02040503050406030204" pitchFamily="18" charset="0"/>
                            <a:ea typeface="Cambria Math" panose="02040503050406030204" pitchFamily="18" charset="0"/>
                          </a:rPr>
                        </m:ctrlPr>
                      </m:naryPr>
                      <m:sub>
                        <m:r>
                          <m:rPr>
                            <m:brk m:alnAt="7"/>
                          </m:rPr>
                          <a:rPr lang="en-AU" b="0" i="1" smtClean="0">
                            <a:latin typeface="Cambria Math" panose="02040503050406030204" pitchFamily="18" charset="0"/>
                            <a:ea typeface="Cambria Math" panose="02040503050406030204" pitchFamily="18" charset="0"/>
                          </a:rPr>
                          <m:t>𝑍</m:t>
                        </m:r>
                      </m:sub>
                      <m:sup/>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𝑍</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𝜃</m:t>
                                </m:r>
                              </m:e>
                              <m:sup>
                                <m:r>
                                  <a:rPr lang="en-AU" b="0" i="1" smtClean="0">
                                    <a:latin typeface="Cambria Math" panose="02040503050406030204" pitchFamily="18" charset="0"/>
                                    <a:ea typeface="Cambria Math" panose="02040503050406030204" pitchFamily="18" charset="0"/>
                                  </a:rPr>
                                  <m:t>𝑜𝑙𝑑</m:t>
                                </m:r>
                              </m:sup>
                            </m:sSup>
                          </m:e>
                        </m:d>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ln</m:t>
                            </m:r>
                          </m:fName>
                          <m:e>
                            <m:r>
                              <a:rPr lang="en-AU" b="0" i="1" smtClean="0">
                                <a:latin typeface="Cambria Math" panose="02040503050406030204" pitchFamily="18" charset="0"/>
                                <a:ea typeface="Cambria Math" panose="02040503050406030204" pitchFamily="18" charset="0"/>
                              </a:rPr>
                              <m:t>𝑝</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e>
                        </m:func>
                      </m:e>
                    </m:nary>
                  </m:oMath>
                </a14:m>
                <a:endParaRPr lang="en-US" dirty="0"/>
              </a:p>
              <a:p>
                <a:pPr marL="0" indent="0">
                  <a:buNone/>
                </a:pPr>
                <a:r>
                  <a:rPr lang="en-US" dirty="0">
                    <a:ea typeface="Cambria Math" panose="02040503050406030204" pitchFamily="18" charset="0"/>
                  </a:rPr>
                  <a:t>		</a:t>
                </a:r>
                <a14:m>
                  <m:oMath xmlns:m="http://schemas.openxmlformats.org/officeDocument/2006/math">
                    <m:r>
                      <a:rPr lang="en-AU">
                        <a:latin typeface="Cambria Math" panose="02040503050406030204" pitchFamily="18" charset="0"/>
                        <a:ea typeface="Cambria Math" panose="02040503050406030204" pitchFamily="18" charset="0"/>
                      </a:rPr>
                      <m:t>=</m:t>
                    </m:r>
                    <m:nary>
                      <m:naryPr>
                        <m:chr m:val="∑"/>
                        <m:supHide m:val="on"/>
                        <m:ctrlPr>
                          <a:rPr lang="en-AU" i="1" smtClean="0">
                            <a:latin typeface="Cambria Math" panose="02040503050406030204" pitchFamily="18" charset="0"/>
                            <a:ea typeface="Cambria Math" panose="02040503050406030204" pitchFamily="18" charset="0"/>
                          </a:rPr>
                        </m:ctrlPr>
                      </m:naryPr>
                      <m:sub>
                        <m:r>
                          <m:rPr>
                            <m:brk m:alnAt="7"/>
                          </m:rPr>
                          <a:rPr lang="en-AU" b="0" i="1" smtClean="0">
                            <a:latin typeface="Cambria Math" panose="02040503050406030204" pitchFamily="18" charset="0"/>
                            <a:ea typeface="Cambria Math" panose="02040503050406030204" pitchFamily="18" charset="0"/>
                          </a:rPr>
                          <m:t>𝑍</m:t>
                        </m:r>
                      </m:sub>
                      <m:sup/>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𝑍</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𝜃</m:t>
                                </m:r>
                              </m:e>
                              <m:sup>
                                <m:r>
                                  <a:rPr lang="en-AU" b="0" i="1" smtClean="0">
                                    <a:latin typeface="Cambria Math" panose="02040503050406030204" pitchFamily="18" charset="0"/>
                                    <a:ea typeface="Cambria Math" panose="02040503050406030204" pitchFamily="18" charset="0"/>
                                  </a:rPr>
                                  <m:t>𝑜𝑙𝑑</m:t>
                                </m:r>
                              </m:sup>
                            </m:sSup>
                          </m:e>
                        </m:d>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ln</m:t>
                            </m:r>
                          </m:fName>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𝑍</m:t>
                                </m:r>
                              </m:e>
                              <m:e>
                                <m:r>
                                  <a:rPr lang="en-AU" b="0" i="1" smtClean="0">
                                    <a:latin typeface="Cambria Math" panose="02040503050406030204" pitchFamily="18" charset="0"/>
                                    <a:ea typeface="Cambria Math" panose="02040503050406030204" pitchFamily="18" charset="0"/>
                                  </a:rPr>
                                  <m:t>𝜃</m:t>
                                </m:r>
                              </m:e>
                            </m:d>
                            <m:r>
                              <a:rPr lang="en-AU" b="0" i="1" smtClean="0">
                                <a:latin typeface="Cambria Math" panose="02040503050406030204" pitchFamily="18" charset="0"/>
                                <a:ea typeface="Cambria Math" panose="02040503050406030204" pitchFamily="18" charset="0"/>
                              </a:rPr>
                              <m:t>+</m:t>
                            </m:r>
                          </m:e>
                        </m:func>
                      </m:e>
                    </m:nary>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ln</m:t>
                        </m:r>
                      </m:fName>
                      <m:e>
                        <m:r>
                          <a:rPr lang="en-AU" b="0" i="1" smtClean="0">
                            <a:latin typeface="Cambria Math" panose="02040503050406030204" pitchFamily="18" charset="0"/>
                            <a:ea typeface="Cambria Math" panose="02040503050406030204" pitchFamily="18" charset="0"/>
                          </a:rPr>
                          <m:t>𝑝</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nary>
                          <m:naryPr>
                            <m:chr m:val="∑"/>
                            <m:supHide m:val="on"/>
                            <m:ctrlPr>
                              <a:rPr lang="en-AU" b="0" i="1" smtClean="0">
                                <a:latin typeface="Cambria Math" panose="02040503050406030204" pitchFamily="18" charset="0"/>
                                <a:ea typeface="Cambria Math" panose="02040503050406030204" pitchFamily="18" charset="0"/>
                              </a:rPr>
                            </m:ctrlPr>
                          </m:naryPr>
                          <m:sub>
                            <m:r>
                              <m:rPr>
                                <m:brk m:alnAt="7"/>
                              </m:rPr>
                              <a:rPr lang="en-AU" b="0" i="1" smtClean="0">
                                <a:latin typeface="Cambria Math" panose="02040503050406030204" pitchFamily="18" charset="0"/>
                                <a:ea typeface="Cambria Math" panose="02040503050406030204" pitchFamily="18" charset="0"/>
                              </a:rPr>
                              <m:t>𝑍</m:t>
                            </m:r>
                          </m:sub>
                          <m:sup/>
                          <m:e>
                            <m:r>
                              <a:rPr lang="en-AU" b="0" i="1" smtClean="0">
                                <a:latin typeface="Cambria Math" panose="02040503050406030204" pitchFamily="18" charset="0"/>
                                <a:ea typeface="Cambria Math" panose="02040503050406030204" pitchFamily="18" charset="0"/>
                              </a:rPr>
                              <m:t>𝑝</m:t>
                            </m:r>
                          </m:e>
                        </m:nary>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𝑍</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𝜃</m:t>
                            </m:r>
                          </m:e>
                          <m:sup>
                            <m:r>
                              <a:rPr lang="en-AU" b="0" i="1" smtClean="0">
                                <a:latin typeface="Cambria Math" panose="02040503050406030204" pitchFamily="18" charset="0"/>
                                <a:ea typeface="Cambria Math" panose="02040503050406030204" pitchFamily="18" charset="0"/>
                              </a:rPr>
                              <m:t>𝑜𝑙𝑑</m:t>
                            </m:r>
                          </m:sup>
                        </m:sSup>
                        <m:r>
                          <a:rPr lang="en-AU" b="0" i="1" smtClean="0">
                            <a:latin typeface="Cambria Math" panose="02040503050406030204" pitchFamily="18" charset="0"/>
                            <a:ea typeface="Cambria Math" panose="02040503050406030204" pitchFamily="18" charset="0"/>
                          </a:rPr>
                          <m:t>)</m:t>
                        </m:r>
                      </m:e>
                    </m:func>
                  </m:oMath>
                </a14:m>
                <a:endParaRPr lang="en-US" dirty="0"/>
              </a:p>
              <a:p>
                <a:pPr marL="0" indent="0">
                  <a:buNone/>
                </a:pPr>
                <a:r>
                  <a:rPr lang="en-US" dirty="0">
                    <a:ea typeface="Cambria Math" panose="02040503050406030204" pitchFamily="18" charset="0"/>
                  </a:rPr>
                  <a:t>		</a:t>
                </a:r>
                <a14:m>
                  <m:oMath xmlns:m="http://schemas.openxmlformats.org/officeDocument/2006/math">
                    <m:r>
                      <a:rPr lang="en-AU">
                        <a:latin typeface="Cambria Math" panose="02040503050406030204" pitchFamily="18" charset="0"/>
                        <a:ea typeface="Cambria Math" panose="02040503050406030204" pitchFamily="18" charset="0"/>
                      </a:rPr>
                      <m:t>=</m:t>
                    </m:r>
                    <m:nary>
                      <m:naryPr>
                        <m:chr m:val="∑"/>
                        <m:supHide m:val="on"/>
                        <m:ctrlPr>
                          <a:rPr lang="en-AU" i="1" smtClean="0">
                            <a:latin typeface="Cambria Math" panose="02040503050406030204" pitchFamily="18" charset="0"/>
                            <a:ea typeface="Cambria Math" panose="02040503050406030204" pitchFamily="18" charset="0"/>
                          </a:rPr>
                        </m:ctrlPr>
                      </m:naryPr>
                      <m:sub>
                        <m:r>
                          <m:rPr>
                            <m:brk m:alnAt="7"/>
                          </m:rPr>
                          <a:rPr lang="en-AU" b="0" i="1" smtClean="0">
                            <a:latin typeface="Cambria Math" panose="02040503050406030204" pitchFamily="18" charset="0"/>
                            <a:ea typeface="Cambria Math" panose="02040503050406030204" pitchFamily="18" charset="0"/>
                          </a:rPr>
                          <m:t>𝑍</m:t>
                        </m:r>
                      </m:sub>
                      <m:sup/>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𝑍</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sSup>
                              <m:sSupPr>
                                <m:ctrlPr>
                                  <a:rPr lang="en-AU" b="0" i="1" smtClean="0">
                                    <a:latin typeface="Cambria Math" panose="02040503050406030204" pitchFamily="18" charset="0"/>
                                    <a:ea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𝜃</m:t>
                                </m:r>
                              </m:e>
                              <m:sup>
                                <m:r>
                                  <a:rPr lang="en-AU" b="0" i="1" smtClean="0">
                                    <a:latin typeface="Cambria Math" panose="02040503050406030204" pitchFamily="18" charset="0"/>
                                    <a:ea typeface="Cambria Math" panose="02040503050406030204" pitchFamily="18" charset="0"/>
                                  </a:rPr>
                                  <m:t>𝑜𝑙𝑑</m:t>
                                </m:r>
                              </m:sup>
                            </m:sSup>
                          </m:e>
                        </m:d>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ln</m:t>
                            </m:r>
                          </m:fName>
                          <m:e>
                            <m:r>
                              <a:rPr lang="en-AU" b="0" i="1" smtClean="0">
                                <a:latin typeface="Cambria Math" panose="02040503050406030204" pitchFamily="18" charset="0"/>
                                <a:ea typeface="Cambria Math" panose="02040503050406030204" pitchFamily="18" charset="0"/>
                              </a:rPr>
                              <m:t>𝑝</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𝑋</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𝑍</m:t>
                                </m:r>
                              </m:e>
                              <m:e>
                                <m:r>
                                  <a:rPr lang="en-AU" b="0" i="1" smtClean="0">
                                    <a:latin typeface="Cambria Math" panose="02040503050406030204" pitchFamily="18" charset="0"/>
                                    <a:ea typeface="Cambria Math" panose="02040503050406030204" pitchFamily="18" charset="0"/>
                                  </a:rPr>
                                  <m:t>𝜃</m:t>
                                </m:r>
                              </m:e>
                            </m:d>
                            <m:r>
                              <a:rPr lang="en-AU" b="0" i="1" smtClean="0">
                                <a:latin typeface="Cambria Math" panose="02040503050406030204" pitchFamily="18" charset="0"/>
                                <a:ea typeface="Cambria Math" panose="02040503050406030204" pitchFamily="18" charset="0"/>
                              </a:rPr>
                              <m:t>+</m:t>
                            </m:r>
                          </m:e>
                        </m:func>
                      </m:e>
                    </m:nary>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ln</m:t>
                        </m:r>
                      </m:fName>
                      <m:e>
                        <m:r>
                          <a:rPr lang="en-AU" b="0" i="1" smtClean="0">
                            <a:latin typeface="Cambria Math" panose="02040503050406030204" pitchFamily="18" charset="0"/>
                            <a:ea typeface="Cambria Math" panose="02040503050406030204" pitchFamily="18" charset="0"/>
                          </a:rPr>
                          <m:t>𝑝</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𝜃</m:t>
                        </m:r>
                        <m:r>
                          <a:rPr lang="en-AU" b="0" i="1" smtClean="0">
                            <a:latin typeface="Cambria Math" panose="02040503050406030204" pitchFamily="18" charset="0"/>
                            <a:ea typeface="Cambria Math" panose="02040503050406030204" pitchFamily="18" charset="0"/>
                          </a:rPr>
                          <m:t>)</m:t>
                        </m:r>
                      </m:e>
                    </m:func>
                  </m:oMath>
                </a14:m>
                <a:endParaRPr lang="en-US" dirty="0"/>
              </a:p>
              <a:p>
                <a:pPr marL="0" indent="0">
                  <a:buNone/>
                </a:pPr>
                <a:r>
                  <a:rPr lang="en-AU" dirty="0">
                    <a:ea typeface="Cambria Math" panose="02040503050406030204" pitchFamily="18" charset="0"/>
                  </a:rPr>
                  <a:t>		</a:t>
                </a:r>
                <a14:m>
                  <m:oMath xmlns:m="http://schemas.openxmlformats.org/officeDocument/2006/math">
                    <m:r>
                      <a:rPr lang="en-AU"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Q</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p>
                      <m:sSupPr>
                        <m:ctrlPr>
                          <a:rPr lang="el-GR" b="0" i="1" smtClean="0">
                            <a:latin typeface="Cambria Math" panose="02040503050406030204" pitchFamily="18" charset="0"/>
                            <a:ea typeface="Cambria Math" panose="02040503050406030204" pitchFamily="18" charset="0"/>
                          </a:rPr>
                        </m:ctrlPr>
                      </m:sSupPr>
                      <m:e>
                        <m:r>
                          <a:rPr lang="el-GR"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𝑜𝑙𝑑</m:t>
                        </m:r>
                      </m:sup>
                    </m:sSup>
                    <m:r>
                      <a:rPr lang="en-US" b="0" i="0" smtClean="0">
                        <a:latin typeface="Cambria Math" panose="02040503050406030204" pitchFamily="18" charset="0"/>
                        <a:ea typeface="Cambria Math" panose="02040503050406030204" pitchFamily="18" charset="0"/>
                      </a:rPr>
                      <m:t>)</m:t>
                    </m:r>
                  </m:oMath>
                </a14:m>
                <a:r>
                  <a:rPr lang="en-US" dirty="0"/>
                  <a:t> +</a:t>
                </a:r>
                <a:r>
                  <a:rPr lang="en-AU" dirty="0">
                    <a:ea typeface="Cambria Math" panose="02040503050406030204" pitchFamily="18" charset="0"/>
                  </a:rPr>
                  <a:t> </a:t>
                </a:r>
                <a14:m>
                  <m:oMath xmlns:m="http://schemas.openxmlformats.org/officeDocument/2006/math">
                    <m:func>
                      <m:funcPr>
                        <m:ctrlPr>
                          <a:rPr lang="en-AU" i="1">
                            <a:latin typeface="Cambria Math" panose="02040503050406030204" pitchFamily="18" charset="0"/>
                            <a:ea typeface="Cambria Math" panose="02040503050406030204" pitchFamily="18" charset="0"/>
                          </a:rPr>
                        </m:ctrlPr>
                      </m:funcPr>
                      <m:fName>
                        <m:r>
                          <m:rPr>
                            <m:sty m:val="p"/>
                          </m:rPr>
                          <a:rPr lang="en-AU">
                            <a:latin typeface="Cambria Math" panose="02040503050406030204" pitchFamily="18" charset="0"/>
                            <a:ea typeface="Cambria Math" panose="02040503050406030204" pitchFamily="18" charset="0"/>
                          </a:rPr>
                          <m:t>ln</m:t>
                        </m:r>
                      </m:fName>
                      <m:e>
                        <m:r>
                          <a:rPr lang="en-AU" i="1">
                            <a:latin typeface="Cambria Math" panose="02040503050406030204" pitchFamily="18" charset="0"/>
                            <a:ea typeface="Cambria Math" panose="02040503050406030204" pitchFamily="18" charset="0"/>
                          </a:rPr>
                          <m:t>𝑝</m:t>
                        </m:r>
                        <m:r>
                          <a:rPr lang="en-AU" i="1">
                            <a:latin typeface="Cambria Math" panose="02040503050406030204" pitchFamily="18" charset="0"/>
                            <a:ea typeface="Cambria Math" panose="02040503050406030204" pitchFamily="18" charset="0"/>
                          </a:rPr>
                          <m:t>(</m:t>
                        </m:r>
                        <m:r>
                          <a:rPr lang="en-AU" i="1">
                            <a:latin typeface="Cambria Math" panose="02040503050406030204" pitchFamily="18" charset="0"/>
                            <a:ea typeface="Cambria Math" panose="02040503050406030204" pitchFamily="18" charset="0"/>
                          </a:rPr>
                          <m:t>𝜃</m:t>
                        </m:r>
                        <m:r>
                          <a:rPr lang="en-AU" i="1">
                            <a:latin typeface="Cambria Math" panose="02040503050406030204" pitchFamily="18" charset="0"/>
                            <a:ea typeface="Cambria Math" panose="02040503050406030204" pitchFamily="18" charset="0"/>
                          </a:rPr>
                          <m:t>)</m:t>
                        </m:r>
                      </m:e>
                    </m:func>
                  </m:oMath>
                </a14:m>
                <a:endParaRPr lang="en-US" dirty="0"/>
              </a:p>
              <a:p>
                <a:pPr marL="0" indent="0">
                  <a:buNone/>
                </a:pPr>
                <a:endParaRPr lang="en-US" dirty="0"/>
              </a:p>
            </p:txBody>
          </p:sp>
        </mc:Choice>
        <mc:Fallback xmlns="">
          <p:sp>
            <p:nvSpPr>
              <p:cNvPr id="4" name="Content Placeholder 2">
                <a:extLst>
                  <a:ext uri="{FF2B5EF4-FFF2-40B4-BE49-F238E27FC236}">
                    <a16:creationId xmlns:a16="http://schemas.microsoft.com/office/drawing/2014/main" id="{8A785B61-3EE4-7E4D-AB0E-499902157BC6}"/>
                  </a:ext>
                </a:extLst>
              </p:cNvPr>
              <p:cNvSpPr txBox="1">
                <a:spLocks noGrp="1" noRot="1" noChangeAspect="1" noMove="1" noResize="1" noEditPoints="1" noAdjustHandles="1" noChangeArrowheads="1" noChangeShapeType="1" noTextEdit="1"/>
              </p:cNvSpPr>
              <p:nvPr>
                <p:ph type="body"/>
              </p:nvPr>
            </p:nvSpPr>
            <p:spPr>
              <a:xfrm>
                <a:off x="195242" y="1326600"/>
                <a:ext cx="9071640" cy="3288240"/>
              </a:xfrm>
              <a:prstGeom prst="rect">
                <a:avLst/>
              </a:prstGeom>
              <a:blipFill>
                <a:blip r:embed="rId2"/>
                <a:stretch>
                  <a:fillRect t="-576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5592359-EB21-FA45-AA08-381E76EE4693}"/>
              </a:ext>
            </a:extLst>
          </p:cNvPr>
          <p:cNvSpPr txBox="1"/>
          <p:nvPr/>
        </p:nvSpPr>
        <p:spPr>
          <a:xfrm>
            <a:off x="522514" y="570016"/>
            <a:ext cx="3716977" cy="646331"/>
          </a:xfrm>
          <a:prstGeom prst="rect">
            <a:avLst/>
          </a:prstGeom>
          <a:noFill/>
        </p:spPr>
        <p:txBody>
          <a:bodyPr wrap="square" rtlCol="0">
            <a:spAutoFit/>
          </a:bodyPr>
          <a:lstStyle/>
          <a:p>
            <a:r>
              <a:rPr lang="en-US" sz="3600" dirty="0"/>
              <a:t>M-step</a:t>
            </a:r>
          </a:p>
        </p:txBody>
      </p:sp>
    </p:spTree>
    <p:extLst>
      <p:ext uri="{BB962C8B-B14F-4D97-AF65-F5344CB8AC3E}">
        <p14:creationId xmlns:p14="http://schemas.microsoft.com/office/powerpoint/2010/main" val="220759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504000" y="187200"/>
            <a:ext cx="3201101" cy="1024200"/>
          </a:xfrm>
          <a:prstGeom prst="rect">
            <a:avLst/>
          </a:prstGeom>
          <a:noFill/>
          <a:ln>
            <a:noFill/>
          </a:ln>
        </p:spPr>
        <p:txBody>
          <a:bodyPr lIns="0" tIns="0" rIns="0" bIns="0" anchor="ctr"/>
          <a:lstStyle/>
          <a:p>
            <a:pPr algn="ctr"/>
            <a:r>
              <a:rPr lang="en-AU" sz="3600" b="0" strike="noStrike" spc="-1" dirty="0">
                <a:latin typeface="Arial"/>
              </a:rPr>
              <a:t>Question2.b</a:t>
            </a:r>
          </a:p>
        </p:txBody>
      </p:sp>
      <p:sp>
        <p:nvSpPr>
          <p:cNvPr id="2" name="TextBox 1">
            <a:extLst>
              <a:ext uri="{FF2B5EF4-FFF2-40B4-BE49-F238E27FC236}">
                <a16:creationId xmlns:a16="http://schemas.microsoft.com/office/drawing/2014/main" id="{6F383E15-A884-2B43-B2B9-BB1DE06AAB67}"/>
              </a:ext>
            </a:extLst>
          </p:cNvPr>
          <p:cNvSpPr txBox="1"/>
          <p:nvPr/>
        </p:nvSpPr>
        <p:spPr>
          <a:xfrm>
            <a:off x="2006930" y="2526654"/>
            <a:ext cx="5830784" cy="954107"/>
          </a:xfrm>
          <a:prstGeom prst="rect">
            <a:avLst/>
          </a:prstGeom>
          <a:noFill/>
        </p:spPr>
        <p:txBody>
          <a:bodyPr wrap="square" rtlCol="0">
            <a:spAutoFit/>
          </a:bodyPr>
          <a:lstStyle/>
          <a:p>
            <a:r>
              <a:rPr lang="en-AU" sz="3600" spc="-1" dirty="0"/>
              <a:t>	Speaker Identification </a:t>
            </a:r>
          </a:p>
          <a:p>
            <a:r>
              <a:rPr lang="en-AU" sz="2000" spc="-1" dirty="0"/>
              <a:t>	      GMM-UBM (map) vs GMM (ml)</a:t>
            </a:r>
            <a:endParaRPr lang="en-US" sz="2000" dirty="0"/>
          </a:p>
        </p:txBody>
      </p:sp>
    </p:spTree>
    <p:extLst>
      <p:ext uri="{BB962C8B-B14F-4D97-AF65-F5344CB8AC3E}">
        <p14:creationId xmlns:p14="http://schemas.microsoft.com/office/powerpoint/2010/main" val="6397060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504000" y="187200"/>
            <a:ext cx="7416000" cy="1024200"/>
          </a:xfrm>
          <a:prstGeom prst="rect">
            <a:avLst/>
          </a:prstGeom>
          <a:noFill/>
          <a:ln>
            <a:noFill/>
          </a:ln>
        </p:spPr>
        <p:txBody>
          <a:bodyPr lIns="0" tIns="0" rIns="0" bIns="0" anchor="ctr"/>
          <a:lstStyle/>
          <a:p>
            <a:pPr algn="ctr"/>
            <a:r>
              <a:rPr lang="en-AU" sz="3600" b="0" strike="noStrike" spc="-1">
                <a:latin typeface="Arial"/>
              </a:rPr>
              <a:t>Question2.b Speaker Identification</a:t>
            </a:r>
          </a:p>
        </p:txBody>
      </p:sp>
      <p:sp>
        <p:nvSpPr>
          <p:cNvPr id="143" name="TextShape 2"/>
          <p:cNvSpPr txBox="1"/>
          <p:nvPr/>
        </p:nvSpPr>
        <p:spPr>
          <a:xfrm>
            <a:off x="2376000" y="4320000"/>
            <a:ext cx="2016000" cy="346320"/>
          </a:xfrm>
          <a:prstGeom prst="rect">
            <a:avLst/>
          </a:prstGeom>
          <a:noFill/>
          <a:ln>
            <a:noFill/>
          </a:ln>
        </p:spPr>
        <p:txBody>
          <a:bodyPr lIns="90000" tIns="45000" rIns="90000" bIns="45000"/>
          <a:lstStyle/>
          <a:p>
            <a:r>
              <a:rPr lang="en-AU" sz="1800" b="0" strike="noStrike" spc="-1">
                <a:latin typeface="Arial"/>
              </a:rPr>
              <a:t>Err = 0%</a:t>
            </a:r>
          </a:p>
        </p:txBody>
      </p:sp>
      <p:sp>
        <p:nvSpPr>
          <p:cNvPr id="144" name="TextShape 3"/>
          <p:cNvSpPr txBox="1"/>
          <p:nvPr/>
        </p:nvSpPr>
        <p:spPr>
          <a:xfrm>
            <a:off x="6624000" y="4320000"/>
            <a:ext cx="2016000" cy="346320"/>
          </a:xfrm>
          <a:prstGeom prst="rect">
            <a:avLst/>
          </a:prstGeom>
          <a:noFill/>
          <a:ln>
            <a:noFill/>
          </a:ln>
        </p:spPr>
        <p:txBody>
          <a:bodyPr lIns="90000" tIns="45000" rIns="90000" bIns="45000"/>
          <a:lstStyle/>
          <a:p>
            <a:r>
              <a:rPr lang="en-AU" sz="1800" b="0" strike="noStrike" spc="-1">
                <a:latin typeface="Arial"/>
              </a:rPr>
              <a:t>Err = 13%</a:t>
            </a:r>
          </a:p>
        </p:txBody>
      </p:sp>
      <p:pic>
        <p:nvPicPr>
          <p:cNvPr id="145" name="Picture 144"/>
          <p:cNvPicPr/>
          <p:nvPr/>
        </p:nvPicPr>
        <p:blipFill>
          <a:blip r:embed="rId2"/>
          <a:stretch/>
        </p:blipFill>
        <p:spPr>
          <a:xfrm>
            <a:off x="936000" y="1224000"/>
            <a:ext cx="3960000" cy="3024360"/>
          </a:xfrm>
          <a:prstGeom prst="rect">
            <a:avLst/>
          </a:prstGeom>
          <a:ln>
            <a:noFill/>
          </a:ln>
        </p:spPr>
      </p:pic>
      <p:pic>
        <p:nvPicPr>
          <p:cNvPr id="146" name="Picture 145"/>
          <p:cNvPicPr/>
          <p:nvPr/>
        </p:nvPicPr>
        <p:blipFill>
          <a:blip r:embed="rId3"/>
          <a:stretch/>
        </p:blipFill>
        <p:spPr>
          <a:xfrm>
            <a:off x="5371200" y="1255680"/>
            <a:ext cx="4060800" cy="299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SV GMM-UBM overview</a:t>
            </a:r>
          </a:p>
        </p:txBody>
      </p:sp>
      <p:pic>
        <p:nvPicPr>
          <p:cNvPr id="148" name="Picture 147"/>
          <p:cNvPicPr/>
          <p:nvPr/>
        </p:nvPicPr>
        <p:blipFill>
          <a:blip r:embed="rId2"/>
          <a:stretch/>
        </p:blipFill>
        <p:spPr>
          <a:xfrm>
            <a:off x="1020240" y="1391760"/>
            <a:ext cx="4379760" cy="3288240"/>
          </a:xfrm>
          <a:prstGeom prst="rect">
            <a:avLst/>
          </a:prstGeom>
          <a:ln>
            <a:noFill/>
          </a:ln>
        </p:spPr>
      </p:pic>
      <p:sp>
        <p:nvSpPr>
          <p:cNvPr id="149" name="TextShape 2"/>
          <p:cNvSpPr txBox="1"/>
          <p:nvPr/>
        </p:nvSpPr>
        <p:spPr>
          <a:xfrm>
            <a:off x="5438410" y="2835275"/>
            <a:ext cx="3621975" cy="600606"/>
          </a:xfrm>
          <a:prstGeom prst="rect">
            <a:avLst/>
          </a:prstGeom>
          <a:noFill/>
          <a:ln>
            <a:noFill/>
          </a:ln>
        </p:spPr>
        <p:txBody>
          <a:bodyPr lIns="90000" tIns="45000" rIns="90000" bIns="45000"/>
          <a:lstStyle/>
          <a:p>
            <a:r>
              <a:rPr lang="en-AU" sz="1400" b="0" strike="noStrike" spc="-1" dirty="0" err="1">
                <a:latin typeface="Arial"/>
              </a:rPr>
              <a:t>Λ</a:t>
            </a:r>
            <a:r>
              <a:rPr lang="en-AU" sz="1400" b="0" strike="noStrike" spc="-1" dirty="0">
                <a:latin typeface="Arial"/>
              </a:rPr>
              <a:t>(X)= log p(</a:t>
            </a:r>
            <a:r>
              <a:rPr lang="en-AU" sz="1400" b="0" strike="noStrike" spc="-1" dirty="0" err="1">
                <a:latin typeface="Arial"/>
              </a:rPr>
              <a:t>X|gmmspk</a:t>
            </a:r>
            <a:r>
              <a:rPr lang="en-AU" sz="1400" b="0" strike="noStrike" spc="-1" dirty="0">
                <a:latin typeface="Arial"/>
              </a:rPr>
              <a:t>)−log p(</a:t>
            </a:r>
            <a:r>
              <a:rPr lang="en-AU" sz="1400" b="0" strike="noStrike" spc="-1" dirty="0" err="1">
                <a:latin typeface="Arial"/>
              </a:rPr>
              <a:t>X|ubm</a:t>
            </a:r>
            <a:r>
              <a:rPr lang="en-AU" sz="1400" b="0" strike="noStrike" spc="-1" dirty="0">
                <a:latin typeface="Arial"/>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576000" y="226080"/>
            <a:ext cx="8999640" cy="853920"/>
          </a:xfrm>
          <a:prstGeom prst="rect">
            <a:avLst/>
          </a:prstGeom>
          <a:noFill/>
          <a:ln>
            <a:noFill/>
          </a:ln>
        </p:spPr>
        <p:txBody>
          <a:bodyPr lIns="0" tIns="0" rIns="0" bIns="0" anchor="ctr"/>
          <a:lstStyle/>
          <a:p>
            <a:pPr algn="ctr"/>
            <a:r>
              <a:rPr lang="en-AU" sz="4400" b="0" strike="noStrike" spc="-1">
                <a:latin typeface="Arial"/>
              </a:rPr>
              <a:t>SID GMM-UBM overview</a:t>
            </a:r>
          </a:p>
        </p:txBody>
      </p:sp>
      <p:pic>
        <p:nvPicPr>
          <p:cNvPr id="151" name="Picture 150"/>
          <p:cNvPicPr/>
          <p:nvPr/>
        </p:nvPicPr>
        <p:blipFill>
          <a:blip r:embed="rId2"/>
          <a:stretch/>
        </p:blipFill>
        <p:spPr>
          <a:xfrm>
            <a:off x="1584000" y="1512000"/>
            <a:ext cx="6570000" cy="3288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720000" y="196560"/>
            <a:ext cx="8855640" cy="625320"/>
          </a:xfrm>
          <a:prstGeom prst="rect">
            <a:avLst/>
          </a:prstGeom>
          <a:noFill/>
          <a:ln>
            <a:noFill/>
          </a:ln>
        </p:spPr>
        <p:txBody>
          <a:bodyPr lIns="0" tIns="0" rIns="0" bIns="0" anchor="ctr"/>
          <a:lstStyle/>
          <a:p>
            <a:pPr algn="ctr"/>
            <a:r>
              <a:rPr lang="en-AU" sz="4400" b="0" strike="noStrike" spc="-1">
                <a:latin typeface="Arial"/>
              </a:rPr>
              <a:t>SID GMM-UBM overview</a:t>
            </a:r>
          </a:p>
        </p:txBody>
      </p:sp>
      <p:pic>
        <p:nvPicPr>
          <p:cNvPr id="153" name="Picture 152"/>
          <p:cNvPicPr/>
          <p:nvPr/>
        </p:nvPicPr>
        <p:blipFill>
          <a:blip r:embed="rId2"/>
          <a:stretch/>
        </p:blipFill>
        <p:spPr>
          <a:xfrm>
            <a:off x="1728000" y="1255680"/>
            <a:ext cx="6359096" cy="421831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720000" y="196560"/>
            <a:ext cx="8855640" cy="625320"/>
          </a:xfrm>
          <a:prstGeom prst="rect">
            <a:avLst/>
          </a:prstGeom>
          <a:noFill/>
          <a:ln>
            <a:noFill/>
          </a:ln>
        </p:spPr>
        <p:txBody>
          <a:bodyPr lIns="0" tIns="0" rIns="0" bIns="0" anchor="ctr"/>
          <a:lstStyle/>
          <a:p>
            <a:pPr algn="ctr"/>
            <a:r>
              <a:rPr lang="en-AU" sz="4400" b="0" strike="noStrike" spc="-1">
                <a:latin typeface="Arial"/>
              </a:rPr>
              <a:t>SID GMM overview</a:t>
            </a:r>
          </a:p>
        </p:txBody>
      </p:sp>
      <p:pic>
        <p:nvPicPr>
          <p:cNvPr id="155" name="Picture 154"/>
          <p:cNvPicPr/>
          <p:nvPr/>
        </p:nvPicPr>
        <p:blipFill>
          <a:blip r:embed="rId2"/>
          <a:stretch/>
        </p:blipFill>
        <p:spPr>
          <a:xfrm>
            <a:off x="575999" y="2016000"/>
            <a:ext cx="6786701" cy="1961640"/>
          </a:xfrm>
          <a:prstGeom prst="rect">
            <a:avLst/>
          </a:prstGeom>
          <a:ln>
            <a:noFill/>
          </a:ln>
        </p:spPr>
      </p:pic>
      <p:sp>
        <p:nvSpPr>
          <p:cNvPr id="156" name="TextShape 2"/>
          <p:cNvSpPr txBox="1"/>
          <p:nvPr/>
        </p:nvSpPr>
        <p:spPr>
          <a:xfrm>
            <a:off x="6478163" y="3542930"/>
            <a:ext cx="2202699" cy="339708"/>
          </a:xfrm>
          <a:prstGeom prst="rect">
            <a:avLst/>
          </a:prstGeom>
          <a:noFill/>
          <a:ln>
            <a:noFill/>
          </a:ln>
        </p:spPr>
        <p:txBody>
          <a:bodyPr lIns="90000" tIns="45000" rIns="90000" bIns="45000"/>
          <a:lstStyle/>
          <a:p>
            <a:r>
              <a:rPr lang="en-AU" sz="1200" b="0" strike="noStrike" spc="-1" dirty="0" err="1">
                <a:latin typeface="Arial"/>
              </a:rPr>
              <a:t>Λ</a:t>
            </a:r>
            <a:r>
              <a:rPr lang="en-AU" sz="1200" b="0" strike="noStrike" spc="-1" dirty="0">
                <a:latin typeface="Arial"/>
              </a:rPr>
              <a:t>(X)= log p(</a:t>
            </a:r>
            <a:r>
              <a:rPr lang="en-AU" sz="1200" b="0" strike="noStrike" spc="-1" dirty="0" err="1">
                <a:latin typeface="Arial"/>
              </a:rPr>
              <a:t>X|gmmspk</a:t>
            </a:r>
            <a:r>
              <a:rPr lang="en-AU" sz="1200" b="0" strike="noStrike" spc="-1" dirty="0">
                <a:latin typeface="Arial"/>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720000" y="196560"/>
            <a:ext cx="8855640" cy="625320"/>
          </a:xfrm>
          <a:prstGeom prst="rect">
            <a:avLst/>
          </a:prstGeom>
          <a:noFill/>
          <a:ln>
            <a:noFill/>
          </a:ln>
        </p:spPr>
        <p:txBody>
          <a:bodyPr lIns="0" tIns="0" rIns="0" bIns="0" anchor="ctr"/>
          <a:lstStyle/>
          <a:p>
            <a:pPr algn="ctr"/>
            <a:r>
              <a:rPr lang="en-AU" sz="4400" b="0" strike="noStrike" spc="-1">
                <a:latin typeface="Arial"/>
              </a:rPr>
              <a:t>SID GMM overview</a:t>
            </a:r>
          </a:p>
        </p:txBody>
      </p:sp>
      <p:pic>
        <p:nvPicPr>
          <p:cNvPr id="158" name="Picture 157"/>
          <p:cNvPicPr/>
          <p:nvPr/>
        </p:nvPicPr>
        <p:blipFill>
          <a:blip r:embed="rId2"/>
          <a:stretch/>
        </p:blipFill>
        <p:spPr>
          <a:xfrm>
            <a:off x="1368000" y="1368000"/>
            <a:ext cx="6657480" cy="3600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System front-end</a:t>
            </a:r>
          </a:p>
        </p:txBody>
      </p:sp>
      <p:sp>
        <p:nvSpPr>
          <p:cNvPr id="160" name="TextShape 2"/>
          <p:cNvSpPr txBox="1"/>
          <p:nvPr/>
        </p:nvSpPr>
        <p:spPr>
          <a:xfrm>
            <a:off x="504000" y="1326600"/>
            <a:ext cx="9071640" cy="328824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dirty="0">
                <a:latin typeface="Arial"/>
              </a:rPr>
              <a:t>Front-end is same as implementation in Q1, except that the pitch feature is not included.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How to choose?</a:t>
            </a:r>
          </a:p>
        </p:txBody>
      </p:sp>
      <p:sp>
        <p:nvSpPr>
          <p:cNvPr id="87" name="TextShape 2"/>
          <p:cNvSpPr txBox="1"/>
          <p:nvPr/>
        </p:nvSpPr>
        <p:spPr>
          <a:xfrm>
            <a:off x="504000" y="1326600"/>
            <a:ext cx="9071640" cy="3288240"/>
          </a:xfrm>
          <a:prstGeom prst="rect">
            <a:avLst/>
          </a:prstGeom>
          <a:noFill/>
          <a:ln>
            <a:noFill/>
          </a:ln>
        </p:spPr>
        <p:txBody>
          <a:bodyPr lIns="0" tIns="0" rIns="0" bIns="0">
            <a:normAutofit fontScale="92500"/>
          </a:bodyPr>
          <a:lstStyle/>
          <a:p>
            <a:pPr marL="432000" indent="-324000">
              <a:spcBef>
                <a:spcPts val="1417"/>
              </a:spcBef>
              <a:buClr>
                <a:srgbClr val="000000"/>
              </a:buClr>
              <a:buSzPct val="45000"/>
              <a:buFont typeface="Wingdings" charset="2"/>
              <a:buChar char=""/>
            </a:pPr>
            <a:r>
              <a:rPr lang="en-AU" sz="3200" b="0" strike="noStrike" spc="-1" dirty="0">
                <a:latin typeface="Arial"/>
              </a:rPr>
              <a:t>Ideally, features should:</a:t>
            </a:r>
          </a:p>
          <a:p>
            <a:pPr marL="432000" indent="-324000">
              <a:spcBef>
                <a:spcPts val="1417"/>
              </a:spcBef>
              <a:buClr>
                <a:srgbClr val="000000"/>
              </a:buClr>
              <a:buSzPct val="45000"/>
              <a:buFont typeface="Wingdings" charset="2"/>
              <a:buChar char=""/>
            </a:pPr>
            <a:r>
              <a:rPr lang="en-AU" sz="3200" spc="-1" dirty="0">
                <a:latin typeface="Arial"/>
              </a:rPr>
              <a:t>h</a:t>
            </a:r>
            <a:r>
              <a:rPr lang="en-AU" sz="3200" b="0" strike="noStrike" spc="-1" dirty="0">
                <a:latin typeface="Arial"/>
              </a:rPr>
              <a:t>ave large inter-gender variability and small intra-gender variability (i.e. cluster are well-separated)</a:t>
            </a:r>
          </a:p>
          <a:p>
            <a:pPr marL="432000" indent="-324000">
              <a:spcBef>
                <a:spcPts val="1417"/>
              </a:spcBef>
              <a:buClr>
                <a:srgbClr val="000000"/>
              </a:buClr>
              <a:buSzPct val="45000"/>
              <a:buFont typeface="Wingdings" charset="2"/>
              <a:buChar char=""/>
            </a:pPr>
            <a:r>
              <a:rPr lang="en-AU" sz="3200" b="0" strike="noStrike" spc="-1" dirty="0">
                <a:latin typeface="Arial"/>
              </a:rPr>
              <a:t>be robust against noise and distortion </a:t>
            </a:r>
          </a:p>
          <a:p>
            <a:pPr marL="432000" indent="-324000">
              <a:spcBef>
                <a:spcPts val="1417"/>
              </a:spcBef>
              <a:buClr>
                <a:srgbClr val="000000"/>
              </a:buClr>
              <a:buSzPct val="45000"/>
              <a:buFont typeface="Wingdings" charset="2"/>
              <a:buChar char=""/>
            </a:pPr>
            <a:r>
              <a:rPr lang="en-AU" sz="3200" b="0" strike="noStrike" spc="-1" dirty="0">
                <a:latin typeface="Arial"/>
              </a:rPr>
              <a:t>not be affected by the speaker’s psychological factor or behavioural factor.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System back-end configuration</a:t>
            </a:r>
          </a:p>
        </p:txBody>
      </p:sp>
      <p:sp>
        <p:nvSpPr>
          <p:cNvPr id="162" name="TextShape 2"/>
          <p:cNvSpPr txBox="1"/>
          <p:nvPr/>
        </p:nvSpPr>
        <p:spPr>
          <a:xfrm>
            <a:off x="504000" y="1326600"/>
            <a:ext cx="9071640" cy="3288240"/>
          </a:xfrm>
          <a:prstGeom prst="rect">
            <a:avLst/>
          </a:prstGeom>
          <a:noFill/>
          <a:ln>
            <a:noFill/>
          </a:ln>
        </p:spPr>
        <p:txBody>
          <a:bodyPr lIns="0" tIns="0" rIns="0" bIns="0">
            <a:normAutofit fontScale="77500" lnSpcReduction="20000"/>
          </a:bodyPr>
          <a:lstStyle/>
          <a:p>
            <a:pPr marL="432000" indent="-324000">
              <a:spcBef>
                <a:spcPts val="1417"/>
              </a:spcBef>
              <a:buClr>
                <a:srgbClr val="000000"/>
              </a:buClr>
              <a:buSzPct val="45000"/>
              <a:buFont typeface="Wingdings" charset="2"/>
              <a:buChar char=""/>
            </a:pPr>
            <a:r>
              <a:rPr lang="en-AU" sz="3200" b="0" strike="noStrike" spc="-1" dirty="0">
                <a:latin typeface="Arial"/>
              </a:rPr>
              <a:t>Male and female speech data are split to create GMM, then combined to form UBM. So the problem that there is an imbalance of sub-population in training data can be overcome.</a:t>
            </a:r>
          </a:p>
          <a:p>
            <a:pPr marL="432000" indent="-324000">
              <a:spcBef>
                <a:spcPts val="1417"/>
              </a:spcBef>
              <a:buClr>
                <a:srgbClr val="000000"/>
              </a:buClr>
              <a:buSzPct val="45000"/>
              <a:buFont typeface="Wingdings" charset="2"/>
              <a:buChar char=""/>
            </a:pPr>
            <a:r>
              <a:rPr lang="en-AU" sz="3200" b="0" strike="noStrike" spc="-1" dirty="0">
                <a:latin typeface="Arial"/>
              </a:rPr>
              <a:t>As previous research have suggested [1][2], I used relevance factor R = 16, and I only adapted means of the UBM to the speakers’ GMM.</a:t>
            </a:r>
          </a:p>
          <a:p>
            <a:pPr marL="432000" indent="-324000">
              <a:spcBef>
                <a:spcPts val="1417"/>
              </a:spcBef>
              <a:buClr>
                <a:srgbClr val="000000"/>
              </a:buClr>
              <a:buSzPct val="45000"/>
              <a:buFont typeface="Wingdings" charset="2"/>
              <a:buChar char=""/>
            </a:pPr>
            <a:r>
              <a:rPr lang="en-AU" sz="3200" spc="-1" dirty="0">
                <a:latin typeface="Arial"/>
              </a:rPr>
              <a:t>The n</a:t>
            </a:r>
            <a:r>
              <a:rPr lang="en-AU" sz="3200" b="0" strike="noStrike" spc="-1" dirty="0">
                <a:latin typeface="Arial"/>
              </a:rPr>
              <a:t>umber of components for Gaussian mixture </a:t>
            </a:r>
            <a:r>
              <a:rPr lang="en-AU" sz="3200" spc="-1" dirty="0">
                <a:latin typeface="Arial"/>
              </a:rPr>
              <a:t>is</a:t>
            </a:r>
            <a:r>
              <a:rPr lang="en-AU" sz="3200" b="0" strike="noStrike" spc="-1" dirty="0">
                <a:latin typeface="Arial"/>
              </a:rPr>
              <a:t> 10, as for 10 speakers.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504000" y="226080"/>
            <a:ext cx="8928000" cy="853920"/>
          </a:xfrm>
          <a:prstGeom prst="rect">
            <a:avLst/>
          </a:prstGeom>
          <a:noFill/>
          <a:ln>
            <a:noFill/>
          </a:ln>
        </p:spPr>
        <p:txBody>
          <a:bodyPr lIns="0" tIns="0" rIns="0" bIns="0" anchor="ctr"/>
          <a:lstStyle/>
          <a:p>
            <a:pPr algn="ctr"/>
            <a:r>
              <a:rPr lang="en-AU" sz="4400" b="0" strike="noStrike" spc="-1">
                <a:latin typeface="Arial"/>
              </a:rPr>
              <a:t>References</a:t>
            </a:r>
          </a:p>
        </p:txBody>
      </p:sp>
      <p:sp>
        <p:nvSpPr>
          <p:cNvPr id="164" name="TextShape 2"/>
          <p:cNvSpPr txBox="1"/>
          <p:nvPr/>
        </p:nvSpPr>
        <p:spPr>
          <a:xfrm>
            <a:off x="504000" y="1326600"/>
            <a:ext cx="9000000" cy="364140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AU" sz="3200" b="0" strike="noStrike" spc="-1">
                <a:latin typeface="Arial"/>
              </a:rPr>
              <a:t>[1]Bhattacharjee, Utpal. “GMM-UBM Based Speaker Verification in Multilingual Environments.” (2012).</a:t>
            </a:r>
          </a:p>
          <a:p>
            <a:pPr marL="432000" indent="-324000">
              <a:spcBef>
                <a:spcPts val="1417"/>
              </a:spcBef>
              <a:buClr>
                <a:srgbClr val="000000"/>
              </a:buClr>
              <a:buSzPct val="45000"/>
              <a:buFont typeface="Wingdings" charset="2"/>
              <a:buChar char=""/>
            </a:pPr>
            <a:endParaRPr lang="en-AU" sz="3200" b="0" strike="noStrike" spc="-1">
              <a:latin typeface="Arial"/>
            </a:endParaRPr>
          </a:p>
          <a:p>
            <a:pPr marL="432000" indent="-324000">
              <a:spcBef>
                <a:spcPts val="1417"/>
              </a:spcBef>
              <a:buClr>
                <a:srgbClr val="000000"/>
              </a:buClr>
              <a:buSzPct val="45000"/>
              <a:buFont typeface="Wingdings" charset="2"/>
              <a:buChar char=""/>
            </a:pPr>
            <a:r>
              <a:rPr lang="en-AU" sz="3200" b="0" strike="noStrike" spc="-1">
                <a:latin typeface="Arial"/>
              </a:rPr>
              <a:t>[2]Reynolds, Douglas A. et al. “Speaker Verification Using Adapted Gaussian Mixture Models.” Digital Signal Processing 10 (2000): 19-41.</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360" y="133560"/>
            <a:ext cx="9071640" cy="946440"/>
          </a:xfrm>
          <a:prstGeom prst="rect">
            <a:avLst/>
          </a:prstGeom>
          <a:noFill/>
          <a:ln>
            <a:noFill/>
          </a:ln>
        </p:spPr>
        <p:txBody>
          <a:bodyPr lIns="0" tIns="0" rIns="0" bIns="0" anchor="ctr"/>
          <a:lstStyle/>
          <a:p>
            <a:pPr algn="ctr"/>
            <a:r>
              <a:rPr lang="en-AU" sz="4400" b="0" strike="noStrike" spc="-1">
                <a:latin typeface="Arial"/>
              </a:rPr>
              <a:t>Pitch</a:t>
            </a:r>
          </a:p>
        </p:txBody>
      </p:sp>
      <p:pic>
        <p:nvPicPr>
          <p:cNvPr id="89" name="Picture 88"/>
          <p:cNvPicPr/>
          <p:nvPr/>
        </p:nvPicPr>
        <p:blipFill>
          <a:blip r:embed="rId2"/>
          <a:stretch/>
        </p:blipFill>
        <p:spPr>
          <a:xfrm>
            <a:off x="406800" y="1008000"/>
            <a:ext cx="4320720" cy="3528000"/>
          </a:xfrm>
          <a:prstGeom prst="rect">
            <a:avLst/>
          </a:prstGeom>
          <a:ln>
            <a:noFill/>
          </a:ln>
        </p:spPr>
      </p:pic>
      <p:pic>
        <p:nvPicPr>
          <p:cNvPr id="90" name="Picture 89"/>
          <p:cNvPicPr/>
          <p:nvPr/>
        </p:nvPicPr>
        <p:blipFill>
          <a:blip r:embed="rId3"/>
          <a:stretch/>
        </p:blipFill>
        <p:spPr>
          <a:xfrm rot="3000">
            <a:off x="5162760" y="1045080"/>
            <a:ext cx="4555440" cy="3416760"/>
          </a:xfrm>
          <a:prstGeom prst="rect">
            <a:avLst/>
          </a:prstGeom>
          <a:ln>
            <a:noFill/>
          </a:ln>
        </p:spPr>
      </p:pic>
      <p:sp>
        <p:nvSpPr>
          <p:cNvPr id="91" name="TextShape 2"/>
          <p:cNvSpPr txBox="1"/>
          <p:nvPr/>
        </p:nvSpPr>
        <p:spPr>
          <a:xfrm>
            <a:off x="1008000" y="4464000"/>
            <a:ext cx="3240000" cy="1860120"/>
          </a:xfrm>
          <a:prstGeom prst="rect">
            <a:avLst/>
          </a:prstGeom>
          <a:noFill/>
          <a:ln>
            <a:noFill/>
          </a:ln>
        </p:spPr>
        <p:txBody>
          <a:bodyPr lIns="90000" tIns="45000" rIns="90000" bIns="45000"/>
          <a:lstStyle/>
          <a:p>
            <a:r>
              <a:rPr lang="en-AU" sz="1800" b="0" strike="noStrike" spc="-1">
                <a:latin typeface="Arial"/>
              </a:rPr>
              <a:t>Female pitch u =213.36hz </a:t>
            </a:r>
          </a:p>
          <a:p>
            <a:r>
              <a:rPr lang="en-AU" sz="1800" b="0" strike="noStrike" spc="-1">
                <a:latin typeface="Arial"/>
              </a:rPr>
              <a:t>Male pitch u = 139.04hz</a:t>
            </a:r>
          </a:p>
          <a:p>
            <a:r>
              <a:rPr lang="en-AU" sz="1800" b="0" strike="noStrike" spc="-1">
                <a:latin typeface="Arial"/>
              </a:rPr>
              <a:t>Female pitch sigma =33.30hz</a:t>
            </a:r>
          </a:p>
          <a:p>
            <a:r>
              <a:rPr lang="en-AU" sz="1800" b="0" strike="noStrike" spc="-1">
                <a:latin typeface="Arial"/>
              </a:rPr>
              <a:t>Male pitch sigma =54.14hz  </a:t>
            </a:r>
          </a:p>
          <a:p>
            <a:endParaRPr lang="en-AU" sz="1800" b="0" strike="noStrike" spc="-1">
              <a:latin typeface="Arial"/>
            </a:endParaRPr>
          </a:p>
        </p:txBody>
      </p:sp>
      <p:sp>
        <p:nvSpPr>
          <p:cNvPr id="92" name="TextShape 3"/>
          <p:cNvSpPr txBox="1"/>
          <p:nvPr/>
        </p:nvSpPr>
        <p:spPr>
          <a:xfrm>
            <a:off x="5688000" y="4475880"/>
            <a:ext cx="3240000" cy="1860120"/>
          </a:xfrm>
          <a:prstGeom prst="rect">
            <a:avLst/>
          </a:prstGeom>
          <a:noFill/>
          <a:ln>
            <a:noFill/>
          </a:ln>
        </p:spPr>
        <p:txBody>
          <a:bodyPr lIns="90000" tIns="45000" rIns="90000" bIns="45000"/>
          <a:lstStyle/>
          <a:p>
            <a:r>
              <a:rPr lang="en-AU" sz="1800" b="0" strike="noStrike" spc="-1">
                <a:latin typeface="Arial"/>
              </a:rPr>
              <a:t>Female pitch u =212.90hz </a:t>
            </a:r>
          </a:p>
          <a:p>
            <a:r>
              <a:rPr lang="en-AU" sz="1800" b="0" strike="noStrike" spc="-1">
                <a:latin typeface="Arial"/>
              </a:rPr>
              <a:t>Male pitch u = 138.26hz</a:t>
            </a:r>
          </a:p>
          <a:p>
            <a:r>
              <a:rPr lang="en-AU" sz="1800" b="0" strike="noStrike" spc="-1">
                <a:latin typeface="Arial"/>
              </a:rPr>
              <a:t>Female pitch sigma =12.77hz</a:t>
            </a:r>
          </a:p>
          <a:p>
            <a:r>
              <a:rPr lang="en-AU" sz="1800" b="0" strike="noStrike" spc="-1">
                <a:latin typeface="Arial"/>
              </a:rPr>
              <a:t>Male pitch sigma =15.36hz  </a:t>
            </a:r>
          </a:p>
          <a:p>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MFCC</a:t>
            </a:r>
          </a:p>
        </p:txBody>
      </p:sp>
      <p:pic>
        <p:nvPicPr>
          <p:cNvPr id="94" name="Picture 93"/>
          <p:cNvPicPr/>
          <p:nvPr/>
        </p:nvPicPr>
        <p:blipFill>
          <a:blip r:embed="rId2"/>
          <a:stretch/>
        </p:blipFill>
        <p:spPr>
          <a:xfrm rot="21596400">
            <a:off x="431640" y="1370160"/>
            <a:ext cx="4462200" cy="3288240"/>
          </a:xfrm>
          <a:prstGeom prst="rect">
            <a:avLst/>
          </a:prstGeom>
          <a:ln>
            <a:noFill/>
          </a:ln>
        </p:spPr>
      </p:pic>
      <p:pic>
        <p:nvPicPr>
          <p:cNvPr id="95" name="Picture 94"/>
          <p:cNvPicPr/>
          <p:nvPr/>
        </p:nvPicPr>
        <p:blipFill>
          <a:blip r:embed="rId3"/>
          <a:stretch/>
        </p:blipFill>
        <p:spPr>
          <a:xfrm>
            <a:off x="5020200" y="1303920"/>
            <a:ext cx="4483800" cy="330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360" y="226080"/>
            <a:ext cx="9071640" cy="946440"/>
          </a:xfrm>
          <a:prstGeom prst="rect">
            <a:avLst/>
          </a:prstGeom>
          <a:noFill/>
          <a:ln>
            <a:noFill/>
          </a:ln>
        </p:spPr>
        <p:txBody>
          <a:bodyPr lIns="0" tIns="0" rIns="0" bIns="0" anchor="ctr"/>
          <a:lstStyle/>
          <a:p>
            <a:pPr algn="ctr"/>
            <a:r>
              <a:rPr lang="en-AU" sz="4400" b="0" strike="noStrike" spc="-1">
                <a:latin typeface="Arial"/>
              </a:rPr>
              <a:t>MFCC</a:t>
            </a:r>
          </a:p>
        </p:txBody>
      </p:sp>
      <p:pic>
        <p:nvPicPr>
          <p:cNvPr id="97" name="Picture 96"/>
          <p:cNvPicPr/>
          <p:nvPr/>
        </p:nvPicPr>
        <p:blipFill>
          <a:blip r:embed="rId2"/>
          <a:stretch/>
        </p:blipFill>
        <p:spPr>
          <a:xfrm>
            <a:off x="2592000" y="1322280"/>
            <a:ext cx="4752000" cy="350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Pitch+MFCC</a:t>
            </a:r>
          </a:p>
        </p:txBody>
      </p:sp>
      <p:pic>
        <p:nvPicPr>
          <p:cNvPr id="99" name="Picture 98"/>
          <p:cNvPicPr/>
          <p:nvPr/>
        </p:nvPicPr>
        <p:blipFill>
          <a:blip r:embed="rId2"/>
          <a:stretch/>
        </p:blipFill>
        <p:spPr>
          <a:xfrm>
            <a:off x="720000" y="1379520"/>
            <a:ext cx="4384080" cy="3288240"/>
          </a:xfrm>
          <a:prstGeom prst="rect">
            <a:avLst/>
          </a:prstGeom>
          <a:ln>
            <a:noFill/>
          </a:ln>
        </p:spPr>
      </p:pic>
      <p:pic>
        <p:nvPicPr>
          <p:cNvPr id="100" name="Picture 99"/>
          <p:cNvPicPr/>
          <p:nvPr/>
        </p:nvPicPr>
        <p:blipFill>
          <a:blip r:embed="rId3"/>
          <a:stretch/>
        </p:blipFill>
        <p:spPr>
          <a:xfrm>
            <a:off x="5096880" y="1367280"/>
            <a:ext cx="4479120" cy="3300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504000" y="205560"/>
            <a:ext cx="9071640" cy="946440"/>
          </a:xfrm>
          <a:prstGeom prst="rect">
            <a:avLst/>
          </a:prstGeom>
          <a:noFill/>
          <a:ln>
            <a:noFill/>
          </a:ln>
        </p:spPr>
        <p:txBody>
          <a:bodyPr lIns="0" tIns="0" rIns="0" bIns="0" anchor="ctr"/>
          <a:lstStyle/>
          <a:p>
            <a:pPr algn="ctr"/>
            <a:r>
              <a:rPr lang="en-AU" sz="4400" b="0" strike="noStrike" spc="-1">
                <a:latin typeface="Arial"/>
              </a:rPr>
              <a:t>Reasoning</a:t>
            </a:r>
          </a:p>
        </p:txBody>
      </p:sp>
      <p:sp>
        <p:nvSpPr>
          <p:cNvPr id="102" name="TextShape 2"/>
          <p:cNvSpPr txBox="1"/>
          <p:nvPr/>
        </p:nvSpPr>
        <p:spPr>
          <a:xfrm>
            <a:off x="504000" y="1326600"/>
            <a:ext cx="9071640" cy="3929400"/>
          </a:xfrm>
          <a:prstGeom prst="rect">
            <a:avLst/>
          </a:prstGeom>
          <a:noFill/>
          <a:ln>
            <a:noFill/>
          </a:ln>
        </p:spPr>
        <p:txBody>
          <a:bodyPr lIns="0" tIns="0" rIns="0" bIns="0">
            <a:normAutofit fontScale="70000" lnSpcReduction="20000"/>
          </a:bodyPr>
          <a:lstStyle/>
          <a:p>
            <a:pPr marL="432000" indent="-324000">
              <a:spcBef>
                <a:spcPts val="1417"/>
              </a:spcBef>
              <a:buClr>
                <a:srgbClr val="000000"/>
              </a:buClr>
              <a:buSzPct val="45000"/>
              <a:buFont typeface="Wingdings" charset="2"/>
              <a:buChar char=""/>
            </a:pPr>
            <a:r>
              <a:rPr lang="en-AU" sz="3200" b="0" strike="noStrike" spc="-1" dirty="0">
                <a:latin typeface="Arial"/>
              </a:rPr>
              <a:t> For accuracy, I will use </a:t>
            </a:r>
            <a:r>
              <a:rPr lang="en-AU" sz="3200" b="0" strike="noStrike" spc="-1" dirty="0" err="1">
                <a:latin typeface="Arial"/>
              </a:rPr>
              <a:t>pitch+mfcc</a:t>
            </a:r>
            <a:r>
              <a:rPr lang="en-AU" sz="3200" b="0" strike="noStrike" spc="-1" dirty="0">
                <a:latin typeface="Arial"/>
              </a:rPr>
              <a:t>. From the 2-d </a:t>
            </a:r>
            <a:r>
              <a:rPr lang="en-AU" sz="3200" b="0" strike="noStrike" spc="-1" dirty="0" err="1">
                <a:latin typeface="Arial"/>
              </a:rPr>
              <a:t>tsne</a:t>
            </a:r>
            <a:r>
              <a:rPr lang="en-AU" sz="3200" b="0" strike="noStrike" spc="-1" dirty="0">
                <a:latin typeface="Arial"/>
              </a:rPr>
              <a:t> visualisation, </a:t>
            </a:r>
            <a:r>
              <a:rPr lang="en-AU" sz="3200" b="0" strike="noStrike" spc="-1" dirty="0" err="1">
                <a:latin typeface="Arial"/>
              </a:rPr>
              <a:t>pitch+mfcc</a:t>
            </a:r>
            <a:r>
              <a:rPr lang="en-AU" sz="3200" b="0" strike="noStrike" spc="-1" dirty="0">
                <a:latin typeface="Arial"/>
              </a:rPr>
              <a:t> feature can be separated at frame-level which is really good!!!</a:t>
            </a:r>
          </a:p>
          <a:p>
            <a:pPr marL="432000" indent="-324000">
              <a:spcBef>
                <a:spcPts val="1417"/>
              </a:spcBef>
              <a:buClr>
                <a:srgbClr val="000000"/>
              </a:buClr>
              <a:buSzPct val="45000"/>
              <a:buFont typeface="Wingdings" charset="2"/>
              <a:buChar char=""/>
            </a:pPr>
            <a:r>
              <a:rPr lang="en-AU" sz="3200" b="0" strike="noStrike" spc="-1" dirty="0">
                <a:latin typeface="Arial"/>
              </a:rPr>
              <a:t> For simplicity, I will use pitch only. Pitch feature has only one dimension, and pitch values at utterance-level i.e. mean pitch for each utterance are well-separated. Although pitch can be heavily affected by emotion, it might just be adequate for identifying just gender among 10 speakers in this project.</a:t>
            </a:r>
          </a:p>
          <a:p>
            <a:pPr marL="432000" indent="-324000">
              <a:spcBef>
                <a:spcPts val="1417"/>
              </a:spcBef>
              <a:buClr>
                <a:srgbClr val="000000"/>
              </a:buClr>
              <a:buSzPct val="45000"/>
              <a:buFont typeface="Wingdings" charset="2"/>
              <a:buChar char=""/>
            </a:pPr>
            <a:r>
              <a:rPr lang="en-AU" sz="3200" b="0" strike="noStrike" spc="-1" dirty="0">
                <a:latin typeface="Arial"/>
                <a:ea typeface="Noto Sans CJK SC Regular"/>
              </a:rPr>
              <a:t>MFCC is not as good as two other features in terms of complexity and separation. MFCC captures the overall characteristics of individual speaker, and thus are </a:t>
            </a:r>
            <a:r>
              <a:rPr lang="en-AU" sz="3200" b="0" strike="noStrike" spc="-1" dirty="0">
                <a:latin typeface="Arial"/>
              </a:rPr>
              <a:t>not specific for capturing gender information.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04000" y="226080"/>
            <a:ext cx="9071640" cy="946440"/>
          </a:xfrm>
          <a:prstGeom prst="rect">
            <a:avLst/>
          </a:prstGeom>
          <a:noFill/>
          <a:ln>
            <a:noFill/>
          </a:ln>
        </p:spPr>
        <p:txBody>
          <a:bodyPr lIns="0" tIns="0" rIns="0" bIns="0" anchor="ctr"/>
          <a:lstStyle/>
          <a:p>
            <a:pPr algn="ctr"/>
            <a:r>
              <a:rPr lang="en-AU" sz="4400" b="0" strike="noStrike" spc="-1">
                <a:latin typeface="Arial"/>
              </a:rPr>
              <a:t>Implementation steps</a:t>
            </a:r>
          </a:p>
        </p:txBody>
      </p:sp>
      <p:sp>
        <p:nvSpPr>
          <p:cNvPr id="104" name="TextShape 2"/>
          <p:cNvSpPr txBox="1"/>
          <p:nvPr/>
        </p:nvSpPr>
        <p:spPr>
          <a:xfrm>
            <a:off x="504000" y="1512000"/>
            <a:ext cx="9071640" cy="328824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AU" sz="2600" b="0" strike="noStrike" spc="-1" dirty="0">
                <a:latin typeface="Arial"/>
              </a:rPr>
              <a:t>1. Compute the pitch and 13 MFCCs for each frame of the entire file.</a:t>
            </a:r>
          </a:p>
          <a:p>
            <a:pPr marL="432000" indent="-324000">
              <a:spcBef>
                <a:spcPts val="1417"/>
              </a:spcBef>
              <a:buClr>
                <a:srgbClr val="000000"/>
              </a:buClr>
              <a:buSzPct val="45000"/>
              <a:buFont typeface="Wingdings" charset="2"/>
              <a:buChar char=""/>
            </a:pPr>
            <a:r>
              <a:rPr lang="en-AU" sz="2600" b="0" strike="noStrike" spc="-1" dirty="0">
                <a:latin typeface="Arial"/>
              </a:rPr>
              <a:t>2. Mark the voiced frames. </a:t>
            </a:r>
          </a:p>
          <a:p>
            <a:pPr marL="432000" indent="-324000">
              <a:spcBef>
                <a:spcPts val="1417"/>
              </a:spcBef>
              <a:buClr>
                <a:srgbClr val="000000"/>
              </a:buClr>
              <a:buSzPct val="45000"/>
              <a:buFont typeface="Wingdings" charset="2"/>
              <a:buChar char=""/>
            </a:pPr>
            <a:r>
              <a:rPr lang="en-AU" sz="2600" b="0" strike="noStrike" spc="-1" dirty="0">
                <a:latin typeface="Arial"/>
              </a:rPr>
              <a:t>3. Keep the pitch and MFCC coefficients pertaining to the voiced frames only. Store them into a big feature matrix.</a:t>
            </a:r>
          </a:p>
          <a:p>
            <a:pPr marL="432000" indent="-324000">
              <a:spcBef>
                <a:spcPts val="1417"/>
              </a:spcBef>
              <a:buClr>
                <a:srgbClr val="000000"/>
              </a:buClr>
              <a:buSzPct val="45000"/>
              <a:buFont typeface="Wingdings" charset="2"/>
              <a:buChar char=""/>
            </a:pPr>
            <a:r>
              <a:rPr lang="en-AU" sz="2600" b="0" strike="noStrike" spc="-1" dirty="0">
                <a:latin typeface="Arial"/>
              </a:rPr>
              <a:t>5. Use PCA and </a:t>
            </a:r>
            <a:r>
              <a:rPr lang="en-AU" sz="2600" b="0" strike="noStrike" spc="-1" dirty="0" err="1">
                <a:latin typeface="Arial"/>
              </a:rPr>
              <a:t>tsne</a:t>
            </a:r>
            <a:r>
              <a:rPr lang="en-AU" sz="2600" b="0" strike="noStrike" spc="-1" dirty="0">
                <a:latin typeface="Arial"/>
              </a:rPr>
              <a:t> </a:t>
            </a:r>
            <a:r>
              <a:rPr lang="en-AU" sz="2600" b="0" strike="noStrike" spc="-1" dirty="0" err="1">
                <a:latin typeface="Arial"/>
              </a:rPr>
              <a:t>matlab</a:t>
            </a:r>
            <a:r>
              <a:rPr lang="en-AU" sz="2600" b="0" strike="noStrike" spc="-1" dirty="0">
                <a:latin typeface="Arial"/>
              </a:rPr>
              <a:t> built-in function for analysis.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TotalTime>
  <Words>869</Words>
  <Application>Microsoft Macintosh PowerPoint</Application>
  <PresentationFormat>Custom</PresentationFormat>
  <Paragraphs>128</Paragraphs>
  <Slides>31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Calibri Light</vt:lpstr>
      <vt:lpstr>Cambria Math</vt:lpstr>
      <vt:lpstr>lucidatypewriter</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Maximum a posterior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Zhengyue LIU</cp:lastModifiedBy>
  <cp:revision>142</cp:revision>
  <dcterms:created xsi:type="dcterms:W3CDTF">2019-08-26T12:33:30Z</dcterms:created>
  <dcterms:modified xsi:type="dcterms:W3CDTF">2019-08-27T14:10:54Z</dcterms:modified>
  <dc:language>en-AU</dc:language>
</cp:coreProperties>
</file>