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3523"/>
            <a:ext cx="4411894" cy="2420504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DIMY Protocol</a:t>
            </a:r>
            <a:br>
              <a:rPr lang="en-US" sz="4000" b="1" dirty="0"/>
            </a:br>
            <a:r>
              <a:rPr lang="en-US" sz="4000" b="1" dirty="0"/>
              <a:t>   </a:t>
            </a:r>
            <a:r>
              <a:rPr lang="en-US" sz="4000" dirty="0"/>
              <a:t>An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9584" y="4094027"/>
            <a:ext cx="3858141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  COMP4337 Assignment</a:t>
            </a:r>
          </a:p>
          <a:p>
            <a:pPr algn="l"/>
            <a:r>
              <a:rPr lang="en-US" sz="2400" dirty="0"/>
              <a:t>By Roark Menezes (z5116870)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What is DIMY?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New type of contact tracing protocol</a:t>
            </a:r>
          </a:p>
          <a:p>
            <a:r>
              <a:rPr lang="en-US" sz="2400" dirty="0"/>
              <a:t>Uses a “hybrid” architecture</a:t>
            </a:r>
          </a:p>
          <a:p>
            <a:r>
              <a:rPr lang="en-US" sz="2400" dirty="0"/>
              <a:t>Makes use of concepts such as</a:t>
            </a:r>
          </a:p>
          <a:p>
            <a:pPr lvl="1"/>
            <a:r>
              <a:rPr lang="en-US" sz="2200" dirty="0"/>
              <a:t>Diffie-Hellman key exchange (with elliptic curves)</a:t>
            </a:r>
          </a:p>
          <a:p>
            <a:pPr lvl="1"/>
            <a:r>
              <a:rPr lang="en-US" sz="2200" dirty="0"/>
              <a:t>Shamir Secret Sharing</a:t>
            </a:r>
          </a:p>
          <a:p>
            <a:pPr lvl="1"/>
            <a:r>
              <a:rPr lang="en-US" sz="2200" dirty="0"/>
              <a:t>Bloom Filters</a:t>
            </a:r>
          </a:p>
          <a:p>
            <a:pPr lvl="1"/>
            <a:r>
              <a:rPr lang="en-US" sz="2200" dirty="0"/>
              <a:t>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D1728-C91D-4779-B1BC-D7A595D21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070" y="360850"/>
            <a:ext cx="39243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A2AE4-5841-4E35-AEB0-FD8F3224E279}"/>
              </a:ext>
            </a:extLst>
          </p:cNvPr>
          <p:cNvSpPr txBox="1"/>
          <p:nvPr/>
        </p:nvSpPr>
        <p:spPr>
          <a:xfrm>
            <a:off x="1592321" y="2836924"/>
            <a:ext cx="307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Figure 1: Comparison of key protocols in contact tracing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7942A-7CFD-43DC-9478-0DAFBD761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113" y="3429000"/>
            <a:ext cx="4743450" cy="289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2ACC9C-EB10-48EE-AAC5-2FDC7C79A2F4}"/>
              </a:ext>
            </a:extLst>
          </p:cNvPr>
          <p:cNvSpPr txBox="1"/>
          <p:nvPr/>
        </p:nvSpPr>
        <p:spPr>
          <a:xfrm>
            <a:off x="1426105" y="6368872"/>
            <a:ext cx="349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Figure 2: Basic Protocol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6DB2-578B-44B6-A9AD-EE195BB6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 of the DIMY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1046-33F7-47CC-B639-FAFFEF14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560413" cy="3714749"/>
          </a:xfrm>
        </p:spPr>
        <p:txBody>
          <a:bodyPr/>
          <a:lstStyle/>
          <a:p>
            <a:r>
              <a:rPr lang="en-AU" dirty="0"/>
              <a:t>Generating Identifiers</a:t>
            </a:r>
          </a:p>
          <a:p>
            <a:r>
              <a:rPr lang="en-AU" dirty="0"/>
              <a:t>Advertising Identifiers</a:t>
            </a:r>
          </a:p>
          <a:p>
            <a:r>
              <a:rPr lang="en-AU" dirty="0"/>
              <a:t>Storing Encounter Information</a:t>
            </a:r>
          </a:p>
          <a:p>
            <a:r>
              <a:rPr lang="en-AU" dirty="0"/>
              <a:t>Uploading Encounter Information</a:t>
            </a:r>
          </a:p>
          <a:p>
            <a:r>
              <a:rPr lang="en-AU" dirty="0"/>
              <a:t>Contact Verification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35535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B305-DD56-45C4-91ED-E4C4408B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and Advertising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EC60-F5CE-4526-A313-2EF233F9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413597" cy="3714749"/>
          </a:xfrm>
        </p:spPr>
        <p:txBody>
          <a:bodyPr>
            <a:normAutofit fontScale="92500"/>
          </a:bodyPr>
          <a:lstStyle/>
          <a:p>
            <a:r>
              <a:rPr lang="en-AU" dirty="0"/>
              <a:t>Ephemeral ID generated</a:t>
            </a:r>
          </a:p>
          <a:p>
            <a:r>
              <a:rPr lang="en-AU" dirty="0"/>
              <a:t>Shamir Secret Sharing used to split and share ID</a:t>
            </a:r>
          </a:p>
          <a:p>
            <a:r>
              <a:rPr lang="en-AU" dirty="0"/>
              <a:t>Reconstruction of the secret (can only be done after at least k out of n broadcasted shares received)</a:t>
            </a:r>
          </a:p>
          <a:p>
            <a:r>
              <a:rPr lang="en-AU" dirty="0"/>
              <a:t>Encounter ID generated</a:t>
            </a:r>
          </a:p>
          <a:p>
            <a:r>
              <a:rPr lang="en-AU" dirty="0"/>
              <a:t>Transmit 2 Ephemeral IDs to solve issue of “address carry over”</a:t>
            </a:r>
          </a:p>
          <a:p>
            <a:r>
              <a:rPr lang="en-AU" b="1" dirty="0"/>
              <a:t>Why use ECDH? Why use SSS?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21108-9114-457D-8E5E-866621B6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94" y="2076450"/>
            <a:ext cx="3952875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F60F5-8AB3-4138-B680-FAB8F64EF41F}"/>
              </a:ext>
            </a:extLst>
          </p:cNvPr>
          <p:cNvSpPr txBox="1"/>
          <p:nvPr/>
        </p:nvSpPr>
        <p:spPr>
          <a:xfrm>
            <a:off x="7423594" y="3524250"/>
            <a:ext cx="407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3: How BLE messages are advertised</a:t>
            </a:r>
          </a:p>
        </p:txBody>
      </p:sp>
    </p:spTree>
    <p:extLst>
      <p:ext uri="{BB962C8B-B14F-4D97-AF65-F5344CB8AC3E}">
        <p14:creationId xmlns:p14="http://schemas.microsoft.com/office/powerpoint/2010/main" val="64777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605A-10C9-4895-9417-EC36089E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Storing, Uploading and Verifying Encounter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5A4C-6EC6-4EDC-9B18-A5232B62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26045" cy="3714749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Encounter IDs encoded (stored) in Bloom Filters and then deleted</a:t>
            </a:r>
          </a:p>
          <a:p>
            <a:r>
              <a:rPr lang="en-AU" b="1" dirty="0"/>
              <a:t>WHY USE BFs?</a:t>
            </a:r>
          </a:p>
          <a:p>
            <a:r>
              <a:rPr lang="en-AU" dirty="0"/>
              <a:t>DBF, CBF, QBF</a:t>
            </a:r>
          </a:p>
          <a:p>
            <a:r>
              <a:rPr lang="en-AU" dirty="0"/>
              <a:t>Hyperledger Blockchain used (with smart contracts)</a:t>
            </a:r>
          </a:p>
          <a:p>
            <a:pPr lvl="1"/>
            <a:r>
              <a:rPr lang="en-AU" dirty="0"/>
              <a:t>Issue access tokens</a:t>
            </a:r>
          </a:p>
          <a:p>
            <a:pPr lvl="1"/>
            <a:r>
              <a:rPr lang="en-AU" dirty="0"/>
              <a:t>Processing CBF</a:t>
            </a:r>
          </a:p>
          <a:p>
            <a:pPr lvl="1"/>
            <a:r>
              <a:rPr lang="en-AU" dirty="0"/>
              <a:t>Processing QBF</a:t>
            </a:r>
          </a:p>
          <a:p>
            <a:r>
              <a:rPr lang="en-AU" dirty="0"/>
              <a:t>REST APIs</a:t>
            </a:r>
          </a:p>
          <a:p>
            <a:r>
              <a:rPr lang="en-AU" b="1" dirty="0"/>
              <a:t>WHY USE BLOCKCHAIN?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CAF09-5F60-4B15-94D0-9DEE91B12CC8}"/>
              </a:ext>
            </a:extLst>
          </p:cNvPr>
          <p:cNvPicPr/>
          <p:nvPr/>
        </p:nvPicPr>
        <p:blipFill rotWithShape="1">
          <a:blip r:embed="rId2"/>
          <a:srcRect b="14028"/>
          <a:stretch/>
        </p:blipFill>
        <p:spPr>
          <a:xfrm>
            <a:off x="6578917" y="2157413"/>
            <a:ext cx="5292517" cy="3124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B4EDA-ABC8-4DF0-8164-E1C025C36CAC}"/>
              </a:ext>
            </a:extLst>
          </p:cNvPr>
          <p:cNvSpPr txBox="1"/>
          <p:nvPr/>
        </p:nvSpPr>
        <p:spPr>
          <a:xfrm>
            <a:off x="6578917" y="5502166"/>
            <a:ext cx="52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4: Uploading to Blockchain</a:t>
            </a:r>
          </a:p>
        </p:txBody>
      </p:sp>
    </p:spTree>
    <p:extLst>
      <p:ext uri="{BB962C8B-B14F-4D97-AF65-F5344CB8AC3E}">
        <p14:creationId xmlns:p14="http://schemas.microsoft.com/office/powerpoint/2010/main" val="567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FC55-828A-4612-88F5-F91CC93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7D44-AC57-4DC5-912C-813C0DF2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767677" cy="3714749"/>
          </a:xfrm>
        </p:spPr>
        <p:txBody>
          <a:bodyPr/>
          <a:lstStyle/>
          <a:p>
            <a:r>
              <a:rPr lang="en-AU" dirty="0"/>
              <a:t>Combines concepts of ECDH, bloom filters, SSS and blockchain technology to create a contact tracing protocol that works efficiently, anonymously and securely. </a:t>
            </a:r>
          </a:p>
          <a:p>
            <a:r>
              <a:rPr lang="en-AU" dirty="0"/>
              <a:t>Hybrid approach means user side does calculations while server does risk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BB1B1-9AC6-4A23-A0CD-8F6C9A77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866900"/>
            <a:ext cx="5260581" cy="266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71952-CD44-4809-BA34-C1570C092337}"/>
              </a:ext>
            </a:extLst>
          </p:cNvPr>
          <p:cNvSpPr txBox="1"/>
          <p:nvPr/>
        </p:nvSpPr>
        <p:spPr>
          <a:xfrm>
            <a:off x="6931419" y="4535871"/>
            <a:ext cx="5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5: DIMY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286503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{D4F7ABD0-7001-4B7B-9DE4-6EC1787DCCDE}tf55705232_win32</Template>
  <TotalTime>869</TotalTime>
  <Words>256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DIMY Protocol    An Explanation</vt:lpstr>
      <vt:lpstr>What is DIMY?</vt:lpstr>
      <vt:lpstr>Components of the DIMY Protocol</vt:lpstr>
      <vt:lpstr>Generating and Advertising Identifiers</vt:lpstr>
      <vt:lpstr>Storing, Uploading and Verifying Encounter Information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DIMY Protocol An Explanation</dc:title>
  <dc:creator>Roark Menezes</dc:creator>
  <cp:lastModifiedBy>Roark Menezes</cp:lastModifiedBy>
  <cp:revision>12</cp:revision>
  <dcterms:created xsi:type="dcterms:W3CDTF">2021-03-31T01:11:17Z</dcterms:created>
  <dcterms:modified xsi:type="dcterms:W3CDTF">2021-04-01T08:39:08Z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