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5"/>
  </p:sldMasterIdLst>
  <p:notesMasterIdLst>
    <p:notesMasterId r:id="rId18"/>
  </p:notesMasterIdLst>
  <p:handoutMasterIdLst>
    <p:handoutMasterId r:id="rId19"/>
  </p:handoutMasterIdLst>
  <p:sldIdLst>
    <p:sldId id="270" r:id="rId6"/>
    <p:sldId id="265" r:id="rId7"/>
    <p:sldId id="258" r:id="rId8"/>
    <p:sldId id="259" r:id="rId9"/>
    <p:sldId id="260" r:id="rId10"/>
    <p:sldId id="262" r:id="rId11"/>
    <p:sldId id="263" r:id="rId12"/>
    <p:sldId id="267" r:id="rId13"/>
    <p:sldId id="264" r:id="rId14"/>
    <p:sldId id="268" r:id="rId15"/>
    <p:sldId id="269" r:id="rId16"/>
    <p:sldId id="266" r:id="rId17"/>
  </p:sldIdLst>
  <p:sldSz cx="9144000" cy="5143500" type="screen16x9"/>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139D13-4869-4FBF-AB0B-0BD48F075D26}" v="61" dt="2023-11-13T06:13:54.188"/>
    <p1510:client id="{0D1298ED-1B58-4553-880C-3FFFFD2C103F}" v="2" dt="2023-11-14T05:57:20.143"/>
    <p1510:client id="{2CD54EE2-7728-4AAB-B901-D6B844EA0D37}" v="100" dt="2023-11-14T04:11:38.880"/>
    <p1510:client id="{39AE8D6C-16E6-46A9-8711-38ED168007D0}" v="87" dt="2023-11-13T05:47:00.104"/>
    <p1510:client id="{4ABEF4F8-C5BC-41AC-99F7-C2653DB09313}" v="441" dt="2023-11-14T06:29:42.513"/>
    <p1510:client id="{4AC05B0D-E73F-40B4-9F6B-20F1948A0198}" v="555" dt="2023-11-14T05:25:06.554"/>
    <p1510:client id="{538659BD-EA0F-45AB-863A-62D2F122D56D}" v="140" dt="2023-11-14T05:44:17.756"/>
    <p1510:client id="{61D48098-0F06-4F93-9C80-170CEF564E89}" v="42" dt="2023-11-13T05:36:11.004"/>
    <p1510:client id="{72218907-52A9-416D-9196-90FB9255E314}" v="3" dt="2023-11-14T06:19:11.963"/>
    <p1510:client id="{8680E644-6C25-5D71-ABBB-AC24CE0CB044}" v="1" dt="2023-11-13T06:21:53.081"/>
    <p1510:client id="{8CF7E48E-813D-4965-8759-140ABAA4200D}" v="141" dt="2023-11-13T05:39:52.573"/>
    <p1510:client id="{93CAA704-C76F-660F-BEAA-58E77DE062D4}" v="95" dt="2023-11-13T06:43:52.207"/>
    <p1510:client id="{93ED4EC4-F325-43B0-B1B1-6A3390D94CDE}" v="759" dt="2023-11-13T06:24:17.751"/>
    <p1510:client id="{AE82B4EE-E475-4042-8798-545E84477D29}" v="5" dt="2023-11-13T05:37:05.338"/>
    <p1510:client id="{B6836D08-81BD-42B7-8744-1A05AD98CF87}" v="57" dt="2023-11-13T06:45:47.062"/>
    <p1510:client id="{C7402D4D-1A17-4F33-98DD-F37BDBD8309D}" v="326" dt="2023-11-13T05:56:06.411"/>
    <p1510:client id="{CAADE8A2-C3E0-46DC-A913-4C728F53176A}" v="153" dt="2023-11-13T12:45:20.970"/>
    <p1510:client id="{D06A0F9D-1536-4C27-897D-97128F37C84F}" v="1" dt="2023-11-13T08:04:48.375"/>
    <p1510:client id="{E185291C-60C2-4141-BC22-1E585085EDF3}" v="51" dt="2023-11-13T05:46:35.169"/>
    <p1510:client id="{EB67FA75-F07A-416D-83E6-73A70313FE31}" v="110" dt="2023-11-14T05:55:16.944"/>
    <p1510:client id="{ECF62C23-580D-3169-ACEE-D37234F46324}" v="603" dt="2023-11-14T06:28:48.794"/>
    <p1510:client id="{ED140581-349B-4A2A-ABD3-8A1959730AD8}" v="761" dt="2023-11-13T06:08:40.140"/>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33"/>
  </p:normalViewPr>
  <p:slideViewPr>
    <p:cSldViewPr snapToGrid="0">
      <p:cViewPr varScale="1">
        <p:scale>
          <a:sx n="102" d="100"/>
          <a:sy n="102" d="100"/>
        </p:scale>
        <p:origin x="176" y="472"/>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MS PGothic" panose="020B0600070205080204" charset="-128"/>
                <a:cs typeface="MS PGothic" panose="020B0600070205080204"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cs typeface="+mn-cs"/>
              </a:defRPr>
            </a:lvl1pPr>
          </a:lstStyle>
          <a:p>
            <a:pPr>
              <a:defRPr/>
            </a:pPr>
            <a:fld id="{4B2B75F8-2111-A54E-ADF6-4610A508944F}" type="datetime1">
              <a:rPr lang="en-US" altLang="en-US"/>
              <a:t>3/30/25</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MS PGothic" panose="020B0600070205080204" charset="-128"/>
                <a:cs typeface="MS PGothic" panose="020B0600070205080204"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cs typeface="+mn-cs"/>
              </a:defRPr>
            </a:lvl1pPr>
          </a:lstStyle>
          <a:p>
            <a:pPr>
              <a:defRPr/>
            </a:pPr>
            <a:fld id="{39B6E136-4B7A-AB4F-AD99-B8BEADDEA69C}" type="slidenum">
              <a:rPr lang="en-US" altLang="en-US"/>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eaLnBrk="1" hangingPunct="1">
              <a:defRPr sz="1200">
                <a:latin typeface="Calibri" panose="020F0502020204030204" pitchFamily="34" charset="0"/>
                <a:ea typeface="MS PGothic" panose="020B0600070205080204"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latin typeface="Calibri" panose="020F0502020204030204" pitchFamily="34" charset="0"/>
                <a:cs typeface="+mn-cs"/>
              </a:defRPr>
            </a:lvl1pPr>
          </a:lstStyle>
          <a:p>
            <a:pPr>
              <a:defRPr/>
            </a:pPr>
            <a:fld id="{0164AB7C-E831-A947-9B17-419A73C58F2C}" type="datetime1">
              <a:rPr lang="en-US" altLang="en-US"/>
              <a:t>3/30/25</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eaLnBrk="1" hangingPunct="1">
              <a:defRPr sz="1200">
                <a:latin typeface="Calibri" panose="020F0502020204030204" pitchFamily="34" charset="0"/>
                <a:ea typeface="MS PGothic" panose="020B0600070205080204"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cs typeface="+mn-cs"/>
              </a:defRPr>
            </a:lvl1pPr>
          </a:lstStyle>
          <a:p>
            <a:pPr>
              <a:defRPr/>
            </a:pPr>
            <a:fld id="{EC263979-D539-734D-9905-9C418264ECF3}" type="slidenum">
              <a:rPr lang="en-US" altLang="en-US"/>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anose="020B0600070205080204" charset="-128"/>
        <a:cs typeface="MS PGothic" panose="020B0600070205080204" charset="-128"/>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charset="-128"/>
        <a:cs typeface="MS PGothic" panose="020B0600070205080204" charset="-128"/>
      </a:defRPr>
    </a:lvl2pPr>
    <a:lvl3pPr marL="914400" algn="l" rtl="0" eaLnBrk="0" fontAlgn="base" hangingPunct="0">
      <a:spcBef>
        <a:spcPct val="30000"/>
      </a:spcBef>
      <a:spcAft>
        <a:spcPct val="0"/>
      </a:spcAft>
      <a:defRPr sz="1200" kern="1200">
        <a:solidFill>
          <a:schemeClr val="tx1"/>
        </a:solidFill>
        <a:latin typeface="+mn-lt"/>
        <a:ea typeface="ヒラギノ角ゴ Pro W3" pitchFamily="-60" charset="-128"/>
        <a:cs typeface="ヒラギノ角ゴ Pro W3" pitchFamily="-60" charset="-128"/>
      </a:defRPr>
    </a:lvl3pPr>
    <a:lvl4pPr marL="1371600" algn="l" rtl="0" eaLnBrk="0" fontAlgn="base" hangingPunct="0">
      <a:spcBef>
        <a:spcPct val="30000"/>
      </a:spcBef>
      <a:spcAft>
        <a:spcPct val="0"/>
      </a:spcAft>
      <a:defRPr sz="1200" kern="1200">
        <a:solidFill>
          <a:schemeClr val="tx1"/>
        </a:solidFill>
        <a:latin typeface="+mn-lt"/>
        <a:ea typeface="ヒラギノ角ゴ Pro W3" pitchFamily="-60" charset="-128"/>
        <a:cs typeface="ヒラギノ角ゴ Pro W3" pitchFamily="-60" charset="-128"/>
      </a:defRPr>
    </a:lvl4pPr>
    <a:lvl5pPr marL="1828800" algn="l" rtl="0" eaLnBrk="0" fontAlgn="base" hangingPunct="0">
      <a:spcBef>
        <a:spcPct val="30000"/>
      </a:spcBef>
      <a:spcAft>
        <a:spcPct val="0"/>
      </a:spcAft>
      <a:defRPr sz="1200" kern="1200">
        <a:solidFill>
          <a:schemeClr val="tx1"/>
        </a:solidFill>
        <a:latin typeface="+mn-lt"/>
        <a:ea typeface="ヒラギノ角ゴ Pro W3" pitchFamily="-60" charset="-128"/>
        <a:cs typeface="ヒラギノ角ゴ Pro W3" pitchFamily="-60"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0"/>
              </a:spcBef>
              <a:spcAft>
                <a:spcPts val="0"/>
              </a:spcAft>
            </a:pPr>
            <a:r>
              <a:rPr lang="en-US" altLang="zh-CN">
                <a:ea typeface="MS PGothic"/>
                <a:cs typeface="Calibri"/>
              </a:rPr>
              <a:t>Focus on the customer visited KPI:</a:t>
            </a:r>
          </a:p>
          <a:p>
            <a:pPr>
              <a:spcBef>
                <a:spcPts val="0"/>
              </a:spcBef>
              <a:spcAft>
                <a:spcPts val="0"/>
              </a:spcAft>
            </a:pPr>
            <a:endParaRPr lang="en-US" altLang="zh-CN">
              <a:ea typeface="MS PGothic"/>
              <a:cs typeface="Calibri"/>
            </a:endParaRPr>
          </a:p>
          <a:p>
            <a:pPr>
              <a:spcBef>
                <a:spcPts val="0"/>
              </a:spcBef>
              <a:spcAft>
                <a:spcPts val="0"/>
              </a:spcAft>
            </a:pPr>
            <a:r>
              <a:rPr lang="en-US" altLang="zh-CN">
                <a:ea typeface="MS PGothic"/>
                <a:cs typeface="Calibri"/>
              </a:rPr>
              <a:t>RQ1: What is the empirical analysis of the distribution of customer preferences and demographic characteristics during the holiday period?</a:t>
            </a:r>
            <a:endParaRPr lang="zh-CN">
              <a:ea typeface="MS PGothic"/>
              <a:cs typeface="Calibri"/>
            </a:endParaRPr>
          </a:p>
          <a:p>
            <a:pPr>
              <a:spcBef>
                <a:spcPts val="0"/>
              </a:spcBef>
              <a:spcAft>
                <a:spcPts val="0"/>
              </a:spcAft>
            </a:pPr>
            <a:endParaRPr lang="en-US" altLang="zh-CN">
              <a:ea typeface="MS PGothic"/>
              <a:cs typeface="Calibri"/>
            </a:endParaRPr>
          </a:p>
          <a:p>
            <a:pPr>
              <a:spcBef>
                <a:spcPts val="0"/>
              </a:spcBef>
              <a:spcAft>
                <a:spcPts val="0"/>
              </a:spcAft>
            </a:pPr>
            <a:r>
              <a:rPr lang="en-US" altLang="zh-CN">
                <a:ea typeface="MS PGothic"/>
                <a:cs typeface="Calibri"/>
              </a:rPr>
              <a:t>The unequal distribution implies that attracting new customers might be more actionable than retaining existing ones. Moreover, exploring customers' primary interests reveals that expanding the range of attractions could help to attract customers. </a:t>
            </a:r>
            <a:endParaRPr lang="zh-CN" altLang="en-US"/>
          </a:p>
          <a:p>
            <a:pPr>
              <a:spcBef>
                <a:spcPts val="0"/>
              </a:spcBef>
              <a:spcAft>
                <a:spcPts val="0"/>
              </a:spcAft>
            </a:pPr>
            <a:endParaRPr lang="en-US" altLang="zh-CN">
              <a:cs typeface="Calibri"/>
            </a:endParaRPr>
          </a:p>
          <a:p>
            <a:pPr>
              <a:spcBef>
                <a:spcPts val="0"/>
              </a:spcBef>
              <a:spcAft>
                <a:spcPts val="0"/>
              </a:spcAft>
            </a:pPr>
            <a:r>
              <a:rPr lang="en-US" altLang="zh-CN">
                <a:ea typeface="MS PGothic"/>
                <a:cs typeface="Calibri"/>
              </a:rPr>
              <a:t>The data shows that Oahu outperforms the other islands, indicating that implementing similar facilities on other islands could attract more customers by satisfying their preferences. </a:t>
            </a:r>
            <a:endParaRPr lang="zh-CN"/>
          </a:p>
          <a:p>
            <a:endParaRPr lang="en-US" altLang="zh-CN">
              <a:cs typeface="+mn-lt"/>
            </a:endParaRPr>
          </a:p>
        </p:txBody>
      </p:sp>
      <p:sp>
        <p:nvSpPr>
          <p:cNvPr id="4" name="灯片编号占位符 3"/>
          <p:cNvSpPr>
            <a:spLocks noGrp="1"/>
          </p:cNvSpPr>
          <p:nvPr>
            <p:ph type="sldNum" sz="quarter" idx="5"/>
          </p:nvPr>
        </p:nvSpPr>
        <p:spPr/>
        <p:txBody>
          <a:bodyPr/>
          <a:lstStyle/>
          <a:p>
            <a:pPr>
              <a:defRPr/>
            </a:pPr>
            <a:fld id="{EC263979-D539-734D-9905-9C418264ECF3}" type="slidenum">
              <a:rPr lang="en-US" altLang="en-US"/>
              <a:t>2</a:t>
            </a:fld>
            <a:endParaRPr lang="en-US" altLang="en-US"/>
          </a:p>
        </p:txBody>
      </p:sp>
    </p:spTree>
    <p:extLst>
      <p:ext uri="{BB962C8B-B14F-4D97-AF65-F5344CB8AC3E}">
        <p14:creationId xmlns:p14="http://schemas.microsoft.com/office/powerpoint/2010/main" val="236309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0"/>
              </a:spcBef>
              <a:spcAft>
                <a:spcPts val="0"/>
              </a:spcAft>
            </a:pPr>
            <a:r>
              <a:rPr lang="en-US" altLang="zh-CN">
                <a:ea typeface="MS PGothic"/>
                <a:cs typeface="Calibri"/>
              </a:rPr>
              <a:t>Continue with previous research question:</a:t>
            </a:r>
          </a:p>
          <a:p>
            <a:pPr>
              <a:spcBef>
                <a:spcPts val="0"/>
              </a:spcBef>
              <a:spcAft>
                <a:spcPts val="0"/>
              </a:spcAft>
            </a:pPr>
            <a:endParaRPr lang="en-US" altLang="zh-CN">
              <a:ea typeface="MS PGothic"/>
              <a:cs typeface="Calibri"/>
            </a:endParaRPr>
          </a:p>
          <a:p>
            <a:pPr>
              <a:spcBef>
                <a:spcPts val="0"/>
              </a:spcBef>
              <a:spcAft>
                <a:spcPts val="0"/>
              </a:spcAft>
            </a:pPr>
            <a:r>
              <a:rPr lang="en-US" altLang="zh-CN">
                <a:ea typeface="MS PGothic"/>
                <a:cs typeface="Calibri"/>
              </a:rPr>
              <a:t>From the distribution of customer's gender, it can be seen that female customers are much less than male customers, Therefore, it is crucial to focus on attracting more female customers.</a:t>
            </a:r>
            <a:endParaRPr lang="zh-CN">
              <a:ea typeface="MS PGothic"/>
              <a:cs typeface="Calibri"/>
            </a:endParaRPr>
          </a:p>
          <a:p>
            <a:pPr>
              <a:spcBef>
                <a:spcPts val="0"/>
              </a:spcBef>
              <a:spcAft>
                <a:spcPts val="0"/>
              </a:spcAft>
            </a:pPr>
            <a:endParaRPr lang="en-US" altLang="zh-CN">
              <a:ea typeface="MS PGothic"/>
              <a:cs typeface="Calibri"/>
            </a:endParaRPr>
          </a:p>
          <a:p>
            <a:pPr>
              <a:spcBef>
                <a:spcPts val="0"/>
              </a:spcBef>
              <a:spcAft>
                <a:spcPts val="0"/>
              </a:spcAft>
            </a:pPr>
            <a:r>
              <a:rPr lang="en-US" altLang="zh-CN">
                <a:ea typeface="MS PGothic"/>
                <a:cs typeface="Calibri"/>
              </a:rPr>
              <a:t>From the comparison between the male and female customer's preference, it can be summarized that female customers are more likely to purchase spa and rent sports equipment, Thus, by introducing different kinds of spa and sports equipment.</a:t>
            </a:r>
            <a:endParaRPr lang="zh-CN">
              <a:ea typeface="MS PGothic"/>
              <a:cs typeface="Calibri"/>
            </a:endParaRPr>
          </a:p>
          <a:p>
            <a:pPr>
              <a:spcBef>
                <a:spcPts val="0"/>
              </a:spcBef>
              <a:spcAft>
                <a:spcPts val="0"/>
              </a:spcAft>
            </a:pPr>
            <a:endParaRPr lang="en-US" altLang="zh-CN">
              <a:ea typeface="MS PGothic"/>
              <a:cs typeface="Calibri"/>
            </a:endParaRPr>
          </a:p>
          <a:p>
            <a:pPr>
              <a:spcBef>
                <a:spcPts val="0"/>
              </a:spcBef>
              <a:spcAft>
                <a:spcPts val="0"/>
              </a:spcAft>
            </a:pPr>
            <a:r>
              <a:rPr lang="en-US" altLang="zh-CN">
                <a:ea typeface="MS PGothic"/>
                <a:cs typeface="Calibri"/>
              </a:rPr>
              <a:t>Compared to others, the representation of school-age  teenagers (&lt; 21) among the customer base was in the minority. However, considering the ample free time students have during holidays.  It can be a good choice to tie-up with some universities and schools, offering tailored discounts and promotions, to effectively attract and engage younger customers.</a:t>
            </a:r>
            <a:endParaRPr lang="zh-CN">
              <a:ea typeface="MS PGothic"/>
              <a:cs typeface="Calibri"/>
            </a:endParaRPr>
          </a:p>
          <a:p>
            <a:br>
              <a:rPr lang="en-US" altLang="zh-CN"/>
            </a:br>
            <a:endParaRPr lang="en-US" altLang="zh-CN"/>
          </a:p>
        </p:txBody>
      </p:sp>
      <p:sp>
        <p:nvSpPr>
          <p:cNvPr id="4" name="灯片编号占位符 3"/>
          <p:cNvSpPr>
            <a:spLocks noGrp="1"/>
          </p:cNvSpPr>
          <p:nvPr>
            <p:ph type="sldNum" sz="quarter" idx="5"/>
          </p:nvPr>
        </p:nvSpPr>
        <p:spPr/>
        <p:txBody>
          <a:bodyPr/>
          <a:lstStyle/>
          <a:p>
            <a:pPr>
              <a:defRPr/>
            </a:pPr>
            <a:fld id="{EC263979-D539-734D-9905-9C418264ECF3}" type="slidenum">
              <a:rPr lang="en-US" altLang="en-US"/>
              <a:t>3</a:t>
            </a:fld>
            <a:endParaRPr lang="en-US" altLang="en-US"/>
          </a:p>
        </p:txBody>
      </p:sp>
    </p:spTree>
    <p:extLst>
      <p:ext uri="{BB962C8B-B14F-4D97-AF65-F5344CB8AC3E}">
        <p14:creationId xmlns:p14="http://schemas.microsoft.com/office/powerpoint/2010/main" val="3249941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ts val="0"/>
              </a:spcBef>
              <a:spcAft>
                <a:spcPts val="0"/>
              </a:spcAft>
            </a:pPr>
            <a:r>
              <a:rPr lang="en-US" altLang="zh-CN">
                <a:ea typeface="MS PGothic"/>
                <a:cs typeface="Calibri"/>
              </a:rPr>
              <a:t>QR2: What would be the most effective source for attracting customers to our hotels during the holiday season?</a:t>
            </a:r>
            <a:endParaRPr lang="zh-CN">
              <a:ea typeface="MS PGothic"/>
              <a:cs typeface="Calibri"/>
            </a:endParaRPr>
          </a:p>
          <a:p>
            <a:pPr>
              <a:spcBef>
                <a:spcPts val="0"/>
              </a:spcBef>
              <a:spcAft>
                <a:spcPts val="0"/>
              </a:spcAft>
            </a:pPr>
            <a:endParaRPr lang="en-US" altLang="zh-CN">
              <a:ea typeface="MS PGothic"/>
              <a:cs typeface="Calibri"/>
            </a:endParaRPr>
          </a:p>
          <a:p>
            <a:pPr>
              <a:spcBef>
                <a:spcPts val="0"/>
              </a:spcBef>
              <a:spcAft>
                <a:spcPts val="0"/>
              </a:spcAft>
            </a:pPr>
            <a:r>
              <a:rPr lang="en-US" altLang="zh-CN">
                <a:ea typeface="MS PGothic"/>
                <a:cs typeface="Calibri"/>
              </a:rPr>
              <a:t>By checking the distribution of resources it can be observed that overall the email would attract more customers, indicating more promotions could be sent through the email to increase the number of total customers.</a:t>
            </a:r>
            <a:endParaRPr lang="zh-CN">
              <a:ea typeface="MS PGothic"/>
              <a:cs typeface="Calibri"/>
            </a:endParaRPr>
          </a:p>
          <a:p>
            <a:pPr>
              <a:spcBef>
                <a:spcPts val="0"/>
              </a:spcBef>
              <a:spcAft>
                <a:spcPts val="0"/>
              </a:spcAft>
            </a:pPr>
            <a:endParaRPr lang="en-US" altLang="zh-CN">
              <a:ea typeface="MS PGothic"/>
              <a:cs typeface="Calibri"/>
            </a:endParaRPr>
          </a:p>
          <a:p>
            <a:pPr>
              <a:spcBef>
                <a:spcPts val="0"/>
              </a:spcBef>
              <a:spcAft>
                <a:spcPts val="0"/>
              </a:spcAft>
            </a:pPr>
            <a:r>
              <a:rPr lang="en-US" altLang="zh-CN">
                <a:ea typeface="MS PGothic"/>
                <a:cs typeface="Calibri"/>
              </a:rPr>
              <a:t>However, the majority of customers came from Australia through social media, so we could definitely attract more customers in Australia though inviting some influencer to advertise. </a:t>
            </a:r>
            <a:endParaRPr lang="zh-CN">
              <a:ea typeface="MS PGothic"/>
              <a:cs typeface="Calibri"/>
            </a:endParaRPr>
          </a:p>
          <a:p>
            <a:br>
              <a:rPr lang="en-US" altLang="zh-CN"/>
            </a:br>
            <a:endParaRPr lang="en-US" altLang="zh-CN"/>
          </a:p>
        </p:txBody>
      </p:sp>
      <p:sp>
        <p:nvSpPr>
          <p:cNvPr id="4" name="灯片编号占位符 3"/>
          <p:cNvSpPr>
            <a:spLocks noGrp="1"/>
          </p:cNvSpPr>
          <p:nvPr>
            <p:ph type="sldNum" sz="quarter" idx="5"/>
          </p:nvPr>
        </p:nvSpPr>
        <p:spPr/>
        <p:txBody>
          <a:bodyPr/>
          <a:lstStyle/>
          <a:p>
            <a:pPr>
              <a:defRPr/>
            </a:pPr>
            <a:fld id="{EC263979-D539-734D-9905-9C418264ECF3}" type="slidenum">
              <a:rPr lang="en-US" altLang="en-US"/>
              <a:t>4</a:t>
            </a:fld>
            <a:endParaRPr lang="en-US" altLang="en-US"/>
          </a:p>
        </p:txBody>
      </p:sp>
    </p:spTree>
    <p:extLst>
      <p:ext uri="{BB962C8B-B14F-4D97-AF65-F5344CB8AC3E}">
        <p14:creationId xmlns:p14="http://schemas.microsoft.com/office/powerpoint/2010/main" val="3755657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ea typeface="MS PGothic"/>
                <a:cs typeface="Calibri"/>
              </a:rPr>
              <a:t>Base on this graph, we can see that, the country which got the highest customer return rate is UK and its return rate reaches 0.23. The primary interest of Most of the customers from UK is honeymoon and sport activities, therefore our marketing campaign in UK can emphasis those interests more. According to the pie chart, female customers have a higher return rate than male customers, but either female or male didn’t reach 0.2. Looking through all the segments, the age over 60 group got the highest return rate which is 0.39. To attract more people from over 60, we can use the information from the graph that most of the customers over 60 were attracted by email and website. Therefore, we can improve the email and website campaign and building more elderly-friendly facilities. </a:t>
            </a:r>
            <a:endParaRPr lang="zh-CN" altLang="en-US"/>
          </a:p>
          <a:p>
            <a:pPr>
              <a:spcBef>
                <a:spcPts val="0"/>
              </a:spcBef>
              <a:spcAft>
                <a:spcPts val="0"/>
              </a:spcAft>
            </a:pPr>
            <a:endParaRPr lang="en-US" altLang="zh-CN">
              <a:cs typeface="Calibri"/>
            </a:endParaRPr>
          </a:p>
          <a:p>
            <a:endParaRPr lang="en-US" altLang="zh-CN">
              <a:ea typeface="Calibri"/>
              <a:cs typeface="Calibri"/>
            </a:endParaRPr>
          </a:p>
        </p:txBody>
      </p:sp>
      <p:sp>
        <p:nvSpPr>
          <p:cNvPr id="4" name="灯片编号占位符 3"/>
          <p:cNvSpPr>
            <a:spLocks noGrp="1"/>
          </p:cNvSpPr>
          <p:nvPr>
            <p:ph type="sldNum" sz="quarter" idx="5"/>
          </p:nvPr>
        </p:nvSpPr>
        <p:spPr/>
        <p:txBody>
          <a:bodyPr/>
          <a:lstStyle/>
          <a:p>
            <a:pPr>
              <a:defRPr/>
            </a:pPr>
            <a:fld id="{EC263979-D539-734D-9905-9C418264ECF3}" type="slidenum">
              <a:rPr lang="en-US" altLang="en-US"/>
              <a:t>5</a:t>
            </a:fld>
            <a:endParaRPr lang="en-US" altLang="en-US"/>
          </a:p>
        </p:txBody>
      </p:sp>
    </p:spTree>
    <p:extLst>
      <p:ext uri="{BB962C8B-B14F-4D97-AF65-F5344CB8AC3E}">
        <p14:creationId xmlns:p14="http://schemas.microsoft.com/office/powerpoint/2010/main" val="2684548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ea typeface="MS PGothic"/>
                <a:cs typeface="Calibri"/>
              </a:rPr>
              <a:t>For the islands, Kauai island has the highest customer return rate which reaches 0.61. We can analyze the differences between Kauai and other islands and utilize Kauai as a role model to modify the facilities and campaign of other islands.</a:t>
            </a:r>
          </a:p>
          <a:p>
            <a:pPr>
              <a:spcBef>
                <a:spcPts val="0"/>
              </a:spcBef>
              <a:spcAft>
                <a:spcPts val="0"/>
              </a:spcAft>
            </a:pPr>
            <a:r>
              <a:rPr lang="en-US" altLang="zh-CN">
                <a:ea typeface="MS PGothic"/>
                <a:cs typeface="Calibri"/>
              </a:rPr>
              <a:t>And we can easily see that from the graphs, the purchasing of the spa visit and renting of sport equipment can both positively impact the customer return rate. It shows that the customers’ satisfaction of the services can be a very important reason of returning. Therefore, developing more services which can Make it more convenient for customers can increase the customer return rate. And we can find that if the primary interest of the customer is sport activities, then they are more likely to return if they purchased services. Therefore, we can promote those services and give voucher to the target customers to attract them to return.</a:t>
            </a:r>
          </a:p>
        </p:txBody>
      </p:sp>
      <p:sp>
        <p:nvSpPr>
          <p:cNvPr id="4" name="灯片编号占位符 3"/>
          <p:cNvSpPr>
            <a:spLocks noGrp="1"/>
          </p:cNvSpPr>
          <p:nvPr>
            <p:ph type="sldNum" sz="quarter" idx="5"/>
          </p:nvPr>
        </p:nvSpPr>
        <p:spPr/>
        <p:txBody>
          <a:bodyPr/>
          <a:lstStyle/>
          <a:p>
            <a:pPr>
              <a:defRPr/>
            </a:pPr>
            <a:fld id="{EC263979-D539-734D-9905-9C418264ECF3}" type="slidenum">
              <a:rPr lang="en-US" altLang="en-US"/>
              <a:t>6</a:t>
            </a:fld>
            <a:endParaRPr lang="en-US" altLang="en-US"/>
          </a:p>
        </p:txBody>
      </p:sp>
    </p:spTree>
    <p:extLst>
      <p:ext uri="{BB962C8B-B14F-4D97-AF65-F5344CB8AC3E}">
        <p14:creationId xmlns:p14="http://schemas.microsoft.com/office/powerpoint/2010/main" val="40339244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61950"/>
            <a:ext cx="1957355" cy="1273696"/>
          </a:xfrm>
          <a:prstGeom prst="rect">
            <a:avLst/>
          </a:prstGeom>
        </p:spPr>
      </p:pic>
      <p:sp>
        <p:nvSpPr>
          <p:cNvPr id="6" name="Text Placeholder 2"/>
          <p:cNvSpPr>
            <a:spLocks noGrp="1"/>
          </p:cNvSpPr>
          <p:nvPr>
            <p:ph type="body" sz="quarter" idx="10"/>
          </p:nvPr>
        </p:nvSpPr>
        <p:spPr>
          <a:xfrm>
            <a:off x="2215579" y="596684"/>
            <a:ext cx="6892926" cy="861633"/>
          </a:xfrm>
        </p:spPr>
        <p:txBody>
          <a:bodyPr anchor="b"/>
          <a:lstStyle/>
          <a:p>
            <a:pPr marL="0" lvl="0" indent="0">
              <a:spcBef>
                <a:spcPct val="0"/>
              </a:spcBef>
              <a:spcAft>
                <a:spcPts val="400"/>
              </a:spcAft>
            </a:pPr>
            <a:r>
              <a:rPr lang="en-US" altLang="en-US" sz="1000">
                <a:latin typeface="Arial" panose="020B0604020202020204" pitchFamily="34" charset="0"/>
                <a:cs typeface="Arial" panose="020B0604020202020204" pitchFamily="34" charset="0"/>
              </a:rPr>
              <a:t>Click to edit Master text styles</a:t>
            </a:r>
          </a:p>
          <a:p>
            <a:pPr marL="0" lvl="1" indent="0">
              <a:spcBef>
                <a:spcPct val="0"/>
              </a:spcBef>
              <a:spcAft>
                <a:spcPts val="400"/>
              </a:spcAft>
            </a:pPr>
            <a:r>
              <a:rPr lang="en-US" altLang="en-US" sz="1000">
                <a:latin typeface="Arial" panose="020B0604020202020204" pitchFamily="34" charset="0"/>
                <a:cs typeface="Arial" panose="020B0604020202020204" pitchFamily="34" charset="0"/>
              </a:rPr>
              <a:t>Second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8" name="Text Placeholder 7"/>
          <p:cNvSpPr>
            <a:spLocks noGrp="1"/>
          </p:cNvSpPr>
          <p:nvPr>
            <p:ph type="body" idx="10"/>
          </p:nvPr>
        </p:nvSpPr>
        <p:spPr>
          <a:xfrm>
            <a:off x="468313" y="1131888"/>
            <a:ext cx="8208962" cy="3095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784559"/>
            <a:ext cx="9144000" cy="39012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68313" y="361950"/>
            <a:ext cx="822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p>
            <a:pPr lvl="0"/>
            <a:r>
              <a:rPr lang="en-US" altLang="en-US"/>
              <a:t>Click to edit Master title style</a:t>
            </a:r>
          </a:p>
        </p:txBody>
      </p:sp>
      <p:sp>
        <p:nvSpPr>
          <p:cNvPr id="1028" name="Text Placeholder 5"/>
          <p:cNvSpPr>
            <a:spLocks noGrp="1"/>
          </p:cNvSpPr>
          <p:nvPr>
            <p:ph type="body" idx="1"/>
          </p:nvPr>
        </p:nvSpPr>
        <p:spPr bwMode="auto">
          <a:xfrm>
            <a:off x="476250" y="1131888"/>
            <a:ext cx="82010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rtl="0" eaLnBrk="1" fontAlgn="base" hangingPunct="1">
        <a:spcBef>
          <a:spcPct val="0"/>
        </a:spcBef>
        <a:spcAft>
          <a:spcPct val="0"/>
        </a:spcAft>
        <a:defRPr sz="3000" b="1" kern="1200">
          <a:solidFill>
            <a:schemeClr val="tx1"/>
          </a:solidFill>
          <a:latin typeface="+mj-lt"/>
          <a:ea typeface="MS PGothic" panose="020B0600070205080204" charset="-128"/>
          <a:cs typeface="MS PGothic" panose="020B0600070205080204" charset="-128"/>
        </a:defRPr>
      </a:lvl1pPr>
      <a:lvl2pPr algn="l" rtl="0" eaLnBrk="1" fontAlgn="base" hangingPunct="1">
        <a:spcBef>
          <a:spcPct val="0"/>
        </a:spcBef>
        <a:spcAft>
          <a:spcPct val="0"/>
        </a:spcAft>
        <a:defRPr sz="3000" b="1">
          <a:solidFill>
            <a:schemeClr val="tx1"/>
          </a:solidFill>
          <a:latin typeface="Arial" panose="020B0604020202020204" pitchFamily="34" charset="0"/>
          <a:ea typeface="MS PGothic" panose="020B0600070205080204" charset="-128"/>
          <a:cs typeface="MS PGothic" panose="020B0600070205080204" charset="-128"/>
        </a:defRPr>
      </a:lvl2pPr>
      <a:lvl3pPr algn="l" rtl="0" eaLnBrk="1" fontAlgn="base" hangingPunct="1">
        <a:spcBef>
          <a:spcPct val="0"/>
        </a:spcBef>
        <a:spcAft>
          <a:spcPct val="0"/>
        </a:spcAft>
        <a:defRPr sz="3000" b="1">
          <a:solidFill>
            <a:schemeClr val="tx1"/>
          </a:solidFill>
          <a:latin typeface="Arial" panose="020B0604020202020204" pitchFamily="34" charset="0"/>
          <a:ea typeface="MS PGothic" panose="020B0600070205080204" charset="-128"/>
          <a:cs typeface="MS PGothic" panose="020B0600070205080204" charset="-128"/>
        </a:defRPr>
      </a:lvl3pPr>
      <a:lvl4pPr algn="l" rtl="0" eaLnBrk="1" fontAlgn="base" hangingPunct="1">
        <a:spcBef>
          <a:spcPct val="0"/>
        </a:spcBef>
        <a:spcAft>
          <a:spcPct val="0"/>
        </a:spcAft>
        <a:defRPr sz="3000" b="1">
          <a:solidFill>
            <a:schemeClr val="tx1"/>
          </a:solidFill>
          <a:latin typeface="Arial" panose="020B0604020202020204" pitchFamily="34" charset="0"/>
          <a:ea typeface="MS PGothic" panose="020B0600070205080204" charset="-128"/>
          <a:cs typeface="MS PGothic" panose="020B0600070205080204" charset="-128"/>
        </a:defRPr>
      </a:lvl4pPr>
      <a:lvl5pPr algn="l" rtl="0" eaLnBrk="1" fontAlgn="base" hangingPunct="1">
        <a:spcBef>
          <a:spcPct val="0"/>
        </a:spcBef>
        <a:spcAft>
          <a:spcPct val="0"/>
        </a:spcAft>
        <a:defRPr sz="3000" b="1">
          <a:solidFill>
            <a:schemeClr val="tx1"/>
          </a:solidFill>
          <a:latin typeface="Arial" panose="020B0604020202020204" pitchFamily="34" charset="0"/>
          <a:ea typeface="MS PGothic" panose="020B0600070205080204" charset="-128"/>
          <a:cs typeface="MS PGothic" panose="020B0600070205080204" charset="-128"/>
        </a:defRPr>
      </a:lvl5pPr>
      <a:lvl6pPr marL="457200" algn="ctr" rtl="0" eaLnBrk="1" fontAlgn="base" hangingPunct="1">
        <a:spcBef>
          <a:spcPct val="0"/>
        </a:spcBef>
        <a:spcAft>
          <a:spcPct val="0"/>
        </a:spcAft>
        <a:defRPr sz="4400">
          <a:solidFill>
            <a:schemeClr val="tx1"/>
          </a:solidFill>
          <a:latin typeface="Sommet" pitchFamily="50" charset="0"/>
        </a:defRPr>
      </a:lvl6pPr>
      <a:lvl7pPr marL="914400" algn="ctr" rtl="0" eaLnBrk="1" fontAlgn="base" hangingPunct="1">
        <a:spcBef>
          <a:spcPct val="0"/>
        </a:spcBef>
        <a:spcAft>
          <a:spcPct val="0"/>
        </a:spcAft>
        <a:defRPr sz="4400">
          <a:solidFill>
            <a:schemeClr val="tx1"/>
          </a:solidFill>
          <a:latin typeface="Sommet" pitchFamily="50" charset="0"/>
        </a:defRPr>
      </a:lvl7pPr>
      <a:lvl8pPr marL="1371600" algn="ctr" rtl="0" eaLnBrk="1" fontAlgn="base" hangingPunct="1">
        <a:spcBef>
          <a:spcPct val="0"/>
        </a:spcBef>
        <a:spcAft>
          <a:spcPct val="0"/>
        </a:spcAft>
        <a:defRPr sz="4400">
          <a:solidFill>
            <a:schemeClr val="tx1"/>
          </a:solidFill>
          <a:latin typeface="Sommet" pitchFamily="50" charset="0"/>
        </a:defRPr>
      </a:lvl8pPr>
      <a:lvl9pPr marL="1828800" algn="ctr" rtl="0" eaLnBrk="1" fontAlgn="base" hangingPunct="1">
        <a:spcBef>
          <a:spcPct val="0"/>
        </a:spcBef>
        <a:spcAft>
          <a:spcPct val="0"/>
        </a:spcAft>
        <a:defRPr sz="4400">
          <a:solidFill>
            <a:schemeClr val="tx1"/>
          </a:solidFill>
          <a:latin typeface="Sommet" pitchFamily="50" charset="0"/>
        </a:defRPr>
      </a:lvl9pPr>
    </p:titleStyle>
    <p:bodyStyle>
      <a:lvl1pPr marL="342900" indent="-342900" algn="l" rtl="0" eaLnBrk="1" fontAlgn="base" hangingPunct="1">
        <a:spcBef>
          <a:spcPts val="1200"/>
        </a:spcBef>
        <a:spcAft>
          <a:spcPct val="0"/>
        </a:spcAft>
        <a:buFont typeface="Arial" panose="020B0604020202020204" pitchFamily="34" charset="0"/>
        <a:defRPr sz="1600" kern="1200">
          <a:solidFill>
            <a:schemeClr val="tx1"/>
          </a:solidFill>
          <a:latin typeface="+mn-lt"/>
          <a:ea typeface="MS PGothic" panose="020B0600070205080204" charset="-128"/>
          <a:cs typeface="MS PGothic" panose="020B0600070205080204" charset="-128"/>
        </a:defRPr>
      </a:lvl1pPr>
      <a:lvl2pPr marL="269875" indent="-269875" algn="l" rtl="0" eaLnBrk="1" fontAlgn="base" hangingPunct="1">
        <a:spcBef>
          <a:spcPts val="1200"/>
        </a:spcBef>
        <a:spcAft>
          <a:spcPct val="0"/>
        </a:spcAft>
        <a:buFont typeface="Arial" panose="020B0604020202020204" pitchFamily="34" charset="0"/>
        <a:buChar char="•"/>
        <a:defRPr sz="1600" kern="1200">
          <a:solidFill>
            <a:schemeClr val="tx1"/>
          </a:solidFill>
          <a:latin typeface="+mn-lt"/>
          <a:ea typeface="MS PGothic" panose="020B0600070205080204" charset="-128"/>
          <a:cs typeface="MS PGothic" panose="020B0600070205080204" charset="-128"/>
        </a:defRPr>
      </a:lvl2pPr>
      <a:lvl3pPr marL="539750" indent="-269875" algn="l" rtl="0" eaLnBrk="1" fontAlgn="base" hangingPunct="1">
        <a:spcBef>
          <a:spcPts val="900"/>
        </a:spcBef>
        <a:spcAft>
          <a:spcPct val="0"/>
        </a:spcAft>
        <a:buFont typeface="Lucida Grande" charset="0"/>
        <a:buChar char="–"/>
        <a:defRPr sz="1600" kern="1200">
          <a:solidFill>
            <a:schemeClr val="tx1"/>
          </a:solidFill>
          <a:latin typeface="+mn-lt"/>
          <a:ea typeface="ヒラギノ角ゴ Pro W3" pitchFamily="-60" charset="-128"/>
          <a:cs typeface="ヒラギノ角ゴ Pro W3" pitchFamily="-60" charset="-128"/>
        </a:defRPr>
      </a:lvl3pPr>
      <a:lvl4pPr marL="809625" indent="-269875" algn="l" rtl="0" eaLnBrk="1" fontAlgn="base" hangingPunct="1">
        <a:spcBef>
          <a:spcPts val="600"/>
        </a:spcBef>
        <a:spcAft>
          <a:spcPct val="0"/>
        </a:spcAft>
        <a:buFont typeface="Lucida Grande" charset="0"/>
        <a:buChar char="»"/>
        <a:defRPr sz="1600" kern="1200">
          <a:solidFill>
            <a:schemeClr val="tx1"/>
          </a:solidFill>
          <a:latin typeface="+mn-lt"/>
          <a:ea typeface="ヒラギノ角ゴ Pro W3" pitchFamily="-60" charset="-128"/>
          <a:cs typeface="ヒラギノ角ゴ Pro W3" pitchFamily="-60" charset="-128"/>
        </a:defRPr>
      </a:lvl4pPr>
      <a:lvl5pPr marL="1079500" indent="-269875" algn="l" rtl="0" eaLnBrk="1" fontAlgn="base" hangingPunct="1">
        <a:spcBef>
          <a:spcPts val="600"/>
        </a:spcBef>
        <a:spcAft>
          <a:spcPct val="0"/>
        </a:spcAft>
        <a:buFont typeface="Wingdings" panose="05000000000000000000" pitchFamily="2" charset="2"/>
        <a:buChar char="§"/>
        <a:defRPr sz="1600" kern="1200">
          <a:solidFill>
            <a:schemeClr val="tx1"/>
          </a:solidFill>
          <a:latin typeface="+mn-lt"/>
          <a:ea typeface="ヒラギノ角ゴ Pro W3" pitchFamily="-60" charset="-128"/>
          <a:cs typeface="ヒラギノ角ゴ Pro W3" pitchFamily="-60"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850D993-F606-D5F3-7EBF-9EFE2387EE16}"/>
              </a:ext>
            </a:extLst>
          </p:cNvPr>
          <p:cNvSpPr>
            <a:spLocks noGrp="1"/>
          </p:cNvSpPr>
          <p:nvPr>
            <p:ph type="body" sz="quarter" idx="10"/>
          </p:nvPr>
        </p:nvSpPr>
        <p:spPr>
          <a:xfrm>
            <a:off x="396755" y="3439295"/>
            <a:ext cx="8553932" cy="860798"/>
          </a:xfrm>
        </p:spPr>
        <p:txBody>
          <a:bodyPr/>
          <a:lstStyle/>
          <a:p>
            <a:pPr algn="ctr"/>
            <a:r>
              <a:rPr lang="zh-CN" altLang="en-US" sz="2800" b="1" dirty="0">
                <a:ea typeface="MS PGothic"/>
              </a:rPr>
              <a:t>Sandbox Industry Project – Contoso Hotel</a:t>
            </a:r>
            <a:r>
              <a:rPr lang="en-US" altLang="zh-CN" sz="2800" b="1" dirty="0">
                <a:ea typeface="MS PGothic"/>
              </a:rPr>
              <a:t> </a:t>
            </a:r>
            <a:r>
              <a:rPr lang="zh-CN" altLang="en-US" sz="2800" b="1" dirty="0">
                <a:ea typeface="MS PGothic"/>
              </a:rPr>
              <a:t>Business Analysis</a:t>
            </a:r>
            <a:endParaRPr lang="zh-CN" altLang="en-US" sz="2800" b="1" dirty="0"/>
          </a:p>
        </p:txBody>
      </p:sp>
      <p:sp>
        <p:nvSpPr>
          <p:cNvPr id="4" name="文本占位符 1">
            <a:extLst>
              <a:ext uri="{FF2B5EF4-FFF2-40B4-BE49-F238E27FC236}">
                <a16:creationId xmlns:a16="http://schemas.microsoft.com/office/drawing/2014/main" id="{7E967386-5C47-F7D4-8B57-7A988AEB4A35}"/>
              </a:ext>
            </a:extLst>
          </p:cNvPr>
          <p:cNvSpPr txBox="1">
            <a:spLocks/>
          </p:cNvSpPr>
          <p:nvPr/>
        </p:nvSpPr>
        <p:spPr bwMode="auto">
          <a:xfrm>
            <a:off x="7672240" y="3439295"/>
            <a:ext cx="2943519" cy="1496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lstStyle>
            <a:lvl1pPr marL="342900" indent="-342900" algn="l" rtl="0" eaLnBrk="1" fontAlgn="base" hangingPunct="1">
              <a:spcBef>
                <a:spcPts val="1200"/>
              </a:spcBef>
              <a:spcAft>
                <a:spcPct val="0"/>
              </a:spcAft>
              <a:buFont typeface="Arial" panose="020B0604020202020204" pitchFamily="34" charset="0"/>
              <a:defRPr sz="1600" kern="1200">
                <a:solidFill>
                  <a:schemeClr val="tx1"/>
                </a:solidFill>
                <a:latin typeface="+mn-lt"/>
                <a:ea typeface="MS PGothic" panose="020B0600070205080204" charset="-128"/>
                <a:cs typeface="MS PGothic" panose="020B0600070205080204" charset="-128"/>
              </a:defRPr>
            </a:lvl1pPr>
            <a:lvl2pPr marL="269875" indent="-269875" algn="l" rtl="0" eaLnBrk="1" fontAlgn="base" hangingPunct="1">
              <a:spcBef>
                <a:spcPts val="1200"/>
              </a:spcBef>
              <a:spcAft>
                <a:spcPct val="0"/>
              </a:spcAft>
              <a:buFont typeface="Arial" panose="020B0604020202020204" pitchFamily="34" charset="0"/>
              <a:buChar char="•"/>
              <a:defRPr sz="1600" kern="1200">
                <a:solidFill>
                  <a:schemeClr val="tx1"/>
                </a:solidFill>
                <a:latin typeface="+mn-lt"/>
                <a:ea typeface="MS PGothic" panose="020B0600070205080204" charset="-128"/>
                <a:cs typeface="MS PGothic" panose="020B0600070205080204" charset="-128"/>
              </a:defRPr>
            </a:lvl2pPr>
            <a:lvl3pPr marL="539750" indent="-269875" algn="l" rtl="0" eaLnBrk="1" fontAlgn="base" hangingPunct="1">
              <a:spcBef>
                <a:spcPts val="900"/>
              </a:spcBef>
              <a:spcAft>
                <a:spcPct val="0"/>
              </a:spcAft>
              <a:buFont typeface="Lucida Grande" charset="0"/>
              <a:buChar char="–"/>
              <a:defRPr sz="1600" kern="1200">
                <a:solidFill>
                  <a:schemeClr val="tx1"/>
                </a:solidFill>
                <a:latin typeface="+mn-lt"/>
                <a:ea typeface="ヒラギノ角ゴ Pro W3" pitchFamily="-60" charset="-128"/>
                <a:cs typeface="ヒラギノ角ゴ Pro W3" pitchFamily="-60" charset="-128"/>
              </a:defRPr>
            </a:lvl3pPr>
            <a:lvl4pPr marL="809625" indent="-269875" algn="l" rtl="0" eaLnBrk="1" fontAlgn="base" hangingPunct="1">
              <a:spcBef>
                <a:spcPts val="600"/>
              </a:spcBef>
              <a:spcAft>
                <a:spcPct val="0"/>
              </a:spcAft>
              <a:buFont typeface="Lucida Grande" charset="0"/>
              <a:buChar char="»"/>
              <a:defRPr sz="1600" kern="1200">
                <a:solidFill>
                  <a:schemeClr val="tx1"/>
                </a:solidFill>
                <a:latin typeface="+mn-lt"/>
                <a:ea typeface="ヒラギノ角ゴ Pro W3" pitchFamily="-60" charset="-128"/>
                <a:cs typeface="ヒラギノ角ゴ Pro W3" pitchFamily="-60" charset="-128"/>
              </a:defRPr>
            </a:lvl4pPr>
            <a:lvl5pPr marL="1079500" indent="-269875" algn="l" rtl="0" eaLnBrk="1" fontAlgn="base" hangingPunct="1">
              <a:spcBef>
                <a:spcPts val="600"/>
              </a:spcBef>
              <a:spcAft>
                <a:spcPct val="0"/>
              </a:spcAft>
              <a:buFont typeface="Wingdings" panose="05000000000000000000" pitchFamily="2" charset="2"/>
              <a:buChar char="§"/>
              <a:defRPr sz="1600" kern="1200">
                <a:solidFill>
                  <a:schemeClr val="tx1"/>
                </a:solidFill>
                <a:latin typeface="+mn-lt"/>
                <a:ea typeface="ヒラギノ角ゴ Pro W3" pitchFamily="-60" charset="-128"/>
                <a:cs typeface="ヒラギノ角ゴ Pro W3" pitchFamily="-60"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AU" altLang="zh-CN" sz="1100" dirty="0">
                <a:ea typeface="MS PGothic"/>
              </a:rPr>
              <a:t>Presented By </a:t>
            </a:r>
          </a:p>
          <a:p>
            <a:r>
              <a:rPr lang="en-AU" altLang="zh-CN" sz="1100" dirty="0" err="1">
                <a:ea typeface="MS PGothic"/>
              </a:rPr>
              <a:t>Hima</a:t>
            </a:r>
            <a:r>
              <a:rPr lang="en-AU" altLang="zh-CN" sz="1100" dirty="0">
                <a:ea typeface="MS PGothic"/>
              </a:rPr>
              <a:t> Rohini </a:t>
            </a:r>
            <a:r>
              <a:rPr lang="en-AU" altLang="zh-CN" sz="1100" dirty="0" err="1">
                <a:ea typeface="MS PGothic"/>
              </a:rPr>
              <a:t>Mallina</a:t>
            </a:r>
            <a:endParaRPr lang="zh-CN" altLang="en-US" dirty="0"/>
          </a:p>
        </p:txBody>
      </p:sp>
      <p:sp>
        <p:nvSpPr>
          <p:cNvPr id="6" name="Rectangle 5">
            <a:extLst>
              <a:ext uri="{FF2B5EF4-FFF2-40B4-BE49-F238E27FC236}">
                <a16:creationId xmlns:a16="http://schemas.microsoft.com/office/drawing/2014/main" id="{FA6CD800-2817-C389-2AF5-AA927A9A9EEF}"/>
              </a:ext>
            </a:extLst>
          </p:cNvPr>
          <p:cNvSpPr/>
          <p:nvPr/>
        </p:nvSpPr>
        <p:spPr>
          <a:xfrm>
            <a:off x="0" y="338138"/>
            <a:ext cx="2296633" cy="145876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26" name="Picture 2" descr="Ultimate Guide: How to Start a Hotel Business">
            <a:extLst>
              <a:ext uri="{FF2B5EF4-FFF2-40B4-BE49-F238E27FC236}">
                <a16:creationId xmlns:a16="http://schemas.microsoft.com/office/drawing/2014/main" id="{C3642659-35F0-41C5-313D-C4E826BB08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9380" y="338138"/>
            <a:ext cx="4890976" cy="2751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010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5C704A-CD9E-0D71-8A6D-1F76AA9A25BF}"/>
              </a:ext>
            </a:extLst>
          </p:cNvPr>
          <p:cNvSpPr>
            <a:spLocks noGrp="1"/>
          </p:cNvSpPr>
          <p:nvPr>
            <p:ph type="title"/>
          </p:nvPr>
        </p:nvSpPr>
        <p:spPr>
          <a:xfrm>
            <a:off x="391083" y="100227"/>
            <a:ext cx="8229600" cy="815608"/>
          </a:xfrm>
        </p:spPr>
        <p:txBody>
          <a:bodyPr/>
          <a:lstStyle/>
          <a:p>
            <a:r>
              <a:rPr lang="en-US" altLang="zh-CN" sz="2100" dirty="0">
                <a:ea typeface="+mj-lt"/>
                <a:cs typeface="Arial"/>
              </a:rPr>
              <a:t>3rd KPI - Revenue Per Reservation Analysis</a:t>
            </a:r>
            <a:br>
              <a:rPr lang="en-US" altLang="zh-CN" sz="2100" dirty="0">
                <a:ea typeface="+mj-lt"/>
                <a:cs typeface="Arial"/>
              </a:rPr>
            </a:br>
            <a:r>
              <a:rPr lang="en-US" altLang="zh-CN" sz="1600" b="0" dirty="0">
                <a:ea typeface="+mj-lt"/>
                <a:cs typeface="Arial"/>
              </a:rPr>
              <a:t>3. Which island branch is most profitable and what marketing campaign should be implemented for each country?</a:t>
            </a:r>
            <a:endParaRPr lang="zh-CN" sz="2000" b="0" dirty="0"/>
          </a:p>
        </p:txBody>
      </p:sp>
      <p:sp>
        <p:nvSpPr>
          <p:cNvPr id="3" name="文本占位符 2">
            <a:extLst>
              <a:ext uri="{FF2B5EF4-FFF2-40B4-BE49-F238E27FC236}">
                <a16:creationId xmlns:a16="http://schemas.microsoft.com/office/drawing/2014/main" id="{D29DFE27-DC2F-E2B9-E9EC-663604AF98FF}"/>
              </a:ext>
            </a:extLst>
          </p:cNvPr>
          <p:cNvSpPr>
            <a:spLocks noGrp="1"/>
          </p:cNvSpPr>
          <p:nvPr>
            <p:ph type="body" idx="10"/>
          </p:nvPr>
        </p:nvSpPr>
        <p:spPr>
          <a:xfrm>
            <a:off x="282962" y="1070104"/>
            <a:ext cx="3378170" cy="1499739"/>
          </a:xfrm>
        </p:spPr>
        <p:txBody>
          <a:bodyPr/>
          <a:lstStyle/>
          <a:p>
            <a:pPr>
              <a:buChar char="•"/>
            </a:pPr>
            <a:r>
              <a:rPr lang="zh-CN" sz="1200">
                <a:solidFill>
                  <a:srgbClr val="0F0F0F"/>
                </a:solidFill>
                <a:ea typeface="MS PGothic"/>
                <a:cs typeface="Arial"/>
              </a:rPr>
              <a:t>In general, Kauai is the most profitable island.</a:t>
            </a:r>
            <a:r>
              <a:rPr lang="zh-CN" altLang="en-US" sz="1200">
                <a:solidFill>
                  <a:srgbClr val="0F0F0F"/>
                </a:solidFill>
                <a:ea typeface="MS PGothic"/>
                <a:cs typeface="Arial"/>
              </a:rPr>
              <a:t> Followed by Maui.</a:t>
            </a:r>
            <a:endParaRPr lang="zh-CN"/>
          </a:p>
          <a:p>
            <a:pPr>
              <a:buChar char="•"/>
            </a:pPr>
            <a:r>
              <a:rPr lang="zh-CN" sz="1200">
                <a:solidFill>
                  <a:srgbClr val="0F0F0F"/>
                </a:solidFill>
                <a:ea typeface="MS PGothic"/>
                <a:cs typeface="Arial"/>
              </a:rPr>
              <a:t>Japanese spent the most in Maui island</a:t>
            </a:r>
            <a:r>
              <a:rPr lang="en-US" altLang="zh-CN" sz="1200" dirty="0">
                <a:solidFill>
                  <a:srgbClr val="0F0F0F"/>
                </a:solidFill>
                <a:ea typeface="MS PGothic"/>
                <a:cs typeface="Arial"/>
              </a:rPr>
              <a:t>, where people from other top spending countries prefer Kauai. </a:t>
            </a:r>
            <a:endParaRPr lang="zh-CN" dirty="0"/>
          </a:p>
        </p:txBody>
      </p:sp>
      <p:pic>
        <p:nvPicPr>
          <p:cNvPr id="4" name="图片 3" descr="图表, 条形图&#10;&#10;已自动生成说明">
            <a:extLst>
              <a:ext uri="{FF2B5EF4-FFF2-40B4-BE49-F238E27FC236}">
                <a16:creationId xmlns:a16="http://schemas.microsoft.com/office/drawing/2014/main" id="{36306C4C-FE7B-1470-D3B2-EAAC79266DE4}"/>
              </a:ext>
            </a:extLst>
          </p:cNvPr>
          <p:cNvPicPr>
            <a:picLocks noChangeAspect="1"/>
          </p:cNvPicPr>
          <p:nvPr/>
        </p:nvPicPr>
        <p:blipFill>
          <a:blip r:embed="rId2"/>
          <a:stretch>
            <a:fillRect/>
          </a:stretch>
        </p:blipFill>
        <p:spPr>
          <a:xfrm>
            <a:off x="3435200" y="679193"/>
            <a:ext cx="2469224" cy="1996747"/>
          </a:xfrm>
          <a:prstGeom prst="rect">
            <a:avLst/>
          </a:prstGeom>
        </p:spPr>
      </p:pic>
      <p:pic>
        <p:nvPicPr>
          <p:cNvPr id="5" name="图片 4" descr="图表, 条形图&#10;&#10;已自动生成说明">
            <a:extLst>
              <a:ext uri="{FF2B5EF4-FFF2-40B4-BE49-F238E27FC236}">
                <a16:creationId xmlns:a16="http://schemas.microsoft.com/office/drawing/2014/main" id="{86421F7A-4093-1977-1539-E0184A7831FF}"/>
              </a:ext>
            </a:extLst>
          </p:cNvPr>
          <p:cNvPicPr>
            <a:picLocks noChangeAspect="1"/>
          </p:cNvPicPr>
          <p:nvPr/>
        </p:nvPicPr>
        <p:blipFill>
          <a:blip r:embed="rId3"/>
          <a:stretch>
            <a:fillRect/>
          </a:stretch>
        </p:blipFill>
        <p:spPr>
          <a:xfrm>
            <a:off x="5987790" y="679346"/>
            <a:ext cx="3020735" cy="1959897"/>
          </a:xfrm>
          <a:prstGeom prst="rect">
            <a:avLst/>
          </a:prstGeom>
        </p:spPr>
      </p:pic>
      <p:pic>
        <p:nvPicPr>
          <p:cNvPr id="6" name="图片 5" descr="图表, 条形图&#10;&#10;已自动生成说明">
            <a:extLst>
              <a:ext uri="{FF2B5EF4-FFF2-40B4-BE49-F238E27FC236}">
                <a16:creationId xmlns:a16="http://schemas.microsoft.com/office/drawing/2014/main" id="{7700655E-0B53-D239-215D-51C90BCFC22C}"/>
              </a:ext>
            </a:extLst>
          </p:cNvPr>
          <p:cNvPicPr>
            <a:picLocks noChangeAspect="1"/>
          </p:cNvPicPr>
          <p:nvPr/>
        </p:nvPicPr>
        <p:blipFill>
          <a:blip r:embed="rId4"/>
          <a:stretch>
            <a:fillRect/>
          </a:stretch>
        </p:blipFill>
        <p:spPr>
          <a:xfrm>
            <a:off x="280474" y="2643404"/>
            <a:ext cx="5047985" cy="2145575"/>
          </a:xfrm>
          <a:prstGeom prst="rect">
            <a:avLst/>
          </a:prstGeom>
        </p:spPr>
      </p:pic>
      <p:pic>
        <p:nvPicPr>
          <p:cNvPr id="7" name="图片 6" descr="图表, 漏斗图&#10;&#10;已自动生成说明">
            <a:extLst>
              <a:ext uri="{FF2B5EF4-FFF2-40B4-BE49-F238E27FC236}">
                <a16:creationId xmlns:a16="http://schemas.microsoft.com/office/drawing/2014/main" id="{48C97E20-EFB8-4F70-1B04-94019EDD9182}"/>
              </a:ext>
            </a:extLst>
          </p:cNvPr>
          <p:cNvPicPr>
            <a:picLocks noChangeAspect="1"/>
          </p:cNvPicPr>
          <p:nvPr/>
        </p:nvPicPr>
        <p:blipFill>
          <a:blip r:embed="rId5"/>
          <a:stretch>
            <a:fillRect/>
          </a:stretch>
        </p:blipFill>
        <p:spPr>
          <a:xfrm>
            <a:off x="5332295" y="3094007"/>
            <a:ext cx="3811705" cy="2049493"/>
          </a:xfrm>
          <a:prstGeom prst="rect">
            <a:avLst/>
          </a:prstGeom>
        </p:spPr>
      </p:pic>
      <p:pic>
        <p:nvPicPr>
          <p:cNvPr id="8" name="图片 7">
            <a:extLst>
              <a:ext uri="{FF2B5EF4-FFF2-40B4-BE49-F238E27FC236}">
                <a16:creationId xmlns:a16="http://schemas.microsoft.com/office/drawing/2014/main" id="{03487338-F73F-703D-4C88-5D8F36D40923}"/>
              </a:ext>
            </a:extLst>
          </p:cNvPr>
          <p:cNvPicPr>
            <a:picLocks noChangeAspect="1"/>
          </p:cNvPicPr>
          <p:nvPr/>
        </p:nvPicPr>
        <p:blipFill>
          <a:blip r:embed="rId6"/>
          <a:stretch>
            <a:fillRect/>
          </a:stretch>
        </p:blipFill>
        <p:spPr>
          <a:xfrm>
            <a:off x="4806391" y="637144"/>
            <a:ext cx="759169" cy="177630"/>
          </a:xfrm>
          <a:prstGeom prst="rect">
            <a:avLst/>
          </a:prstGeom>
        </p:spPr>
      </p:pic>
    </p:spTree>
    <p:extLst>
      <p:ext uri="{BB962C8B-B14F-4D97-AF65-F5344CB8AC3E}">
        <p14:creationId xmlns:p14="http://schemas.microsoft.com/office/powerpoint/2010/main" val="2099920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6BB11-1D71-7756-B9F6-0C5C71CDDF82}"/>
              </a:ext>
            </a:extLst>
          </p:cNvPr>
          <p:cNvSpPr>
            <a:spLocks noGrp="1"/>
          </p:cNvSpPr>
          <p:nvPr>
            <p:ph type="title"/>
          </p:nvPr>
        </p:nvSpPr>
        <p:spPr>
          <a:xfrm>
            <a:off x="452867" y="153430"/>
            <a:ext cx="8229600" cy="461963"/>
          </a:xfrm>
        </p:spPr>
        <p:txBody>
          <a:bodyPr/>
          <a:lstStyle/>
          <a:p>
            <a:r>
              <a:rPr lang="zh-CN" altLang="en-US">
                <a:ea typeface="MS PGothic"/>
              </a:rPr>
              <a:t>Conclusion: Business strategies for Contoso</a:t>
            </a:r>
            <a:endParaRPr lang="zh-CN" altLang="en-US"/>
          </a:p>
        </p:txBody>
      </p:sp>
      <p:sp>
        <p:nvSpPr>
          <p:cNvPr id="3" name="文本占位符 2">
            <a:extLst>
              <a:ext uri="{FF2B5EF4-FFF2-40B4-BE49-F238E27FC236}">
                <a16:creationId xmlns:a16="http://schemas.microsoft.com/office/drawing/2014/main" id="{991C1FA9-DFDA-E676-DD59-9DB542342343}"/>
              </a:ext>
            </a:extLst>
          </p:cNvPr>
          <p:cNvSpPr>
            <a:spLocks noGrp="1"/>
          </p:cNvSpPr>
          <p:nvPr>
            <p:ph type="body" idx="10"/>
          </p:nvPr>
        </p:nvSpPr>
        <p:spPr/>
        <p:txBody>
          <a:bodyPr/>
          <a:lstStyle/>
          <a:p>
            <a:endParaRPr lang="zh-CN" altLang="en-US"/>
          </a:p>
        </p:txBody>
      </p:sp>
      <p:graphicFrame>
        <p:nvGraphicFramePr>
          <p:cNvPr id="5" name="表格 4">
            <a:extLst>
              <a:ext uri="{FF2B5EF4-FFF2-40B4-BE49-F238E27FC236}">
                <a16:creationId xmlns:a16="http://schemas.microsoft.com/office/drawing/2014/main" id="{6FF1FBAC-AC62-72C4-B5EF-27AFC1E955D7}"/>
              </a:ext>
            </a:extLst>
          </p:cNvPr>
          <p:cNvGraphicFramePr>
            <a:graphicFrameLocks noGrp="1"/>
          </p:cNvGraphicFramePr>
          <p:nvPr>
            <p:extLst>
              <p:ext uri="{D42A27DB-BD31-4B8C-83A1-F6EECF244321}">
                <p14:modId xmlns:p14="http://schemas.microsoft.com/office/powerpoint/2010/main" val="2967153533"/>
              </p:ext>
            </p:extLst>
          </p:nvPr>
        </p:nvGraphicFramePr>
        <p:xfrm>
          <a:off x="390825" y="671232"/>
          <a:ext cx="8753175" cy="4472268"/>
        </p:xfrm>
        <a:graphic>
          <a:graphicData uri="http://schemas.openxmlformats.org/drawingml/2006/table">
            <a:tbl>
              <a:tblPr firstRow="1" bandRow="1">
                <a:tableStyleId>{5C22544A-7EE6-4342-B048-85BDC9FD1C3A}</a:tableStyleId>
              </a:tblPr>
              <a:tblGrid>
                <a:gridCol w="2917725">
                  <a:extLst>
                    <a:ext uri="{9D8B030D-6E8A-4147-A177-3AD203B41FA5}">
                      <a16:colId xmlns:a16="http://schemas.microsoft.com/office/drawing/2014/main" val="3635380030"/>
                    </a:ext>
                  </a:extLst>
                </a:gridCol>
                <a:gridCol w="2917725">
                  <a:extLst>
                    <a:ext uri="{9D8B030D-6E8A-4147-A177-3AD203B41FA5}">
                      <a16:colId xmlns:a16="http://schemas.microsoft.com/office/drawing/2014/main" val="2196610221"/>
                    </a:ext>
                  </a:extLst>
                </a:gridCol>
                <a:gridCol w="2917725">
                  <a:extLst>
                    <a:ext uri="{9D8B030D-6E8A-4147-A177-3AD203B41FA5}">
                      <a16:colId xmlns:a16="http://schemas.microsoft.com/office/drawing/2014/main" val="1270253663"/>
                    </a:ext>
                  </a:extLst>
                </a:gridCol>
              </a:tblGrid>
              <a:tr h="419931">
                <a:tc>
                  <a:txBody>
                    <a:bodyPr/>
                    <a:lstStyle/>
                    <a:p>
                      <a:pPr algn="l" fontAlgn="base"/>
                      <a:r>
                        <a:rPr lang="af-ZA" altLang="zh-CN" sz="1050" b="1" i="0" dirty="0" err="1">
                          <a:solidFill>
                            <a:srgbClr val="FFFFFF"/>
                          </a:solidFill>
                          <a:effectLst/>
                          <a:ea typeface="黑体"/>
                        </a:rPr>
                        <a:t>How</a:t>
                      </a:r>
                      <a:r>
                        <a:rPr lang="af-ZA" altLang="zh-CN" sz="1050" b="1" i="0" dirty="0">
                          <a:solidFill>
                            <a:srgbClr val="FFFFFF"/>
                          </a:solidFill>
                          <a:effectLst/>
                          <a:ea typeface="黑体"/>
                        </a:rPr>
                        <a:t> </a:t>
                      </a:r>
                      <a:r>
                        <a:rPr lang="af-ZA" altLang="zh-CN" sz="1050" b="1" i="0" dirty="0" err="1">
                          <a:solidFill>
                            <a:srgbClr val="FFFFFF"/>
                          </a:solidFill>
                          <a:effectLst/>
                          <a:ea typeface="黑体"/>
                        </a:rPr>
                        <a:t>to</a:t>
                      </a:r>
                      <a:r>
                        <a:rPr lang="af-ZA" altLang="zh-CN" sz="1050" b="1" i="0" dirty="0">
                          <a:solidFill>
                            <a:srgbClr val="FFFFFF"/>
                          </a:solidFill>
                          <a:effectLst/>
                          <a:ea typeface="黑体"/>
                        </a:rPr>
                        <a:t> </a:t>
                      </a:r>
                      <a:r>
                        <a:rPr lang="af-ZA" altLang="zh-CN" sz="1050" b="1" i="0" dirty="0" err="1">
                          <a:solidFill>
                            <a:srgbClr val="FFFFFF"/>
                          </a:solidFill>
                          <a:effectLst/>
                          <a:ea typeface="黑体"/>
                        </a:rPr>
                        <a:t>attract</a:t>
                      </a:r>
                      <a:r>
                        <a:rPr lang="af-ZA" altLang="zh-CN" sz="1050" b="1" i="0" dirty="0">
                          <a:solidFill>
                            <a:srgbClr val="FFFFFF"/>
                          </a:solidFill>
                          <a:effectLst/>
                          <a:ea typeface="黑体"/>
                        </a:rPr>
                        <a:t> more </a:t>
                      </a:r>
                      <a:r>
                        <a:rPr lang="af-ZA" altLang="zh-CN" sz="1050" b="1" i="0" dirty="0" err="1">
                          <a:solidFill>
                            <a:srgbClr val="FFFFFF"/>
                          </a:solidFill>
                          <a:effectLst/>
                          <a:ea typeface="黑体"/>
                        </a:rPr>
                        <a:t>customers</a:t>
                      </a:r>
                      <a:r>
                        <a:rPr lang="af-ZA" altLang="zh-CN" sz="1050" b="1" i="0" dirty="0">
                          <a:solidFill>
                            <a:srgbClr val="FFFFFF"/>
                          </a:solidFill>
                          <a:effectLst/>
                          <a:ea typeface="黑体"/>
                        </a:rPr>
                        <a:t>?</a:t>
                      </a:r>
                      <a:endParaRPr lang="af-ZA" sz="1050" b="1" i="0" dirty="0">
                        <a:solidFill>
                          <a:srgbClr val="FFFFFF"/>
                        </a:solidFill>
                        <a:effectLst/>
                        <a:ea typeface="黑体"/>
                      </a:endParaRPr>
                    </a:p>
                  </a:txBody>
                  <a:tcPr>
                    <a:lnL w="17145" cap="flat" cmpd="sng" algn="ctr">
                      <a:solidFill>
                        <a:srgbClr val="FFFFFF"/>
                      </a:solidFill>
                      <a:prstDash val="solid"/>
                      <a:round/>
                      <a:headEnd type="none" w="med" len="med"/>
                      <a:tailEnd type="none" w="med" len="med"/>
                    </a:lnL>
                    <a:lnR w="17145" cap="flat" cmpd="sng" algn="ctr">
                      <a:solidFill>
                        <a:srgbClr val="FFFFFF"/>
                      </a:solidFill>
                      <a:prstDash val="solid"/>
                      <a:round/>
                      <a:headEnd type="none" w="med" len="med"/>
                      <a:tailEnd type="none" w="med" len="med"/>
                    </a:lnR>
                    <a:lnT w="17145" cap="flat" cmpd="sng" algn="ctr">
                      <a:solidFill>
                        <a:srgbClr val="FFFFFF"/>
                      </a:solidFill>
                      <a:prstDash val="solid"/>
                      <a:round/>
                      <a:headEnd type="none" w="med" len="med"/>
                      <a:tailEnd type="none" w="med" len="med"/>
                    </a:lnT>
                    <a:lnB w="17145" cap="flat" cmpd="sng" algn="ctr">
                      <a:solidFill>
                        <a:srgbClr val="FFFFFF"/>
                      </a:solidFill>
                      <a:prstDash val="solid"/>
                      <a:round/>
                      <a:headEnd type="none" w="med" len="med"/>
                      <a:tailEnd type="none" w="med" len="med"/>
                    </a:lnB>
                    <a:solidFill>
                      <a:srgbClr val="063E8D"/>
                    </a:solidFill>
                  </a:tcPr>
                </a:tc>
                <a:tc>
                  <a:txBody>
                    <a:bodyPr/>
                    <a:lstStyle/>
                    <a:p>
                      <a:pPr lvl="0" algn="l">
                        <a:buNone/>
                      </a:pPr>
                      <a:r>
                        <a:rPr lang="af-ZA" altLang="zh-CN" sz="1050" b="1" i="0" u="none" strike="noStrike" noProof="0" dirty="0" err="1">
                          <a:solidFill>
                            <a:srgbClr val="FFFFFF"/>
                          </a:solidFill>
                          <a:effectLst/>
                          <a:latin typeface="Arial"/>
                        </a:rPr>
                        <a:t>How</a:t>
                      </a:r>
                      <a:r>
                        <a:rPr lang="af-ZA" altLang="zh-CN" sz="1050" b="1" i="0" u="none" strike="noStrike" noProof="0" dirty="0">
                          <a:solidFill>
                            <a:srgbClr val="FFFFFF"/>
                          </a:solidFill>
                          <a:effectLst/>
                          <a:latin typeface="Arial"/>
                        </a:rPr>
                        <a:t> </a:t>
                      </a:r>
                      <a:r>
                        <a:rPr lang="af-ZA" altLang="zh-CN" sz="1050" b="1" i="0" u="none" strike="noStrike" noProof="0" dirty="0" err="1">
                          <a:solidFill>
                            <a:srgbClr val="FFFFFF"/>
                          </a:solidFill>
                          <a:effectLst/>
                          <a:latin typeface="Arial"/>
                        </a:rPr>
                        <a:t>to</a:t>
                      </a:r>
                      <a:r>
                        <a:rPr lang="af-ZA" altLang="zh-CN" sz="1050" b="1" i="0" u="none" strike="noStrike" noProof="0" dirty="0">
                          <a:solidFill>
                            <a:srgbClr val="FFFFFF"/>
                          </a:solidFill>
                          <a:effectLst/>
                          <a:latin typeface="Arial"/>
                        </a:rPr>
                        <a:t> </a:t>
                      </a:r>
                      <a:r>
                        <a:rPr lang="af-ZA" altLang="zh-CN" sz="1050" b="1" i="0" u="none" strike="noStrike" noProof="0" dirty="0" err="1">
                          <a:solidFill>
                            <a:srgbClr val="FFFFFF"/>
                          </a:solidFill>
                          <a:effectLst/>
                          <a:latin typeface="Arial"/>
                        </a:rPr>
                        <a:t>increase</a:t>
                      </a:r>
                      <a:r>
                        <a:rPr lang="af-ZA" altLang="zh-CN" sz="1050" b="1" i="0" u="none" strike="noStrike" noProof="0" dirty="0">
                          <a:solidFill>
                            <a:srgbClr val="FFFFFF"/>
                          </a:solidFill>
                          <a:effectLst/>
                          <a:latin typeface="Arial"/>
                        </a:rPr>
                        <a:t> </a:t>
                      </a:r>
                      <a:r>
                        <a:rPr lang="af-ZA" altLang="zh-CN" sz="1050" b="1" i="0" u="none" strike="noStrike" noProof="0" dirty="0" err="1">
                          <a:solidFill>
                            <a:srgbClr val="FFFFFF"/>
                          </a:solidFill>
                          <a:effectLst/>
                          <a:latin typeface="Arial"/>
                        </a:rPr>
                        <a:t>customer</a:t>
                      </a:r>
                      <a:r>
                        <a:rPr lang="af-ZA" altLang="zh-CN" sz="1050" b="1" i="0" u="none" strike="noStrike" noProof="0" dirty="0">
                          <a:solidFill>
                            <a:srgbClr val="FFFFFF"/>
                          </a:solidFill>
                          <a:effectLst/>
                          <a:latin typeface="Arial"/>
                        </a:rPr>
                        <a:t> </a:t>
                      </a:r>
                      <a:r>
                        <a:rPr lang="af-ZA" altLang="zh-CN" sz="1050" b="1" i="0" u="none" strike="noStrike" noProof="0" dirty="0" err="1">
                          <a:solidFill>
                            <a:srgbClr val="FFFFFF"/>
                          </a:solidFill>
                          <a:effectLst/>
                          <a:latin typeface="Arial"/>
                        </a:rPr>
                        <a:t>return</a:t>
                      </a:r>
                      <a:r>
                        <a:rPr lang="af-ZA" altLang="zh-CN" sz="1050" b="1" i="0" u="none" strike="noStrike" noProof="0" dirty="0">
                          <a:solidFill>
                            <a:srgbClr val="FFFFFF"/>
                          </a:solidFill>
                          <a:effectLst/>
                          <a:latin typeface="Arial"/>
                        </a:rPr>
                        <a:t> rate?</a:t>
                      </a:r>
                      <a:endParaRPr lang="zh-CN" sz="1050" dirty="0"/>
                    </a:p>
                  </a:txBody>
                  <a:tcPr>
                    <a:lnL w="17145" cap="flat" cmpd="sng" algn="ctr">
                      <a:solidFill>
                        <a:srgbClr val="FFFFFF"/>
                      </a:solidFill>
                      <a:prstDash val="solid"/>
                      <a:round/>
                      <a:headEnd type="none" w="med" len="med"/>
                      <a:tailEnd type="none" w="med" len="med"/>
                    </a:lnL>
                    <a:lnR w="17145" cap="flat" cmpd="sng" algn="ctr">
                      <a:solidFill>
                        <a:srgbClr val="FFFFFF"/>
                      </a:solidFill>
                      <a:prstDash val="solid"/>
                      <a:round/>
                      <a:headEnd type="none" w="med" len="med"/>
                      <a:tailEnd type="none" w="med" len="med"/>
                    </a:lnR>
                    <a:lnT w="17145" cap="flat" cmpd="sng" algn="ctr">
                      <a:solidFill>
                        <a:srgbClr val="FFFFFF"/>
                      </a:solidFill>
                      <a:prstDash val="solid"/>
                      <a:round/>
                      <a:headEnd type="none" w="med" len="med"/>
                      <a:tailEnd type="none" w="med" len="med"/>
                    </a:lnT>
                    <a:lnB w="17145" cap="flat" cmpd="sng" algn="ctr">
                      <a:solidFill>
                        <a:srgbClr val="FFFFFF"/>
                      </a:solidFill>
                      <a:prstDash val="solid"/>
                      <a:round/>
                      <a:headEnd type="none" w="med" len="med"/>
                      <a:tailEnd type="none" w="med" len="med"/>
                    </a:lnB>
                    <a:solidFill>
                      <a:srgbClr val="063E8D"/>
                    </a:solidFill>
                  </a:tcPr>
                </a:tc>
                <a:tc>
                  <a:txBody>
                    <a:bodyPr/>
                    <a:lstStyle/>
                    <a:p>
                      <a:pPr algn="l" fontAlgn="auto"/>
                      <a:r>
                        <a:rPr lang="zh-CN" altLang="en-US" sz="1050" b="1" i="0" kern="1200">
                          <a:solidFill>
                            <a:srgbClr val="FFFFFF"/>
                          </a:solidFill>
                          <a:effectLst/>
                          <a:latin typeface="+mn-lt"/>
                          <a:ea typeface="黑体"/>
                          <a:cs typeface="+mn-cs"/>
                        </a:rPr>
                        <a:t>How to increase sale per reservation?</a:t>
                      </a:r>
                    </a:p>
                  </a:txBody>
                  <a:tcPr>
                    <a:lnL w="17145" cap="flat" cmpd="sng" algn="ctr">
                      <a:solidFill>
                        <a:srgbClr val="FFFFFF"/>
                      </a:solidFill>
                      <a:prstDash val="solid"/>
                      <a:round/>
                      <a:headEnd type="none" w="med" len="med"/>
                      <a:tailEnd type="none" w="med" len="med"/>
                    </a:lnL>
                    <a:lnR w="17145" cap="flat" cmpd="sng" algn="ctr">
                      <a:solidFill>
                        <a:srgbClr val="FFFFFF"/>
                      </a:solidFill>
                      <a:prstDash val="solid"/>
                      <a:round/>
                      <a:headEnd type="none" w="med" len="med"/>
                      <a:tailEnd type="none" w="med" len="med"/>
                    </a:lnR>
                    <a:lnT w="17145" cap="flat" cmpd="sng" algn="ctr">
                      <a:solidFill>
                        <a:srgbClr val="FFFFFF"/>
                      </a:solidFill>
                      <a:prstDash val="solid"/>
                      <a:round/>
                      <a:headEnd type="none" w="med" len="med"/>
                      <a:tailEnd type="none" w="med" len="med"/>
                    </a:lnT>
                    <a:lnB w="17145" cap="flat" cmpd="sng" algn="ctr">
                      <a:solidFill>
                        <a:srgbClr val="FFFFFF"/>
                      </a:solidFill>
                      <a:prstDash val="solid"/>
                      <a:round/>
                      <a:headEnd type="none" w="med" len="med"/>
                      <a:tailEnd type="none" w="med" len="med"/>
                    </a:lnB>
                    <a:solidFill>
                      <a:srgbClr val="063E8D"/>
                    </a:solidFill>
                  </a:tcPr>
                </a:tc>
                <a:extLst>
                  <a:ext uri="{0D108BD9-81ED-4DB2-BD59-A6C34878D82A}">
                    <a16:rowId xmlns:a16="http://schemas.microsoft.com/office/drawing/2014/main" val="1099194263"/>
                  </a:ext>
                </a:extLst>
              </a:tr>
              <a:tr h="4052337">
                <a:tc>
                  <a:txBody>
                    <a:bodyPr/>
                    <a:lstStyle/>
                    <a:p>
                      <a:pPr marL="0" lvl="0" indent="0" algn="l" rtl="0" eaLnBrk="1" latinLnBrk="0" hangingPunct="1">
                        <a:lnSpc>
                          <a:spcPct val="100000"/>
                        </a:lnSpc>
                        <a:spcBef>
                          <a:spcPts val="0"/>
                        </a:spcBef>
                        <a:spcAft>
                          <a:spcPts val="0"/>
                        </a:spcAft>
                        <a:buNone/>
                      </a:pPr>
                      <a:r>
                        <a:rPr lang="af-ZA" sz="1000" b="1" i="0" u="none" strike="noStrike" noProof="0" dirty="0">
                          <a:solidFill>
                            <a:schemeClr val="tx1"/>
                          </a:solidFill>
                          <a:effectLst/>
                        </a:rPr>
                        <a:t>University </a:t>
                      </a:r>
                      <a:r>
                        <a:rPr lang="af-ZA" sz="1000" b="1" i="0" u="none" strike="noStrike" noProof="0" dirty="0" err="1">
                          <a:solidFill>
                            <a:schemeClr val="tx1"/>
                          </a:solidFill>
                          <a:effectLst/>
                        </a:rPr>
                        <a:t>and</a:t>
                      </a:r>
                      <a:r>
                        <a:rPr lang="af-ZA" sz="1000" b="1" i="0" u="none" strike="noStrike" noProof="0" dirty="0">
                          <a:solidFill>
                            <a:schemeClr val="tx1"/>
                          </a:solidFill>
                          <a:effectLst/>
                        </a:rPr>
                        <a:t> </a:t>
                      </a:r>
                      <a:r>
                        <a:rPr lang="af-ZA" sz="1000" b="1" i="0" u="none" strike="noStrike" noProof="0" dirty="0" err="1">
                          <a:solidFill>
                            <a:schemeClr val="tx1"/>
                          </a:solidFill>
                          <a:effectLst/>
                        </a:rPr>
                        <a:t>School</a:t>
                      </a:r>
                      <a:r>
                        <a:rPr lang="af-ZA" sz="1000" b="1" i="0" u="none" strike="noStrike" noProof="0" dirty="0">
                          <a:solidFill>
                            <a:schemeClr val="tx1"/>
                          </a:solidFill>
                          <a:effectLst/>
                        </a:rPr>
                        <a:t> </a:t>
                      </a:r>
                      <a:r>
                        <a:rPr lang="af-ZA" sz="1000" b="1" i="0" u="none" strike="noStrike" noProof="0" dirty="0" err="1">
                          <a:solidFill>
                            <a:schemeClr val="tx1"/>
                          </a:solidFill>
                          <a:effectLst/>
                        </a:rPr>
                        <a:t>Partnerships</a:t>
                      </a:r>
                      <a:endParaRPr lang="zh-CN" altLang="en-US" sz="1000" dirty="0" err="1">
                        <a:solidFill>
                          <a:schemeClr val="tx1"/>
                        </a:solidFill>
                      </a:endParaRPr>
                    </a:p>
                    <a:p>
                      <a:pPr marL="171450" lvl="0" indent="-171450" algn="l" defTabSz="914400">
                        <a:lnSpc>
                          <a:spcPct val="100000"/>
                        </a:lnSpc>
                        <a:spcBef>
                          <a:spcPts val="0"/>
                        </a:spcBef>
                        <a:spcAft>
                          <a:spcPts val="0"/>
                        </a:spcAft>
                        <a:buFont typeface="Arial"/>
                        <a:buChar char="•"/>
                      </a:pPr>
                      <a:r>
                        <a:rPr lang="af-ZA" sz="900" b="0" i="0" u="none" strike="noStrike" noProof="0" dirty="0" err="1">
                          <a:solidFill>
                            <a:schemeClr val="tx1"/>
                          </a:solidFill>
                          <a:effectLst/>
                        </a:rPr>
                        <a:t>Special</a:t>
                      </a:r>
                      <a:r>
                        <a:rPr lang="af-ZA" sz="900" b="0" i="0" u="none" strike="noStrike" noProof="0" dirty="0">
                          <a:solidFill>
                            <a:schemeClr val="tx1"/>
                          </a:solidFill>
                          <a:effectLst/>
                        </a:rPr>
                        <a:t> </a:t>
                      </a:r>
                      <a:r>
                        <a:rPr lang="af-ZA" sz="900" b="0" i="0" u="none" strike="noStrike" noProof="0" dirty="0" err="1">
                          <a:solidFill>
                            <a:schemeClr val="tx1"/>
                          </a:solidFill>
                          <a:effectLst/>
                        </a:rPr>
                        <a:t>promotions</a:t>
                      </a:r>
                      <a:r>
                        <a:rPr lang="af-ZA" sz="900" b="0" i="0" u="none" strike="noStrike" noProof="0" dirty="0">
                          <a:solidFill>
                            <a:schemeClr val="tx1"/>
                          </a:solidFill>
                          <a:effectLst/>
                        </a:rPr>
                        <a:t> </a:t>
                      </a:r>
                      <a:r>
                        <a:rPr lang="af-ZA" sz="900" b="0" i="0" u="none" strike="noStrike" noProof="0" dirty="0" err="1">
                          <a:solidFill>
                            <a:schemeClr val="tx1"/>
                          </a:solidFill>
                          <a:effectLst/>
                        </a:rPr>
                        <a:t>and</a:t>
                      </a:r>
                      <a:r>
                        <a:rPr lang="af-ZA" sz="900" b="0" i="0" u="none" strike="noStrike" noProof="0" dirty="0">
                          <a:solidFill>
                            <a:schemeClr val="tx1"/>
                          </a:solidFill>
                          <a:effectLst/>
                        </a:rPr>
                        <a:t> </a:t>
                      </a:r>
                      <a:r>
                        <a:rPr lang="af-ZA" sz="900" b="0" i="0" u="none" strike="noStrike" noProof="0" dirty="0" err="1">
                          <a:solidFill>
                            <a:schemeClr val="tx1"/>
                          </a:solidFill>
                          <a:effectLst/>
                        </a:rPr>
                        <a:t>discounts</a:t>
                      </a:r>
                      <a:r>
                        <a:rPr lang="af-ZA" sz="900" b="0" i="0" u="none" strike="noStrike" noProof="0" dirty="0">
                          <a:solidFill>
                            <a:schemeClr val="tx1"/>
                          </a:solidFill>
                          <a:effectLst/>
                        </a:rPr>
                        <a:t>.</a:t>
                      </a:r>
                      <a:endParaRPr lang="zh-CN" sz="900" dirty="0">
                        <a:solidFill>
                          <a:schemeClr val="tx1"/>
                        </a:solidFill>
                      </a:endParaRPr>
                    </a:p>
                    <a:p>
                      <a:pPr marL="0" lvl="0" indent="0" algn="l" rtl="0" eaLnBrk="1" latinLnBrk="0" hangingPunct="1">
                        <a:lnSpc>
                          <a:spcPct val="100000"/>
                        </a:lnSpc>
                        <a:spcBef>
                          <a:spcPts val="0"/>
                        </a:spcBef>
                        <a:spcAft>
                          <a:spcPts val="0"/>
                        </a:spcAft>
                        <a:buNone/>
                      </a:pPr>
                      <a:r>
                        <a:rPr lang="af-ZA" sz="1000" b="1" i="0" u="none" strike="noStrike" kern="1200" noProof="0" dirty="0" err="1">
                          <a:solidFill>
                            <a:schemeClr val="tx1"/>
                          </a:solidFill>
                          <a:effectLst/>
                          <a:latin typeface="+mn-lt"/>
                          <a:ea typeface="+mn-ea"/>
                          <a:cs typeface="+mn-cs"/>
                        </a:rPr>
                        <a:t>Email</a:t>
                      </a:r>
                      <a:r>
                        <a:rPr lang="af-ZA" sz="1000" b="1" i="0" u="none" strike="noStrike" kern="1200" noProof="0" dirty="0">
                          <a:solidFill>
                            <a:schemeClr val="tx1"/>
                          </a:solidFill>
                          <a:effectLst/>
                          <a:latin typeface="+mn-lt"/>
                          <a:ea typeface="+mn-ea"/>
                          <a:cs typeface="+mn-cs"/>
                        </a:rPr>
                        <a:t> &amp; </a:t>
                      </a:r>
                      <a:r>
                        <a:rPr lang="af-ZA" sz="1000" b="1" i="0" u="none" strike="noStrike" kern="1200" noProof="0" dirty="0" err="1">
                          <a:solidFill>
                            <a:schemeClr val="tx1"/>
                          </a:solidFill>
                          <a:effectLst/>
                          <a:latin typeface="+mn-lt"/>
                          <a:ea typeface="+mn-ea"/>
                          <a:cs typeface="+mn-cs"/>
                        </a:rPr>
                        <a:t>Social</a:t>
                      </a:r>
                      <a:r>
                        <a:rPr lang="af-ZA" sz="1000" b="1" i="0" u="none" strike="noStrike" kern="1200" noProof="0" dirty="0">
                          <a:solidFill>
                            <a:schemeClr val="tx1"/>
                          </a:solidFill>
                          <a:effectLst/>
                          <a:latin typeface="+mn-lt"/>
                          <a:ea typeface="+mn-ea"/>
                          <a:cs typeface="+mn-cs"/>
                        </a:rPr>
                        <a:t> Media </a:t>
                      </a:r>
                      <a:r>
                        <a:rPr lang="af-ZA" sz="1000" b="1" i="0" u="none" strike="noStrike" kern="1200" noProof="0" dirty="0" err="1">
                          <a:solidFill>
                            <a:schemeClr val="tx1"/>
                          </a:solidFill>
                          <a:effectLst/>
                          <a:latin typeface="+mn-lt"/>
                          <a:ea typeface="+mn-ea"/>
                          <a:cs typeface="+mn-cs"/>
                        </a:rPr>
                        <a:t>Campaigns</a:t>
                      </a:r>
                      <a:endParaRPr lang="af-ZA" sz="1000" b="1" i="0" u="none" strike="noStrike" kern="1200" dirty="0" err="1">
                        <a:solidFill>
                          <a:schemeClr val="tx1"/>
                        </a:solidFill>
                        <a:effectLst/>
                        <a:latin typeface="+mn-lt"/>
                        <a:ea typeface="+mn-ea"/>
                        <a:cs typeface="+mn-cs"/>
                      </a:endParaRPr>
                    </a:p>
                    <a:p>
                      <a:pPr marL="171450" lvl="0" indent="-171450" algn="l" defTabSz="914400">
                        <a:lnSpc>
                          <a:spcPct val="100000"/>
                        </a:lnSpc>
                        <a:spcBef>
                          <a:spcPts val="0"/>
                        </a:spcBef>
                        <a:spcAft>
                          <a:spcPts val="0"/>
                        </a:spcAft>
                        <a:buFont typeface="Arial"/>
                        <a:buChar char="•"/>
                      </a:pPr>
                      <a:r>
                        <a:rPr lang="af-ZA" sz="900" b="0" i="0" u="none" strike="noStrike" noProof="0" dirty="0" err="1">
                          <a:solidFill>
                            <a:schemeClr val="tx1"/>
                          </a:solidFill>
                          <a:effectLst/>
                        </a:rPr>
                        <a:t>Targeted</a:t>
                      </a:r>
                      <a:r>
                        <a:rPr lang="af-ZA" sz="900" b="0" i="0" u="none" strike="noStrike" noProof="0" dirty="0">
                          <a:solidFill>
                            <a:schemeClr val="tx1"/>
                          </a:solidFill>
                          <a:effectLst/>
                        </a:rPr>
                        <a:t> </a:t>
                      </a:r>
                      <a:r>
                        <a:rPr lang="af-ZA" sz="900" b="0" i="0" u="none" strike="noStrike" noProof="0" dirty="0" err="1">
                          <a:solidFill>
                            <a:schemeClr val="tx1"/>
                          </a:solidFill>
                          <a:effectLst/>
                        </a:rPr>
                        <a:t>promotions</a:t>
                      </a:r>
                      <a:r>
                        <a:rPr lang="af-ZA" sz="900" b="0" i="0" u="none" strike="noStrike" noProof="0" dirty="0">
                          <a:solidFill>
                            <a:schemeClr val="tx1"/>
                          </a:solidFill>
                          <a:effectLst/>
                        </a:rPr>
                        <a:t>, </a:t>
                      </a:r>
                      <a:r>
                        <a:rPr lang="af-ZA" sz="900" b="0" i="0" u="none" strike="noStrike" noProof="0" dirty="0" err="1">
                          <a:solidFill>
                            <a:schemeClr val="tx1"/>
                          </a:solidFill>
                          <a:effectLst/>
                        </a:rPr>
                        <a:t>focus</a:t>
                      </a:r>
                      <a:r>
                        <a:rPr lang="af-ZA" sz="900" b="0" i="0" u="none" strike="noStrike" noProof="0" dirty="0">
                          <a:solidFill>
                            <a:schemeClr val="tx1"/>
                          </a:solidFill>
                          <a:effectLst/>
                        </a:rPr>
                        <a:t> </a:t>
                      </a:r>
                      <a:r>
                        <a:rPr lang="af-ZA" sz="900" b="0" i="0" u="none" strike="noStrike" noProof="0" dirty="0" err="1">
                          <a:solidFill>
                            <a:schemeClr val="tx1"/>
                          </a:solidFill>
                          <a:effectLst/>
                        </a:rPr>
                        <a:t>on</a:t>
                      </a:r>
                      <a:r>
                        <a:rPr lang="af-ZA" sz="900" b="0" i="0" u="none" strike="noStrike" noProof="0" dirty="0">
                          <a:solidFill>
                            <a:schemeClr val="tx1"/>
                          </a:solidFill>
                          <a:effectLst/>
                        </a:rPr>
                        <a:t> </a:t>
                      </a:r>
                      <a:r>
                        <a:rPr lang="af-ZA" sz="900" b="0" i="0" u="none" strike="noStrike" noProof="0" dirty="0" err="1">
                          <a:solidFill>
                            <a:schemeClr val="tx1"/>
                          </a:solidFill>
                          <a:effectLst/>
                        </a:rPr>
                        <a:t>Australian</a:t>
                      </a:r>
                      <a:r>
                        <a:rPr lang="af-ZA" sz="900" b="0" i="0" u="none" strike="noStrike" noProof="0" dirty="0">
                          <a:solidFill>
                            <a:schemeClr val="tx1"/>
                          </a:solidFill>
                          <a:effectLst/>
                        </a:rPr>
                        <a:t> </a:t>
                      </a:r>
                      <a:r>
                        <a:rPr lang="af-ZA" sz="900" b="0" i="0" u="none" strike="noStrike" noProof="0" dirty="0" err="1">
                          <a:solidFill>
                            <a:schemeClr val="tx1"/>
                          </a:solidFill>
                          <a:effectLst/>
                        </a:rPr>
                        <a:t>social</a:t>
                      </a:r>
                      <a:r>
                        <a:rPr lang="af-ZA" sz="900" b="0" i="0" u="none" strike="noStrike" noProof="0" dirty="0">
                          <a:solidFill>
                            <a:schemeClr val="tx1"/>
                          </a:solidFill>
                          <a:effectLst/>
                        </a:rPr>
                        <a:t> media.</a:t>
                      </a:r>
                      <a:endParaRPr lang="af-ZA" sz="900" dirty="0">
                        <a:solidFill>
                          <a:schemeClr val="tx1"/>
                        </a:solidFill>
                      </a:endParaRPr>
                    </a:p>
                    <a:p>
                      <a:pPr marL="0" lvl="0" indent="0" algn="l" defTabSz="914400" rtl="0" eaLnBrk="1" latinLnBrk="0" hangingPunct="1">
                        <a:lnSpc>
                          <a:spcPct val="100000"/>
                        </a:lnSpc>
                        <a:spcBef>
                          <a:spcPts val="0"/>
                        </a:spcBef>
                        <a:spcAft>
                          <a:spcPts val="0"/>
                        </a:spcAft>
                        <a:buNone/>
                      </a:pPr>
                      <a:r>
                        <a:rPr lang="af-ZA" sz="1000" b="1" i="0" u="none" strike="noStrike" kern="1200" noProof="0" dirty="0" err="1">
                          <a:solidFill>
                            <a:schemeClr val="tx1"/>
                          </a:solidFill>
                          <a:effectLst/>
                          <a:latin typeface="+mn-lt"/>
                          <a:ea typeface="+mn-ea"/>
                          <a:cs typeface="+mn-cs"/>
                        </a:rPr>
                        <a:t>Enhanced</a:t>
                      </a:r>
                      <a:r>
                        <a:rPr lang="af-ZA" sz="1000" b="1" i="0" u="none" strike="noStrike" kern="1200" noProof="0" dirty="0">
                          <a:solidFill>
                            <a:schemeClr val="tx1"/>
                          </a:solidFill>
                          <a:effectLst/>
                          <a:latin typeface="+mn-lt"/>
                          <a:ea typeface="+mn-ea"/>
                          <a:cs typeface="+mn-cs"/>
                        </a:rPr>
                        <a:t> </a:t>
                      </a:r>
                      <a:r>
                        <a:rPr lang="af-ZA" sz="1000" b="1" i="0" u="none" strike="noStrike" kern="1200" noProof="0" dirty="0" err="1">
                          <a:solidFill>
                            <a:schemeClr val="tx1"/>
                          </a:solidFill>
                          <a:effectLst/>
                          <a:latin typeface="+mn-lt"/>
                          <a:ea typeface="+mn-ea"/>
                          <a:cs typeface="+mn-cs"/>
                        </a:rPr>
                        <a:t>Offerings</a:t>
                      </a:r>
                      <a:r>
                        <a:rPr lang="af-ZA" sz="1000" b="1" i="0" u="none" strike="noStrike" kern="1200" noProof="0" dirty="0">
                          <a:solidFill>
                            <a:schemeClr val="tx1"/>
                          </a:solidFill>
                          <a:effectLst/>
                          <a:latin typeface="+mn-lt"/>
                          <a:ea typeface="+mn-ea"/>
                          <a:cs typeface="+mn-cs"/>
                        </a:rPr>
                        <a:t> </a:t>
                      </a:r>
                      <a:r>
                        <a:rPr lang="af-ZA" sz="1000" b="1" i="0" u="none" strike="noStrike" kern="1200" noProof="0" dirty="0" err="1">
                          <a:solidFill>
                            <a:schemeClr val="tx1"/>
                          </a:solidFill>
                          <a:effectLst/>
                          <a:latin typeface="+mn-lt"/>
                          <a:ea typeface="+mn-ea"/>
                          <a:cs typeface="+mn-cs"/>
                        </a:rPr>
                        <a:t>for</a:t>
                      </a:r>
                      <a:r>
                        <a:rPr lang="af-ZA" sz="1000" b="1" i="0" u="none" strike="noStrike" kern="1200" noProof="0" dirty="0">
                          <a:solidFill>
                            <a:schemeClr val="tx1"/>
                          </a:solidFill>
                          <a:effectLst/>
                          <a:latin typeface="+mn-lt"/>
                          <a:ea typeface="+mn-ea"/>
                          <a:cs typeface="+mn-cs"/>
                        </a:rPr>
                        <a:t> </a:t>
                      </a:r>
                      <a:r>
                        <a:rPr lang="af-ZA" sz="1000" b="1" i="0" u="none" strike="noStrike" kern="1200" noProof="0" dirty="0" err="1">
                          <a:solidFill>
                            <a:schemeClr val="tx1"/>
                          </a:solidFill>
                          <a:effectLst/>
                          <a:latin typeface="+mn-lt"/>
                          <a:ea typeface="+mn-ea"/>
                          <a:cs typeface="+mn-cs"/>
                        </a:rPr>
                        <a:t>Female</a:t>
                      </a:r>
                      <a:r>
                        <a:rPr lang="af-ZA" sz="1000" b="1" i="0" u="none" strike="noStrike" kern="1200" noProof="0" dirty="0">
                          <a:solidFill>
                            <a:schemeClr val="tx1"/>
                          </a:solidFill>
                          <a:effectLst/>
                          <a:latin typeface="+mn-lt"/>
                          <a:ea typeface="+mn-ea"/>
                          <a:cs typeface="+mn-cs"/>
                        </a:rPr>
                        <a:t> </a:t>
                      </a:r>
                      <a:r>
                        <a:rPr lang="af-ZA" sz="1000" b="1" i="0" u="none" strike="noStrike" kern="1200" noProof="0" dirty="0" err="1">
                          <a:solidFill>
                            <a:schemeClr val="tx1"/>
                          </a:solidFill>
                          <a:effectLst/>
                          <a:latin typeface="+mn-lt"/>
                          <a:ea typeface="+mn-ea"/>
                          <a:cs typeface="+mn-cs"/>
                        </a:rPr>
                        <a:t>Customers</a:t>
                      </a:r>
                      <a:endParaRPr lang="af-ZA" sz="1000" b="1" i="0" u="none" strike="noStrike" kern="1200" dirty="0" err="1">
                        <a:solidFill>
                          <a:schemeClr val="tx1"/>
                        </a:solidFill>
                        <a:effectLst/>
                        <a:latin typeface="+mn-lt"/>
                        <a:ea typeface="+mn-ea"/>
                        <a:cs typeface="+mn-cs"/>
                      </a:endParaRPr>
                    </a:p>
                    <a:p>
                      <a:pPr marL="171450" lvl="0" indent="-171450" algn="l" defTabSz="914400">
                        <a:lnSpc>
                          <a:spcPct val="100000"/>
                        </a:lnSpc>
                        <a:spcBef>
                          <a:spcPts val="0"/>
                        </a:spcBef>
                        <a:spcAft>
                          <a:spcPts val="0"/>
                        </a:spcAft>
                        <a:buFont typeface="Arial"/>
                        <a:buChar char="•"/>
                      </a:pPr>
                      <a:r>
                        <a:rPr lang="af-ZA" sz="900" b="0" i="0" u="none" strike="noStrike" noProof="0" dirty="0" err="1">
                          <a:solidFill>
                            <a:schemeClr val="tx1"/>
                          </a:solidFill>
                          <a:effectLst/>
                        </a:rPr>
                        <a:t>Variety</a:t>
                      </a:r>
                      <a:r>
                        <a:rPr lang="af-ZA" sz="900" b="0" i="0" u="none" strike="noStrike" noProof="0" dirty="0">
                          <a:solidFill>
                            <a:schemeClr val="tx1"/>
                          </a:solidFill>
                          <a:effectLst/>
                        </a:rPr>
                        <a:t> of </a:t>
                      </a:r>
                      <a:r>
                        <a:rPr lang="af-ZA" sz="900" b="0" i="0" u="none" strike="noStrike" noProof="0" dirty="0" err="1">
                          <a:solidFill>
                            <a:schemeClr val="tx1"/>
                          </a:solidFill>
                          <a:effectLst/>
                        </a:rPr>
                        <a:t>spas</a:t>
                      </a:r>
                      <a:r>
                        <a:rPr lang="af-ZA" sz="900" b="0" i="0" u="none" strike="noStrike" noProof="0" dirty="0">
                          <a:solidFill>
                            <a:schemeClr val="tx1"/>
                          </a:solidFill>
                          <a:effectLst/>
                        </a:rPr>
                        <a:t> </a:t>
                      </a:r>
                      <a:r>
                        <a:rPr lang="af-ZA" sz="900" b="0" i="0" u="none" strike="noStrike" noProof="0" dirty="0" err="1">
                          <a:solidFill>
                            <a:schemeClr val="tx1"/>
                          </a:solidFill>
                          <a:effectLst/>
                        </a:rPr>
                        <a:t>and</a:t>
                      </a:r>
                      <a:r>
                        <a:rPr lang="af-ZA" sz="900" b="0" i="0" u="none" strike="noStrike" noProof="0" dirty="0">
                          <a:solidFill>
                            <a:schemeClr val="tx1"/>
                          </a:solidFill>
                          <a:effectLst/>
                        </a:rPr>
                        <a:t> sports </a:t>
                      </a:r>
                      <a:r>
                        <a:rPr lang="af-ZA" sz="900" b="0" i="0" u="none" strike="noStrike" noProof="0" dirty="0" err="1">
                          <a:solidFill>
                            <a:schemeClr val="tx1"/>
                          </a:solidFill>
                          <a:effectLst/>
                        </a:rPr>
                        <a:t>equipment</a:t>
                      </a:r>
                      <a:endParaRPr lang="af-ZA" sz="900" dirty="0">
                        <a:solidFill>
                          <a:schemeClr val="tx1"/>
                        </a:solidFill>
                      </a:endParaRPr>
                    </a:p>
                    <a:p>
                      <a:pPr marL="0" lvl="0" indent="0" algn="l" rtl="0" eaLnBrk="1" latinLnBrk="0" hangingPunct="1">
                        <a:lnSpc>
                          <a:spcPct val="100000"/>
                        </a:lnSpc>
                        <a:spcBef>
                          <a:spcPts val="0"/>
                        </a:spcBef>
                        <a:spcAft>
                          <a:spcPts val="0"/>
                        </a:spcAft>
                        <a:buNone/>
                      </a:pPr>
                      <a:r>
                        <a:rPr lang="af-ZA" sz="1000" b="1" i="0" u="none" strike="noStrike" kern="1200" noProof="0" dirty="0" err="1">
                          <a:solidFill>
                            <a:schemeClr val="tx1"/>
                          </a:solidFill>
                          <a:effectLst/>
                          <a:latin typeface="+mn-lt"/>
                          <a:ea typeface="+mn-ea"/>
                          <a:cs typeface="+mn-cs"/>
                        </a:rPr>
                        <a:t>Develop</a:t>
                      </a:r>
                      <a:r>
                        <a:rPr lang="af-ZA" sz="1000" b="1" i="0" u="none" strike="noStrike" kern="1200" noProof="0" dirty="0">
                          <a:solidFill>
                            <a:schemeClr val="tx1"/>
                          </a:solidFill>
                          <a:effectLst/>
                          <a:latin typeface="+mn-lt"/>
                          <a:ea typeface="+mn-ea"/>
                          <a:cs typeface="+mn-cs"/>
                        </a:rPr>
                        <a:t> </a:t>
                      </a:r>
                      <a:r>
                        <a:rPr lang="af-ZA" sz="1000" b="1" i="0" u="none" strike="noStrike" kern="1200" noProof="0" dirty="0" err="1">
                          <a:solidFill>
                            <a:schemeClr val="tx1"/>
                          </a:solidFill>
                          <a:effectLst/>
                          <a:latin typeface="+mn-lt"/>
                          <a:ea typeface="+mn-ea"/>
                          <a:cs typeface="+mn-cs"/>
                        </a:rPr>
                        <a:t>Attractive</a:t>
                      </a:r>
                      <a:r>
                        <a:rPr lang="af-ZA" sz="1000" b="1" i="0" u="none" strike="noStrike" kern="1200" noProof="0" dirty="0">
                          <a:solidFill>
                            <a:schemeClr val="tx1"/>
                          </a:solidFill>
                          <a:effectLst/>
                          <a:latin typeface="+mn-lt"/>
                          <a:ea typeface="+mn-ea"/>
                          <a:cs typeface="+mn-cs"/>
                        </a:rPr>
                        <a:t> </a:t>
                      </a:r>
                      <a:r>
                        <a:rPr lang="af-ZA" sz="1000" b="1" i="0" u="none" strike="noStrike" kern="1200" noProof="0" dirty="0" err="1">
                          <a:solidFill>
                            <a:schemeClr val="tx1"/>
                          </a:solidFill>
                          <a:effectLst/>
                          <a:latin typeface="+mn-lt"/>
                          <a:ea typeface="+mn-ea"/>
                          <a:cs typeface="+mn-cs"/>
                        </a:rPr>
                        <a:t>Natural</a:t>
                      </a:r>
                      <a:r>
                        <a:rPr lang="af-ZA" sz="1000" b="1" i="0" u="none" strike="noStrike" kern="1200" noProof="0" dirty="0">
                          <a:solidFill>
                            <a:schemeClr val="tx1"/>
                          </a:solidFill>
                          <a:effectLst/>
                          <a:latin typeface="+mn-lt"/>
                          <a:ea typeface="+mn-ea"/>
                          <a:cs typeface="+mn-cs"/>
                        </a:rPr>
                        <a:t> </a:t>
                      </a:r>
                      <a:r>
                        <a:rPr lang="af-ZA" sz="1000" b="1" i="0" u="none" strike="noStrike" kern="1200" noProof="0" dirty="0" err="1">
                          <a:solidFill>
                            <a:schemeClr val="tx1"/>
                          </a:solidFill>
                          <a:effectLst/>
                          <a:latin typeface="+mn-lt"/>
                          <a:ea typeface="+mn-ea"/>
                          <a:cs typeface="+mn-cs"/>
                        </a:rPr>
                        <a:t>Sights</a:t>
                      </a:r>
                      <a:endParaRPr lang="af-ZA" sz="1000" b="1" i="0" u="none" strike="noStrike" kern="1200" dirty="0" err="1">
                        <a:solidFill>
                          <a:schemeClr val="tx1"/>
                        </a:solidFill>
                        <a:effectLst/>
                        <a:latin typeface="+mn-lt"/>
                        <a:ea typeface="+mn-ea"/>
                        <a:cs typeface="+mn-cs"/>
                      </a:endParaRPr>
                    </a:p>
                    <a:p>
                      <a:pPr marL="171450" lvl="0" indent="-171450" algn="l" defTabSz="914400">
                        <a:lnSpc>
                          <a:spcPct val="100000"/>
                        </a:lnSpc>
                        <a:spcBef>
                          <a:spcPts val="0"/>
                        </a:spcBef>
                        <a:spcAft>
                          <a:spcPts val="0"/>
                        </a:spcAft>
                        <a:buFont typeface="Arial"/>
                        <a:buChar char="•"/>
                      </a:pPr>
                      <a:r>
                        <a:rPr lang="af-ZA" sz="900" b="0" i="0" u="none" strike="noStrike" noProof="0" dirty="0" err="1">
                          <a:solidFill>
                            <a:schemeClr val="tx1"/>
                          </a:solidFill>
                          <a:effectLst/>
                        </a:rPr>
                        <a:t>Increase</a:t>
                      </a:r>
                      <a:r>
                        <a:rPr lang="af-ZA" sz="900" b="0" i="0" u="none" strike="noStrike" noProof="0" dirty="0">
                          <a:solidFill>
                            <a:schemeClr val="tx1"/>
                          </a:solidFill>
                          <a:effectLst/>
                        </a:rPr>
                        <a:t> </a:t>
                      </a:r>
                      <a:r>
                        <a:rPr lang="af-ZA" sz="900" b="0" i="0" u="none" strike="noStrike" noProof="0" dirty="0" err="1">
                          <a:solidFill>
                            <a:schemeClr val="tx1"/>
                          </a:solidFill>
                          <a:effectLst/>
                        </a:rPr>
                        <a:t>appeal</a:t>
                      </a:r>
                      <a:r>
                        <a:rPr lang="af-ZA" sz="900" b="0" i="0" u="none" strike="noStrike" noProof="0" dirty="0">
                          <a:solidFill>
                            <a:schemeClr val="tx1"/>
                          </a:solidFill>
                          <a:effectLst/>
                        </a:rPr>
                        <a:t> </a:t>
                      </a:r>
                      <a:r>
                        <a:rPr lang="af-ZA" sz="900" b="0" i="0" u="none" strike="noStrike" noProof="0" dirty="0" err="1">
                          <a:solidFill>
                            <a:schemeClr val="tx1"/>
                          </a:solidFill>
                          <a:effectLst/>
                        </a:rPr>
                        <a:t>for</a:t>
                      </a:r>
                      <a:r>
                        <a:rPr lang="af-ZA" sz="900" b="0" i="0" u="none" strike="noStrike" noProof="0" dirty="0">
                          <a:solidFill>
                            <a:schemeClr val="tx1"/>
                          </a:solidFill>
                          <a:effectLst/>
                        </a:rPr>
                        <a:t> nature </a:t>
                      </a:r>
                      <a:r>
                        <a:rPr lang="af-ZA" sz="900" b="0" i="0" u="none" strike="noStrike" noProof="0" dirty="0" err="1">
                          <a:solidFill>
                            <a:schemeClr val="tx1"/>
                          </a:solidFill>
                          <a:effectLst/>
                        </a:rPr>
                        <a:t>enthusiasts</a:t>
                      </a:r>
                      <a:endParaRPr lang="af-ZA" sz="900" dirty="0">
                        <a:solidFill>
                          <a:schemeClr val="tx1"/>
                        </a:solidFill>
                      </a:endParaRPr>
                    </a:p>
                    <a:p>
                      <a:pPr marL="0" lvl="0" indent="0" algn="l" defTabSz="914400" rtl="0" eaLnBrk="1" latinLnBrk="0" hangingPunct="1">
                        <a:lnSpc>
                          <a:spcPct val="100000"/>
                        </a:lnSpc>
                        <a:spcBef>
                          <a:spcPts val="0"/>
                        </a:spcBef>
                        <a:spcAft>
                          <a:spcPts val="0"/>
                        </a:spcAft>
                        <a:buNone/>
                      </a:pPr>
                      <a:r>
                        <a:rPr lang="af-ZA" sz="1000" b="1" i="0" u="none" strike="noStrike" noProof="0" dirty="0" err="1">
                          <a:solidFill>
                            <a:schemeClr val="tx1"/>
                          </a:solidFill>
                          <a:effectLst/>
                        </a:rPr>
                        <a:t>R</a:t>
                      </a:r>
                      <a:r>
                        <a:rPr lang="af-ZA" sz="1000" b="1" i="0" u="none" strike="noStrike" kern="1200" noProof="0" dirty="0" err="1">
                          <a:solidFill>
                            <a:schemeClr val="tx1"/>
                          </a:solidFill>
                          <a:effectLst/>
                          <a:latin typeface="+mn-lt"/>
                          <a:ea typeface="+mn-ea"/>
                          <a:cs typeface="+mn-cs"/>
                        </a:rPr>
                        <a:t>eplicate</a:t>
                      </a:r>
                      <a:r>
                        <a:rPr lang="af-ZA" sz="1000" b="1" i="0" u="none" strike="noStrike" kern="1200" noProof="0" dirty="0">
                          <a:solidFill>
                            <a:schemeClr val="tx1"/>
                          </a:solidFill>
                          <a:effectLst/>
                          <a:latin typeface="+mn-lt"/>
                          <a:ea typeface="+mn-ea"/>
                          <a:cs typeface="+mn-cs"/>
                        </a:rPr>
                        <a:t> </a:t>
                      </a:r>
                      <a:r>
                        <a:rPr lang="af-ZA" sz="1000" b="1" i="0" u="none" strike="noStrike" kern="1200" noProof="0" dirty="0" err="1">
                          <a:solidFill>
                            <a:schemeClr val="tx1"/>
                          </a:solidFill>
                          <a:effectLst/>
                          <a:latin typeface="+mn-lt"/>
                          <a:ea typeface="+mn-ea"/>
                          <a:cs typeface="+mn-cs"/>
                        </a:rPr>
                        <a:t>Oahu</a:t>
                      </a:r>
                      <a:r>
                        <a:rPr lang="af-ZA" sz="1000" b="1" i="0" u="none" strike="noStrike" kern="1200" noProof="0" dirty="0">
                          <a:solidFill>
                            <a:schemeClr val="tx1"/>
                          </a:solidFill>
                          <a:effectLst/>
                          <a:latin typeface="+mn-lt"/>
                          <a:ea typeface="+mn-ea"/>
                          <a:cs typeface="+mn-cs"/>
                        </a:rPr>
                        <a:t> </a:t>
                      </a:r>
                      <a:r>
                        <a:rPr lang="af-ZA" sz="1000" b="1" i="0" u="none" strike="noStrike" kern="1200" noProof="0" dirty="0" err="1">
                          <a:solidFill>
                            <a:schemeClr val="tx1"/>
                          </a:solidFill>
                          <a:effectLst/>
                          <a:latin typeface="+mn-lt"/>
                          <a:ea typeface="+mn-ea"/>
                          <a:cs typeface="+mn-cs"/>
                        </a:rPr>
                        <a:t>Success</a:t>
                      </a:r>
                      <a:endParaRPr lang="af-ZA" sz="1000" b="1" i="0" u="none" strike="noStrike" kern="1200" dirty="0" err="1">
                        <a:solidFill>
                          <a:schemeClr val="tx1"/>
                        </a:solidFill>
                        <a:effectLst/>
                        <a:latin typeface="+mn-lt"/>
                        <a:ea typeface="+mn-ea"/>
                        <a:cs typeface="+mn-cs"/>
                      </a:endParaRPr>
                    </a:p>
                    <a:p>
                      <a:pPr marL="171450" lvl="0" indent="-171450" algn="l" defTabSz="914400">
                        <a:lnSpc>
                          <a:spcPct val="100000"/>
                        </a:lnSpc>
                        <a:spcBef>
                          <a:spcPts val="0"/>
                        </a:spcBef>
                        <a:spcAft>
                          <a:spcPts val="0"/>
                        </a:spcAft>
                        <a:buFont typeface="Arial"/>
                        <a:buChar char="•"/>
                      </a:pPr>
                      <a:r>
                        <a:rPr lang="af-ZA" sz="900" b="0" i="0" u="none" strike="noStrike" noProof="0" dirty="0" err="1">
                          <a:solidFill>
                            <a:schemeClr val="tx1"/>
                          </a:solidFill>
                          <a:effectLst/>
                        </a:rPr>
                        <a:t>Extend</a:t>
                      </a:r>
                      <a:r>
                        <a:rPr lang="af-ZA" sz="900" b="0" i="0" u="none" strike="noStrike" noProof="0" dirty="0">
                          <a:solidFill>
                            <a:schemeClr val="tx1"/>
                          </a:solidFill>
                          <a:effectLst/>
                        </a:rPr>
                        <a:t> </a:t>
                      </a:r>
                      <a:r>
                        <a:rPr lang="af-ZA" sz="900" b="0" i="0" u="none" strike="noStrike" noProof="0" dirty="0" err="1">
                          <a:solidFill>
                            <a:schemeClr val="tx1"/>
                          </a:solidFill>
                          <a:effectLst/>
                        </a:rPr>
                        <a:t>facilities</a:t>
                      </a:r>
                      <a:r>
                        <a:rPr lang="af-ZA" sz="900" b="0" i="0" u="none" strike="noStrike" noProof="0" dirty="0">
                          <a:solidFill>
                            <a:schemeClr val="tx1"/>
                          </a:solidFill>
                          <a:effectLst/>
                        </a:rPr>
                        <a:t> </a:t>
                      </a:r>
                      <a:r>
                        <a:rPr lang="af-ZA" sz="900" b="0" i="0" u="none" strike="noStrike" noProof="0" dirty="0" err="1">
                          <a:solidFill>
                            <a:schemeClr val="tx1"/>
                          </a:solidFill>
                          <a:effectLst/>
                        </a:rPr>
                        <a:t>and</a:t>
                      </a:r>
                      <a:r>
                        <a:rPr lang="af-ZA" sz="900" b="0" i="0" u="none" strike="noStrike" noProof="0" dirty="0">
                          <a:solidFill>
                            <a:schemeClr val="tx1"/>
                          </a:solidFill>
                          <a:effectLst/>
                        </a:rPr>
                        <a:t> </a:t>
                      </a:r>
                      <a:r>
                        <a:rPr lang="af-ZA" sz="900" b="0" i="0" u="none" strike="noStrike" noProof="0" dirty="0" err="1">
                          <a:solidFill>
                            <a:schemeClr val="tx1"/>
                          </a:solidFill>
                          <a:effectLst/>
                        </a:rPr>
                        <a:t>services</a:t>
                      </a:r>
                      <a:r>
                        <a:rPr lang="af-ZA" sz="900" b="0" i="0" u="none" strike="noStrike" noProof="0" dirty="0">
                          <a:solidFill>
                            <a:schemeClr val="tx1"/>
                          </a:solidFill>
                          <a:effectLst/>
                        </a:rPr>
                        <a:t> </a:t>
                      </a:r>
                      <a:r>
                        <a:rPr lang="af-ZA" sz="900" b="0" i="0" u="none" strike="noStrike" noProof="0" dirty="0" err="1">
                          <a:solidFill>
                            <a:schemeClr val="tx1"/>
                          </a:solidFill>
                          <a:effectLst/>
                        </a:rPr>
                        <a:t>to</a:t>
                      </a:r>
                      <a:r>
                        <a:rPr lang="af-ZA" sz="900" b="0" i="0" u="none" strike="noStrike" noProof="0" dirty="0">
                          <a:solidFill>
                            <a:schemeClr val="tx1"/>
                          </a:solidFill>
                          <a:effectLst/>
                        </a:rPr>
                        <a:t> </a:t>
                      </a:r>
                      <a:r>
                        <a:rPr lang="af-ZA" sz="900" b="0" i="0" u="none" strike="noStrike" noProof="0" dirty="0" err="1">
                          <a:solidFill>
                            <a:schemeClr val="tx1"/>
                          </a:solidFill>
                          <a:effectLst/>
                        </a:rPr>
                        <a:t>other</a:t>
                      </a:r>
                      <a:r>
                        <a:rPr lang="af-ZA" sz="900" b="0" i="0" u="none" strike="noStrike" noProof="0" dirty="0">
                          <a:solidFill>
                            <a:schemeClr val="tx1"/>
                          </a:solidFill>
                          <a:effectLst/>
                        </a:rPr>
                        <a:t> </a:t>
                      </a:r>
                      <a:r>
                        <a:rPr lang="af-ZA" sz="900" b="0" i="0" u="none" strike="noStrike" noProof="0" dirty="0" err="1">
                          <a:solidFill>
                            <a:schemeClr val="tx1"/>
                          </a:solidFill>
                          <a:effectLst/>
                        </a:rPr>
                        <a:t>islands</a:t>
                      </a:r>
                      <a:endParaRPr lang="af-ZA" sz="900" dirty="0">
                        <a:solidFill>
                          <a:schemeClr val="tx1"/>
                        </a:solidFill>
                      </a:endParaRPr>
                    </a:p>
                    <a:p>
                      <a:pPr marL="0" lvl="0" indent="0" algn="l">
                        <a:lnSpc>
                          <a:spcPct val="100000"/>
                        </a:lnSpc>
                        <a:buNone/>
                      </a:pPr>
                      <a:endParaRPr lang="af-ZA" sz="900" b="0" i="0" u="none" strike="noStrike" noProof="0" dirty="0">
                        <a:solidFill>
                          <a:schemeClr val="tx1"/>
                        </a:solidFill>
                        <a:effectLst/>
                        <a:latin typeface="Arial"/>
                      </a:endParaRPr>
                    </a:p>
                    <a:p>
                      <a:pPr marL="0" lvl="0" indent="0" algn="l" defTabSz="914400" rtl="0" eaLnBrk="1" latinLnBrk="0" hangingPunct="1">
                        <a:lnSpc>
                          <a:spcPct val="100000"/>
                        </a:lnSpc>
                        <a:buNone/>
                      </a:pPr>
                      <a:br>
                        <a:rPr lang="en-US" dirty="0"/>
                      </a:br>
                      <a:endParaRPr lang="en-US" dirty="0"/>
                    </a:p>
                  </a:txBody>
                  <a:tcPr>
                    <a:lnL w="17145" cap="flat" cmpd="sng" algn="ctr">
                      <a:solidFill>
                        <a:srgbClr val="FFFFFF"/>
                      </a:solidFill>
                      <a:prstDash val="solid"/>
                      <a:round/>
                      <a:headEnd type="none" w="med" len="med"/>
                      <a:tailEnd type="none" w="med" len="med"/>
                    </a:lnL>
                    <a:lnR w="17145" cap="flat" cmpd="sng" algn="ctr">
                      <a:solidFill>
                        <a:srgbClr val="FFFFFF"/>
                      </a:solidFill>
                      <a:prstDash val="solid"/>
                      <a:round/>
                      <a:headEnd type="none" w="med" len="med"/>
                      <a:tailEnd type="none" w="med" len="med"/>
                    </a:lnR>
                    <a:lnT w="17145" cap="flat" cmpd="sng" algn="ctr">
                      <a:solidFill>
                        <a:srgbClr val="FFFFFF"/>
                      </a:solidFill>
                      <a:prstDash val="solid"/>
                      <a:round/>
                      <a:headEnd type="none" w="med" len="med"/>
                      <a:tailEnd type="none" w="med" len="med"/>
                    </a:lnT>
                    <a:lnB w="17145" cap="flat" cmpd="sng" algn="ctr">
                      <a:solidFill>
                        <a:srgbClr val="FFFFFF"/>
                      </a:solidFill>
                      <a:prstDash val="solid"/>
                      <a:round/>
                      <a:headEnd type="none" w="med" len="med"/>
                      <a:tailEnd type="none" w="med" len="med"/>
                    </a:lnB>
                    <a:solidFill>
                      <a:srgbClr val="CCCEDB"/>
                    </a:solidFill>
                  </a:tcPr>
                </a:tc>
                <a:tc>
                  <a:txBody>
                    <a:bodyPr/>
                    <a:lstStyle/>
                    <a:p>
                      <a:pPr marL="0" lvl="0" indent="0" algn="l" rtl="0" eaLnBrk="1" latinLnBrk="0" hangingPunct="1">
                        <a:lnSpc>
                          <a:spcPct val="100000"/>
                        </a:lnSpc>
                        <a:buNone/>
                      </a:pPr>
                      <a:r>
                        <a:rPr lang="af-ZA" altLang="zh-CN" sz="1000" b="1" i="0" u="none" strike="noStrike" kern="1200" noProof="0" dirty="0" err="1">
                          <a:solidFill>
                            <a:schemeClr val="tx1"/>
                          </a:solidFill>
                          <a:effectLst/>
                          <a:latin typeface="+mn-lt"/>
                          <a:ea typeface="+mn-ea"/>
                          <a:cs typeface="+mn-cs"/>
                        </a:rPr>
                        <a:t>Loyalty</a:t>
                      </a:r>
                      <a:r>
                        <a:rPr lang="af-ZA" altLang="zh-CN" sz="1000" b="1" i="0" u="none" strike="noStrike" kern="1200" noProof="0" dirty="0">
                          <a:solidFill>
                            <a:schemeClr val="tx1"/>
                          </a:solidFill>
                          <a:effectLst/>
                          <a:latin typeface="+mn-lt"/>
                          <a:ea typeface="+mn-ea"/>
                          <a:cs typeface="+mn-cs"/>
                        </a:rPr>
                        <a:t> Program </a:t>
                      </a:r>
                      <a:r>
                        <a:rPr lang="af-ZA" altLang="zh-CN" sz="1000" b="1" i="0" u="none" strike="noStrike" kern="1200" noProof="0" dirty="0" err="1">
                          <a:solidFill>
                            <a:schemeClr val="tx1"/>
                          </a:solidFill>
                          <a:effectLst/>
                          <a:latin typeface="+mn-lt"/>
                          <a:ea typeface="+mn-ea"/>
                          <a:cs typeface="+mn-cs"/>
                        </a:rPr>
                        <a:t>Implementation</a:t>
                      </a:r>
                      <a:endParaRPr lang="af-ZA" altLang="zh-CN" sz="1000" b="1" i="0" u="none" strike="noStrike" kern="1200" noProof="0" dirty="0">
                        <a:solidFill>
                          <a:schemeClr val="tx1"/>
                        </a:solidFill>
                        <a:effectLst/>
                        <a:latin typeface="+mn-lt"/>
                        <a:ea typeface="+mn-ea"/>
                        <a:cs typeface="+mn-cs"/>
                      </a:endParaRPr>
                    </a:p>
                    <a:p>
                      <a:pPr marL="171450" lvl="1" indent="-171450" algn="l" rtl="0">
                        <a:lnSpc>
                          <a:spcPct val="100000"/>
                        </a:lnSpc>
                        <a:spcBef>
                          <a:spcPts val="0"/>
                        </a:spcBef>
                        <a:spcAft>
                          <a:spcPts val="0"/>
                        </a:spcAft>
                        <a:buFont typeface="Arial"/>
                        <a:buChar char="•"/>
                      </a:pPr>
                      <a:r>
                        <a:rPr lang="af-ZA" altLang="zh-CN" sz="900" b="0" i="0" u="none" strike="noStrike" kern="1200" noProof="0" dirty="0" err="1">
                          <a:solidFill>
                            <a:srgbClr val="404040"/>
                          </a:solidFill>
                          <a:effectLst/>
                          <a:latin typeface="Arial"/>
                          <a:ea typeface="+mn-ea"/>
                          <a:cs typeface="+mn-cs"/>
                        </a:rPr>
                        <a:t>Target</a:t>
                      </a:r>
                      <a:r>
                        <a:rPr lang="af-ZA" altLang="zh-CN" sz="900" b="0" i="0" u="none" strike="noStrike" kern="1200" noProof="0" dirty="0">
                          <a:solidFill>
                            <a:srgbClr val="404040"/>
                          </a:solidFill>
                          <a:effectLst/>
                          <a:latin typeface="Arial"/>
                          <a:ea typeface="+mn-ea"/>
                          <a:cs typeface="+mn-cs"/>
                        </a:rPr>
                        <a:t> </a:t>
                      </a:r>
                      <a:r>
                        <a:rPr lang="af-ZA" altLang="zh-CN" sz="900" b="0" i="0" u="none" strike="noStrike" kern="1200" noProof="0" dirty="0" err="1">
                          <a:solidFill>
                            <a:srgbClr val="404040"/>
                          </a:solidFill>
                          <a:effectLst/>
                          <a:latin typeface="Arial"/>
                          <a:ea typeface="+mn-ea"/>
                          <a:cs typeface="+mn-cs"/>
                        </a:rPr>
                        <a:t>newly</a:t>
                      </a:r>
                      <a:r>
                        <a:rPr lang="af-ZA" altLang="zh-CN" sz="900" b="0" i="0" u="none" strike="noStrike" kern="1200" noProof="0" dirty="0">
                          <a:solidFill>
                            <a:srgbClr val="404040"/>
                          </a:solidFill>
                          <a:effectLst/>
                          <a:latin typeface="Arial"/>
                          <a:ea typeface="+mn-ea"/>
                          <a:cs typeface="+mn-cs"/>
                        </a:rPr>
                        <a:t> </a:t>
                      </a:r>
                      <a:r>
                        <a:rPr lang="af-ZA" altLang="zh-CN" sz="900" b="0" i="0" u="none" strike="noStrike" kern="1200" noProof="0" dirty="0" err="1">
                          <a:solidFill>
                            <a:srgbClr val="404040"/>
                          </a:solidFill>
                          <a:effectLst/>
                          <a:latin typeface="Arial"/>
                          <a:ea typeface="+mn-ea"/>
                          <a:cs typeface="+mn-cs"/>
                        </a:rPr>
                        <a:t>acquired</a:t>
                      </a:r>
                      <a:r>
                        <a:rPr lang="af-ZA" altLang="zh-CN" sz="900" b="0" i="0" u="none" strike="noStrike" kern="1200" noProof="0" dirty="0">
                          <a:solidFill>
                            <a:srgbClr val="404040"/>
                          </a:solidFill>
                          <a:effectLst/>
                          <a:latin typeface="Arial"/>
                          <a:ea typeface="+mn-ea"/>
                          <a:cs typeface="+mn-cs"/>
                        </a:rPr>
                        <a:t> </a:t>
                      </a:r>
                      <a:r>
                        <a:rPr lang="af-ZA" altLang="zh-CN" sz="900" b="0" i="0" u="none" strike="noStrike" kern="1200" noProof="0" dirty="0" err="1">
                          <a:solidFill>
                            <a:srgbClr val="404040"/>
                          </a:solidFill>
                          <a:effectLst/>
                          <a:latin typeface="Arial"/>
                          <a:ea typeface="+mn-ea"/>
                          <a:cs typeface="+mn-cs"/>
                        </a:rPr>
                        <a:t>customers</a:t>
                      </a:r>
                      <a:r>
                        <a:rPr lang="af-ZA" altLang="zh-CN" sz="900" b="0" i="0" u="none" strike="noStrike" kern="1200" noProof="0" dirty="0">
                          <a:solidFill>
                            <a:srgbClr val="404040"/>
                          </a:solidFill>
                          <a:effectLst/>
                          <a:latin typeface="Arial"/>
                          <a:ea typeface="+mn-ea"/>
                          <a:cs typeface="+mn-cs"/>
                        </a:rPr>
                        <a:t> </a:t>
                      </a:r>
                      <a:r>
                        <a:rPr lang="af-ZA" altLang="zh-CN" sz="900" b="0" i="0" u="none" strike="noStrike" kern="1200" noProof="0" dirty="0" err="1">
                          <a:solidFill>
                            <a:srgbClr val="404040"/>
                          </a:solidFill>
                          <a:effectLst/>
                          <a:latin typeface="Arial"/>
                          <a:ea typeface="+mn-ea"/>
                          <a:cs typeface="+mn-cs"/>
                        </a:rPr>
                        <a:t>for</a:t>
                      </a:r>
                      <a:r>
                        <a:rPr lang="af-ZA" altLang="zh-CN" sz="900" b="0" i="0" u="none" strike="noStrike" kern="1200" noProof="0" dirty="0">
                          <a:solidFill>
                            <a:srgbClr val="404040"/>
                          </a:solidFill>
                          <a:effectLst/>
                          <a:latin typeface="Arial"/>
                          <a:ea typeface="+mn-ea"/>
                          <a:cs typeface="+mn-cs"/>
                        </a:rPr>
                        <a:t> </a:t>
                      </a:r>
                      <a:r>
                        <a:rPr lang="af-ZA" altLang="zh-CN" sz="900" b="0" i="0" u="none" strike="noStrike" kern="1200" noProof="0" dirty="0" err="1">
                          <a:solidFill>
                            <a:srgbClr val="404040"/>
                          </a:solidFill>
                          <a:effectLst/>
                          <a:latin typeface="Arial"/>
                          <a:ea typeface="+mn-ea"/>
                          <a:cs typeface="+mn-cs"/>
                        </a:rPr>
                        <a:t>off-peak</a:t>
                      </a:r>
                      <a:r>
                        <a:rPr lang="af-ZA" altLang="zh-CN" sz="900" b="0" i="0" u="none" strike="noStrike" kern="1200" noProof="0" dirty="0">
                          <a:solidFill>
                            <a:srgbClr val="404040"/>
                          </a:solidFill>
                          <a:effectLst/>
                          <a:latin typeface="Arial"/>
                          <a:ea typeface="+mn-ea"/>
                          <a:cs typeface="+mn-cs"/>
                        </a:rPr>
                        <a:t> </a:t>
                      </a:r>
                      <a:r>
                        <a:rPr lang="af-ZA" altLang="zh-CN" sz="900" b="0" i="0" u="none" strike="noStrike" kern="1200" noProof="0" dirty="0" err="1">
                          <a:solidFill>
                            <a:srgbClr val="404040"/>
                          </a:solidFill>
                          <a:effectLst/>
                          <a:latin typeface="Arial"/>
                          <a:ea typeface="+mn-ea"/>
                          <a:cs typeface="+mn-cs"/>
                        </a:rPr>
                        <a:t>returns</a:t>
                      </a:r>
                      <a:endParaRPr lang="af-ZA" altLang="zh-CN" sz="900" b="0" i="0" u="none" strike="noStrike" kern="1200" noProof="0" dirty="0">
                        <a:solidFill>
                          <a:srgbClr val="404040"/>
                        </a:solidFill>
                        <a:effectLst/>
                        <a:latin typeface="Arial"/>
                        <a:ea typeface="+mn-ea"/>
                        <a:cs typeface="+mn-cs"/>
                      </a:endParaRPr>
                    </a:p>
                    <a:p>
                      <a:pPr marL="0" lvl="0" indent="0" algn="l" defTabSz="914400" rtl="0" eaLnBrk="1" latinLnBrk="0" hangingPunct="1">
                        <a:lnSpc>
                          <a:spcPct val="100000"/>
                        </a:lnSpc>
                        <a:spcBef>
                          <a:spcPts val="0"/>
                        </a:spcBef>
                        <a:spcAft>
                          <a:spcPts val="0"/>
                        </a:spcAft>
                        <a:buNone/>
                      </a:pPr>
                      <a:r>
                        <a:rPr lang="af-ZA" sz="1000" b="1" i="0" u="none" strike="noStrike" kern="1200" noProof="0" dirty="0" err="1">
                          <a:solidFill>
                            <a:schemeClr val="tx1"/>
                          </a:solidFill>
                          <a:effectLst/>
                          <a:latin typeface="+mn-lt"/>
                          <a:ea typeface="+mn-ea"/>
                          <a:cs typeface="+mn-cs"/>
                        </a:rPr>
                        <a:t>Develop</a:t>
                      </a:r>
                      <a:r>
                        <a:rPr lang="af-ZA" sz="1000" b="1" i="0" u="none" strike="noStrike" kern="1200" noProof="0" dirty="0">
                          <a:solidFill>
                            <a:schemeClr val="tx1"/>
                          </a:solidFill>
                          <a:effectLst/>
                          <a:latin typeface="+mn-lt"/>
                          <a:ea typeface="+mn-ea"/>
                          <a:cs typeface="+mn-cs"/>
                        </a:rPr>
                        <a:t> </a:t>
                      </a:r>
                      <a:r>
                        <a:rPr lang="af-ZA" sz="1000" b="1" i="0" u="none" strike="noStrike" kern="1200" noProof="0" dirty="0" err="1">
                          <a:solidFill>
                            <a:schemeClr val="tx1"/>
                          </a:solidFill>
                          <a:effectLst/>
                          <a:latin typeface="+mn-lt"/>
                          <a:ea typeface="+mn-ea"/>
                          <a:cs typeface="+mn-cs"/>
                        </a:rPr>
                        <a:t>Convenient</a:t>
                      </a:r>
                      <a:r>
                        <a:rPr lang="af-ZA" sz="1000" b="1" i="0" u="none" strike="noStrike" kern="1200" noProof="0" dirty="0">
                          <a:solidFill>
                            <a:schemeClr val="tx1"/>
                          </a:solidFill>
                          <a:effectLst/>
                          <a:latin typeface="+mn-lt"/>
                          <a:ea typeface="+mn-ea"/>
                          <a:cs typeface="+mn-cs"/>
                        </a:rPr>
                        <a:t> </a:t>
                      </a:r>
                      <a:r>
                        <a:rPr lang="af-ZA" sz="1000" b="1" i="0" u="none" strike="noStrike" kern="1200" noProof="0" dirty="0" err="1">
                          <a:solidFill>
                            <a:schemeClr val="tx1"/>
                          </a:solidFill>
                          <a:effectLst/>
                          <a:latin typeface="+mn-lt"/>
                          <a:ea typeface="+mn-ea"/>
                          <a:cs typeface="+mn-cs"/>
                        </a:rPr>
                        <a:t>Services</a:t>
                      </a:r>
                      <a:endParaRPr lang="af-ZA" sz="1000" b="1" i="0" u="none" strike="noStrike" kern="1200" dirty="0">
                        <a:solidFill>
                          <a:schemeClr val="tx1"/>
                        </a:solidFill>
                        <a:effectLst/>
                        <a:latin typeface="+mn-lt"/>
                        <a:ea typeface="+mn-ea"/>
                        <a:cs typeface="+mn-cs"/>
                      </a:endParaRPr>
                    </a:p>
                    <a:p>
                      <a:pPr marL="171450" lvl="1" indent="-171450" algn="l" rtl="0">
                        <a:lnSpc>
                          <a:spcPct val="100000"/>
                        </a:lnSpc>
                        <a:spcBef>
                          <a:spcPts val="0"/>
                        </a:spcBef>
                        <a:spcAft>
                          <a:spcPts val="0"/>
                        </a:spcAft>
                        <a:buFont typeface="Arial"/>
                        <a:buChar char="•"/>
                      </a:pPr>
                      <a:r>
                        <a:rPr lang="af-ZA" sz="900" b="0" i="0" u="none" strike="noStrike" noProof="0" dirty="0">
                          <a:solidFill>
                            <a:schemeClr val="tx1"/>
                          </a:solidFill>
                          <a:effectLst/>
                        </a:rPr>
                        <a:t>Offer </a:t>
                      </a:r>
                      <a:r>
                        <a:rPr lang="af-ZA" sz="900" b="0" i="0" u="none" strike="noStrike" noProof="0" dirty="0" err="1">
                          <a:solidFill>
                            <a:schemeClr val="tx1"/>
                          </a:solidFill>
                          <a:effectLst/>
                        </a:rPr>
                        <a:t>new</a:t>
                      </a:r>
                      <a:r>
                        <a:rPr lang="af-ZA" sz="900" b="0" i="0" u="none" strike="noStrike" noProof="0" dirty="0">
                          <a:solidFill>
                            <a:schemeClr val="tx1"/>
                          </a:solidFill>
                          <a:effectLst/>
                        </a:rPr>
                        <a:t>, </a:t>
                      </a:r>
                      <a:r>
                        <a:rPr lang="af-ZA" sz="900" b="0" i="0" u="none" strike="noStrike" noProof="0" dirty="0" err="1">
                          <a:solidFill>
                            <a:schemeClr val="tx1"/>
                          </a:solidFill>
                          <a:effectLst/>
                        </a:rPr>
                        <a:t>customer-centric</a:t>
                      </a:r>
                      <a:r>
                        <a:rPr lang="af-ZA" sz="900" b="0" i="0" u="none" strike="noStrike" noProof="0" dirty="0">
                          <a:solidFill>
                            <a:schemeClr val="tx1"/>
                          </a:solidFill>
                          <a:effectLst/>
                        </a:rPr>
                        <a:t> </a:t>
                      </a:r>
                      <a:r>
                        <a:rPr lang="af-ZA" sz="900" b="0" i="0" u="none" strike="noStrike" noProof="0" dirty="0" err="1">
                          <a:solidFill>
                            <a:schemeClr val="tx1"/>
                          </a:solidFill>
                          <a:effectLst/>
                        </a:rPr>
                        <a:t>conveniences</a:t>
                      </a:r>
                      <a:endParaRPr lang="af-ZA" sz="900" b="0" dirty="0">
                        <a:solidFill>
                          <a:schemeClr val="tx1"/>
                        </a:solidFill>
                      </a:endParaRPr>
                    </a:p>
                    <a:p>
                      <a:pPr marL="0" lvl="0" indent="0" algn="l" defTabSz="914400" rtl="0" eaLnBrk="1" latinLnBrk="0" hangingPunct="1">
                        <a:lnSpc>
                          <a:spcPct val="100000"/>
                        </a:lnSpc>
                        <a:spcBef>
                          <a:spcPts val="0"/>
                        </a:spcBef>
                        <a:spcAft>
                          <a:spcPts val="0"/>
                        </a:spcAft>
                        <a:buNone/>
                      </a:pPr>
                      <a:r>
                        <a:rPr lang="af-ZA" sz="1000" b="1" i="0" u="none" strike="noStrike" kern="1200" noProof="0" dirty="0" err="1">
                          <a:solidFill>
                            <a:schemeClr val="tx1"/>
                          </a:solidFill>
                          <a:effectLst/>
                          <a:latin typeface="+mn-lt"/>
                          <a:ea typeface="+mn-ea"/>
                          <a:cs typeface="+mn-cs"/>
                        </a:rPr>
                        <a:t>Promote</a:t>
                      </a:r>
                      <a:r>
                        <a:rPr lang="af-ZA" sz="1000" b="1" i="0" u="none" strike="noStrike" kern="1200" noProof="0" dirty="0">
                          <a:solidFill>
                            <a:schemeClr val="tx1"/>
                          </a:solidFill>
                          <a:effectLst/>
                          <a:latin typeface="+mn-lt"/>
                          <a:ea typeface="+mn-ea"/>
                          <a:cs typeface="+mn-cs"/>
                        </a:rPr>
                        <a:t> Spa &amp; Sports </a:t>
                      </a:r>
                      <a:r>
                        <a:rPr lang="af-ZA" sz="1000" b="1" i="0" u="none" strike="noStrike" kern="1200" noProof="0" dirty="0" err="1">
                          <a:solidFill>
                            <a:schemeClr val="tx1"/>
                          </a:solidFill>
                          <a:effectLst/>
                          <a:latin typeface="+mn-lt"/>
                          <a:ea typeface="+mn-ea"/>
                          <a:cs typeface="+mn-cs"/>
                        </a:rPr>
                        <a:t>Equipment</a:t>
                      </a:r>
                      <a:endParaRPr lang="af-ZA" sz="1000" b="1" i="0" u="none" strike="noStrike" kern="1200" dirty="0">
                        <a:solidFill>
                          <a:schemeClr val="tx1"/>
                        </a:solidFill>
                        <a:effectLst/>
                        <a:latin typeface="+mn-lt"/>
                        <a:ea typeface="+mn-ea"/>
                        <a:cs typeface="+mn-cs"/>
                      </a:endParaRPr>
                    </a:p>
                    <a:p>
                      <a:pPr marL="171450" lvl="1" indent="-171450" algn="l" rtl="0">
                        <a:lnSpc>
                          <a:spcPct val="100000"/>
                        </a:lnSpc>
                        <a:spcBef>
                          <a:spcPts val="0"/>
                        </a:spcBef>
                        <a:spcAft>
                          <a:spcPts val="0"/>
                        </a:spcAft>
                        <a:buFont typeface="Arial"/>
                        <a:buChar char="•"/>
                      </a:pPr>
                      <a:r>
                        <a:rPr lang="af-ZA" sz="900" b="0" i="0" u="none" strike="noStrike" noProof="0" dirty="0" err="1">
                          <a:solidFill>
                            <a:schemeClr val="tx1"/>
                          </a:solidFill>
                          <a:effectLst/>
                        </a:rPr>
                        <a:t>Vouchers</a:t>
                      </a:r>
                      <a:r>
                        <a:rPr lang="af-ZA" sz="900" b="0" i="0" u="none" strike="noStrike" noProof="0" dirty="0">
                          <a:solidFill>
                            <a:schemeClr val="tx1"/>
                          </a:solidFill>
                          <a:effectLst/>
                        </a:rPr>
                        <a:t> </a:t>
                      </a:r>
                      <a:r>
                        <a:rPr lang="af-ZA" sz="900" b="0" i="0" u="none" strike="noStrike" noProof="0" dirty="0" err="1">
                          <a:solidFill>
                            <a:schemeClr val="tx1"/>
                          </a:solidFill>
                          <a:effectLst/>
                        </a:rPr>
                        <a:t>for</a:t>
                      </a:r>
                      <a:r>
                        <a:rPr lang="af-ZA" sz="900" b="0" i="0" u="none" strike="noStrike" noProof="0" dirty="0">
                          <a:solidFill>
                            <a:schemeClr val="tx1"/>
                          </a:solidFill>
                          <a:effectLst/>
                        </a:rPr>
                        <a:t> sports </a:t>
                      </a:r>
                      <a:r>
                        <a:rPr lang="af-ZA" sz="900" b="0" i="0" u="none" strike="noStrike" noProof="0" dirty="0" err="1">
                          <a:solidFill>
                            <a:schemeClr val="tx1"/>
                          </a:solidFill>
                          <a:effectLst/>
                        </a:rPr>
                        <a:t>enthusiasts</a:t>
                      </a:r>
                      <a:endParaRPr lang="af-ZA" sz="900" b="0" dirty="0">
                        <a:solidFill>
                          <a:schemeClr val="tx1"/>
                        </a:solidFill>
                      </a:endParaRPr>
                    </a:p>
                    <a:p>
                      <a:pPr marL="171450" lvl="1" indent="-171450" algn="l" rtl="0">
                        <a:lnSpc>
                          <a:spcPct val="100000"/>
                        </a:lnSpc>
                        <a:spcBef>
                          <a:spcPts val="0"/>
                        </a:spcBef>
                        <a:spcAft>
                          <a:spcPts val="0"/>
                        </a:spcAft>
                        <a:buFont typeface="Arial"/>
                        <a:buChar char="•"/>
                      </a:pPr>
                      <a:r>
                        <a:rPr lang="af-ZA" sz="900" b="0" i="0" u="none" strike="noStrike" noProof="0" dirty="0" err="1">
                          <a:solidFill>
                            <a:schemeClr val="tx1"/>
                          </a:solidFill>
                          <a:effectLst/>
                        </a:rPr>
                        <a:t>Highlight</a:t>
                      </a:r>
                      <a:r>
                        <a:rPr lang="af-ZA" sz="900" b="0" i="0" u="none" strike="noStrike" noProof="0" dirty="0">
                          <a:solidFill>
                            <a:schemeClr val="tx1"/>
                          </a:solidFill>
                          <a:effectLst/>
                        </a:rPr>
                        <a:t> spa </a:t>
                      </a:r>
                      <a:r>
                        <a:rPr lang="af-ZA" sz="900" b="0" i="0" u="none" strike="noStrike" noProof="0" dirty="0" err="1">
                          <a:solidFill>
                            <a:schemeClr val="tx1"/>
                          </a:solidFill>
                          <a:effectLst/>
                        </a:rPr>
                        <a:t>and</a:t>
                      </a:r>
                      <a:r>
                        <a:rPr lang="af-ZA" sz="900" b="0" i="0" u="none" strike="noStrike" noProof="0" dirty="0">
                          <a:solidFill>
                            <a:schemeClr val="tx1"/>
                          </a:solidFill>
                          <a:effectLst/>
                        </a:rPr>
                        <a:t> sports </a:t>
                      </a:r>
                      <a:r>
                        <a:rPr lang="af-ZA" sz="900" b="0" i="0" u="none" strike="noStrike" noProof="0" dirty="0" err="1">
                          <a:solidFill>
                            <a:schemeClr val="tx1"/>
                          </a:solidFill>
                          <a:effectLst/>
                        </a:rPr>
                        <a:t>services</a:t>
                      </a:r>
                      <a:endParaRPr lang="af-ZA" sz="900" b="0" dirty="0">
                        <a:solidFill>
                          <a:schemeClr val="tx1"/>
                        </a:solidFill>
                      </a:endParaRPr>
                    </a:p>
                    <a:p>
                      <a:pPr marL="0" lvl="0" indent="0" algn="l" defTabSz="914400" rtl="0" eaLnBrk="1" latinLnBrk="0" hangingPunct="1">
                        <a:lnSpc>
                          <a:spcPct val="100000"/>
                        </a:lnSpc>
                        <a:spcBef>
                          <a:spcPts val="0"/>
                        </a:spcBef>
                        <a:spcAft>
                          <a:spcPts val="0"/>
                        </a:spcAft>
                        <a:buNone/>
                      </a:pPr>
                      <a:r>
                        <a:rPr lang="af-ZA" sz="1000" b="1" i="0" u="none" strike="noStrike" kern="1200" noProof="0" dirty="0">
                          <a:solidFill>
                            <a:schemeClr val="tx1"/>
                          </a:solidFill>
                          <a:effectLst/>
                          <a:latin typeface="+mn-lt"/>
                          <a:ea typeface="+mn-ea"/>
                          <a:cs typeface="+mn-cs"/>
                        </a:rPr>
                        <a:t>UK Market </a:t>
                      </a:r>
                      <a:r>
                        <a:rPr lang="af-ZA" sz="1000" b="1" i="0" u="none" strike="noStrike" kern="1200" noProof="0" dirty="0" err="1">
                          <a:solidFill>
                            <a:schemeClr val="tx1"/>
                          </a:solidFill>
                          <a:effectLst/>
                          <a:latin typeface="+mn-lt"/>
                          <a:ea typeface="+mn-ea"/>
                          <a:cs typeface="+mn-cs"/>
                        </a:rPr>
                        <a:t>Focused</a:t>
                      </a:r>
                      <a:r>
                        <a:rPr lang="af-ZA" sz="1000" b="1" i="0" u="none" strike="noStrike" kern="1200" noProof="0" dirty="0">
                          <a:solidFill>
                            <a:schemeClr val="tx1"/>
                          </a:solidFill>
                          <a:effectLst/>
                          <a:latin typeface="+mn-lt"/>
                          <a:ea typeface="+mn-ea"/>
                          <a:cs typeface="+mn-cs"/>
                        </a:rPr>
                        <a:t> </a:t>
                      </a:r>
                      <a:r>
                        <a:rPr lang="af-ZA" sz="1000" b="1" i="0" u="none" strike="noStrike" kern="1200" noProof="0" dirty="0" err="1">
                          <a:solidFill>
                            <a:schemeClr val="tx1"/>
                          </a:solidFill>
                          <a:effectLst/>
                          <a:latin typeface="+mn-lt"/>
                          <a:ea typeface="+mn-ea"/>
                          <a:cs typeface="+mn-cs"/>
                        </a:rPr>
                        <a:t>Campaigns</a:t>
                      </a:r>
                      <a:endParaRPr lang="af-ZA" sz="1000" b="1" i="0" u="none" strike="noStrike" kern="1200" dirty="0">
                        <a:solidFill>
                          <a:schemeClr val="tx1"/>
                        </a:solidFill>
                        <a:effectLst/>
                        <a:latin typeface="+mn-lt"/>
                        <a:ea typeface="+mn-ea"/>
                        <a:cs typeface="+mn-cs"/>
                      </a:endParaRPr>
                    </a:p>
                    <a:p>
                      <a:pPr marL="171450" lvl="1" indent="-171450" algn="l" rtl="0">
                        <a:lnSpc>
                          <a:spcPct val="100000"/>
                        </a:lnSpc>
                        <a:spcBef>
                          <a:spcPts val="0"/>
                        </a:spcBef>
                        <a:spcAft>
                          <a:spcPts val="0"/>
                        </a:spcAft>
                        <a:buFont typeface="Arial"/>
                        <a:buChar char="•"/>
                      </a:pPr>
                      <a:r>
                        <a:rPr lang="af-ZA" sz="900" b="0" i="0" u="none" strike="noStrike" noProof="0" dirty="0" err="1">
                          <a:solidFill>
                            <a:schemeClr val="tx1"/>
                          </a:solidFill>
                          <a:effectLst/>
                        </a:rPr>
                        <a:t>Emphasize</a:t>
                      </a:r>
                      <a:r>
                        <a:rPr lang="af-ZA" sz="900" b="0" i="0" u="none" strike="noStrike" noProof="0" dirty="0">
                          <a:solidFill>
                            <a:schemeClr val="tx1"/>
                          </a:solidFill>
                          <a:effectLst/>
                        </a:rPr>
                        <a:t> </a:t>
                      </a:r>
                      <a:r>
                        <a:rPr lang="af-ZA" sz="900" b="0" i="0" u="none" strike="noStrike" noProof="0" dirty="0" err="1">
                          <a:solidFill>
                            <a:schemeClr val="tx1"/>
                          </a:solidFill>
                          <a:effectLst/>
                        </a:rPr>
                        <a:t>honeymoon</a:t>
                      </a:r>
                      <a:r>
                        <a:rPr lang="af-ZA" sz="900" b="0" i="0" u="none" strike="noStrike" noProof="0" dirty="0">
                          <a:solidFill>
                            <a:schemeClr val="tx1"/>
                          </a:solidFill>
                          <a:effectLst/>
                        </a:rPr>
                        <a:t> </a:t>
                      </a:r>
                      <a:r>
                        <a:rPr lang="af-ZA" sz="900" b="0" i="0" u="none" strike="noStrike" noProof="0" dirty="0" err="1">
                          <a:solidFill>
                            <a:schemeClr val="tx1"/>
                          </a:solidFill>
                          <a:effectLst/>
                        </a:rPr>
                        <a:t>and</a:t>
                      </a:r>
                      <a:r>
                        <a:rPr lang="af-ZA" sz="900" b="0" i="0" u="none" strike="noStrike" noProof="0" dirty="0">
                          <a:solidFill>
                            <a:schemeClr val="tx1"/>
                          </a:solidFill>
                          <a:effectLst/>
                        </a:rPr>
                        <a:t> sports </a:t>
                      </a:r>
                      <a:r>
                        <a:rPr lang="af-ZA" sz="900" b="0" i="0" u="none" strike="noStrike" noProof="0" dirty="0" err="1">
                          <a:solidFill>
                            <a:schemeClr val="tx1"/>
                          </a:solidFill>
                          <a:effectLst/>
                        </a:rPr>
                        <a:t>activities</a:t>
                      </a:r>
                      <a:endParaRPr lang="af-ZA" sz="900" b="0" dirty="0">
                        <a:solidFill>
                          <a:schemeClr val="tx1"/>
                        </a:solidFill>
                      </a:endParaRPr>
                    </a:p>
                    <a:p>
                      <a:pPr marL="171450" lvl="1" indent="-171450" algn="l" rtl="0">
                        <a:lnSpc>
                          <a:spcPct val="100000"/>
                        </a:lnSpc>
                        <a:spcBef>
                          <a:spcPts val="0"/>
                        </a:spcBef>
                        <a:spcAft>
                          <a:spcPts val="0"/>
                        </a:spcAft>
                        <a:buFont typeface="Arial"/>
                        <a:buChar char="•"/>
                      </a:pPr>
                      <a:r>
                        <a:rPr lang="af-ZA" sz="900" b="0" i="0" u="none" strike="noStrike" noProof="0" dirty="0" err="1">
                          <a:solidFill>
                            <a:schemeClr val="tx1"/>
                          </a:solidFill>
                          <a:effectLst/>
                        </a:rPr>
                        <a:t>Target</a:t>
                      </a:r>
                      <a:r>
                        <a:rPr lang="af-ZA" sz="900" b="0" i="0" u="none" strike="noStrike" noProof="0" dirty="0">
                          <a:solidFill>
                            <a:schemeClr val="tx1"/>
                          </a:solidFill>
                          <a:effectLst/>
                        </a:rPr>
                        <a:t> </a:t>
                      </a:r>
                      <a:r>
                        <a:rPr lang="af-ZA" sz="900" b="0" i="0" u="none" strike="noStrike" noProof="0" dirty="0" err="1">
                          <a:solidFill>
                            <a:schemeClr val="tx1"/>
                          </a:solidFill>
                          <a:effectLst/>
                        </a:rPr>
                        <a:t>the</a:t>
                      </a:r>
                      <a:r>
                        <a:rPr lang="af-ZA" sz="900" b="0" i="0" u="none" strike="noStrike" noProof="0" dirty="0">
                          <a:solidFill>
                            <a:schemeClr val="tx1"/>
                          </a:solidFill>
                          <a:effectLst/>
                        </a:rPr>
                        <a:t> </a:t>
                      </a:r>
                      <a:r>
                        <a:rPr lang="af-ZA" sz="900" b="0" i="0" u="none" strike="noStrike" noProof="0" dirty="0" err="1">
                          <a:solidFill>
                            <a:schemeClr val="tx1"/>
                          </a:solidFill>
                          <a:effectLst/>
                        </a:rPr>
                        <a:t>UK's</a:t>
                      </a:r>
                      <a:r>
                        <a:rPr lang="af-ZA" sz="900" b="0" i="0" u="none" strike="noStrike" noProof="0" dirty="0">
                          <a:solidFill>
                            <a:schemeClr val="tx1"/>
                          </a:solidFill>
                          <a:effectLst/>
                        </a:rPr>
                        <a:t> </a:t>
                      </a:r>
                      <a:r>
                        <a:rPr lang="af-ZA" sz="900" b="0" i="0" u="none" strike="noStrike" noProof="0" dirty="0" err="1">
                          <a:solidFill>
                            <a:schemeClr val="tx1"/>
                          </a:solidFill>
                          <a:effectLst/>
                        </a:rPr>
                        <a:t>high</a:t>
                      </a:r>
                      <a:r>
                        <a:rPr lang="af-ZA" sz="900" b="0" i="0" u="none" strike="noStrike" noProof="0" dirty="0">
                          <a:solidFill>
                            <a:schemeClr val="tx1"/>
                          </a:solidFill>
                          <a:effectLst/>
                        </a:rPr>
                        <a:t> </a:t>
                      </a:r>
                      <a:r>
                        <a:rPr lang="af-ZA" sz="900" b="0" i="0" u="none" strike="noStrike" noProof="0" dirty="0" err="1">
                          <a:solidFill>
                            <a:schemeClr val="tx1"/>
                          </a:solidFill>
                          <a:effectLst/>
                        </a:rPr>
                        <a:t>return</a:t>
                      </a:r>
                      <a:r>
                        <a:rPr lang="af-ZA" sz="900" b="0" i="0" u="none" strike="noStrike" noProof="0" dirty="0">
                          <a:solidFill>
                            <a:schemeClr val="tx1"/>
                          </a:solidFill>
                          <a:effectLst/>
                        </a:rPr>
                        <a:t> rate </a:t>
                      </a:r>
                      <a:r>
                        <a:rPr lang="af-ZA" sz="900" b="0" i="0" u="none" strike="noStrike" noProof="0" dirty="0" err="1">
                          <a:solidFill>
                            <a:schemeClr val="tx1"/>
                          </a:solidFill>
                          <a:effectLst/>
                        </a:rPr>
                        <a:t>demographics</a:t>
                      </a:r>
                      <a:endParaRPr lang="af-ZA" sz="900" b="0" dirty="0">
                        <a:solidFill>
                          <a:schemeClr val="tx1"/>
                        </a:solidFill>
                      </a:endParaRPr>
                    </a:p>
                    <a:p>
                      <a:pPr marL="0" lvl="0" indent="0" algn="l" defTabSz="914400" rtl="0" eaLnBrk="1" latinLnBrk="0" hangingPunct="1">
                        <a:lnSpc>
                          <a:spcPct val="100000"/>
                        </a:lnSpc>
                        <a:spcBef>
                          <a:spcPts val="0"/>
                        </a:spcBef>
                        <a:spcAft>
                          <a:spcPts val="0"/>
                        </a:spcAft>
                        <a:buNone/>
                      </a:pPr>
                      <a:r>
                        <a:rPr lang="af-ZA" sz="1000" b="1" i="0" u="none" strike="noStrike" kern="1200" noProof="0" dirty="0" err="1">
                          <a:solidFill>
                            <a:schemeClr val="tx1"/>
                          </a:solidFill>
                          <a:effectLst/>
                          <a:latin typeface="+mn-lt"/>
                          <a:ea typeface="+mn-ea"/>
                          <a:cs typeface="+mn-cs"/>
                        </a:rPr>
                        <a:t>Replicate</a:t>
                      </a:r>
                      <a:r>
                        <a:rPr lang="af-ZA" sz="1000" b="1" i="0" u="none" strike="noStrike" kern="1200" noProof="0" dirty="0">
                          <a:solidFill>
                            <a:schemeClr val="tx1"/>
                          </a:solidFill>
                          <a:effectLst/>
                          <a:latin typeface="+mn-lt"/>
                          <a:ea typeface="+mn-ea"/>
                          <a:cs typeface="+mn-cs"/>
                        </a:rPr>
                        <a:t> </a:t>
                      </a:r>
                      <a:r>
                        <a:rPr lang="af-ZA" sz="1000" b="1" i="0" u="none" strike="noStrike" kern="1200" noProof="0" dirty="0" err="1">
                          <a:solidFill>
                            <a:schemeClr val="tx1"/>
                          </a:solidFill>
                          <a:effectLst/>
                          <a:latin typeface="+mn-lt"/>
                          <a:ea typeface="+mn-ea"/>
                          <a:cs typeface="+mn-cs"/>
                        </a:rPr>
                        <a:t>Kauai's</a:t>
                      </a:r>
                      <a:r>
                        <a:rPr lang="af-ZA" sz="1000" b="1" i="0" u="none" strike="noStrike" kern="1200" noProof="0" dirty="0">
                          <a:solidFill>
                            <a:schemeClr val="tx1"/>
                          </a:solidFill>
                          <a:effectLst/>
                          <a:latin typeface="+mn-lt"/>
                          <a:ea typeface="+mn-ea"/>
                          <a:cs typeface="+mn-cs"/>
                        </a:rPr>
                        <a:t> </a:t>
                      </a:r>
                      <a:r>
                        <a:rPr lang="af-ZA" sz="1000" b="1" i="0" u="none" strike="noStrike" kern="1200" noProof="0" dirty="0" err="1">
                          <a:solidFill>
                            <a:schemeClr val="tx1"/>
                          </a:solidFill>
                          <a:effectLst/>
                          <a:latin typeface="+mn-lt"/>
                          <a:ea typeface="+mn-ea"/>
                          <a:cs typeface="+mn-cs"/>
                        </a:rPr>
                        <a:t>Successful</a:t>
                      </a:r>
                      <a:r>
                        <a:rPr lang="af-ZA" sz="1000" b="1" i="0" u="none" strike="noStrike" kern="1200" noProof="0" dirty="0">
                          <a:solidFill>
                            <a:schemeClr val="tx1"/>
                          </a:solidFill>
                          <a:effectLst/>
                          <a:latin typeface="+mn-lt"/>
                          <a:ea typeface="+mn-ea"/>
                          <a:cs typeface="+mn-cs"/>
                        </a:rPr>
                        <a:t> </a:t>
                      </a:r>
                      <a:r>
                        <a:rPr lang="af-ZA" sz="1000" b="1" i="0" u="none" strike="noStrike" kern="1200" noProof="0" dirty="0" err="1">
                          <a:solidFill>
                            <a:schemeClr val="tx1"/>
                          </a:solidFill>
                          <a:effectLst/>
                          <a:latin typeface="+mn-lt"/>
                          <a:ea typeface="+mn-ea"/>
                          <a:cs typeface="+mn-cs"/>
                        </a:rPr>
                        <a:t>Facilities</a:t>
                      </a:r>
                      <a:endParaRPr lang="af-ZA" sz="1000" b="1" i="0" u="none" strike="noStrike" kern="1200" dirty="0">
                        <a:solidFill>
                          <a:schemeClr val="tx1"/>
                        </a:solidFill>
                        <a:effectLst/>
                        <a:latin typeface="+mn-lt"/>
                        <a:ea typeface="+mn-ea"/>
                        <a:cs typeface="+mn-cs"/>
                      </a:endParaRPr>
                    </a:p>
                    <a:p>
                      <a:pPr marL="171450" lvl="1" indent="-171450" algn="l" rtl="0">
                        <a:lnSpc>
                          <a:spcPct val="100000"/>
                        </a:lnSpc>
                        <a:spcBef>
                          <a:spcPts val="0"/>
                        </a:spcBef>
                        <a:spcAft>
                          <a:spcPts val="0"/>
                        </a:spcAft>
                        <a:buFont typeface="Arial"/>
                        <a:buChar char="•"/>
                      </a:pPr>
                      <a:r>
                        <a:rPr lang="af-ZA" sz="900" b="0" i="0" u="none" strike="noStrike" noProof="0" dirty="0">
                          <a:solidFill>
                            <a:schemeClr val="tx1"/>
                          </a:solidFill>
                          <a:effectLst/>
                        </a:rPr>
                        <a:t>Implement </a:t>
                      </a:r>
                      <a:r>
                        <a:rPr lang="af-ZA" sz="900" b="0" i="0" u="none" strike="noStrike" noProof="0" dirty="0" err="1">
                          <a:solidFill>
                            <a:schemeClr val="tx1"/>
                          </a:solidFill>
                          <a:effectLst/>
                        </a:rPr>
                        <a:t>similar</a:t>
                      </a:r>
                      <a:r>
                        <a:rPr lang="af-ZA" sz="900" b="0" i="0" u="none" strike="noStrike" noProof="0" dirty="0">
                          <a:solidFill>
                            <a:schemeClr val="tx1"/>
                          </a:solidFill>
                          <a:effectLst/>
                        </a:rPr>
                        <a:t> </a:t>
                      </a:r>
                      <a:r>
                        <a:rPr lang="af-ZA" sz="900" b="0" i="0" u="none" strike="noStrike" noProof="0" dirty="0" err="1">
                          <a:solidFill>
                            <a:schemeClr val="tx1"/>
                          </a:solidFill>
                          <a:effectLst/>
                        </a:rPr>
                        <a:t>amenities</a:t>
                      </a:r>
                      <a:r>
                        <a:rPr lang="af-ZA" sz="900" b="0" i="0" u="none" strike="noStrike" noProof="0" dirty="0">
                          <a:solidFill>
                            <a:schemeClr val="tx1"/>
                          </a:solidFill>
                          <a:effectLst/>
                        </a:rPr>
                        <a:t> as in Kauai</a:t>
                      </a:r>
                      <a:endParaRPr lang="af-ZA" sz="900" b="0" dirty="0">
                        <a:solidFill>
                          <a:schemeClr val="tx1"/>
                        </a:solidFill>
                      </a:endParaRPr>
                    </a:p>
                    <a:p>
                      <a:pPr marL="0" lvl="0" indent="0" algn="l" defTabSz="914400" rtl="0" eaLnBrk="1" latinLnBrk="0" hangingPunct="1">
                        <a:lnSpc>
                          <a:spcPct val="100000"/>
                        </a:lnSpc>
                        <a:spcBef>
                          <a:spcPts val="0"/>
                        </a:spcBef>
                        <a:spcAft>
                          <a:spcPts val="0"/>
                        </a:spcAft>
                        <a:buNone/>
                      </a:pPr>
                      <a:r>
                        <a:rPr lang="af-ZA" sz="1000" b="1" i="0" u="none" strike="noStrike" kern="1200" noProof="0" dirty="0" err="1">
                          <a:solidFill>
                            <a:schemeClr val="tx1"/>
                          </a:solidFill>
                          <a:effectLst/>
                          <a:latin typeface="+mn-lt"/>
                          <a:ea typeface="+mn-ea"/>
                          <a:cs typeface="+mn-cs"/>
                        </a:rPr>
                        <a:t>Enhance</a:t>
                      </a:r>
                      <a:r>
                        <a:rPr lang="af-ZA" sz="1000" b="1" i="0" u="none" strike="noStrike" kern="1200" noProof="0" dirty="0">
                          <a:solidFill>
                            <a:schemeClr val="tx1"/>
                          </a:solidFill>
                          <a:effectLst/>
                          <a:latin typeface="+mn-lt"/>
                          <a:ea typeface="+mn-ea"/>
                          <a:cs typeface="+mn-cs"/>
                        </a:rPr>
                        <a:t> </a:t>
                      </a:r>
                      <a:r>
                        <a:rPr lang="af-ZA" sz="1000" b="1" i="0" u="none" strike="noStrike" kern="1200" noProof="0" dirty="0" err="1">
                          <a:solidFill>
                            <a:schemeClr val="tx1"/>
                          </a:solidFill>
                          <a:effectLst/>
                          <a:latin typeface="+mn-lt"/>
                          <a:ea typeface="+mn-ea"/>
                          <a:cs typeface="+mn-cs"/>
                        </a:rPr>
                        <a:t>Email</a:t>
                      </a:r>
                      <a:r>
                        <a:rPr lang="af-ZA" sz="1000" b="1" i="0" u="none" strike="noStrike" kern="1200" noProof="0" dirty="0">
                          <a:solidFill>
                            <a:schemeClr val="tx1"/>
                          </a:solidFill>
                          <a:effectLst/>
                          <a:latin typeface="+mn-lt"/>
                          <a:ea typeface="+mn-ea"/>
                          <a:cs typeface="+mn-cs"/>
                        </a:rPr>
                        <a:t> </a:t>
                      </a:r>
                      <a:r>
                        <a:rPr lang="af-ZA" sz="1000" b="1" i="0" u="none" strike="noStrike" kern="1200" noProof="0" dirty="0" err="1">
                          <a:solidFill>
                            <a:schemeClr val="tx1"/>
                          </a:solidFill>
                          <a:effectLst/>
                          <a:latin typeface="+mn-lt"/>
                          <a:ea typeface="+mn-ea"/>
                          <a:cs typeface="+mn-cs"/>
                        </a:rPr>
                        <a:t>and</a:t>
                      </a:r>
                      <a:r>
                        <a:rPr lang="af-ZA" sz="1000" b="1" i="0" u="none" strike="noStrike" kern="1200" noProof="0" dirty="0">
                          <a:solidFill>
                            <a:schemeClr val="tx1"/>
                          </a:solidFill>
                          <a:effectLst/>
                          <a:latin typeface="+mn-lt"/>
                          <a:ea typeface="+mn-ea"/>
                          <a:cs typeface="+mn-cs"/>
                        </a:rPr>
                        <a:t> </a:t>
                      </a:r>
                      <a:r>
                        <a:rPr lang="af-ZA" sz="1000" b="1" i="0" u="none" strike="noStrike" kern="1200" noProof="0" dirty="0" err="1">
                          <a:solidFill>
                            <a:schemeClr val="tx1"/>
                          </a:solidFill>
                          <a:effectLst/>
                          <a:latin typeface="+mn-lt"/>
                          <a:ea typeface="+mn-ea"/>
                          <a:cs typeface="+mn-cs"/>
                        </a:rPr>
                        <a:t>Website</a:t>
                      </a:r>
                      <a:r>
                        <a:rPr lang="af-ZA" sz="1000" b="1" i="0" u="none" strike="noStrike" kern="1200" noProof="0" dirty="0">
                          <a:solidFill>
                            <a:schemeClr val="tx1"/>
                          </a:solidFill>
                          <a:effectLst/>
                          <a:latin typeface="+mn-lt"/>
                          <a:ea typeface="+mn-ea"/>
                          <a:cs typeface="+mn-cs"/>
                        </a:rPr>
                        <a:t> </a:t>
                      </a:r>
                      <a:r>
                        <a:rPr lang="af-ZA" sz="1000" b="1" i="0" u="none" strike="noStrike" kern="1200" noProof="0" dirty="0" err="1">
                          <a:solidFill>
                            <a:schemeClr val="tx1"/>
                          </a:solidFill>
                          <a:effectLst/>
                          <a:latin typeface="+mn-lt"/>
                          <a:ea typeface="+mn-ea"/>
                          <a:cs typeface="+mn-cs"/>
                        </a:rPr>
                        <a:t>Campaigns</a:t>
                      </a:r>
                      <a:endParaRPr lang="af-ZA" sz="1000" b="1" i="0" u="none" strike="noStrike" kern="1200" dirty="0">
                        <a:solidFill>
                          <a:schemeClr val="tx1"/>
                        </a:solidFill>
                        <a:effectLst/>
                        <a:latin typeface="+mn-lt"/>
                        <a:ea typeface="+mn-ea"/>
                        <a:cs typeface="+mn-cs"/>
                      </a:endParaRPr>
                    </a:p>
                    <a:p>
                      <a:pPr marL="171450" lvl="1" indent="-171450" algn="l" rtl="0">
                        <a:lnSpc>
                          <a:spcPct val="100000"/>
                        </a:lnSpc>
                        <a:spcBef>
                          <a:spcPts val="0"/>
                        </a:spcBef>
                        <a:spcAft>
                          <a:spcPts val="0"/>
                        </a:spcAft>
                        <a:buFont typeface="Arial"/>
                        <a:buChar char="•"/>
                      </a:pPr>
                      <a:r>
                        <a:rPr lang="af-ZA" sz="900" b="0" i="0" u="none" strike="noStrike" noProof="0" dirty="0">
                          <a:solidFill>
                            <a:schemeClr val="tx1"/>
                          </a:solidFill>
                          <a:effectLst/>
                        </a:rPr>
                        <a:t>More </a:t>
                      </a:r>
                      <a:r>
                        <a:rPr lang="af-ZA" sz="900" b="0" i="0" u="none" strike="noStrike" noProof="0" dirty="0" err="1">
                          <a:solidFill>
                            <a:schemeClr val="tx1"/>
                          </a:solidFill>
                          <a:effectLst/>
                        </a:rPr>
                        <a:t>targeted</a:t>
                      </a:r>
                      <a:r>
                        <a:rPr lang="af-ZA" sz="900" b="0" i="0" u="none" strike="noStrike" noProof="0" dirty="0">
                          <a:solidFill>
                            <a:schemeClr val="tx1"/>
                          </a:solidFill>
                          <a:effectLst/>
                        </a:rPr>
                        <a:t> </a:t>
                      </a:r>
                      <a:r>
                        <a:rPr lang="af-ZA" sz="900" b="0" i="0" u="none" strike="noStrike" noProof="0" dirty="0" err="1">
                          <a:solidFill>
                            <a:schemeClr val="tx1"/>
                          </a:solidFill>
                          <a:effectLst/>
                        </a:rPr>
                        <a:t>and</a:t>
                      </a:r>
                      <a:r>
                        <a:rPr lang="af-ZA" sz="900" b="0" i="0" u="none" strike="noStrike" noProof="0" dirty="0">
                          <a:solidFill>
                            <a:schemeClr val="tx1"/>
                          </a:solidFill>
                          <a:effectLst/>
                        </a:rPr>
                        <a:t> </a:t>
                      </a:r>
                      <a:r>
                        <a:rPr lang="af-ZA" sz="900" b="0" i="0" u="none" strike="noStrike" noProof="0" dirty="0" err="1">
                          <a:solidFill>
                            <a:schemeClr val="tx1"/>
                          </a:solidFill>
                          <a:effectLst/>
                        </a:rPr>
                        <a:t>engaging</a:t>
                      </a:r>
                      <a:r>
                        <a:rPr lang="af-ZA" sz="900" b="0" i="0" u="none" strike="noStrike" noProof="0" dirty="0">
                          <a:solidFill>
                            <a:schemeClr val="tx1"/>
                          </a:solidFill>
                          <a:effectLst/>
                        </a:rPr>
                        <a:t> </a:t>
                      </a:r>
                      <a:r>
                        <a:rPr lang="af-ZA" sz="900" b="0" i="0" u="none" strike="noStrike" noProof="0" dirty="0" err="1">
                          <a:solidFill>
                            <a:schemeClr val="tx1"/>
                          </a:solidFill>
                          <a:effectLst/>
                        </a:rPr>
                        <a:t>online</a:t>
                      </a:r>
                      <a:r>
                        <a:rPr lang="af-ZA" sz="900" b="0" i="0" u="none" strike="noStrike" noProof="0" dirty="0">
                          <a:solidFill>
                            <a:schemeClr val="tx1"/>
                          </a:solidFill>
                          <a:effectLst/>
                        </a:rPr>
                        <a:t> </a:t>
                      </a:r>
                      <a:r>
                        <a:rPr lang="af-ZA" sz="900" b="0" i="0" u="none" strike="noStrike" noProof="0" dirty="0" err="1">
                          <a:solidFill>
                            <a:schemeClr val="tx1"/>
                          </a:solidFill>
                          <a:effectLst/>
                        </a:rPr>
                        <a:t>marketing</a:t>
                      </a:r>
                      <a:endParaRPr lang="af-ZA" sz="900" b="0" dirty="0">
                        <a:solidFill>
                          <a:schemeClr val="tx1"/>
                        </a:solidFill>
                      </a:endParaRPr>
                    </a:p>
                    <a:p>
                      <a:pPr marL="0" lvl="0" indent="0" algn="l" defTabSz="914400" rtl="0" eaLnBrk="1" latinLnBrk="0" hangingPunct="1">
                        <a:lnSpc>
                          <a:spcPct val="100000"/>
                        </a:lnSpc>
                        <a:spcBef>
                          <a:spcPts val="0"/>
                        </a:spcBef>
                        <a:spcAft>
                          <a:spcPts val="0"/>
                        </a:spcAft>
                        <a:buNone/>
                      </a:pPr>
                      <a:r>
                        <a:rPr lang="af-ZA" sz="1000" b="1" i="0" u="none" strike="noStrike" kern="1200" noProof="0" dirty="0" err="1">
                          <a:solidFill>
                            <a:schemeClr val="tx1"/>
                          </a:solidFill>
                          <a:effectLst/>
                          <a:latin typeface="+mn-lt"/>
                          <a:ea typeface="+mn-ea"/>
                          <a:cs typeface="+mn-cs"/>
                        </a:rPr>
                        <a:t>Elderly-Friendly</a:t>
                      </a:r>
                      <a:r>
                        <a:rPr lang="af-ZA" sz="1000" b="1" i="0" u="none" strike="noStrike" kern="1200" noProof="0" dirty="0">
                          <a:solidFill>
                            <a:schemeClr val="tx1"/>
                          </a:solidFill>
                          <a:effectLst/>
                          <a:latin typeface="+mn-lt"/>
                          <a:ea typeface="+mn-ea"/>
                          <a:cs typeface="+mn-cs"/>
                        </a:rPr>
                        <a:t> </a:t>
                      </a:r>
                      <a:r>
                        <a:rPr lang="af-ZA" sz="1000" b="1" i="0" u="none" strike="noStrike" kern="1200" noProof="0" dirty="0" err="1">
                          <a:solidFill>
                            <a:schemeClr val="tx1"/>
                          </a:solidFill>
                          <a:effectLst/>
                          <a:latin typeface="+mn-lt"/>
                          <a:ea typeface="+mn-ea"/>
                          <a:cs typeface="+mn-cs"/>
                        </a:rPr>
                        <a:t>Facility</a:t>
                      </a:r>
                      <a:r>
                        <a:rPr lang="af-ZA" sz="1000" b="1" i="0" u="none" strike="noStrike" kern="1200" noProof="0" dirty="0">
                          <a:solidFill>
                            <a:schemeClr val="tx1"/>
                          </a:solidFill>
                          <a:effectLst/>
                          <a:latin typeface="+mn-lt"/>
                          <a:ea typeface="+mn-ea"/>
                          <a:cs typeface="+mn-cs"/>
                        </a:rPr>
                        <a:t> </a:t>
                      </a:r>
                      <a:r>
                        <a:rPr lang="af-ZA" sz="1000" b="1" i="0" u="none" strike="noStrike" kern="1200" noProof="0" dirty="0" err="1">
                          <a:solidFill>
                            <a:schemeClr val="tx1"/>
                          </a:solidFill>
                          <a:effectLst/>
                          <a:latin typeface="+mn-lt"/>
                          <a:ea typeface="+mn-ea"/>
                          <a:cs typeface="+mn-cs"/>
                        </a:rPr>
                        <a:t>Upgrades</a:t>
                      </a:r>
                      <a:endParaRPr lang="af-ZA" sz="1000" b="1" i="0" u="none" strike="noStrike" kern="1200" dirty="0">
                        <a:solidFill>
                          <a:schemeClr val="tx1"/>
                        </a:solidFill>
                        <a:effectLst/>
                        <a:latin typeface="+mn-lt"/>
                        <a:ea typeface="+mn-ea"/>
                        <a:cs typeface="+mn-cs"/>
                      </a:endParaRPr>
                    </a:p>
                    <a:p>
                      <a:pPr marL="171450" lvl="1" indent="-171450" algn="l" rtl="0">
                        <a:lnSpc>
                          <a:spcPct val="100000"/>
                        </a:lnSpc>
                        <a:spcBef>
                          <a:spcPts val="0"/>
                        </a:spcBef>
                        <a:spcAft>
                          <a:spcPts val="0"/>
                        </a:spcAft>
                        <a:buFont typeface="Arial"/>
                        <a:buChar char="•"/>
                      </a:pPr>
                      <a:r>
                        <a:rPr lang="af-ZA" sz="900" b="0" i="0" u="none" strike="noStrike" noProof="0" dirty="0" err="1">
                          <a:solidFill>
                            <a:schemeClr val="tx1"/>
                          </a:solidFill>
                          <a:effectLst/>
                        </a:rPr>
                        <a:t>Develop</a:t>
                      </a:r>
                      <a:r>
                        <a:rPr lang="af-ZA" sz="900" b="0" i="0" u="none" strike="noStrike" noProof="0" dirty="0">
                          <a:solidFill>
                            <a:schemeClr val="tx1"/>
                          </a:solidFill>
                          <a:effectLst/>
                        </a:rPr>
                        <a:t> </a:t>
                      </a:r>
                      <a:r>
                        <a:rPr lang="af-ZA" sz="900" b="0" i="0" u="none" strike="noStrike" noProof="0" dirty="0" err="1">
                          <a:solidFill>
                            <a:schemeClr val="tx1"/>
                          </a:solidFill>
                          <a:effectLst/>
                        </a:rPr>
                        <a:t>accommodations</a:t>
                      </a:r>
                      <a:r>
                        <a:rPr lang="af-ZA" sz="900" b="0" i="0" u="none" strike="noStrike" noProof="0" dirty="0">
                          <a:solidFill>
                            <a:schemeClr val="tx1"/>
                          </a:solidFill>
                          <a:effectLst/>
                        </a:rPr>
                        <a:t> </a:t>
                      </a:r>
                      <a:r>
                        <a:rPr lang="af-ZA" sz="900" b="0" i="0" u="none" strike="noStrike" noProof="0" dirty="0" err="1">
                          <a:solidFill>
                            <a:schemeClr val="tx1"/>
                          </a:solidFill>
                          <a:effectLst/>
                        </a:rPr>
                        <a:t>and</a:t>
                      </a:r>
                      <a:r>
                        <a:rPr lang="af-ZA" sz="900" b="0" i="0" u="none" strike="noStrike" noProof="0" dirty="0">
                          <a:solidFill>
                            <a:schemeClr val="tx1"/>
                          </a:solidFill>
                          <a:effectLst/>
                        </a:rPr>
                        <a:t> </a:t>
                      </a:r>
                      <a:r>
                        <a:rPr lang="af-ZA" sz="900" b="0" i="0" u="none" strike="noStrike" noProof="0" dirty="0" err="1">
                          <a:solidFill>
                            <a:schemeClr val="tx1"/>
                          </a:solidFill>
                          <a:effectLst/>
                        </a:rPr>
                        <a:t>services</a:t>
                      </a:r>
                      <a:r>
                        <a:rPr lang="af-ZA" sz="900" b="0" i="0" u="none" strike="noStrike" noProof="0" dirty="0">
                          <a:solidFill>
                            <a:schemeClr val="tx1"/>
                          </a:solidFill>
                          <a:effectLst/>
                        </a:rPr>
                        <a:t> </a:t>
                      </a:r>
                      <a:r>
                        <a:rPr lang="af-ZA" sz="900" b="0" i="0" u="none" strike="noStrike" noProof="0" dirty="0" err="1">
                          <a:solidFill>
                            <a:schemeClr val="tx1"/>
                          </a:solidFill>
                          <a:effectLst/>
                        </a:rPr>
                        <a:t>for</a:t>
                      </a:r>
                      <a:r>
                        <a:rPr lang="af-ZA" sz="900" b="0" i="0" u="none" strike="noStrike" noProof="0" dirty="0">
                          <a:solidFill>
                            <a:schemeClr val="tx1"/>
                          </a:solidFill>
                          <a:effectLst/>
                        </a:rPr>
                        <a:t> </a:t>
                      </a:r>
                      <a:r>
                        <a:rPr lang="af-ZA" sz="900" b="0" i="0" u="none" strike="noStrike" noProof="0" dirty="0" err="1">
                          <a:solidFill>
                            <a:schemeClr val="tx1"/>
                          </a:solidFill>
                          <a:effectLst/>
                        </a:rPr>
                        <a:t>over</a:t>
                      </a:r>
                      <a:r>
                        <a:rPr lang="af-ZA" sz="900" b="0" i="0" u="none" strike="noStrike" noProof="0" dirty="0">
                          <a:solidFill>
                            <a:schemeClr val="tx1"/>
                          </a:solidFill>
                          <a:effectLst/>
                        </a:rPr>
                        <a:t> 60s</a:t>
                      </a:r>
                      <a:endParaRPr lang="af-ZA" sz="900" b="0" dirty="0">
                        <a:solidFill>
                          <a:schemeClr val="tx1"/>
                        </a:solidFill>
                      </a:endParaRPr>
                    </a:p>
                    <a:p>
                      <a:pPr marL="742950" lvl="1" indent="-285750" algn="l" defTabSz="914400" rtl="0" eaLnBrk="1" latinLnBrk="0" hangingPunct="1">
                        <a:lnSpc>
                          <a:spcPct val="100000"/>
                        </a:lnSpc>
                        <a:spcBef>
                          <a:spcPts val="0"/>
                        </a:spcBef>
                        <a:spcAft>
                          <a:spcPts val="0"/>
                        </a:spcAft>
                        <a:buClr>
                          <a:srgbClr val="404040"/>
                        </a:buClr>
                        <a:buFont typeface="Arial,Sans-Serif"/>
                        <a:buChar char="•"/>
                      </a:pPr>
                      <a:endParaRPr lang="af-ZA" sz="1000" b="1" i="0" u="none" strike="noStrike" kern="1200" noProof="0" dirty="0">
                        <a:solidFill>
                          <a:schemeClr val="tx1"/>
                        </a:solidFill>
                        <a:effectLst/>
                        <a:latin typeface="+mn-lt"/>
                        <a:ea typeface="+mn-ea"/>
                        <a:cs typeface="+mn-cs"/>
                      </a:endParaRPr>
                    </a:p>
                  </a:txBody>
                  <a:tcPr>
                    <a:lnL w="17145" cap="flat" cmpd="sng" algn="ctr">
                      <a:solidFill>
                        <a:srgbClr val="FFFFFF"/>
                      </a:solidFill>
                      <a:prstDash val="solid"/>
                      <a:round/>
                      <a:headEnd type="none" w="med" len="med"/>
                      <a:tailEnd type="none" w="med" len="med"/>
                    </a:lnL>
                    <a:lnR w="17145" cap="flat" cmpd="sng" algn="ctr">
                      <a:solidFill>
                        <a:srgbClr val="FFFFFF"/>
                      </a:solidFill>
                      <a:prstDash val="solid"/>
                      <a:round/>
                      <a:headEnd type="none" w="med" len="med"/>
                      <a:tailEnd type="none" w="med" len="med"/>
                    </a:lnR>
                    <a:lnT w="17145" cap="flat" cmpd="sng" algn="ctr">
                      <a:solidFill>
                        <a:srgbClr val="FFFFFF"/>
                      </a:solidFill>
                      <a:prstDash val="solid"/>
                      <a:round/>
                      <a:headEnd type="none" w="med" len="med"/>
                      <a:tailEnd type="none" w="med" len="med"/>
                    </a:lnT>
                    <a:lnB w="17145" cap="flat" cmpd="sng" algn="ctr">
                      <a:solidFill>
                        <a:srgbClr val="FFFFFF"/>
                      </a:solidFill>
                      <a:prstDash val="solid"/>
                      <a:round/>
                      <a:headEnd type="none" w="med" len="med"/>
                      <a:tailEnd type="none" w="med" len="med"/>
                    </a:lnB>
                    <a:solidFill>
                      <a:srgbClr val="CCCEDB"/>
                    </a:solidFill>
                  </a:tcPr>
                </a:tc>
                <a:tc>
                  <a:txBody>
                    <a:bodyPr/>
                    <a:lstStyle/>
                    <a:p>
                      <a:pPr lvl="0" algn="l">
                        <a:lnSpc>
                          <a:spcPct val="100000"/>
                        </a:lnSpc>
                        <a:spcBef>
                          <a:spcPts val="0"/>
                        </a:spcBef>
                        <a:spcAft>
                          <a:spcPts val="0"/>
                        </a:spcAft>
                        <a:buNone/>
                      </a:pPr>
                      <a:r>
                        <a:rPr lang="en-US" sz="1000" b="1" i="0" u="none" strike="noStrike" kern="1200" noProof="0" dirty="0">
                          <a:solidFill>
                            <a:schemeClr val="tx1"/>
                          </a:solidFill>
                          <a:effectLst/>
                          <a:latin typeface="+mn-lt"/>
                          <a:ea typeface="+mn-ea"/>
                          <a:cs typeface="+mn-cs"/>
                        </a:rPr>
                        <a:t>Gender-Specific Marketing</a:t>
                      </a:r>
                      <a:endParaRPr lang="en-US" sz="1000" b="1" i="0" u="none" strike="noStrike" kern="1200" dirty="0">
                        <a:solidFill>
                          <a:schemeClr val="tx1"/>
                        </a:solidFill>
                        <a:effectLst/>
                        <a:latin typeface="+mn-lt"/>
                        <a:ea typeface="+mn-ea"/>
                        <a:cs typeface="+mn-cs"/>
                      </a:endParaRPr>
                    </a:p>
                    <a:p>
                      <a:pPr marL="171450" lvl="0" indent="-171450" algn="l">
                        <a:lnSpc>
                          <a:spcPct val="100000"/>
                        </a:lnSpc>
                        <a:spcBef>
                          <a:spcPts val="0"/>
                        </a:spcBef>
                        <a:spcAft>
                          <a:spcPts val="0"/>
                        </a:spcAft>
                        <a:buFont typeface="Arial"/>
                        <a:buChar char="•"/>
                      </a:pPr>
                      <a:r>
                        <a:rPr lang="en-US" sz="900" b="0" i="0" u="none" strike="noStrike" noProof="0" dirty="0">
                          <a:solidFill>
                            <a:srgbClr val="404040"/>
                          </a:solidFill>
                          <a:effectLst/>
                          <a:latin typeface="Arial"/>
                        </a:rPr>
                        <a:t>Tailored campaigns for female customers</a:t>
                      </a:r>
                      <a:endParaRPr lang="en-US" sz="900" b="0" dirty="0">
                        <a:solidFill>
                          <a:srgbClr val="404040"/>
                        </a:solidFill>
                        <a:latin typeface="Arial"/>
                      </a:endParaRPr>
                    </a:p>
                    <a:p>
                      <a:pPr marL="0" lvl="0" indent="0" algn="l" defTabSz="914400" rtl="0" eaLnBrk="1" latinLnBrk="0" hangingPunct="1">
                        <a:lnSpc>
                          <a:spcPct val="100000"/>
                        </a:lnSpc>
                        <a:spcBef>
                          <a:spcPts val="0"/>
                        </a:spcBef>
                        <a:spcAft>
                          <a:spcPts val="0"/>
                        </a:spcAft>
                        <a:buNone/>
                      </a:pPr>
                      <a:r>
                        <a:rPr lang="en-US" sz="1000" b="1" i="0" u="none" strike="noStrike" kern="1200" noProof="0" dirty="0">
                          <a:solidFill>
                            <a:schemeClr val="tx1"/>
                          </a:solidFill>
                          <a:effectLst/>
                          <a:latin typeface="+mn-lt"/>
                          <a:ea typeface="+mn-ea"/>
                          <a:cs typeface="+mn-cs"/>
                        </a:rPr>
                        <a:t>Activities &amp; Equipment Focus</a:t>
                      </a:r>
                      <a:endParaRPr lang="en-US" sz="1000" b="1" i="0" u="none" strike="noStrike" kern="1200" dirty="0">
                        <a:solidFill>
                          <a:schemeClr val="tx1"/>
                        </a:solidFill>
                        <a:effectLst/>
                        <a:latin typeface="+mn-lt"/>
                        <a:ea typeface="+mn-ea"/>
                        <a:cs typeface="+mn-cs"/>
                      </a:endParaRPr>
                    </a:p>
                    <a:p>
                      <a:pPr marL="171450" lvl="0" indent="-171450" algn="l">
                        <a:lnSpc>
                          <a:spcPct val="100000"/>
                        </a:lnSpc>
                        <a:spcBef>
                          <a:spcPts val="0"/>
                        </a:spcBef>
                        <a:spcAft>
                          <a:spcPts val="0"/>
                        </a:spcAft>
                        <a:buFont typeface="Arial"/>
                        <a:buChar char="•"/>
                      </a:pPr>
                      <a:r>
                        <a:rPr lang="en-US" sz="900" b="0" i="0" u="none" strike="noStrike" noProof="0" dirty="0">
                          <a:solidFill>
                            <a:srgbClr val="404040"/>
                          </a:solidFill>
                          <a:effectLst/>
                          <a:latin typeface="Arial"/>
                        </a:rPr>
                        <a:t>Promote activity and equipment rental</a:t>
                      </a:r>
                      <a:endParaRPr lang="zh-CN" altLang="en-US" sz="900" b="0" dirty="0">
                        <a:solidFill>
                          <a:srgbClr val="404040"/>
                        </a:solidFill>
                        <a:latin typeface="Arial"/>
                      </a:endParaRPr>
                    </a:p>
                    <a:p>
                      <a:pPr marL="171450" lvl="0" indent="-171450" algn="l">
                        <a:lnSpc>
                          <a:spcPct val="100000"/>
                        </a:lnSpc>
                        <a:spcBef>
                          <a:spcPts val="0"/>
                        </a:spcBef>
                        <a:spcAft>
                          <a:spcPts val="0"/>
                        </a:spcAft>
                        <a:buFont typeface="Arial"/>
                        <a:buChar char="•"/>
                      </a:pPr>
                      <a:r>
                        <a:rPr lang="en-US" sz="900" b="0" i="0" u="none" strike="noStrike" noProof="0" dirty="0">
                          <a:solidFill>
                            <a:srgbClr val="404040"/>
                          </a:solidFill>
                          <a:effectLst/>
                          <a:latin typeface="Arial"/>
                        </a:rPr>
                        <a:t>Bundled accommodation packages</a:t>
                      </a:r>
                      <a:endParaRPr lang="zh-CN" sz="900" b="0" dirty="0">
                        <a:solidFill>
                          <a:srgbClr val="404040"/>
                        </a:solidFill>
                        <a:latin typeface="Arial"/>
                      </a:endParaRPr>
                    </a:p>
                    <a:p>
                      <a:pPr marL="0" lvl="0" indent="0" algn="l" defTabSz="914400" rtl="0" eaLnBrk="1" latinLnBrk="0" hangingPunct="1">
                        <a:lnSpc>
                          <a:spcPct val="100000"/>
                        </a:lnSpc>
                        <a:spcBef>
                          <a:spcPts val="0"/>
                        </a:spcBef>
                        <a:spcAft>
                          <a:spcPts val="0"/>
                        </a:spcAft>
                        <a:buNone/>
                      </a:pPr>
                      <a:r>
                        <a:rPr lang="en-US" sz="1000" b="1" i="0" u="none" strike="noStrike" kern="1200" noProof="0" dirty="0">
                          <a:solidFill>
                            <a:schemeClr val="tx1"/>
                          </a:solidFill>
                          <a:effectLst/>
                          <a:latin typeface="+mn-lt"/>
                          <a:ea typeface="+mn-ea"/>
                          <a:cs typeface="+mn-cs"/>
                        </a:rPr>
                        <a:t>Elder</a:t>
                      </a:r>
                      <a:r>
                        <a:rPr lang="en-US" altLang="zh-CN" sz="1000" b="1" i="0" u="none" strike="noStrike" kern="1200" noProof="0" dirty="0">
                          <a:solidFill>
                            <a:schemeClr val="tx1"/>
                          </a:solidFill>
                          <a:effectLst/>
                          <a:latin typeface="+mn-lt"/>
                          <a:ea typeface="+mn-ea"/>
                          <a:cs typeface="+mn-cs"/>
                        </a:rPr>
                        <a:t> </a:t>
                      </a:r>
                      <a:r>
                        <a:rPr lang="en-US" sz="1000" b="1" i="0" u="none" strike="noStrike" kern="1200" noProof="0" dirty="0">
                          <a:solidFill>
                            <a:schemeClr val="tx1"/>
                          </a:solidFill>
                          <a:effectLst/>
                          <a:latin typeface="+mn-lt"/>
                          <a:ea typeface="+mn-ea"/>
                          <a:cs typeface="+mn-cs"/>
                        </a:rPr>
                        <a:t>Age</a:t>
                      </a:r>
                      <a:r>
                        <a:rPr lang="en-US" altLang="zh-CN" sz="1000" b="1" i="0" u="none" strike="noStrike" kern="1200" noProof="0" dirty="0">
                          <a:solidFill>
                            <a:schemeClr val="tx1"/>
                          </a:solidFill>
                          <a:effectLst/>
                          <a:latin typeface="+mn-lt"/>
                          <a:ea typeface="+mn-ea"/>
                          <a:cs typeface="+mn-cs"/>
                        </a:rPr>
                        <a:t> </a:t>
                      </a:r>
                      <a:r>
                        <a:rPr lang="en-US" sz="1000" b="1" i="0" u="none" strike="noStrike" kern="1200" noProof="0" dirty="0">
                          <a:solidFill>
                            <a:schemeClr val="tx1"/>
                          </a:solidFill>
                          <a:effectLst/>
                          <a:latin typeface="+mn-lt"/>
                          <a:ea typeface="+mn-ea"/>
                          <a:cs typeface="+mn-cs"/>
                        </a:rPr>
                        <a:t>Group Targeting</a:t>
                      </a:r>
                      <a:endParaRPr lang="en-US" sz="1000" b="1" i="0" u="none" strike="noStrike" kern="1200" dirty="0">
                        <a:solidFill>
                          <a:schemeClr val="tx1"/>
                        </a:solidFill>
                        <a:effectLst/>
                        <a:latin typeface="+mn-lt"/>
                        <a:ea typeface="+mn-ea"/>
                        <a:cs typeface="+mn-cs"/>
                      </a:endParaRPr>
                    </a:p>
                    <a:p>
                      <a:pPr marL="171450" lvl="0" indent="-171450" algn="l">
                        <a:lnSpc>
                          <a:spcPct val="100000"/>
                        </a:lnSpc>
                        <a:spcBef>
                          <a:spcPts val="0"/>
                        </a:spcBef>
                        <a:spcAft>
                          <a:spcPts val="0"/>
                        </a:spcAft>
                        <a:buFont typeface="Arial"/>
                        <a:buChar char="•"/>
                      </a:pPr>
                      <a:r>
                        <a:rPr lang="en-US" sz="900" b="0" i="0" u="none" strike="noStrike" noProof="0" dirty="0">
                          <a:solidFill>
                            <a:srgbClr val="404040"/>
                          </a:solidFill>
                          <a:effectLst/>
                          <a:latin typeface="Arial"/>
                        </a:rPr>
                        <a:t>Packages for elder guests</a:t>
                      </a:r>
                      <a:endParaRPr lang="en-US" sz="900" b="0" dirty="0">
                        <a:solidFill>
                          <a:srgbClr val="404040"/>
                        </a:solidFill>
                        <a:latin typeface="Arial"/>
                      </a:endParaRPr>
                    </a:p>
                    <a:p>
                      <a:pPr marL="171450" lvl="0" indent="-171450" algn="l">
                        <a:lnSpc>
                          <a:spcPct val="100000"/>
                        </a:lnSpc>
                        <a:spcBef>
                          <a:spcPts val="0"/>
                        </a:spcBef>
                        <a:spcAft>
                          <a:spcPts val="0"/>
                        </a:spcAft>
                        <a:buFont typeface="Arial"/>
                        <a:buChar char="•"/>
                      </a:pPr>
                      <a:r>
                        <a:rPr lang="en-US" sz="900" b="0" i="0" u="none" strike="noStrike" noProof="0" dirty="0">
                          <a:solidFill>
                            <a:srgbClr val="404040"/>
                          </a:solidFill>
                          <a:effectLst/>
                          <a:latin typeface="Arial"/>
                        </a:rPr>
                        <a:t>Focus on relaxation and wellness</a:t>
                      </a:r>
                      <a:endParaRPr lang="en-US" sz="900" b="0" dirty="0">
                        <a:solidFill>
                          <a:srgbClr val="404040"/>
                        </a:solidFill>
                        <a:latin typeface="Arial"/>
                      </a:endParaRPr>
                    </a:p>
                    <a:p>
                      <a:pPr marL="0" lvl="0" indent="0" algn="l" defTabSz="914400" rtl="0" eaLnBrk="1" latinLnBrk="0" hangingPunct="1">
                        <a:lnSpc>
                          <a:spcPct val="100000"/>
                        </a:lnSpc>
                        <a:spcBef>
                          <a:spcPts val="0"/>
                        </a:spcBef>
                        <a:spcAft>
                          <a:spcPts val="0"/>
                        </a:spcAft>
                        <a:buNone/>
                      </a:pPr>
                      <a:r>
                        <a:rPr lang="en-US" sz="1000" b="1" i="0" u="none" strike="noStrike" kern="1200" noProof="0" dirty="0">
                          <a:solidFill>
                            <a:schemeClr val="tx1"/>
                          </a:solidFill>
                          <a:effectLst/>
                          <a:latin typeface="+mn-lt"/>
                          <a:ea typeface="+mn-ea"/>
                          <a:cs typeface="+mn-cs"/>
                        </a:rPr>
                        <a:t>Middle-Aged Customer Promotions</a:t>
                      </a:r>
                      <a:endParaRPr lang="en-US" sz="1000" b="1" i="0" u="none" strike="noStrike" kern="1200" dirty="0">
                        <a:solidFill>
                          <a:schemeClr val="tx1"/>
                        </a:solidFill>
                        <a:effectLst/>
                        <a:latin typeface="+mn-lt"/>
                        <a:ea typeface="+mn-ea"/>
                        <a:cs typeface="+mn-cs"/>
                      </a:endParaRPr>
                    </a:p>
                    <a:p>
                      <a:pPr marL="171450" lvl="0" indent="-171450" algn="l">
                        <a:lnSpc>
                          <a:spcPct val="100000"/>
                        </a:lnSpc>
                        <a:spcBef>
                          <a:spcPts val="0"/>
                        </a:spcBef>
                        <a:spcAft>
                          <a:spcPts val="0"/>
                        </a:spcAft>
                        <a:buFont typeface="Arial"/>
                        <a:buChar char="•"/>
                      </a:pPr>
                      <a:r>
                        <a:rPr lang="en-US" sz="900" b="0" i="0" u="none" strike="noStrike" noProof="0" dirty="0">
                          <a:solidFill>
                            <a:srgbClr val="404040"/>
                          </a:solidFill>
                          <a:effectLst/>
                          <a:latin typeface="Arial"/>
                        </a:rPr>
                        <a:t>Discounts for single and couple rooms</a:t>
                      </a:r>
                      <a:endParaRPr lang="en-US" sz="900" b="0" dirty="0">
                        <a:solidFill>
                          <a:srgbClr val="404040"/>
                        </a:solidFill>
                        <a:latin typeface="Arial"/>
                      </a:endParaRPr>
                    </a:p>
                    <a:p>
                      <a:pPr marL="171450" lvl="0" indent="-171450" algn="l">
                        <a:lnSpc>
                          <a:spcPct val="100000"/>
                        </a:lnSpc>
                        <a:spcBef>
                          <a:spcPts val="0"/>
                        </a:spcBef>
                        <a:spcAft>
                          <a:spcPts val="0"/>
                        </a:spcAft>
                        <a:buFont typeface="Arial"/>
                        <a:buChar char="•"/>
                      </a:pPr>
                      <a:r>
                        <a:rPr lang="en-US" sz="900" b="0" i="0" u="none" strike="noStrike" noProof="0" dirty="0">
                          <a:solidFill>
                            <a:srgbClr val="404040"/>
                          </a:solidFill>
                          <a:effectLst/>
                          <a:latin typeface="Arial"/>
                        </a:rPr>
                        <a:t>Activity and dining experience offers</a:t>
                      </a:r>
                      <a:endParaRPr lang="en-US" sz="900" b="0" dirty="0">
                        <a:solidFill>
                          <a:srgbClr val="404040"/>
                        </a:solidFill>
                        <a:latin typeface="Arial"/>
                      </a:endParaRPr>
                    </a:p>
                    <a:p>
                      <a:pPr marL="0" lvl="0" indent="0" algn="l" defTabSz="914400" rtl="0" eaLnBrk="1" latinLnBrk="0" hangingPunct="1">
                        <a:lnSpc>
                          <a:spcPct val="100000"/>
                        </a:lnSpc>
                        <a:spcBef>
                          <a:spcPts val="0"/>
                        </a:spcBef>
                        <a:spcAft>
                          <a:spcPts val="0"/>
                        </a:spcAft>
                        <a:buNone/>
                      </a:pPr>
                      <a:r>
                        <a:rPr lang="en-US" sz="1000" b="1" i="0" u="none" strike="noStrike" kern="1200" noProof="0" dirty="0">
                          <a:solidFill>
                            <a:schemeClr val="tx1"/>
                          </a:solidFill>
                          <a:effectLst/>
                          <a:latin typeface="+mn-lt"/>
                          <a:ea typeface="+mn-ea"/>
                          <a:cs typeface="+mn-cs"/>
                        </a:rPr>
                        <a:t>Maximize Profitable Areas</a:t>
                      </a:r>
                      <a:endParaRPr lang="en-US" sz="1000" b="1" i="0" u="none" strike="noStrike" kern="1200" dirty="0">
                        <a:solidFill>
                          <a:schemeClr val="tx1"/>
                        </a:solidFill>
                        <a:effectLst/>
                        <a:latin typeface="+mn-lt"/>
                        <a:ea typeface="+mn-ea"/>
                        <a:cs typeface="+mn-cs"/>
                      </a:endParaRPr>
                    </a:p>
                    <a:p>
                      <a:pPr marL="171450" lvl="0" indent="-171450" algn="l">
                        <a:lnSpc>
                          <a:spcPct val="100000"/>
                        </a:lnSpc>
                        <a:spcBef>
                          <a:spcPts val="0"/>
                        </a:spcBef>
                        <a:spcAft>
                          <a:spcPts val="0"/>
                        </a:spcAft>
                        <a:buFont typeface="Arial"/>
                        <a:buChar char="•"/>
                      </a:pPr>
                      <a:r>
                        <a:rPr lang="en-US" sz="900" b="0" i="0" u="none" strike="noStrike" noProof="0" dirty="0">
                          <a:solidFill>
                            <a:srgbClr val="404040"/>
                          </a:solidFill>
                          <a:effectLst/>
                          <a:latin typeface="Arial"/>
                        </a:rPr>
                        <a:t>Develop packages in relaxation and sports</a:t>
                      </a:r>
                      <a:endParaRPr lang="en-US" sz="900" b="0" dirty="0">
                        <a:solidFill>
                          <a:srgbClr val="404040"/>
                        </a:solidFill>
                        <a:latin typeface="Arial"/>
                      </a:endParaRPr>
                    </a:p>
                    <a:p>
                      <a:pPr marL="171450" lvl="0" indent="-171450" algn="l">
                        <a:lnSpc>
                          <a:spcPct val="100000"/>
                        </a:lnSpc>
                        <a:spcBef>
                          <a:spcPts val="0"/>
                        </a:spcBef>
                        <a:spcAft>
                          <a:spcPts val="0"/>
                        </a:spcAft>
                        <a:buFont typeface="Arial"/>
                        <a:buChar char="•"/>
                      </a:pPr>
                      <a:r>
                        <a:rPr lang="en-US" sz="900" b="0" i="0" u="none" strike="noStrike" noProof="0" dirty="0">
                          <a:solidFill>
                            <a:srgbClr val="404040"/>
                          </a:solidFill>
                          <a:effectLst/>
                          <a:latin typeface="Arial"/>
                        </a:rPr>
                        <a:t>Leverage high revenue-generating potential</a:t>
                      </a:r>
                      <a:endParaRPr lang="en-US" sz="900" b="0" dirty="0">
                        <a:solidFill>
                          <a:srgbClr val="404040"/>
                        </a:solidFill>
                        <a:latin typeface="Arial"/>
                      </a:endParaRPr>
                    </a:p>
                    <a:p>
                      <a:pPr lvl="0" indent="0" algn="l">
                        <a:lnSpc>
                          <a:spcPct val="100000"/>
                        </a:lnSpc>
                        <a:spcBef>
                          <a:spcPts val="0"/>
                        </a:spcBef>
                        <a:spcAft>
                          <a:spcPts val="0"/>
                        </a:spcAft>
                        <a:buNone/>
                      </a:pPr>
                      <a:r>
                        <a:rPr lang="en-US" sz="1000" b="1" i="0" u="none" strike="noStrike" noProof="0" dirty="0">
                          <a:solidFill>
                            <a:srgbClr val="404040"/>
                          </a:solidFill>
                          <a:effectLst/>
                          <a:latin typeface="Arial"/>
                        </a:rPr>
                        <a:t>Focus on Kauai and Maui</a:t>
                      </a:r>
                      <a:endParaRPr lang="en-US" sz="1000" dirty="0">
                        <a:solidFill>
                          <a:srgbClr val="404040"/>
                        </a:solidFill>
                        <a:latin typeface="Arial"/>
                      </a:endParaRPr>
                    </a:p>
                    <a:p>
                      <a:pPr marL="171450" lvl="0" indent="-171450" algn="l">
                        <a:lnSpc>
                          <a:spcPct val="100000"/>
                        </a:lnSpc>
                        <a:spcBef>
                          <a:spcPts val="0"/>
                        </a:spcBef>
                        <a:spcAft>
                          <a:spcPts val="0"/>
                        </a:spcAft>
                        <a:buFont typeface="Arial"/>
                        <a:buChar char="•"/>
                      </a:pPr>
                      <a:r>
                        <a:rPr lang="en-US" sz="900" b="0" i="0" u="none" strike="noStrike" noProof="0" dirty="0">
                          <a:solidFill>
                            <a:srgbClr val="404040"/>
                          </a:solidFill>
                          <a:effectLst/>
                          <a:latin typeface="Arial"/>
                        </a:rPr>
                        <a:t>Allocate resources to most profitable islands</a:t>
                      </a:r>
                      <a:endParaRPr lang="en-US" sz="900" b="0" dirty="0">
                        <a:solidFill>
                          <a:srgbClr val="404040"/>
                        </a:solidFill>
                        <a:latin typeface="Arial"/>
                      </a:endParaRPr>
                    </a:p>
                    <a:p>
                      <a:pPr marL="171450" lvl="0" indent="-171450" algn="l">
                        <a:lnSpc>
                          <a:spcPct val="100000"/>
                        </a:lnSpc>
                        <a:spcBef>
                          <a:spcPts val="0"/>
                        </a:spcBef>
                        <a:spcAft>
                          <a:spcPts val="0"/>
                        </a:spcAft>
                        <a:buFont typeface="Arial"/>
                        <a:buChar char="•"/>
                      </a:pPr>
                      <a:r>
                        <a:rPr lang="en-US" sz="900" b="0" i="0" u="none" strike="noStrike" noProof="0" dirty="0">
                          <a:solidFill>
                            <a:srgbClr val="404040"/>
                          </a:solidFill>
                          <a:effectLst/>
                          <a:latin typeface="Arial"/>
                        </a:rPr>
                        <a:t>Tailor offerings to island-specific features</a:t>
                      </a:r>
                      <a:endParaRPr lang="en-US" sz="900" b="0" dirty="0">
                        <a:solidFill>
                          <a:srgbClr val="404040"/>
                        </a:solidFill>
                        <a:latin typeface="Arial"/>
                      </a:endParaRPr>
                    </a:p>
                    <a:p>
                      <a:pPr lvl="0" algn="l">
                        <a:lnSpc>
                          <a:spcPct val="100000"/>
                        </a:lnSpc>
                        <a:spcBef>
                          <a:spcPts val="0"/>
                        </a:spcBef>
                        <a:spcAft>
                          <a:spcPts val="0"/>
                        </a:spcAft>
                        <a:buFont typeface="Arial"/>
                        <a:buChar char="•"/>
                      </a:pPr>
                      <a:endParaRPr lang="en-US" altLang="zh-CN" sz="1000" b="1" i="0" u="none" strike="noStrike" kern="1200" noProof="0" dirty="0">
                        <a:solidFill>
                          <a:schemeClr val="tx1"/>
                        </a:solidFill>
                        <a:effectLst/>
                        <a:latin typeface="+mn-lt"/>
                        <a:ea typeface="+mn-ea"/>
                        <a:cs typeface="+mn-cs"/>
                      </a:endParaRPr>
                    </a:p>
                  </a:txBody>
                  <a:tcPr>
                    <a:lnL w="17145" cap="flat" cmpd="sng" algn="ctr">
                      <a:solidFill>
                        <a:srgbClr val="FFFFFF"/>
                      </a:solidFill>
                      <a:prstDash val="solid"/>
                      <a:round/>
                      <a:headEnd type="none" w="med" len="med"/>
                      <a:tailEnd type="none" w="med" len="med"/>
                    </a:lnL>
                    <a:lnR w="17145" cap="flat" cmpd="sng" algn="ctr">
                      <a:solidFill>
                        <a:srgbClr val="FFFFFF"/>
                      </a:solidFill>
                      <a:prstDash val="solid"/>
                      <a:round/>
                      <a:headEnd type="none" w="med" len="med"/>
                      <a:tailEnd type="none" w="med" len="med"/>
                    </a:lnR>
                    <a:lnT w="17145" cap="flat" cmpd="sng" algn="ctr">
                      <a:solidFill>
                        <a:srgbClr val="FFFFFF"/>
                      </a:solidFill>
                      <a:prstDash val="solid"/>
                      <a:round/>
                      <a:headEnd type="none" w="med" len="med"/>
                      <a:tailEnd type="none" w="med" len="med"/>
                    </a:lnT>
                    <a:lnB w="17145" cap="flat" cmpd="sng" algn="ctr">
                      <a:solidFill>
                        <a:srgbClr val="FFFFFF"/>
                      </a:solidFill>
                      <a:prstDash val="solid"/>
                      <a:round/>
                      <a:headEnd type="none" w="med" len="med"/>
                      <a:tailEnd type="none" w="med" len="med"/>
                    </a:lnB>
                    <a:solidFill>
                      <a:srgbClr val="CCCEDB"/>
                    </a:solidFill>
                  </a:tcPr>
                </a:tc>
                <a:extLst>
                  <a:ext uri="{0D108BD9-81ED-4DB2-BD59-A6C34878D82A}">
                    <a16:rowId xmlns:a16="http://schemas.microsoft.com/office/drawing/2014/main" val="70364759"/>
                  </a:ext>
                </a:extLst>
              </a:tr>
            </a:tbl>
          </a:graphicData>
        </a:graphic>
      </p:graphicFrame>
    </p:spTree>
    <p:extLst>
      <p:ext uri="{BB962C8B-B14F-4D97-AF65-F5344CB8AC3E}">
        <p14:creationId xmlns:p14="http://schemas.microsoft.com/office/powerpoint/2010/main" val="2217847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9">
            <a:extLst>
              <a:ext uri="{FF2B5EF4-FFF2-40B4-BE49-F238E27FC236}">
                <a16:creationId xmlns:a16="http://schemas.microsoft.com/office/drawing/2014/main" id="{03C6F4E6-30A1-4F63-C8CC-028750B5A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7501" cy="3428165"/>
            <a:chOff x="0" y="0"/>
            <a:chExt cx="12196668" cy="4570886"/>
          </a:xfrm>
        </p:grpSpPr>
        <p:sp>
          <p:nvSpPr>
            <p:cNvPr id="11" name="Rectangle 10">
              <a:extLst>
                <a:ext uri="{FF2B5EF4-FFF2-40B4-BE49-F238E27FC236}">
                  <a16:creationId xmlns:a16="http://schemas.microsoft.com/office/drawing/2014/main" id="{49EA7CA8-3AE6-4F5F-9932-63303CF2D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12196668" cy="4570632"/>
            </a:xfrm>
            <a:prstGeom prst="rect">
              <a:avLst/>
            </a:prstGeom>
            <a:gradFill>
              <a:gsLst>
                <a:gs pos="0">
                  <a:schemeClr val="accent5"/>
                </a:gs>
                <a:gs pos="100000">
                  <a:schemeClr val="accent2"/>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1">
              <a:extLst>
                <a:ext uri="{FF2B5EF4-FFF2-40B4-BE49-F238E27FC236}">
                  <a16:creationId xmlns:a16="http://schemas.microsoft.com/office/drawing/2014/main" id="{26E3E019-A259-1130-CC5C-3165020BC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791"/>
              <a:ext cx="10565988" cy="4568095"/>
            </a:xfrm>
            <a:prstGeom prst="rect">
              <a:avLst/>
            </a:prstGeom>
            <a:gradFill flip="none" rotWithShape="1">
              <a:gsLst>
                <a:gs pos="3000">
                  <a:schemeClr val="accent2"/>
                </a:gs>
                <a:gs pos="40000">
                  <a:schemeClr val="accent2">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0769F99-CCA6-5CDC-D1E1-C59A4762F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2192000" cy="4549891"/>
            </a:xfrm>
            <a:prstGeom prst="rect">
              <a:avLst/>
            </a:prstGeom>
            <a:gradFill>
              <a:gsLst>
                <a:gs pos="0">
                  <a:schemeClr val="accent5">
                    <a:alpha val="76000"/>
                  </a:schemeClr>
                </a:gs>
                <a:gs pos="67000">
                  <a:schemeClr val="accent2">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3">
              <a:extLst>
                <a:ext uri="{FF2B5EF4-FFF2-40B4-BE49-F238E27FC236}">
                  <a16:creationId xmlns:a16="http://schemas.microsoft.com/office/drawing/2014/main" id="{C13E73D3-029B-3D4E-1956-8EE7068A6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110544" y="18215"/>
              <a:ext cx="8086124" cy="4549887"/>
            </a:xfrm>
            <a:prstGeom prst="rect">
              <a:avLst/>
            </a:prstGeom>
            <a:gradFill flip="none" rotWithShape="1">
              <a:gsLst>
                <a:gs pos="0">
                  <a:schemeClr val="accent5">
                    <a:lumMod val="50000"/>
                    <a:alpha val="36000"/>
                  </a:schemeClr>
                </a:gs>
                <a:gs pos="45000">
                  <a:schemeClr val="accent5">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 name="标题 1">
            <a:extLst>
              <a:ext uri="{FF2B5EF4-FFF2-40B4-BE49-F238E27FC236}">
                <a16:creationId xmlns:a16="http://schemas.microsoft.com/office/drawing/2014/main" id="{41A48E2A-5542-91ED-3856-984C6A2E2672}"/>
              </a:ext>
            </a:extLst>
          </p:cNvPr>
          <p:cNvSpPr>
            <a:spLocks noGrp="1"/>
          </p:cNvSpPr>
          <p:nvPr>
            <p:ph type="title"/>
          </p:nvPr>
        </p:nvSpPr>
        <p:spPr>
          <a:xfrm>
            <a:off x="2960640" y="1578425"/>
            <a:ext cx="6013239" cy="2017810"/>
          </a:xfrm>
        </p:spPr>
        <p:txBody>
          <a:bodyPr vert="horz" lIns="91440" tIns="45720" rIns="91440" bIns="45720" rtlCol="0" anchor="t">
            <a:normAutofit/>
          </a:bodyPr>
          <a:lstStyle/>
          <a:p>
            <a:pPr>
              <a:lnSpc>
                <a:spcPct val="90000"/>
              </a:lnSpc>
            </a:pPr>
            <a:r>
              <a:rPr lang="en-US" altLang="zh-CN" sz="4100" kern="1200" dirty="0">
                <a:solidFill>
                  <a:srgbClr val="FFFFFF"/>
                </a:solidFill>
                <a:latin typeface="+mj-lt"/>
                <a:ea typeface="+mj-ea"/>
                <a:cs typeface="+mj-cs"/>
              </a:rPr>
              <a:t>Thank you!</a:t>
            </a:r>
          </a:p>
        </p:txBody>
      </p:sp>
      <p:pic>
        <p:nvPicPr>
          <p:cNvPr id="32" name="Graphic 6" descr="握手">
            <a:extLst>
              <a:ext uri="{FF2B5EF4-FFF2-40B4-BE49-F238E27FC236}">
                <a16:creationId xmlns:a16="http://schemas.microsoft.com/office/drawing/2014/main" id="{6E3E49AA-2988-C4FC-5FE6-A648DA8B24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40943" y="3412421"/>
            <a:ext cx="899800" cy="899800"/>
          </a:xfrm>
          <a:prstGeom prst="rect">
            <a:avLst/>
          </a:prstGeom>
        </p:spPr>
      </p:pic>
    </p:spTree>
    <p:extLst>
      <p:ext uri="{BB962C8B-B14F-4D97-AF65-F5344CB8AC3E}">
        <p14:creationId xmlns:p14="http://schemas.microsoft.com/office/powerpoint/2010/main" val="804291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35DEDC3-8504-4675-445A-938AE91B5440}"/>
              </a:ext>
            </a:extLst>
          </p:cNvPr>
          <p:cNvSpPr>
            <a:spLocks noGrp="1"/>
          </p:cNvSpPr>
          <p:nvPr>
            <p:ph type="title"/>
          </p:nvPr>
        </p:nvSpPr>
        <p:spPr>
          <a:xfrm>
            <a:off x="201945" y="203535"/>
            <a:ext cx="2571750" cy="1289304"/>
          </a:xfrm>
        </p:spPr>
        <p:txBody>
          <a:bodyPr vert="horz" lIns="91440" tIns="45720" rIns="91440" bIns="45720" rtlCol="0" anchor="b">
            <a:normAutofit/>
          </a:bodyPr>
          <a:lstStyle/>
          <a:p>
            <a:pPr>
              <a:lnSpc>
                <a:spcPct val="90000"/>
              </a:lnSpc>
            </a:pPr>
            <a:r>
              <a:rPr lang="en-US" altLang="zh-CN" sz="2600" b="0" kern="1200">
                <a:solidFill>
                  <a:schemeClr val="tx1"/>
                </a:solidFill>
                <a:latin typeface="+mj-lt"/>
                <a:ea typeface="+mj-ea"/>
                <a:cs typeface="+mj-cs"/>
              </a:rPr>
              <a:t>Contoso's Strategic Focus: An overview</a:t>
            </a:r>
            <a:endParaRPr lang="en-US" altLang="zh-CN" sz="2600" kern="1200">
              <a:solidFill>
                <a:schemeClr val="tx1"/>
              </a:solidFill>
              <a:latin typeface="+mj-lt"/>
              <a:ea typeface="+mj-ea"/>
              <a:cs typeface="+mj-cs"/>
            </a:endParaRPr>
          </a:p>
        </p:txBody>
      </p:sp>
      <p:sp>
        <p:nvSpPr>
          <p:cNvPr id="2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本占位符 2">
            <a:extLst>
              <a:ext uri="{FF2B5EF4-FFF2-40B4-BE49-F238E27FC236}">
                <a16:creationId xmlns:a16="http://schemas.microsoft.com/office/drawing/2014/main" id="{BE97D5A4-1000-7B43-C17E-662CA855B234}"/>
              </a:ext>
            </a:extLst>
          </p:cNvPr>
          <p:cNvSpPr>
            <a:spLocks noGrp="1"/>
          </p:cNvSpPr>
          <p:nvPr>
            <p:ph type="body" idx="10"/>
          </p:nvPr>
        </p:nvSpPr>
        <p:spPr>
          <a:xfrm>
            <a:off x="0" y="2060050"/>
            <a:ext cx="3386840" cy="3035845"/>
          </a:xfrm>
        </p:spPr>
        <p:txBody>
          <a:bodyPr vert="horz" lIns="91440" tIns="45720" rIns="91440" bIns="45720" rtlCol="0" anchor="t">
            <a:normAutofit/>
          </a:bodyPr>
          <a:lstStyle/>
          <a:p>
            <a:pPr marL="57150" indent="0">
              <a:lnSpc>
                <a:spcPct val="90000"/>
              </a:lnSpc>
            </a:pPr>
            <a:r>
              <a:rPr lang="en-US" altLang="zh-CN" sz="1000" b="1" dirty="0">
                <a:ea typeface="黑体"/>
                <a:cs typeface="+mn-cs"/>
              </a:rPr>
              <a:t>Goal</a:t>
            </a:r>
            <a:endParaRPr lang="en-US" altLang="zh-CN" sz="1000" dirty="0">
              <a:ea typeface="黑体"/>
              <a:cs typeface="Arial"/>
            </a:endParaRPr>
          </a:p>
          <a:p>
            <a:pPr lvl="2">
              <a:lnSpc>
                <a:spcPct val="90000"/>
              </a:lnSpc>
              <a:buFont typeface="Arial" charset="0"/>
              <a:buChar char="•"/>
            </a:pPr>
            <a:r>
              <a:rPr lang="en-US" altLang="zh-CN" sz="1000" dirty="0">
                <a:ea typeface="黑体"/>
                <a:cs typeface="+mn-cs"/>
              </a:rPr>
              <a:t>Sustain high customer acquisition</a:t>
            </a:r>
            <a:endParaRPr lang="en-US" altLang="zh-CN" sz="1000" dirty="0">
              <a:ea typeface="黑体"/>
              <a:cs typeface="Arial"/>
            </a:endParaRPr>
          </a:p>
          <a:p>
            <a:pPr lvl="2">
              <a:lnSpc>
                <a:spcPct val="90000"/>
              </a:lnSpc>
              <a:buFont typeface="Arial" charset="0"/>
              <a:buChar char="•"/>
            </a:pPr>
            <a:r>
              <a:rPr lang="en-US" altLang="zh-CN" sz="1000" dirty="0">
                <a:ea typeface="黑体"/>
                <a:cs typeface="+mn-cs"/>
              </a:rPr>
              <a:t>Improve return rate and revenue per reservation</a:t>
            </a:r>
            <a:endParaRPr lang="en-US" altLang="zh-CN" sz="1000" dirty="0">
              <a:ea typeface="黑体"/>
              <a:cs typeface="Arial"/>
            </a:endParaRPr>
          </a:p>
          <a:p>
            <a:pPr lvl="2">
              <a:lnSpc>
                <a:spcPct val="90000"/>
              </a:lnSpc>
              <a:buFont typeface="Arial" charset="0"/>
              <a:buChar char="•"/>
            </a:pPr>
            <a:r>
              <a:rPr lang="en-US" altLang="zh-CN" sz="1000" dirty="0">
                <a:ea typeface="黑体"/>
                <a:cs typeface="+mn-cs"/>
              </a:rPr>
              <a:t>Strengthen profitability and customer satisfaction during peak season</a:t>
            </a:r>
            <a:endParaRPr lang="en-US" altLang="zh-CN" sz="1000" dirty="0">
              <a:ea typeface="黑体"/>
              <a:cs typeface="Arial"/>
            </a:endParaRPr>
          </a:p>
          <a:p>
            <a:pPr marL="269875" lvl="2" indent="0">
              <a:lnSpc>
                <a:spcPct val="90000"/>
              </a:lnSpc>
              <a:buNone/>
            </a:pPr>
            <a:r>
              <a:rPr lang="en-US" altLang="zh-CN" sz="1000" b="1" dirty="0">
                <a:ea typeface="黑体"/>
                <a:cs typeface="+mn-cs"/>
              </a:rPr>
              <a:t>Strategic Focus on the Holiday Period</a:t>
            </a:r>
            <a:endParaRPr lang="en-US" altLang="zh-CN" sz="1000" dirty="0">
              <a:ea typeface="黑体"/>
              <a:cs typeface="Arial"/>
            </a:endParaRPr>
          </a:p>
          <a:p>
            <a:pPr lvl="2">
              <a:lnSpc>
                <a:spcPct val="90000"/>
              </a:lnSpc>
              <a:buFont typeface="Arial" charset="0"/>
              <a:buChar char="•"/>
            </a:pPr>
            <a:r>
              <a:rPr lang="en-US" altLang="zh-CN" sz="1000" dirty="0">
                <a:ea typeface="黑体"/>
                <a:cs typeface="+mn-cs"/>
              </a:rPr>
              <a:t>Highest customer numbers in May-August</a:t>
            </a:r>
            <a:endParaRPr lang="en-US" altLang="zh-CN" sz="1000" dirty="0">
              <a:ea typeface="黑体"/>
              <a:cs typeface="Arial"/>
            </a:endParaRPr>
          </a:p>
          <a:p>
            <a:pPr lvl="2">
              <a:lnSpc>
                <a:spcPct val="90000"/>
              </a:lnSpc>
              <a:buFont typeface="Arial" charset="0"/>
              <a:buChar char="•"/>
            </a:pPr>
            <a:r>
              <a:rPr lang="en-US" altLang="zh-CN" sz="1000" dirty="0">
                <a:ea typeface="黑体"/>
                <a:cs typeface="+mn-cs"/>
              </a:rPr>
              <a:t>Opportunity to maximize revenue and build loyalty</a:t>
            </a:r>
            <a:endParaRPr lang="en-US" altLang="zh-CN" sz="1000" dirty="0">
              <a:ea typeface="黑体"/>
              <a:cs typeface="Arial"/>
            </a:endParaRPr>
          </a:p>
          <a:p>
            <a:pPr marL="114300" indent="0">
              <a:lnSpc>
                <a:spcPct val="90000"/>
              </a:lnSpc>
            </a:pPr>
            <a:r>
              <a:rPr lang="en-US" altLang="zh-CN" sz="1000" b="1" dirty="0">
                <a:ea typeface="黑体"/>
                <a:cs typeface="+mn-cs"/>
              </a:rPr>
              <a:t>Assumptions</a:t>
            </a:r>
            <a:endParaRPr lang="en-US" altLang="zh-CN" sz="1000" dirty="0">
              <a:ea typeface="黑体"/>
              <a:cs typeface="Arial"/>
            </a:endParaRPr>
          </a:p>
          <a:p>
            <a:pPr lvl="2">
              <a:lnSpc>
                <a:spcPct val="90000"/>
              </a:lnSpc>
              <a:buFont typeface="Arial" charset="0"/>
              <a:buChar char="•"/>
            </a:pPr>
            <a:r>
              <a:rPr lang="en-US" altLang="zh-CN" sz="1000" dirty="0">
                <a:ea typeface="黑体"/>
                <a:cs typeface="+mn-cs"/>
              </a:rPr>
              <a:t>The holiday period is May to August.</a:t>
            </a:r>
            <a:endParaRPr lang="en-US" altLang="zh-CN" sz="1000" dirty="0">
              <a:ea typeface="黑体"/>
              <a:cs typeface="Arial"/>
            </a:endParaRPr>
          </a:p>
          <a:p>
            <a:pPr indent="-228600">
              <a:lnSpc>
                <a:spcPct val="90000"/>
              </a:lnSpc>
              <a:buFont typeface="Arial" panose="020B0604020202020204" pitchFamily="34" charset="0"/>
              <a:buChar char="•"/>
            </a:pPr>
            <a:endParaRPr lang="en-US" altLang="zh-CN" sz="700" dirty="0">
              <a:ea typeface="+mn-ea"/>
              <a:cs typeface="+mn-cs"/>
            </a:endParaRPr>
          </a:p>
        </p:txBody>
      </p:sp>
      <p:pic>
        <p:nvPicPr>
          <p:cNvPr id="5" name="图片 4" descr="图表&#10;&#10;已自动生成说明">
            <a:extLst>
              <a:ext uri="{FF2B5EF4-FFF2-40B4-BE49-F238E27FC236}">
                <a16:creationId xmlns:a16="http://schemas.microsoft.com/office/drawing/2014/main" id="{407CA709-D802-D44B-CC9E-2F3E9DAB0EDE}"/>
              </a:ext>
            </a:extLst>
          </p:cNvPr>
          <p:cNvPicPr>
            <a:picLocks noChangeAspect="1"/>
          </p:cNvPicPr>
          <p:nvPr/>
        </p:nvPicPr>
        <p:blipFill>
          <a:blip r:embed="rId2"/>
          <a:stretch>
            <a:fillRect/>
          </a:stretch>
        </p:blipFill>
        <p:spPr>
          <a:xfrm>
            <a:off x="3190949" y="203535"/>
            <a:ext cx="5877895" cy="4736429"/>
          </a:xfrm>
          <a:prstGeom prst="rect">
            <a:avLst/>
          </a:prstGeom>
          <a:solidFill>
            <a:schemeClr val="bg2">
              <a:lumMod val="10000"/>
            </a:schemeClr>
          </a:solidFill>
          <a:ln w="12700">
            <a:solidFill>
              <a:schemeClr val="bg2">
                <a:lumMod val="10000"/>
                <a:alpha val="97644"/>
              </a:schemeClr>
            </a:solidFill>
          </a:ln>
          <a:effectLst>
            <a:outerShdw blurRad="50800" dist="50800" dir="5400000" sx="1000" sy="1000" algn="ctr" rotWithShape="0">
              <a:schemeClr val="bg2">
                <a:lumMod val="10000"/>
              </a:schemeClr>
            </a:outerShdw>
            <a:softEdge rad="63500"/>
          </a:effectLst>
        </p:spPr>
      </p:pic>
    </p:spTree>
    <p:extLst>
      <p:ext uri="{BB962C8B-B14F-4D97-AF65-F5344CB8AC3E}">
        <p14:creationId xmlns:p14="http://schemas.microsoft.com/office/powerpoint/2010/main" val="2870326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p:cNvSpPr>
            <a:spLocks noGrp="1"/>
          </p:cNvSpPr>
          <p:nvPr>
            <p:ph type="title"/>
          </p:nvPr>
        </p:nvSpPr>
        <p:spPr>
          <a:xfrm>
            <a:off x="265930" y="144719"/>
            <a:ext cx="8126791" cy="738664"/>
          </a:xfrm>
        </p:spPr>
        <p:txBody>
          <a:bodyPr/>
          <a:lstStyle/>
          <a:p>
            <a:r>
              <a:rPr lang="en-US" altLang="zh-CN" sz="1600">
                <a:ea typeface="+mj-lt"/>
                <a:cs typeface="+mj-lt"/>
              </a:rPr>
              <a:t>1st KPI - Customer Number Analysis</a:t>
            </a:r>
            <a:br>
              <a:rPr lang="en-US" altLang="zh-CN" sz="1600" b="0">
                <a:ea typeface="+mj-lt"/>
                <a:cs typeface="+mj-lt"/>
              </a:rPr>
            </a:br>
            <a:r>
              <a:rPr lang="en-US" altLang="zh-CN" sz="1600" b="0">
                <a:ea typeface="+mj-lt"/>
                <a:cs typeface="+mj-lt"/>
              </a:rPr>
              <a:t>1. What is</a:t>
            </a:r>
            <a:r>
              <a:rPr lang="zh-CN" altLang="en-US" sz="1600" b="0">
                <a:ea typeface="+mj-lt"/>
                <a:cs typeface="+mj-lt"/>
              </a:rPr>
              <a:t> </a:t>
            </a:r>
            <a:r>
              <a:rPr lang="en-US" altLang="zh-CN" sz="1600" b="0">
                <a:ea typeface="+mj-lt"/>
                <a:cs typeface="+mj-lt"/>
              </a:rPr>
              <a:t>the</a:t>
            </a:r>
            <a:r>
              <a:rPr lang="zh-CN" altLang="en-US" sz="1600" b="0">
                <a:ea typeface="+mj-lt"/>
                <a:cs typeface="+mj-lt"/>
              </a:rPr>
              <a:t> </a:t>
            </a:r>
            <a:r>
              <a:rPr lang="en-US" altLang="zh-CN" sz="1600" b="0">
                <a:ea typeface="+mj-lt"/>
                <a:cs typeface="+mj-lt"/>
              </a:rPr>
              <a:t>empirical</a:t>
            </a:r>
            <a:r>
              <a:rPr lang="zh-CN" altLang="en-US" sz="1600" b="0">
                <a:ea typeface="+mj-lt"/>
                <a:cs typeface="+mj-lt"/>
              </a:rPr>
              <a:t> </a:t>
            </a:r>
            <a:r>
              <a:rPr lang="en-US" altLang="zh-CN" sz="1600" b="0">
                <a:ea typeface="+mj-lt"/>
                <a:cs typeface="+mj-lt"/>
              </a:rPr>
              <a:t>analysis</a:t>
            </a:r>
            <a:r>
              <a:rPr lang="zh-CN" altLang="en-US" sz="1600" b="0">
                <a:ea typeface="+mj-lt"/>
                <a:cs typeface="+mj-lt"/>
              </a:rPr>
              <a:t> </a:t>
            </a:r>
            <a:r>
              <a:rPr lang="en-US" altLang="zh-CN" sz="1600" b="0">
                <a:ea typeface="+mj-lt"/>
                <a:cs typeface="+mj-lt"/>
              </a:rPr>
              <a:t>of</a:t>
            </a:r>
            <a:r>
              <a:rPr lang="zh-CN" altLang="en-US" sz="1600" b="0">
                <a:ea typeface="+mj-lt"/>
                <a:cs typeface="+mj-lt"/>
              </a:rPr>
              <a:t> </a:t>
            </a:r>
            <a:r>
              <a:rPr lang="en-US" altLang="zh-CN" sz="1600" b="0">
                <a:ea typeface="+mj-lt"/>
                <a:cs typeface="+mj-lt"/>
              </a:rPr>
              <a:t>the</a:t>
            </a:r>
            <a:r>
              <a:rPr lang="zh-CN" altLang="en-US" sz="1600" b="0">
                <a:ea typeface="+mj-lt"/>
                <a:cs typeface="+mj-lt"/>
              </a:rPr>
              <a:t> </a:t>
            </a:r>
            <a:r>
              <a:rPr lang="en-US" altLang="zh-CN" sz="1600" b="0">
                <a:ea typeface="+mj-lt"/>
                <a:cs typeface="+mj-lt"/>
              </a:rPr>
              <a:t>distribution</a:t>
            </a:r>
            <a:r>
              <a:rPr lang="zh-CN" altLang="en-US" sz="1600" b="0">
                <a:ea typeface="+mj-lt"/>
                <a:cs typeface="+mj-lt"/>
              </a:rPr>
              <a:t> </a:t>
            </a:r>
            <a:r>
              <a:rPr lang="en-US" altLang="zh-CN" sz="1600" b="0">
                <a:ea typeface="+mj-lt"/>
                <a:cs typeface="+mj-lt"/>
              </a:rPr>
              <a:t>of</a:t>
            </a:r>
            <a:r>
              <a:rPr lang="zh-CN" altLang="en-US" sz="1600" b="0">
                <a:ea typeface="+mj-lt"/>
                <a:cs typeface="+mj-lt"/>
              </a:rPr>
              <a:t> </a:t>
            </a:r>
            <a:r>
              <a:rPr lang="en-US" altLang="zh-CN" sz="1600" b="0">
                <a:ea typeface="+mj-lt"/>
                <a:cs typeface="+mj-lt"/>
              </a:rPr>
              <a:t>customer</a:t>
            </a:r>
            <a:r>
              <a:rPr lang="zh-CN" altLang="en-US" sz="1600" b="0">
                <a:ea typeface="+mj-lt"/>
                <a:cs typeface="+mj-lt"/>
              </a:rPr>
              <a:t> </a:t>
            </a:r>
            <a:r>
              <a:rPr lang="en-US" altLang="zh-CN" sz="1600" b="0">
                <a:ea typeface="+mj-lt"/>
                <a:cs typeface="+mj-lt"/>
              </a:rPr>
              <a:t>preferences</a:t>
            </a:r>
            <a:r>
              <a:rPr lang="zh-CN" altLang="en-US" sz="1600" b="0">
                <a:ea typeface="+mj-lt"/>
                <a:cs typeface="+mj-lt"/>
              </a:rPr>
              <a:t> </a:t>
            </a:r>
            <a:r>
              <a:rPr lang="en-US" altLang="zh-CN" sz="1600" b="0">
                <a:ea typeface="+mj-lt"/>
                <a:cs typeface="+mj-lt"/>
              </a:rPr>
              <a:t>and</a:t>
            </a:r>
            <a:r>
              <a:rPr lang="zh-CN" altLang="en-US" sz="1600" b="0">
                <a:ea typeface="+mj-lt"/>
                <a:cs typeface="+mj-lt"/>
              </a:rPr>
              <a:t> </a:t>
            </a:r>
            <a:r>
              <a:rPr lang="en-US" altLang="zh-CN" sz="1600" b="0">
                <a:ea typeface="+mj-lt"/>
                <a:cs typeface="+mj-lt"/>
              </a:rPr>
              <a:t>demographic</a:t>
            </a:r>
            <a:r>
              <a:rPr lang="zh-CN" altLang="en-US" sz="1600" b="0">
                <a:ea typeface="+mj-lt"/>
                <a:cs typeface="+mj-lt"/>
              </a:rPr>
              <a:t> </a:t>
            </a:r>
            <a:r>
              <a:rPr lang="en-US" altLang="zh-CN" sz="1600" b="0">
                <a:ea typeface="+mj-lt"/>
                <a:cs typeface="+mj-lt"/>
              </a:rPr>
              <a:t>characteristics</a:t>
            </a:r>
            <a:r>
              <a:rPr lang="zh-CN" altLang="en-US" sz="1600" b="0">
                <a:ea typeface="+mj-lt"/>
                <a:cs typeface="+mj-lt"/>
              </a:rPr>
              <a:t> </a:t>
            </a:r>
            <a:r>
              <a:rPr lang="en-US" altLang="zh-CN" sz="1600" b="0">
                <a:ea typeface="+mj-lt"/>
                <a:cs typeface="+mj-lt"/>
              </a:rPr>
              <a:t>during</a:t>
            </a:r>
            <a:r>
              <a:rPr lang="zh-CN" altLang="en-US" sz="1600" b="0">
                <a:ea typeface="+mj-lt"/>
                <a:cs typeface="+mj-lt"/>
              </a:rPr>
              <a:t> </a:t>
            </a:r>
            <a:r>
              <a:rPr lang="en-US" altLang="zh-CN" sz="1600" b="0">
                <a:ea typeface="+mj-lt"/>
                <a:cs typeface="+mj-lt"/>
              </a:rPr>
              <a:t>the</a:t>
            </a:r>
            <a:r>
              <a:rPr lang="zh-CN" altLang="en-US" sz="1600" b="0">
                <a:ea typeface="+mj-lt"/>
                <a:cs typeface="+mj-lt"/>
              </a:rPr>
              <a:t> </a:t>
            </a:r>
            <a:r>
              <a:rPr lang="en-US" altLang="zh-CN" sz="1600" b="0">
                <a:ea typeface="+mj-lt"/>
                <a:cs typeface="+mj-lt"/>
              </a:rPr>
              <a:t>holiday?</a:t>
            </a:r>
            <a:endParaRPr lang="zh-CN" altLang="en-US" sz="1800" b="0">
              <a:ea typeface="+mj-lt"/>
              <a:cs typeface="+mj-lt"/>
            </a:endParaRPr>
          </a:p>
        </p:txBody>
      </p:sp>
      <p:sp>
        <p:nvSpPr>
          <p:cNvPr id="6146" name="Text Placeholder 2"/>
          <p:cNvSpPr>
            <a:spLocks noGrp="1"/>
          </p:cNvSpPr>
          <p:nvPr>
            <p:ph type="body" idx="10"/>
          </p:nvPr>
        </p:nvSpPr>
        <p:spPr>
          <a:xfrm>
            <a:off x="3474538" y="976406"/>
            <a:ext cx="2496081" cy="1740056"/>
          </a:xfrm>
        </p:spPr>
        <p:txBody>
          <a:bodyPr/>
          <a:lstStyle/>
          <a:p>
            <a:pPr lvl="1"/>
            <a:r>
              <a:rPr lang="en-US" altLang="en-US" sz="1200">
                <a:ea typeface="MS PGothic"/>
              </a:rPr>
              <a:t>New customer overweight repeat customer.</a:t>
            </a:r>
            <a:endParaRPr lang="zh-CN" altLang="en-US" sz="1200"/>
          </a:p>
          <a:p>
            <a:pPr lvl="1"/>
            <a:r>
              <a:rPr lang="en-US" altLang="en-US" sz="1200">
                <a:ea typeface="MS PGothic"/>
              </a:rPr>
              <a:t>Sightseeing attracted most customers.</a:t>
            </a:r>
            <a:endParaRPr lang="en-US" altLang="en-US" sz="1200"/>
          </a:p>
          <a:p>
            <a:pPr lvl="1"/>
            <a:r>
              <a:rPr lang="en-US" altLang="en-US" sz="1200">
                <a:ea typeface="MS PGothic"/>
              </a:rPr>
              <a:t>Expand the range of sights to attract new customer</a:t>
            </a:r>
            <a:endParaRPr lang="en-US" altLang="en-US" sz="1050"/>
          </a:p>
          <a:p>
            <a:pPr lvl="1"/>
            <a:endParaRPr lang="en-US" altLang="en-US"/>
          </a:p>
          <a:p>
            <a:pPr marL="0" lvl="1" indent="0">
              <a:buNone/>
            </a:pPr>
            <a:endParaRPr lang="en-US" altLang="en-US"/>
          </a:p>
        </p:txBody>
      </p:sp>
      <p:pic>
        <p:nvPicPr>
          <p:cNvPr id="2" name="图片 1" descr="图表, 饼图&#10;&#10;已自动生成说明">
            <a:extLst>
              <a:ext uri="{FF2B5EF4-FFF2-40B4-BE49-F238E27FC236}">
                <a16:creationId xmlns:a16="http://schemas.microsoft.com/office/drawing/2014/main" id="{D64B100F-B1EF-EE57-8EEA-0BE311ED07ED}"/>
              </a:ext>
            </a:extLst>
          </p:cNvPr>
          <p:cNvPicPr>
            <a:picLocks noChangeAspect="1"/>
          </p:cNvPicPr>
          <p:nvPr/>
        </p:nvPicPr>
        <p:blipFill>
          <a:blip r:embed="rId3"/>
          <a:stretch>
            <a:fillRect/>
          </a:stretch>
        </p:blipFill>
        <p:spPr>
          <a:xfrm>
            <a:off x="245468" y="1014369"/>
            <a:ext cx="3166782" cy="1805764"/>
          </a:xfrm>
          <a:prstGeom prst="rect">
            <a:avLst/>
          </a:prstGeom>
        </p:spPr>
      </p:pic>
      <p:pic>
        <p:nvPicPr>
          <p:cNvPr id="3" name="图片 2" descr="图表, 漏斗图&#10;&#10;已自动生成说明">
            <a:extLst>
              <a:ext uri="{FF2B5EF4-FFF2-40B4-BE49-F238E27FC236}">
                <a16:creationId xmlns:a16="http://schemas.microsoft.com/office/drawing/2014/main" id="{BB3FF488-1384-EDFE-CBA2-B49107BE224A}"/>
              </a:ext>
            </a:extLst>
          </p:cNvPr>
          <p:cNvPicPr>
            <a:picLocks noChangeAspect="1"/>
          </p:cNvPicPr>
          <p:nvPr/>
        </p:nvPicPr>
        <p:blipFill>
          <a:blip r:embed="rId4"/>
          <a:stretch>
            <a:fillRect/>
          </a:stretch>
        </p:blipFill>
        <p:spPr>
          <a:xfrm>
            <a:off x="242518" y="3096127"/>
            <a:ext cx="2877670" cy="1540158"/>
          </a:xfrm>
          <a:prstGeom prst="rect">
            <a:avLst/>
          </a:prstGeom>
        </p:spPr>
      </p:pic>
      <p:pic>
        <p:nvPicPr>
          <p:cNvPr id="4" name="图片 3" descr="图表, 旭日形&#10;&#10;已自动生成说明">
            <a:extLst>
              <a:ext uri="{FF2B5EF4-FFF2-40B4-BE49-F238E27FC236}">
                <a16:creationId xmlns:a16="http://schemas.microsoft.com/office/drawing/2014/main" id="{EE6CF971-908E-7719-80FA-8EEDBE622B5C}"/>
              </a:ext>
            </a:extLst>
          </p:cNvPr>
          <p:cNvPicPr>
            <a:picLocks noChangeAspect="1"/>
          </p:cNvPicPr>
          <p:nvPr/>
        </p:nvPicPr>
        <p:blipFill>
          <a:blip r:embed="rId5"/>
          <a:stretch>
            <a:fillRect/>
          </a:stretch>
        </p:blipFill>
        <p:spPr>
          <a:xfrm>
            <a:off x="6214862" y="721703"/>
            <a:ext cx="2531533" cy="2021607"/>
          </a:xfrm>
          <a:prstGeom prst="rect">
            <a:avLst/>
          </a:prstGeom>
        </p:spPr>
      </p:pic>
      <p:sp>
        <p:nvSpPr>
          <p:cNvPr id="5" name="文本框 4">
            <a:extLst>
              <a:ext uri="{FF2B5EF4-FFF2-40B4-BE49-F238E27FC236}">
                <a16:creationId xmlns:a16="http://schemas.microsoft.com/office/drawing/2014/main" id="{73C9CCB1-9CD7-26BE-15F2-82CE257F71FC}"/>
              </a:ext>
            </a:extLst>
          </p:cNvPr>
          <p:cNvSpPr txBox="1"/>
          <p:nvPr/>
        </p:nvSpPr>
        <p:spPr>
          <a:xfrm>
            <a:off x="3200722" y="2998830"/>
            <a:ext cx="1677812" cy="1538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lvl="1" indent="-171450" eaLnBrk="1" hangingPunct="1">
              <a:spcBef>
                <a:spcPts val="1200"/>
              </a:spcBef>
              <a:buFont typeface="Arial"/>
              <a:buChar char="•"/>
            </a:pPr>
            <a:r>
              <a:rPr lang="zh-CN" altLang="en-US" sz="1400">
                <a:latin typeface="+mn-lt"/>
                <a:ea typeface="MS PGothic"/>
              </a:rPr>
              <a:t>Oahu received the majority of the customers.</a:t>
            </a:r>
            <a:endParaRPr lang="zh-CN" sz="1400"/>
          </a:p>
          <a:p>
            <a:pPr marL="171450" lvl="1" indent="-171450" eaLnBrk="1" hangingPunct="1">
              <a:spcBef>
                <a:spcPts val="1200"/>
              </a:spcBef>
              <a:buFont typeface="Arial"/>
              <a:buChar char="•"/>
            </a:pPr>
            <a:r>
              <a:rPr lang="zh-CN" altLang="en-US" sz="1400">
                <a:latin typeface="+mn-lt"/>
                <a:ea typeface="MS PGothic"/>
              </a:rPr>
              <a:t>Developing the similar facility on other islands.</a:t>
            </a:r>
          </a:p>
        </p:txBody>
      </p:sp>
      <p:pic>
        <p:nvPicPr>
          <p:cNvPr id="6" name="图片 5">
            <a:extLst>
              <a:ext uri="{FF2B5EF4-FFF2-40B4-BE49-F238E27FC236}">
                <a16:creationId xmlns:a16="http://schemas.microsoft.com/office/drawing/2014/main" id="{5567D83D-AF1E-9455-1F23-34452C4FA98B}"/>
              </a:ext>
            </a:extLst>
          </p:cNvPr>
          <p:cNvPicPr>
            <a:picLocks noChangeAspect="1"/>
          </p:cNvPicPr>
          <p:nvPr/>
        </p:nvPicPr>
        <p:blipFill>
          <a:blip r:embed="rId6"/>
          <a:stretch>
            <a:fillRect/>
          </a:stretch>
        </p:blipFill>
        <p:spPr>
          <a:xfrm>
            <a:off x="4924951" y="3019182"/>
            <a:ext cx="4203232" cy="21446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5" name="Title 1"/>
          <p:cNvSpPr>
            <a:spLocks noGrp="1"/>
          </p:cNvSpPr>
          <p:nvPr>
            <p:ph type="title"/>
          </p:nvPr>
        </p:nvSpPr>
        <p:spPr>
          <a:xfrm>
            <a:off x="504265" y="221515"/>
            <a:ext cx="2919844" cy="500523"/>
          </a:xfrm>
        </p:spPr>
        <p:txBody>
          <a:bodyPr vert="horz" lIns="91440" tIns="45720" rIns="91440" bIns="45720" rtlCol="0" anchor="t">
            <a:normAutofit/>
          </a:bodyPr>
          <a:lstStyle/>
          <a:p>
            <a:pPr>
              <a:lnSpc>
                <a:spcPct val="90000"/>
              </a:lnSpc>
            </a:pPr>
            <a:r>
              <a:rPr lang="en-US" altLang="zh-CN" sz="2400" b="0" kern="1200">
                <a:solidFill>
                  <a:schemeClr val="tx1"/>
                </a:solidFill>
                <a:latin typeface="+mj-lt"/>
                <a:ea typeface="+mj-ea"/>
                <a:cs typeface="+mj-cs"/>
              </a:rPr>
              <a:t>Continued</a:t>
            </a:r>
            <a:endParaRPr lang="en-US" altLang="zh-CN" sz="2400" kern="1200">
              <a:solidFill>
                <a:schemeClr val="tx1"/>
              </a:solidFill>
              <a:latin typeface="+mj-lt"/>
              <a:ea typeface="+mj-ea"/>
              <a:cs typeface="+mj-cs"/>
            </a:endParaRPr>
          </a:p>
        </p:txBody>
      </p:sp>
      <p:cxnSp>
        <p:nvCxnSpPr>
          <p:cNvPr id="6166" name="Straight Connector 6161">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8855" y="653359"/>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图片 3" descr="图表, 条形图&#10;&#10;已自动生成说明">
            <a:extLst>
              <a:ext uri="{FF2B5EF4-FFF2-40B4-BE49-F238E27FC236}">
                <a16:creationId xmlns:a16="http://schemas.microsoft.com/office/drawing/2014/main" id="{5D929E83-D467-3D38-48FE-34B4B043E3BE}"/>
              </a:ext>
            </a:extLst>
          </p:cNvPr>
          <p:cNvPicPr>
            <a:picLocks noChangeAspect="1"/>
          </p:cNvPicPr>
          <p:nvPr/>
        </p:nvPicPr>
        <p:blipFill rotWithShape="1">
          <a:blip r:embed="rId3"/>
          <a:srcRect r="3507" b="2"/>
          <a:stretch/>
        </p:blipFill>
        <p:spPr>
          <a:xfrm>
            <a:off x="6050931" y="3036690"/>
            <a:ext cx="3093069" cy="2139916"/>
          </a:xfrm>
          <a:prstGeom prst="rect">
            <a:avLst/>
          </a:prstGeom>
        </p:spPr>
      </p:pic>
      <p:pic>
        <p:nvPicPr>
          <p:cNvPr id="6" name="图片 5" descr="图表&#10;&#10;已自动生成说明">
            <a:extLst>
              <a:ext uri="{FF2B5EF4-FFF2-40B4-BE49-F238E27FC236}">
                <a16:creationId xmlns:a16="http://schemas.microsoft.com/office/drawing/2014/main" id="{464505EA-61A3-9B01-6E21-3855D395BDD0}"/>
              </a:ext>
            </a:extLst>
          </p:cNvPr>
          <p:cNvPicPr>
            <a:picLocks noChangeAspect="1"/>
          </p:cNvPicPr>
          <p:nvPr/>
        </p:nvPicPr>
        <p:blipFill>
          <a:blip r:embed="rId4"/>
          <a:stretch>
            <a:fillRect/>
          </a:stretch>
        </p:blipFill>
        <p:spPr>
          <a:xfrm>
            <a:off x="2770094" y="467517"/>
            <a:ext cx="3099547" cy="2312431"/>
          </a:xfrm>
          <a:prstGeom prst="rect">
            <a:avLst/>
          </a:prstGeom>
        </p:spPr>
      </p:pic>
      <p:pic>
        <p:nvPicPr>
          <p:cNvPr id="7" name="图片 6" descr="图表, 饼图&#10;&#10;已自动生成说明">
            <a:extLst>
              <a:ext uri="{FF2B5EF4-FFF2-40B4-BE49-F238E27FC236}">
                <a16:creationId xmlns:a16="http://schemas.microsoft.com/office/drawing/2014/main" id="{0E1F8714-FABF-2697-86D1-7B3F940ED460}"/>
              </a:ext>
            </a:extLst>
          </p:cNvPr>
          <p:cNvPicPr>
            <a:picLocks noChangeAspect="1"/>
          </p:cNvPicPr>
          <p:nvPr/>
        </p:nvPicPr>
        <p:blipFill>
          <a:blip r:embed="rId5"/>
          <a:stretch>
            <a:fillRect/>
          </a:stretch>
        </p:blipFill>
        <p:spPr>
          <a:xfrm>
            <a:off x="336176" y="540154"/>
            <a:ext cx="2433918" cy="2005792"/>
          </a:xfrm>
          <a:prstGeom prst="rect">
            <a:avLst/>
          </a:prstGeom>
        </p:spPr>
      </p:pic>
      <p:sp>
        <p:nvSpPr>
          <p:cNvPr id="9" name="文本框 8">
            <a:extLst>
              <a:ext uri="{FF2B5EF4-FFF2-40B4-BE49-F238E27FC236}">
                <a16:creationId xmlns:a16="http://schemas.microsoft.com/office/drawing/2014/main" id="{1EFA7C38-D77A-B2EE-BBF0-2402F7F5FB28}"/>
              </a:ext>
            </a:extLst>
          </p:cNvPr>
          <p:cNvSpPr txBox="1"/>
          <p:nvPr/>
        </p:nvSpPr>
        <p:spPr>
          <a:xfrm>
            <a:off x="6182162" y="748623"/>
            <a:ext cx="283060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spcBef>
                <a:spcPct val="20000"/>
              </a:spcBef>
              <a:spcAft>
                <a:spcPts val="0"/>
              </a:spcAft>
              <a:buFont typeface="Arial"/>
              <a:buChar char="•"/>
            </a:pPr>
            <a:r>
              <a:rPr lang="zh-CN" sz="1800" dirty="0">
                <a:latin typeface="Arial"/>
                <a:ea typeface="黑体"/>
                <a:cs typeface="Arial"/>
              </a:rPr>
              <a:t>Compared to others,</a:t>
            </a:r>
            <a:r>
              <a:rPr lang="zh-CN" altLang="en-US" sz="1800" dirty="0">
                <a:latin typeface="Arial"/>
                <a:ea typeface="黑体"/>
                <a:cs typeface="Arial"/>
              </a:rPr>
              <a:t> </a:t>
            </a:r>
            <a:r>
              <a:rPr lang="zh-CN" sz="1800" dirty="0">
                <a:latin typeface="Arial"/>
                <a:ea typeface="黑体"/>
                <a:cs typeface="Arial"/>
              </a:rPr>
              <a:t>the representation of school-age  teenagers (&lt; 21) among the customer base was in the minority.</a:t>
            </a:r>
            <a:endParaRPr lang="zh-CN" dirty="0">
              <a:ea typeface="黑体"/>
              <a:cs typeface="Arial" panose="020B0604020202020204" pitchFamily="34" charset="0"/>
            </a:endParaRPr>
          </a:p>
        </p:txBody>
      </p:sp>
      <p:sp>
        <p:nvSpPr>
          <p:cNvPr id="10" name="文本框 9">
            <a:extLst>
              <a:ext uri="{FF2B5EF4-FFF2-40B4-BE49-F238E27FC236}">
                <a16:creationId xmlns:a16="http://schemas.microsoft.com/office/drawing/2014/main" id="{BCDDC28B-5823-C65B-3899-B9278561DEAB}"/>
              </a:ext>
            </a:extLst>
          </p:cNvPr>
          <p:cNvSpPr txBox="1"/>
          <p:nvPr/>
        </p:nvSpPr>
        <p:spPr>
          <a:xfrm>
            <a:off x="275664" y="2911288"/>
            <a:ext cx="270958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eaLnBrk="1" fontAlgn="auto" hangingPunct="1">
              <a:spcBef>
                <a:spcPct val="20000"/>
              </a:spcBef>
              <a:spcAft>
                <a:spcPts val="0"/>
              </a:spcAft>
              <a:buFont typeface="Arial"/>
              <a:buChar char="•"/>
            </a:pPr>
            <a:r>
              <a:rPr lang="zh-CN" altLang="en-US" sz="1800">
                <a:latin typeface="Arial"/>
                <a:ea typeface="黑体"/>
                <a:cs typeface="Arial"/>
              </a:rPr>
              <a:t>The hotels received less femal customers during holiday.</a:t>
            </a:r>
          </a:p>
        </p:txBody>
      </p:sp>
      <p:sp>
        <p:nvSpPr>
          <p:cNvPr id="12" name="文本框 11">
            <a:extLst>
              <a:ext uri="{FF2B5EF4-FFF2-40B4-BE49-F238E27FC236}">
                <a16:creationId xmlns:a16="http://schemas.microsoft.com/office/drawing/2014/main" id="{0753041C-66EB-9D12-12B4-187765929A1C}"/>
              </a:ext>
            </a:extLst>
          </p:cNvPr>
          <p:cNvSpPr txBox="1"/>
          <p:nvPr/>
        </p:nvSpPr>
        <p:spPr>
          <a:xfrm>
            <a:off x="3207123" y="2911288"/>
            <a:ext cx="266251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eaLnBrk="1" fontAlgn="auto" hangingPunct="1">
              <a:spcBef>
                <a:spcPct val="20000"/>
              </a:spcBef>
              <a:spcAft>
                <a:spcPts val="0"/>
              </a:spcAft>
              <a:buFont typeface="Arial"/>
              <a:buChar char="•"/>
            </a:pPr>
            <a:r>
              <a:rPr lang="zh-CN" altLang="en-US" sz="1800">
                <a:latin typeface="Arial"/>
                <a:ea typeface="黑体"/>
                <a:cs typeface="Arial"/>
              </a:rPr>
              <a:t>Spas and sports equipment are more preferable by female customers than male customers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p:cNvSpPr>
            <a:spLocks noGrp="1"/>
          </p:cNvSpPr>
          <p:nvPr>
            <p:ph type="title"/>
          </p:nvPr>
        </p:nvSpPr>
        <p:spPr>
          <a:xfrm>
            <a:off x="472885" y="243078"/>
            <a:ext cx="7619263" cy="830997"/>
          </a:xfrm>
        </p:spPr>
        <p:txBody>
          <a:bodyPr/>
          <a:lstStyle/>
          <a:p>
            <a:r>
              <a:rPr lang="en-US" sz="1800">
                <a:ea typeface="+mj-lt"/>
                <a:cs typeface="+mj-lt"/>
              </a:rPr>
              <a:t>1st KPI - Customer Number Analysis</a:t>
            </a:r>
            <a:br>
              <a:rPr lang="en-US" sz="2000" b="0">
                <a:ea typeface="+mj-lt"/>
                <a:cs typeface="+mj-lt"/>
              </a:rPr>
            </a:br>
            <a:r>
              <a:rPr lang="en-US" sz="1800" b="0">
                <a:ea typeface="+mj-lt"/>
                <a:cs typeface="+mj-lt"/>
              </a:rPr>
              <a:t>2.Wh</a:t>
            </a:r>
            <a:r>
              <a:rPr lang="en-US" altLang="zh-CN" sz="1800" b="0">
                <a:ea typeface="+mj-lt"/>
                <a:cs typeface="+mj-lt"/>
              </a:rPr>
              <a:t>a</a:t>
            </a:r>
            <a:r>
              <a:rPr lang="en-US" sz="1800" b="0">
                <a:ea typeface="+mj-lt"/>
                <a:cs typeface="+mj-lt"/>
              </a:rPr>
              <a:t>t</a:t>
            </a:r>
            <a:r>
              <a:rPr lang="zh-CN" altLang="en-US" sz="1800" b="0">
                <a:ea typeface="+mj-lt"/>
                <a:cs typeface="+mj-lt"/>
              </a:rPr>
              <a:t> </a:t>
            </a:r>
            <a:r>
              <a:rPr lang="en-US" altLang="zh-CN" sz="1800" b="0">
                <a:ea typeface="+mj-lt"/>
                <a:cs typeface="+mj-lt"/>
              </a:rPr>
              <a:t>w</a:t>
            </a:r>
            <a:r>
              <a:rPr lang="en-US" sz="1800" b="0">
                <a:ea typeface="+mj-lt"/>
                <a:cs typeface="+mj-lt"/>
              </a:rPr>
              <a:t>ould</a:t>
            </a:r>
            <a:r>
              <a:rPr lang="zh-CN" altLang="en-US" sz="1800" b="0">
                <a:ea typeface="+mj-lt"/>
                <a:cs typeface="+mj-lt"/>
              </a:rPr>
              <a:t> </a:t>
            </a:r>
            <a:r>
              <a:rPr lang="en-US" sz="1800" b="0">
                <a:ea typeface="+mj-lt"/>
                <a:cs typeface="+mj-lt"/>
              </a:rPr>
              <a:t>b</a:t>
            </a:r>
            <a:r>
              <a:rPr lang="en-US" altLang="zh-CN" sz="1800" b="0">
                <a:ea typeface="+mj-lt"/>
                <a:cs typeface="+mj-lt"/>
              </a:rPr>
              <a:t>e</a:t>
            </a:r>
            <a:r>
              <a:rPr lang="zh-CN" altLang="en-US" sz="1800" b="0">
                <a:ea typeface="+mj-lt"/>
                <a:cs typeface="+mj-lt"/>
              </a:rPr>
              <a:t> </a:t>
            </a:r>
            <a:r>
              <a:rPr lang="en-US" sz="1800" b="0">
                <a:ea typeface="+mj-lt"/>
                <a:cs typeface="+mj-lt"/>
              </a:rPr>
              <a:t>th</a:t>
            </a:r>
            <a:r>
              <a:rPr lang="en-US" altLang="zh-CN" sz="1800" b="0">
                <a:ea typeface="+mj-lt"/>
                <a:cs typeface="+mj-lt"/>
              </a:rPr>
              <a:t>e</a:t>
            </a:r>
            <a:r>
              <a:rPr lang="zh-CN" altLang="en-US" sz="1800" b="0">
                <a:ea typeface="+mj-lt"/>
                <a:cs typeface="+mj-lt"/>
              </a:rPr>
              <a:t> </a:t>
            </a:r>
            <a:r>
              <a:rPr lang="en-US" altLang="zh-CN" sz="1800" b="0">
                <a:ea typeface="+mj-lt"/>
                <a:cs typeface="+mj-lt"/>
              </a:rPr>
              <a:t>m</a:t>
            </a:r>
            <a:r>
              <a:rPr lang="en-US" sz="1800" b="0">
                <a:ea typeface="+mj-lt"/>
                <a:cs typeface="+mj-lt"/>
              </a:rPr>
              <a:t>os</a:t>
            </a:r>
            <a:r>
              <a:rPr lang="en-US" altLang="zh-CN" sz="1800" b="0">
                <a:ea typeface="+mj-lt"/>
                <a:cs typeface="+mj-lt"/>
              </a:rPr>
              <a:t>t effective s</a:t>
            </a:r>
            <a:r>
              <a:rPr lang="en-US" sz="1800" b="0">
                <a:ea typeface="+mj-lt"/>
                <a:cs typeface="+mj-lt"/>
              </a:rPr>
              <a:t>ource</a:t>
            </a:r>
            <a:r>
              <a:rPr lang="zh-CN" altLang="en-US" sz="1800" b="0">
                <a:ea typeface="+mj-lt"/>
                <a:cs typeface="+mj-lt"/>
              </a:rPr>
              <a:t> </a:t>
            </a:r>
            <a:r>
              <a:rPr lang="en-US" sz="1800" b="0">
                <a:ea typeface="+mj-lt"/>
                <a:cs typeface="+mj-lt"/>
              </a:rPr>
              <a:t>for</a:t>
            </a:r>
            <a:r>
              <a:rPr lang="zh-CN" altLang="en-US" sz="1800" b="0">
                <a:ea typeface="+mj-lt"/>
                <a:cs typeface="+mj-lt"/>
              </a:rPr>
              <a:t> </a:t>
            </a:r>
            <a:r>
              <a:rPr lang="en-US" sz="1800" b="0">
                <a:ea typeface="+mj-lt"/>
                <a:cs typeface="+mj-lt"/>
              </a:rPr>
              <a:t>at</a:t>
            </a:r>
            <a:r>
              <a:rPr lang="en-US" altLang="zh-CN" sz="1800" b="0">
                <a:ea typeface="+mj-lt"/>
                <a:cs typeface="+mj-lt"/>
              </a:rPr>
              <a:t>tra</a:t>
            </a:r>
            <a:r>
              <a:rPr lang="en-US" sz="1800" b="0">
                <a:ea typeface="+mj-lt"/>
                <a:cs typeface="+mj-lt"/>
              </a:rPr>
              <a:t>c</a:t>
            </a:r>
            <a:r>
              <a:rPr lang="en-US" altLang="zh-CN" sz="1800" b="0">
                <a:ea typeface="+mj-lt"/>
                <a:cs typeface="+mj-lt"/>
              </a:rPr>
              <a:t>t</a:t>
            </a:r>
            <a:r>
              <a:rPr lang="en-US" sz="1800" b="0">
                <a:ea typeface="+mj-lt"/>
                <a:cs typeface="+mj-lt"/>
              </a:rPr>
              <a:t>in</a:t>
            </a:r>
            <a:r>
              <a:rPr lang="en-US" altLang="zh-CN" sz="1800" b="0">
                <a:ea typeface="+mj-lt"/>
                <a:cs typeface="+mj-lt"/>
              </a:rPr>
              <a:t>g</a:t>
            </a:r>
            <a:r>
              <a:rPr lang="en-US" sz="1800" b="0">
                <a:ea typeface="+mj-lt"/>
                <a:cs typeface="+mj-lt"/>
              </a:rPr>
              <a:t> c</a:t>
            </a:r>
            <a:r>
              <a:rPr lang="en-US" altLang="zh-CN" sz="1800" b="0">
                <a:ea typeface="+mj-lt"/>
                <a:cs typeface="+mj-lt"/>
              </a:rPr>
              <a:t>u</a:t>
            </a:r>
            <a:r>
              <a:rPr lang="en-US" sz="1800" b="0">
                <a:ea typeface="+mj-lt"/>
                <a:cs typeface="+mj-lt"/>
              </a:rPr>
              <a:t>sto</a:t>
            </a:r>
            <a:r>
              <a:rPr lang="en-US" altLang="zh-CN" sz="1800" b="0">
                <a:ea typeface="+mj-lt"/>
                <a:cs typeface="+mj-lt"/>
              </a:rPr>
              <a:t>mer</a:t>
            </a:r>
            <a:r>
              <a:rPr lang="en-US" sz="1800" b="0">
                <a:ea typeface="+mj-lt"/>
                <a:cs typeface="+mj-lt"/>
              </a:rPr>
              <a:t>s</a:t>
            </a:r>
            <a:r>
              <a:rPr lang="zh-CN" altLang="en-US" sz="1800" b="0">
                <a:ea typeface="+mj-lt"/>
                <a:cs typeface="+mj-lt"/>
              </a:rPr>
              <a:t> </a:t>
            </a:r>
            <a:r>
              <a:rPr lang="en-US" sz="1800" b="0">
                <a:ea typeface="+mj-lt"/>
                <a:cs typeface="+mj-lt"/>
              </a:rPr>
              <a:t>t</a:t>
            </a:r>
            <a:r>
              <a:rPr lang="en-US" altLang="zh-CN" sz="1800" b="0">
                <a:ea typeface="+mj-lt"/>
                <a:cs typeface="+mj-lt"/>
              </a:rPr>
              <a:t>o</a:t>
            </a:r>
            <a:r>
              <a:rPr lang="zh-CN" altLang="en-US" sz="1800" b="0">
                <a:ea typeface="+mj-lt"/>
                <a:cs typeface="+mj-lt"/>
              </a:rPr>
              <a:t> </a:t>
            </a:r>
            <a:r>
              <a:rPr lang="en-US" altLang="zh-CN" sz="1800" b="0">
                <a:ea typeface="+mj-lt"/>
                <a:cs typeface="+mj-lt"/>
              </a:rPr>
              <a:t>our</a:t>
            </a:r>
            <a:r>
              <a:rPr lang="zh-CN" altLang="en-US" sz="1800" b="0">
                <a:ea typeface="+mj-lt"/>
                <a:cs typeface="+mj-lt"/>
              </a:rPr>
              <a:t> </a:t>
            </a:r>
            <a:r>
              <a:rPr lang="en-US" altLang="zh-CN" sz="1800" b="0">
                <a:ea typeface="+mj-lt"/>
                <a:cs typeface="+mj-lt"/>
              </a:rPr>
              <a:t>hotels</a:t>
            </a:r>
            <a:r>
              <a:rPr lang="zh-CN" altLang="en-US" sz="1800" b="0">
                <a:ea typeface="+mj-lt"/>
                <a:cs typeface="+mj-lt"/>
              </a:rPr>
              <a:t> </a:t>
            </a:r>
            <a:r>
              <a:rPr lang="en-US" altLang="zh-CN" sz="1800" b="0">
                <a:ea typeface="+mj-lt"/>
                <a:cs typeface="+mj-lt"/>
              </a:rPr>
              <a:t>during</a:t>
            </a:r>
            <a:r>
              <a:rPr lang="zh-CN" altLang="en-US" sz="1800" b="0">
                <a:ea typeface="+mj-lt"/>
                <a:cs typeface="+mj-lt"/>
              </a:rPr>
              <a:t> </a:t>
            </a:r>
            <a:r>
              <a:rPr lang="en-US" altLang="zh-CN" sz="1800" b="0">
                <a:ea typeface="+mj-lt"/>
                <a:cs typeface="+mj-lt"/>
              </a:rPr>
              <a:t>the</a:t>
            </a:r>
            <a:r>
              <a:rPr lang="zh-CN" altLang="en-US" sz="1800" b="0">
                <a:ea typeface="+mj-lt"/>
                <a:cs typeface="+mj-lt"/>
              </a:rPr>
              <a:t> </a:t>
            </a:r>
            <a:r>
              <a:rPr lang="en-US" altLang="zh-CN" sz="1800" b="0">
                <a:ea typeface="+mj-lt"/>
                <a:cs typeface="+mj-lt"/>
              </a:rPr>
              <a:t>holiday seasons?</a:t>
            </a:r>
            <a:endParaRPr lang="zh-CN" altLang="en-US" sz="1800" b="0">
              <a:cs typeface="Arial"/>
            </a:endParaRPr>
          </a:p>
        </p:txBody>
      </p:sp>
      <p:sp>
        <p:nvSpPr>
          <p:cNvPr id="6146" name="Text Placeholder 2"/>
          <p:cNvSpPr>
            <a:spLocks noGrp="1"/>
          </p:cNvSpPr>
          <p:nvPr>
            <p:ph type="body" idx="10"/>
          </p:nvPr>
        </p:nvSpPr>
        <p:spPr>
          <a:xfrm>
            <a:off x="468313" y="3211409"/>
            <a:ext cx="2749457" cy="1534028"/>
          </a:xfrm>
        </p:spPr>
        <p:txBody>
          <a:bodyPr/>
          <a:lstStyle/>
          <a:p>
            <a:pPr marL="285750" lvl="1" indent="-285750"/>
            <a:r>
              <a:rPr lang="en-US" altLang="en-US">
                <a:ea typeface="MS PGothic"/>
              </a:rPr>
              <a:t>The emails would attract most customers from countries except Australia.</a:t>
            </a:r>
            <a:endParaRPr lang="zh-CN" altLang="en-US"/>
          </a:p>
          <a:p>
            <a:pPr marL="285750" lvl="1" indent="-285750"/>
            <a:r>
              <a:rPr lang="en-US">
                <a:ea typeface="MS PGothic"/>
                <a:cs typeface="Arial"/>
              </a:rPr>
              <a:t>T</a:t>
            </a:r>
            <a:r>
              <a:rPr lang="en-US">
                <a:ea typeface="MS PGothic"/>
              </a:rPr>
              <a:t>he majority of customers are from Australia.</a:t>
            </a:r>
          </a:p>
          <a:p>
            <a:pPr marL="0" lvl="1" indent="0">
              <a:buNone/>
            </a:pPr>
            <a:endParaRPr lang="en-US" altLang="en-US">
              <a:ea typeface="MS PGothic"/>
            </a:endParaRPr>
          </a:p>
        </p:txBody>
      </p:sp>
      <p:pic>
        <p:nvPicPr>
          <p:cNvPr id="2" name="图片 1" descr="图表, 饼图&#10;&#10;已自动生成说明">
            <a:extLst>
              <a:ext uri="{FF2B5EF4-FFF2-40B4-BE49-F238E27FC236}">
                <a16:creationId xmlns:a16="http://schemas.microsoft.com/office/drawing/2014/main" id="{75D315EA-375F-0FC5-46C3-22AD471CC135}"/>
              </a:ext>
            </a:extLst>
          </p:cNvPr>
          <p:cNvPicPr>
            <a:picLocks noChangeAspect="1"/>
          </p:cNvPicPr>
          <p:nvPr/>
        </p:nvPicPr>
        <p:blipFill>
          <a:blip r:embed="rId3"/>
          <a:stretch>
            <a:fillRect/>
          </a:stretch>
        </p:blipFill>
        <p:spPr>
          <a:xfrm>
            <a:off x="475219" y="1284357"/>
            <a:ext cx="2743200" cy="1869621"/>
          </a:xfrm>
          <a:prstGeom prst="rect">
            <a:avLst/>
          </a:prstGeom>
        </p:spPr>
      </p:pic>
      <p:pic>
        <p:nvPicPr>
          <p:cNvPr id="3" name="图片 2" descr="图表, 条形图&#10;&#10;已自动生成说明">
            <a:extLst>
              <a:ext uri="{FF2B5EF4-FFF2-40B4-BE49-F238E27FC236}">
                <a16:creationId xmlns:a16="http://schemas.microsoft.com/office/drawing/2014/main" id="{5F3D9BA1-AAB1-4D03-ED55-EAC0F0EA12C5}"/>
              </a:ext>
            </a:extLst>
          </p:cNvPr>
          <p:cNvPicPr>
            <a:picLocks noChangeAspect="1"/>
          </p:cNvPicPr>
          <p:nvPr/>
        </p:nvPicPr>
        <p:blipFill>
          <a:blip r:embed="rId4"/>
          <a:stretch>
            <a:fillRect/>
          </a:stretch>
        </p:blipFill>
        <p:spPr>
          <a:xfrm>
            <a:off x="4807324" y="2892555"/>
            <a:ext cx="4336676" cy="2250945"/>
          </a:xfrm>
          <a:prstGeom prst="rect">
            <a:avLst/>
          </a:prstGeom>
        </p:spPr>
      </p:pic>
      <p:pic>
        <p:nvPicPr>
          <p:cNvPr id="4" name="图形 1" descr="上一步 纯色填充">
            <a:extLst>
              <a:ext uri="{FF2B5EF4-FFF2-40B4-BE49-F238E27FC236}">
                <a16:creationId xmlns:a16="http://schemas.microsoft.com/office/drawing/2014/main" id="{73120CA0-63E3-71E7-1E24-29DD996E9E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3420000">
            <a:off x="3267277" y="1351250"/>
            <a:ext cx="914400" cy="914400"/>
          </a:xfrm>
          <a:prstGeom prst="rect">
            <a:avLst/>
          </a:prstGeom>
        </p:spPr>
      </p:pic>
      <p:sp>
        <p:nvSpPr>
          <p:cNvPr id="5" name="文本框 1">
            <a:extLst>
              <a:ext uri="{FF2B5EF4-FFF2-40B4-BE49-F238E27FC236}">
                <a16:creationId xmlns:a16="http://schemas.microsoft.com/office/drawing/2014/main" id="{DA9A9ACD-32CC-F986-0B2C-654638583DF5}"/>
              </a:ext>
            </a:extLst>
          </p:cNvPr>
          <p:cNvSpPr txBox="1"/>
          <p:nvPr/>
        </p:nvSpPr>
        <p:spPr>
          <a:xfrm>
            <a:off x="4196021" y="1337714"/>
            <a:ext cx="4721798" cy="107721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zh-CN" altLang="en-US" sz="1600">
                <a:ea typeface="MS PGothic"/>
              </a:rPr>
              <a:t>Therefore, the perference of Australian customers can be focused. It can be observed that over half of them were attracted by social medias.</a:t>
            </a:r>
            <a:endParaRPr 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B763C-125D-7A04-290C-715578BC8295}"/>
              </a:ext>
            </a:extLst>
          </p:cNvPr>
          <p:cNvSpPr>
            <a:spLocks noGrp="1"/>
          </p:cNvSpPr>
          <p:nvPr>
            <p:ph type="title"/>
          </p:nvPr>
        </p:nvSpPr>
        <p:spPr>
          <a:xfrm>
            <a:off x="162478" y="713648"/>
            <a:ext cx="2053504" cy="2097442"/>
          </a:xfrm>
        </p:spPr>
        <p:txBody>
          <a:bodyPr/>
          <a:lstStyle/>
          <a:p>
            <a:r>
              <a:rPr lang="zh-CN" sz="1600" b="0">
                <a:ea typeface="+mj-lt"/>
                <a:cs typeface="+mj-lt"/>
              </a:rPr>
              <a:t>1. Which customer segments (age, gender, country, ) have the highest return rates , and how do these rates compare to the overall target of 0.2?</a:t>
            </a:r>
            <a:endParaRPr lang="zh-CN" sz="1600" b="0"/>
          </a:p>
          <a:p>
            <a:endParaRPr lang="zh-CN" altLang="en-US"/>
          </a:p>
        </p:txBody>
      </p:sp>
      <p:pic>
        <p:nvPicPr>
          <p:cNvPr id="5" name="图片 4" descr="图表, 漏斗图&#10;&#10;已自动生成说明">
            <a:extLst>
              <a:ext uri="{FF2B5EF4-FFF2-40B4-BE49-F238E27FC236}">
                <a16:creationId xmlns:a16="http://schemas.microsoft.com/office/drawing/2014/main" id="{93217B94-6DB5-BC97-6291-2D6E82BA45E1}"/>
              </a:ext>
            </a:extLst>
          </p:cNvPr>
          <p:cNvPicPr>
            <a:picLocks noChangeAspect="1"/>
          </p:cNvPicPr>
          <p:nvPr/>
        </p:nvPicPr>
        <p:blipFill>
          <a:blip r:embed="rId3"/>
          <a:stretch>
            <a:fillRect/>
          </a:stretch>
        </p:blipFill>
        <p:spPr>
          <a:xfrm>
            <a:off x="5081306" y="3263302"/>
            <a:ext cx="4062694" cy="1880198"/>
          </a:xfrm>
          <a:prstGeom prst="rect">
            <a:avLst/>
          </a:prstGeom>
        </p:spPr>
      </p:pic>
      <p:pic>
        <p:nvPicPr>
          <p:cNvPr id="6" name="图片 5" descr="图表, 饼图&#10;&#10;已自动生成说明">
            <a:extLst>
              <a:ext uri="{FF2B5EF4-FFF2-40B4-BE49-F238E27FC236}">
                <a16:creationId xmlns:a16="http://schemas.microsoft.com/office/drawing/2014/main" id="{1776117C-67E9-7EC8-1E4B-D507115AA0F3}"/>
              </a:ext>
            </a:extLst>
          </p:cNvPr>
          <p:cNvPicPr>
            <a:picLocks noChangeAspect="1"/>
          </p:cNvPicPr>
          <p:nvPr/>
        </p:nvPicPr>
        <p:blipFill>
          <a:blip r:embed="rId4"/>
          <a:stretch>
            <a:fillRect/>
          </a:stretch>
        </p:blipFill>
        <p:spPr>
          <a:xfrm>
            <a:off x="2470759" y="2819611"/>
            <a:ext cx="2195268" cy="1869012"/>
          </a:xfrm>
          <a:prstGeom prst="rect">
            <a:avLst/>
          </a:prstGeom>
        </p:spPr>
      </p:pic>
      <p:pic>
        <p:nvPicPr>
          <p:cNvPr id="3" name="图片 2" descr="图表, 树状图&#10;&#10;已自动生成说明">
            <a:extLst>
              <a:ext uri="{FF2B5EF4-FFF2-40B4-BE49-F238E27FC236}">
                <a16:creationId xmlns:a16="http://schemas.microsoft.com/office/drawing/2014/main" id="{1CF990C7-0657-9437-245A-6581369F8EC9}"/>
              </a:ext>
            </a:extLst>
          </p:cNvPr>
          <p:cNvPicPr>
            <a:picLocks noChangeAspect="1"/>
          </p:cNvPicPr>
          <p:nvPr/>
        </p:nvPicPr>
        <p:blipFill>
          <a:blip r:embed="rId5"/>
          <a:stretch>
            <a:fillRect/>
          </a:stretch>
        </p:blipFill>
        <p:spPr>
          <a:xfrm>
            <a:off x="6335854" y="541226"/>
            <a:ext cx="2636509" cy="2349792"/>
          </a:xfrm>
          <a:prstGeom prst="rect">
            <a:avLst/>
          </a:prstGeom>
        </p:spPr>
      </p:pic>
      <p:pic>
        <p:nvPicPr>
          <p:cNvPr id="4" name="图片 3" descr="地图&#10;&#10;已自动生成说明">
            <a:extLst>
              <a:ext uri="{FF2B5EF4-FFF2-40B4-BE49-F238E27FC236}">
                <a16:creationId xmlns:a16="http://schemas.microsoft.com/office/drawing/2014/main" id="{16C79147-26CA-E501-248B-E8DDF937486D}"/>
              </a:ext>
            </a:extLst>
          </p:cNvPr>
          <p:cNvPicPr>
            <a:picLocks noChangeAspect="1"/>
          </p:cNvPicPr>
          <p:nvPr/>
        </p:nvPicPr>
        <p:blipFill>
          <a:blip r:embed="rId6"/>
          <a:stretch>
            <a:fillRect/>
          </a:stretch>
        </p:blipFill>
        <p:spPr>
          <a:xfrm>
            <a:off x="2283810" y="543573"/>
            <a:ext cx="3919598" cy="2270876"/>
          </a:xfrm>
          <a:prstGeom prst="rect">
            <a:avLst/>
          </a:prstGeom>
        </p:spPr>
      </p:pic>
      <p:sp>
        <p:nvSpPr>
          <p:cNvPr id="12" name="文本框 11">
            <a:extLst>
              <a:ext uri="{FF2B5EF4-FFF2-40B4-BE49-F238E27FC236}">
                <a16:creationId xmlns:a16="http://schemas.microsoft.com/office/drawing/2014/main" id="{0681D0E6-0B2A-049C-1650-CBE802C048F1}"/>
              </a:ext>
            </a:extLst>
          </p:cNvPr>
          <p:cNvSpPr txBox="1"/>
          <p:nvPr/>
        </p:nvSpPr>
        <p:spPr>
          <a:xfrm>
            <a:off x="-12636" y="2750704"/>
            <a:ext cx="2298591" cy="276154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114300" eaLnBrk="1" fontAlgn="auto" hangingPunct="1">
              <a:lnSpc>
                <a:spcPct val="90000"/>
              </a:lnSpc>
              <a:spcBef>
                <a:spcPct val="20000"/>
              </a:spcBef>
              <a:spcAft>
                <a:spcPts val="0"/>
              </a:spcAft>
            </a:pPr>
            <a:endParaRPr lang="en-US" altLang="zh-CN" sz="1200" b="1">
              <a:latin typeface="+mn-lt"/>
              <a:ea typeface="黑体"/>
              <a:cs typeface="Arial"/>
            </a:endParaRPr>
          </a:p>
          <a:p>
            <a:pPr marL="342900" indent="-228600" eaLnBrk="1" hangingPunct="1">
              <a:lnSpc>
                <a:spcPct val="90000"/>
              </a:lnSpc>
              <a:spcBef>
                <a:spcPct val="20000"/>
              </a:spcBef>
              <a:spcAft>
                <a:spcPts val="0"/>
              </a:spcAft>
              <a:buFont typeface="Arial" panose="020B0604020202020204" pitchFamily="34" charset="0"/>
              <a:buChar char="•"/>
            </a:pPr>
            <a:r>
              <a:rPr lang="en-US" altLang="zh-CN" sz="1200">
                <a:latin typeface="+mn-lt"/>
                <a:ea typeface="黑体"/>
                <a:cs typeface="+mn-cs"/>
              </a:rPr>
              <a:t>UK's</a:t>
            </a:r>
            <a:r>
              <a:rPr lang="zh-CN" altLang="en-US" sz="1200">
                <a:latin typeface="+mn-lt"/>
                <a:ea typeface="黑体"/>
                <a:cs typeface="+mn-cs"/>
              </a:rPr>
              <a:t> </a:t>
            </a:r>
            <a:r>
              <a:rPr lang="en-US" altLang="zh-CN" sz="1200">
                <a:latin typeface="+mn-lt"/>
                <a:ea typeface="黑体"/>
                <a:cs typeface="+mn-cs"/>
              </a:rPr>
              <a:t>return</a:t>
            </a:r>
            <a:r>
              <a:rPr lang="zh-CN" altLang="en-US" sz="1200">
                <a:latin typeface="+mn-lt"/>
                <a:ea typeface="黑体"/>
                <a:cs typeface="+mn-cs"/>
              </a:rPr>
              <a:t> </a:t>
            </a:r>
            <a:r>
              <a:rPr lang="en-US" altLang="zh-CN" sz="1200">
                <a:latin typeface="+mn-lt"/>
                <a:ea typeface="黑体"/>
                <a:cs typeface="+mn-cs"/>
              </a:rPr>
              <a:t>rate&gt;0.2</a:t>
            </a:r>
            <a:endParaRPr lang="en-US" altLang="zh-CN" sz="1200">
              <a:latin typeface="+mn-lt"/>
              <a:ea typeface="黑体"/>
              <a:cs typeface="Arial"/>
            </a:endParaRPr>
          </a:p>
          <a:p>
            <a:pPr marL="342900" indent="-228600" eaLnBrk="1" hangingPunct="1">
              <a:lnSpc>
                <a:spcPct val="90000"/>
              </a:lnSpc>
              <a:spcBef>
                <a:spcPct val="20000"/>
              </a:spcBef>
              <a:spcAft>
                <a:spcPts val="0"/>
              </a:spcAft>
              <a:buFont typeface="Arial" panose="020B0604020202020204" pitchFamily="34" charset="0"/>
              <a:buChar char="•"/>
            </a:pPr>
            <a:r>
              <a:rPr lang="en-US" altLang="zh-CN" sz="1200">
                <a:latin typeface="+mn-lt"/>
                <a:ea typeface="黑体"/>
                <a:cs typeface="+mn-cs"/>
              </a:rPr>
              <a:t>No</a:t>
            </a:r>
            <a:r>
              <a:rPr lang="zh-CN" altLang="en-US" sz="1200">
                <a:latin typeface="+mn-lt"/>
                <a:ea typeface="黑体"/>
                <a:cs typeface="+mn-cs"/>
              </a:rPr>
              <a:t> </a:t>
            </a:r>
            <a:r>
              <a:rPr lang="en-US" altLang="zh-CN" sz="1200">
                <a:latin typeface="+mn-lt"/>
                <a:ea typeface="黑体"/>
                <a:cs typeface="+mn-cs"/>
              </a:rPr>
              <a:t>gender</a:t>
            </a:r>
            <a:r>
              <a:rPr lang="zh-CN" altLang="en-US" sz="1200">
                <a:latin typeface="+mn-lt"/>
                <a:ea typeface="黑体"/>
                <a:cs typeface="+mn-cs"/>
              </a:rPr>
              <a:t> </a:t>
            </a:r>
            <a:r>
              <a:rPr lang="en-US" altLang="zh-CN" sz="1200">
                <a:latin typeface="+mn-lt"/>
                <a:ea typeface="黑体"/>
                <a:cs typeface="+mn-cs"/>
              </a:rPr>
              <a:t>group's</a:t>
            </a:r>
            <a:r>
              <a:rPr lang="zh-CN" altLang="en-US" sz="1200">
                <a:latin typeface="+mn-lt"/>
                <a:ea typeface="黑体"/>
                <a:cs typeface="+mn-cs"/>
              </a:rPr>
              <a:t> </a:t>
            </a:r>
            <a:r>
              <a:rPr lang="en-US" altLang="zh-CN" sz="1200">
                <a:latin typeface="+mn-lt"/>
                <a:ea typeface="黑体"/>
                <a:cs typeface="+mn-cs"/>
              </a:rPr>
              <a:t>return</a:t>
            </a:r>
            <a:r>
              <a:rPr lang="zh-CN" altLang="en-US" sz="1200">
                <a:latin typeface="+mn-lt"/>
                <a:ea typeface="黑体"/>
                <a:cs typeface="+mn-cs"/>
              </a:rPr>
              <a:t> </a:t>
            </a:r>
            <a:r>
              <a:rPr lang="en-US" altLang="zh-CN" sz="1200">
                <a:latin typeface="+mn-lt"/>
                <a:ea typeface="黑体"/>
                <a:cs typeface="+mn-cs"/>
              </a:rPr>
              <a:t>rate&gt;0.2</a:t>
            </a:r>
            <a:endParaRPr lang="en-US" altLang="zh-CN" sz="1200">
              <a:latin typeface="+mn-lt"/>
              <a:ea typeface="黑体"/>
              <a:cs typeface="Arial"/>
            </a:endParaRPr>
          </a:p>
          <a:p>
            <a:pPr marL="342900" indent="-228600">
              <a:lnSpc>
                <a:spcPct val="90000"/>
              </a:lnSpc>
              <a:spcBef>
                <a:spcPct val="20000"/>
              </a:spcBef>
              <a:spcAft>
                <a:spcPts val="0"/>
              </a:spcAft>
              <a:buFont typeface="Arial,Sans-Serif" panose="020B0604020202020204" pitchFamily="34" charset="0"/>
              <a:buChar char="•"/>
            </a:pPr>
            <a:r>
              <a:rPr lang="en-US" altLang="zh-CN" sz="1200">
                <a:latin typeface="+mn-lt"/>
                <a:ea typeface="黑体"/>
                <a:cs typeface="Arial"/>
              </a:rPr>
              <a:t>Age</a:t>
            </a:r>
            <a:r>
              <a:rPr lang="zh-CN" altLang="en-US" sz="1200">
                <a:latin typeface="+mn-lt"/>
                <a:ea typeface="黑体"/>
                <a:cs typeface="Arial"/>
              </a:rPr>
              <a:t> </a:t>
            </a:r>
            <a:r>
              <a:rPr lang="en-US" altLang="zh-CN" sz="1200">
                <a:latin typeface="+mn-lt"/>
                <a:ea typeface="黑体"/>
                <a:cs typeface="Arial"/>
              </a:rPr>
              <a:t>over</a:t>
            </a:r>
            <a:r>
              <a:rPr lang="zh-CN" altLang="en-US" sz="1200">
                <a:latin typeface="+mn-lt"/>
                <a:ea typeface="黑体"/>
                <a:cs typeface="Arial"/>
              </a:rPr>
              <a:t> </a:t>
            </a:r>
            <a:r>
              <a:rPr lang="en-US" altLang="zh-CN" sz="1200">
                <a:latin typeface="+mn-lt"/>
                <a:ea typeface="黑体"/>
                <a:cs typeface="Arial"/>
              </a:rPr>
              <a:t>60</a:t>
            </a:r>
            <a:r>
              <a:rPr lang="zh-CN" altLang="en-US" sz="1200">
                <a:latin typeface="+mn-lt"/>
                <a:ea typeface="黑体"/>
                <a:cs typeface="Arial"/>
              </a:rPr>
              <a:t> </a:t>
            </a:r>
            <a:r>
              <a:rPr lang="en-US" altLang="zh-CN" sz="1200">
                <a:latin typeface="+mn-lt"/>
                <a:ea typeface="黑体"/>
                <a:cs typeface="Arial"/>
              </a:rPr>
              <a:t>group's</a:t>
            </a:r>
            <a:r>
              <a:rPr lang="zh-CN" altLang="en-US" sz="1200">
                <a:latin typeface="+mn-lt"/>
                <a:ea typeface="黑体"/>
                <a:cs typeface="Arial"/>
              </a:rPr>
              <a:t> </a:t>
            </a:r>
            <a:r>
              <a:rPr lang="en-US" altLang="zh-CN" sz="1200">
                <a:latin typeface="+mn-lt"/>
                <a:ea typeface="黑体"/>
                <a:cs typeface="Arial"/>
              </a:rPr>
              <a:t>return</a:t>
            </a:r>
            <a:r>
              <a:rPr lang="zh-CN" altLang="en-US" sz="1200">
                <a:latin typeface="+mn-lt"/>
                <a:ea typeface="黑体"/>
                <a:cs typeface="Arial"/>
              </a:rPr>
              <a:t> </a:t>
            </a:r>
            <a:r>
              <a:rPr lang="en-US" altLang="zh-CN" sz="1200">
                <a:latin typeface="+mn-lt"/>
                <a:ea typeface="黑体"/>
                <a:cs typeface="Arial"/>
              </a:rPr>
              <a:t>rate&gt;0.2</a:t>
            </a:r>
            <a:endParaRPr lang="zh-CN" altLang="en-US" sz="1200">
              <a:latin typeface="+mn-lt"/>
              <a:ea typeface="黑体"/>
              <a:cs typeface="Arial"/>
            </a:endParaRPr>
          </a:p>
          <a:p>
            <a:pPr marL="342900" indent="-228600">
              <a:lnSpc>
                <a:spcPct val="90000"/>
              </a:lnSpc>
              <a:spcBef>
                <a:spcPct val="20000"/>
              </a:spcBef>
              <a:spcAft>
                <a:spcPts val="0"/>
              </a:spcAft>
              <a:buFont typeface="Arial" panose="020B0604020202020204" pitchFamily="34" charset="0"/>
              <a:buChar char="•"/>
            </a:pPr>
            <a:endParaRPr lang="en-US" altLang="zh-CN" sz="1500" b="1">
              <a:latin typeface="+mn-lt"/>
              <a:ea typeface="黑体"/>
              <a:cs typeface="Arial"/>
            </a:endParaRPr>
          </a:p>
        </p:txBody>
      </p:sp>
      <p:sp>
        <p:nvSpPr>
          <p:cNvPr id="7" name="文本框 6">
            <a:extLst>
              <a:ext uri="{FF2B5EF4-FFF2-40B4-BE49-F238E27FC236}">
                <a16:creationId xmlns:a16="http://schemas.microsoft.com/office/drawing/2014/main" id="{F594BAC3-EE8E-1ADE-6A28-4C71FE2BEE28}"/>
              </a:ext>
            </a:extLst>
          </p:cNvPr>
          <p:cNvSpPr txBox="1"/>
          <p:nvPr/>
        </p:nvSpPr>
        <p:spPr>
          <a:xfrm>
            <a:off x="37875" y="74602"/>
            <a:ext cx="669448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spcBef>
                <a:spcPct val="20000"/>
              </a:spcBef>
              <a:spcAft>
                <a:spcPts val="0"/>
              </a:spcAft>
            </a:pPr>
            <a:r>
              <a:rPr lang="en-US" altLang="zh-CN" sz="2000" b="1">
                <a:latin typeface="Arial"/>
                <a:ea typeface="黑体"/>
                <a:cs typeface="Arial"/>
              </a:rPr>
              <a:t>2nd  KPI - Customer Return Rate Analysis</a:t>
            </a:r>
            <a:endParaRPr lang="en-US" altLang="zh-CN" sz="2000" b="1">
              <a:ea typeface="黑体"/>
              <a:cs typeface="Arial"/>
            </a:endParaRPr>
          </a:p>
        </p:txBody>
      </p:sp>
    </p:spTree>
    <p:extLst>
      <p:ext uri="{BB962C8B-B14F-4D97-AF65-F5344CB8AC3E}">
        <p14:creationId xmlns:p14="http://schemas.microsoft.com/office/powerpoint/2010/main" val="2199523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19">
            <a:extLst>
              <a:ext uri="{FF2B5EF4-FFF2-40B4-BE49-F238E27FC236}">
                <a16:creationId xmlns:a16="http://schemas.microsoft.com/office/drawing/2014/main" id="{AB902CB9-C7DC-4673-B7D5-F22DCF0EC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AAE3A8D-2252-3A0C-C338-CE1B17230582}"/>
              </a:ext>
            </a:extLst>
          </p:cNvPr>
          <p:cNvSpPr>
            <a:spLocks noGrp="1"/>
          </p:cNvSpPr>
          <p:nvPr>
            <p:ph type="title"/>
          </p:nvPr>
        </p:nvSpPr>
        <p:spPr>
          <a:xfrm>
            <a:off x="72755" y="198681"/>
            <a:ext cx="2307993" cy="1997349"/>
          </a:xfrm>
        </p:spPr>
        <p:txBody>
          <a:bodyPr vert="horz" wrap="square" lIns="91440" tIns="45720" rIns="91440" bIns="45720" numCol="1" rtlCol="0" anchor="b" anchorCtr="0" compatLnSpc="1">
            <a:noAutofit/>
          </a:bodyPr>
          <a:lstStyle/>
          <a:p>
            <a:pPr>
              <a:lnSpc>
                <a:spcPct val="90000"/>
              </a:lnSpc>
            </a:pPr>
            <a:r>
              <a:rPr lang="en-US" altLang="zh-CN" sz="1800">
                <a:ea typeface="黑体"/>
                <a:cs typeface="+mj-cs"/>
              </a:rPr>
              <a:t>2. </a:t>
            </a:r>
            <a:r>
              <a:rPr lang="en-US" altLang="zh-CN" sz="1600">
                <a:ea typeface="黑体"/>
                <a:cs typeface="+mj-cs"/>
              </a:rPr>
              <a:t>What is the impact of spa visits, sports equipment rentals and islands on customer return rates?</a:t>
            </a:r>
            <a:endParaRPr lang="en-US" altLang="zh-CN" sz="1600">
              <a:ea typeface="黑体"/>
              <a:cs typeface="Arial"/>
            </a:endParaRPr>
          </a:p>
          <a:p>
            <a:pPr>
              <a:lnSpc>
                <a:spcPct val="90000"/>
              </a:lnSpc>
            </a:pPr>
            <a:endParaRPr lang="en-US" altLang="zh-CN" sz="1700">
              <a:ea typeface="+mj-ea"/>
              <a:cs typeface="+mj-cs"/>
            </a:endParaRPr>
          </a:p>
        </p:txBody>
      </p:sp>
      <p:pic>
        <p:nvPicPr>
          <p:cNvPr id="4" name="图片 3" descr="图表, 条形图&#10;&#10;已自动生成说明">
            <a:extLst>
              <a:ext uri="{FF2B5EF4-FFF2-40B4-BE49-F238E27FC236}">
                <a16:creationId xmlns:a16="http://schemas.microsoft.com/office/drawing/2014/main" id="{DDB4FFA9-3779-FDD0-2B49-A3D650DBF65B}"/>
              </a:ext>
            </a:extLst>
          </p:cNvPr>
          <p:cNvPicPr>
            <a:picLocks noChangeAspect="1"/>
          </p:cNvPicPr>
          <p:nvPr/>
        </p:nvPicPr>
        <p:blipFill>
          <a:blip r:embed="rId3"/>
          <a:stretch>
            <a:fillRect/>
          </a:stretch>
        </p:blipFill>
        <p:spPr>
          <a:xfrm>
            <a:off x="2425435" y="2533651"/>
            <a:ext cx="2910544" cy="2367042"/>
          </a:xfrm>
          <a:prstGeom prst="rect">
            <a:avLst/>
          </a:prstGeom>
        </p:spPr>
      </p:pic>
      <p:pic>
        <p:nvPicPr>
          <p:cNvPr id="5" name="图片 4" descr="图表, 条形图&#10;&#10;已自动生成说明">
            <a:extLst>
              <a:ext uri="{FF2B5EF4-FFF2-40B4-BE49-F238E27FC236}">
                <a16:creationId xmlns:a16="http://schemas.microsoft.com/office/drawing/2014/main" id="{CB799FE2-E311-94AA-45F8-84177F1ED119}"/>
              </a:ext>
            </a:extLst>
          </p:cNvPr>
          <p:cNvPicPr>
            <a:picLocks noChangeAspect="1"/>
          </p:cNvPicPr>
          <p:nvPr/>
        </p:nvPicPr>
        <p:blipFill>
          <a:blip r:embed="rId4"/>
          <a:stretch>
            <a:fillRect/>
          </a:stretch>
        </p:blipFill>
        <p:spPr>
          <a:xfrm>
            <a:off x="5541552" y="2532204"/>
            <a:ext cx="3176812" cy="2238604"/>
          </a:xfrm>
          <a:prstGeom prst="rect">
            <a:avLst/>
          </a:prstGeom>
        </p:spPr>
      </p:pic>
      <p:pic>
        <p:nvPicPr>
          <p:cNvPr id="6" name="图片 5" descr="图表, 条形图&#10;&#10;已自动生成说明">
            <a:extLst>
              <a:ext uri="{FF2B5EF4-FFF2-40B4-BE49-F238E27FC236}">
                <a16:creationId xmlns:a16="http://schemas.microsoft.com/office/drawing/2014/main" id="{AC7DEF37-E266-7191-11AC-45580B2AD50D}"/>
              </a:ext>
            </a:extLst>
          </p:cNvPr>
          <p:cNvPicPr>
            <a:picLocks noChangeAspect="1"/>
          </p:cNvPicPr>
          <p:nvPr/>
        </p:nvPicPr>
        <p:blipFill>
          <a:blip r:embed="rId5"/>
          <a:stretch>
            <a:fillRect/>
          </a:stretch>
        </p:blipFill>
        <p:spPr>
          <a:xfrm>
            <a:off x="5214682" y="243169"/>
            <a:ext cx="3716668" cy="2140650"/>
          </a:xfrm>
          <a:prstGeom prst="rect">
            <a:avLst/>
          </a:prstGeom>
        </p:spPr>
      </p:pic>
      <p:pic>
        <p:nvPicPr>
          <p:cNvPr id="3" name="图片 2" descr="图表&#10;&#10;已自动生成说明">
            <a:extLst>
              <a:ext uri="{FF2B5EF4-FFF2-40B4-BE49-F238E27FC236}">
                <a16:creationId xmlns:a16="http://schemas.microsoft.com/office/drawing/2014/main" id="{240EC1B3-B543-69D2-F91E-3A04E380837D}"/>
              </a:ext>
            </a:extLst>
          </p:cNvPr>
          <p:cNvPicPr>
            <a:picLocks noChangeAspect="1"/>
          </p:cNvPicPr>
          <p:nvPr/>
        </p:nvPicPr>
        <p:blipFill>
          <a:blip r:embed="rId6"/>
          <a:stretch>
            <a:fillRect/>
          </a:stretch>
        </p:blipFill>
        <p:spPr>
          <a:xfrm>
            <a:off x="2310827" y="159335"/>
            <a:ext cx="2903855" cy="2214982"/>
          </a:xfrm>
          <a:prstGeom prst="rect">
            <a:avLst/>
          </a:prstGeom>
        </p:spPr>
      </p:pic>
      <p:sp>
        <p:nvSpPr>
          <p:cNvPr id="7" name="文本框 6">
            <a:extLst>
              <a:ext uri="{FF2B5EF4-FFF2-40B4-BE49-F238E27FC236}">
                <a16:creationId xmlns:a16="http://schemas.microsoft.com/office/drawing/2014/main" id="{719F185C-5BD7-7927-F5D3-0C95F0BE2305}"/>
              </a:ext>
            </a:extLst>
          </p:cNvPr>
          <p:cNvSpPr txBox="1"/>
          <p:nvPr/>
        </p:nvSpPr>
        <p:spPr>
          <a:xfrm>
            <a:off x="-121700" y="2382201"/>
            <a:ext cx="2298591" cy="276154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114300" eaLnBrk="1" fontAlgn="auto" hangingPunct="1">
              <a:lnSpc>
                <a:spcPct val="90000"/>
              </a:lnSpc>
              <a:spcBef>
                <a:spcPct val="20000"/>
              </a:spcBef>
              <a:spcAft>
                <a:spcPts val="0"/>
              </a:spcAft>
            </a:pPr>
            <a:endParaRPr lang="en-US" altLang="zh-CN" sz="1200" b="1">
              <a:latin typeface="+mn-lt"/>
              <a:ea typeface="黑体"/>
              <a:cs typeface="Arial"/>
            </a:endParaRPr>
          </a:p>
          <a:p>
            <a:pPr marL="342900" indent="-228600" eaLnBrk="1" hangingPunct="1">
              <a:lnSpc>
                <a:spcPct val="90000"/>
              </a:lnSpc>
              <a:spcBef>
                <a:spcPct val="20000"/>
              </a:spcBef>
              <a:spcAft>
                <a:spcPts val="0"/>
              </a:spcAft>
              <a:buFont typeface="Arial" panose="020B0604020202020204" pitchFamily="34" charset="0"/>
              <a:buChar char="•"/>
            </a:pPr>
            <a:r>
              <a:rPr lang="en-US" altLang="zh-CN" sz="1200">
                <a:latin typeface="+mn-lt"/>
                <a:ea typeface="黑体"/>
                <a:cs typeface="+mn-cs"/>
              </a:rPr>
              <a:t>Customers who lived on Kauai island are more likely to return.</a:t>
            </a:r>
            <a:endParaRPr lang="en-US" altLang="zh-CN" sz="1200">
              <a:latin typeface="+mn-lt"/>
              <a:ea typeface="黑体"/>
              <a:cs typeface="Arial"/>
            </a:endParaRPr>
          </a:p>
          <a:p>
            <a:pPr marL="342900" indent="-228600" eaLnBrk="1" hangingPunct="1">
              <a:lnSpc>
                <a:spcPct val="90000"/>
              </a:lnSpc>
              <a:spcBef>
                <a:spcPct val="20000"/>
              </a:spcBef>
              <a:spcAft>
                <a:spcPts val="0"/>
              </a:spcAft>
              <a:buFont typeface="Arial" panose="020B0604020202020204" pitchFamily="34" charset="0"/>
              <a:buChar char="•"/>
            </a:pPr>
            <a:r>
              <a:rPr lang="en-US" altLang="zh-CN" sz="1200">
                <a:latin typeface="+mn-lt"/>
                <a:ea typeface="黑体"/>
                <a:cs typeface="+mn-cs"/>
              </a:rPr>
              <a:t>Customers who purchase services are more likely to return.</a:t>
            </a:r>
            <a:endParaRPr lang="en-US" altLang="zh-CN" sz="1200">
              <a:latin typeface="+mn-lt"/>
              <a:ea typeface="黑体"/>
              <a:cs typeface="Arial"/>
            </a:endParaRPr>
          </a:p>
          <a:p>
            <a:pPr marL="342900" indent="-228600">
              <a:lnSpc>
                <a:spcPct val="90000"/>
              </a:lnSpc>
              <a:spcBef>
                <a:spcPct val="20000"/>
              </a:spcBef>
              <a:spcAft>
                <a:spcPts val="0"/>
              </a:spcAft>
              <a:buFont typeface="Arial,Sans-Serif" panose="020B0604020202020204" pitchFamily="34" charset="0"/>
              <a:buChar char="•"/>
            </a:pPr>
            <a:r>
              <a:rPr lang="en-US" sz="1200">
                <a:latin typeface="+mn-lt"/>
                <a:ea typeface="黑体"/>
                <a:cs typeface="Arial"/>
              </a:rPr>
              <a:t>Most customers who rented sport equipment would likely return.</a:t>
            </a:r>
          </a:p>
          <a:p>
            <a:pPr marL="342900" indent="-228600">
              <a:lnSpc>
                <a:spcPct val="90000"/>
              </a:lnSpc>
              <a:spcBef>
                <a:spcPct val="20000"/>
              </a:spcBef>
              <a:spcAft>
                <a:spcPts val="0"/>
              </a:spcAft>
              <a:buFont typeface="Arial" panose="020B0604020202020204" pitchFamily="34" charset="0"/>
              <a:buChar char="•"/>
            </a:pPr>
            <a:endParaRPr lang="en-US" altLang="zh-CN" sz="1500" b="1">
              <a:latin typeface="+mn-lt"/>
              <a:ea typeface="黑体"/>
              <a:cs typeface="Arial"/>
            </a:endParaRPr>
          </a:p>
        </p:txBody>
      </p:sp>
    </p:spTree>
    <p:extLst>
      <p:ext uri="{BB962C8B-B14F-4D97-AF65-F5344CB8AC3E}">
        <p14:creationId xmlns:p14="http://schemas.microsoft.com/office/powerpoint/2010/main" val="2246191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273843"/>
            <a:ext cx="8375585" cy="1566988"/>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0D2C6F65-8041-5601-4903-8BD9C8BCBB83}"/>
              </a:ext>
            </a:extLst>
          </p:cNvPr>
          <p:cNvSpPr>
            <a:spLocks noGrp="1"/>
          </p:cNvSpPr>
          <p:nvPr>
            <p:ph type="title"/>
          </p:nvPr>
        </p:nvSpPr>
        <p:spPr>
          <a:xfrm>
            <a:off x="788670" y="440116"/>
            <a:ext cx="2743200" cy="1234440"/>
          </a:xfrm>
        </p:spPr>
        <p:txBody>
          <a:bodyPr vert="horz" lIns="91440" tIns="45720" rIns="91440" bIns="45720" rtlCol="0" anchor="ctr">
            <a:normAutofit fontScale="90000"/>
          </a:bodyPr>
          <a:lstStyle/>
          <a:p>
            <a:pPr>
              <a:lnSpc>
                <a:spcPct val="90000"/>
              </a:lnSpc>
            </a:pPr>
            <a:r>
              <a:rPr lang="en-US" altLang="zh-CN" sz="1300" dirty="0">
                <a:ea typeface="黑体"/>
                <a:cs typeface="+mj-cs"/>
              </a:rPr>
              <a:t>3rd KPI - Revenue Per Reservation Analysis</a:t>
            </a:r>
            <a:br>
              <a:rPr lang="en-US" altLang="zh-CN" sz="1300" dirty="0">
                <a:ea typeface="+mj-ea"/>
                <a:cs typeface="+mj-cs"/>
              </a:rPr>
            </a:br>
            <a:r>
              <a:rPr lang="en-US" altLang="zh-CN" sz="1300" b="0" dirty="0">
                <a:ea typeface="黑体"/>
                <a:cs typeface="+mj-cs"/>
              </a:rPr>
              <a:t>1. How would the choice of hotel amenities like spa visits and sports equipment rentals impact revenue per reservation during the holidays for each gender? </a:t>
            </a:r>
          </a:p>
          <a:p>
            <a:pPr>
              <a:lnSpc>
                <a:spcPct val="90000"/>
              </a:lnSpc>
            </a:pPr>
            <a:endParaRPr lang="en-US" altLang="zh-CN" sz="1300">
              <a:ea typeface="黑体"/>
              <a:cs typeface="Arial"/>
            </a:endParaRPr>
          </a:p>
        </p:txBody>
      </p:sp>
      <p:sp>
        <p:nvSpPr>
          <p:cNvPr id="14" name="Rectangle 1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79330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82656" y="1050479"/>
            <a:ext cx="109728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文本占位符 2">
            <a:extLst>
              <a:ext uri="{FF2B5EF4-FFF2-40B4-BE49-F238E27FC236}">
                <a16:creationId xmlns:a16="http://schemas.microsoft.com/office/drawing/2014/main" id="{A92420A4-DF74-D578-FDE7-D733B73B2FA4}"/>
              </a:ext>
            </a:extLst>
          </p:cNvPr>
          <p:cNvSpPr>
            <a:spLocks noGrp="1"/>
          </p:cNvSpPr>
          <p:nvPr>
            <p:ph type="body" idx="10"/>
          </p:nvPr>
        </p:nvSpPr>
        <p:spPr>
          <a:xfrm>
            <a:off x="3937579" y="440116"/>
            <a:ext cx="4580057" cy="1234440"/>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altLang="zh-CN" sz="1300" b="1">
                <a:ea typeface="+mn-ea"/>
                <a:cs typeface="+mn-cs"/>
              </a:rPr>
              <a:t>Female contribute more than male in revenue per reservation.</a:t>
            </a:r>
          </a:p>
          <a:p>
            <a:pPr indent="-228600">
              <a:lnSpc>
                <a:spcPct val="90000"/>
              </a:lnSpc>
              <a:buFont typeface="Arial" panose="020B0604020202020204" pitchFamily="34" charset="0"/>
              <a:buChar char="•"/>
            </a:pPr>
            <a:r>
              <a:rPr lang="en-US" sz="1300" b="1">
                <a:ea typeface="+mn-ea"/>
                <a:cs typeface="+mn-cs"/>
              </a:rPr>
              <a:t>Customers who participated in both activity or only rented sports equipment has the highest revenue per reservation, with more females than males. </a:t>
            </a:r>
            <a:endParaRPr lang="en-US" sz="1300">
              <a:ea typeface="+mn-ea"/>
              <a:cs typeface="+mn-cs"/>
            </a:endParaRPr>
          </a:p>
        </p:txBody>
      </p:sp>
      <p:pic>
        <p:nvPicPr>
          <p:cNvPr id="5" name="图片 4" descr="图表, 条形图&#10;&#10;已自动生成说明">
            <a:extLst>
              <a:ext uri="{FF2B5EF4-FFF2-40B4-BE49-F238E27FC236}">
                <a16:creationId xmlns:a16="http://schemas.microsoft.com/office/drawing/2014/main" id="{91B5C1E9-7FAC-D7A7-5B5E-14336D8FA0E2}"/>
              </a:ext>
            </a:extLst>
          </p:cNvPr>
          <p:cNvPicPr>
            <a:picLocks noChangeAspect="1"/>
          </p:cNvPicPr>
          <p:nvPr/>
        </p:nvPicPr>
        <p:blipFill>
          <a:blip r:embed="rId2"/>
          <a:stretch>
            <a:fillRect/>
          </a:stretch>
        </p:blipFill>
        <p:spPr>
          <a:xfrm>
            <a:off x="4502104" y="1974064"/>
            <a:ext cx="4015678" cy="2708147"/>
          </a:xfrm>
          <a:prstGeom prst="rect">
            <a:avLst/>
          </a:prstGeom>
        </p:spPr>
      </p:pic>
      <p:pic>
        <p:nvPicPr>
          <p:cNvPr id="4" name="图片 3" descr="图表&#10;&#10;已自动生成说明">
            <a:extLst>
              <a:ext uri="{FF2B5EF4-FFF2-40B4-BE49-F238E27FC236}">
                <a16:creationId xmlns:a16="http://schemas.microsoft.com/office/drawing/2014/main" id="{8B44F82D-BB30-A874-524B-9904B3928C63}"/>
              </a:ext>
            </a:extLst>
          </p:cNvPr>
          <p:cNvPicPr>
            <a:picLocks noChangeAspect="1"/>
          </p:cNvPicPr>
          <p:nvPr/>
        </p:nvPicPr>
        <p:blipFill>
          <a:blip r:embed="rId3"/>
          <a:stretch>
            <a:fillRect/>
          </a:stretch>
        </p:blipFill>
        <p:spPr>
          <a:xfrm>
            <a:off x="416859" y="2069313"/>
            <a:ext cx="3744802" cy="2612898"/>
          </a:xfrm>
          <a:prstGeom prst="rect">
            <a:avLst/>
          </a:prstGeom>
        </p:spPr>
      </p:pic>
    </p:spTree>
    <p:extLst>
      <p:ext uri="{BB962C8B-B14F-4D97-AF65-F5344CB8AC3E}">
        <p14:creationId xmlns:p14="http://schemas.microsoft.com/office/powerpoint/2010/main" val="3603324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81" y="475214"/>
            <a:ext cx="3695560" cy="4121944"/>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42F0BF6-277D-9BCA-94FB-31F44D46DCC7}"/>
              </a:ext>
            </a:extLst>
          </p:cNvPr>
          <p:cNvSpPr>
            <a:spLocks noGrp="1"/>
          </p:cNvSpPr>
          <p:nvPr>
            <p:ph type="title"/>
          </p:nvPr>
        </p:nvSpPr>
        <p:spPr>
          <a:xfrm>
            <a:off x="304285" y="278151"/>
            <a:ext cx="4556099" cy="829818"/>
          </a:xfrm>
        </p:spPr>
        <p:txBody>
          <a:bodyPr vert="horz" wrap="square" lIns="91440" tIns="45720" rIns="91440" bIns="45720" numCol="1" rtlCol="0" anchor="ctr" anchorCtr="0" compatLnSpc="1">
            <a:noAutofit/>
          </a:bodyPr>
          <a:lstStyle/>
          <a:p>
            <a:pPr>
              <a:lnSpc>
                <a:spcPct val="90000"/>
              </a:lnSpc>
            </a:pPr>
            <a:r>
              <a:rPr lang="en-US" altLang="zh-CN" sz="1600" dirty="0">
                <a:ea typeface="黑体"/>
                <a:cs typeface="+mj-cs"/>
              </a:rPr>
              <a:t>3rd KPI - Revenue Per Reservation Analysis</a:t>
            </a:r>
            <a:br>
              <a:rPr lang="en-US" altLang="zh-CN" sz="1600" dirty="0">
                <a:ea typeface="黑体"/>
                <a:cs typeface="+mj-cs"/>
              </a:rPr>
            </a:br>
            <a:r>
              <a:rPr lang="en-US" altLang="zh-CN" sz="1600" b="0" dirty="0">
                <a:ea typeface="黑体"/>
                <a:cs typeface="Arial"/>
              </a:rPr>
              <a:t>2. What strategy should be provided to customers in each age group to increase the revenue per reservation during holidays?</a:t>
            </a:r>
          </a:p>
        </p:txBody>
      </p:sp>
      <p:sp>
        <p:nvSpPr>
          <p:cNvPr id="16" name="Rectangle 15">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175" y="87782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094" y="1591056"/>
            <a:ext cx="2968987"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文本占位符 2">
            <a:extLst>
              <a:ext uri="{FF2B5EF4-FFF2-40B4-BE49-F238E27FC236}">
                <a16:creationId xmlns:a16="http://schemas.microsoft.com/office/drawing/2014/main" id="{C02F5B36-5E2A-3DC8-34F5-C52121A21DE2}"/>
              </a:ext>
            </a:extLst>
          </p:cNvPr>
          <p:cNvSpPr>
            <a:spLocks noGrp="1"/>
          </p:cNvSpPr>
          <p:nvPr>
            <p:ph type="body" idx="10"/>
          </p:nvPr>
        </p:nvSpPr>
        <p:spPr>
          <a:xfrm>
            <a:off x="148621" y="1693739"/>
            <a:ext cx="3042397" cy="2571750"/>
          </a:xfrm>
        </p:spPr>
        <p:txBody>
          <a:bodyPr vert="horz" lIns="91440" tIns="45720" rIns="91440" bIns="45720" rtlCol="0">
            <a:normAutofit/>
          </a:bodyPr>
          <a:lstStyle/>
          <a:p>
            <a:pPr marL="285750" indent="-228600">
              <a:lnSpc>
                <a:spcPct val="90000"/>
              </a:lnSpc>
              <a:buFont typeface="Arial" panose="020B0604020202020204" pitchFamily="34" charset="0"/>
              <a:buChar char="•"/>
            </a:pPr>
            <a:r>
              <a:rPr lang="en-US" altLang="zh-CN" sz="1100" b="1" dirty="0">
                <a:ea typeface="黑体"/>
                <a:cs typeface="+mn-cs"/>
              </a:rPr>
              <a:t>Most profitable area:</a:t>
            </a:r>
            <a:endParaRPr lang="en-US" altLang="zh-CN" sz="1100">
              <a:ea typeface="黑体"/>
              <a:cs typeface="+mn-cs"/>
            </a:endParaRPr>
          </a:p>
          <a:p>
            <a:pPr lvl="2">
              <a:lnSpc>
                <a:spcPct val="90000"/>
              </a:lnSpc>
              <a:buFont typeface="Arial" charset="0"/>
              <a:buChar char="•"/>
            </a:pPr>
            <a:r>
              <a:rPr lang="en-US" altLang="zh-CN" sz="1100" b="1" dirty="0">
                <a:ea typeface="黑体"/>
                <a:cs typeface="+mn-cs"/>
              </a:rPr>
              <a:t>Revenue per reservation-Relaxation and sports </a:t>
            </a:r>
            <a:endParaRPr lang="en-US" altLang="zh-CN" sz="1100">
              <a:ea typeface="黑体"/>
              <a:cs typeface="Arial"/>
            </a:endParaRPr>
          </a:p>
          <a:p>
            <a:pPr lvl="2">
              <a:lnSpc>
                <a:spcPct val="90000"/>
              </a:lnSpc>
              <a:buFont typeface="Arial" charset="0"/>
              <a:buChar char="•"/>
            </a:pPr>
            <a:r>
              <a:rPr lang="en-US" altLang="zh-CN" sz="1100" b="1" dirty="0">
                <a:ea typeface="黑体"/>
                <a:cs typeface="+mn-cs"/>
              </a:rPr>
              <a:t>Elder age group tend to spend more than younger age group, with the most profits came from relaxation. </a:t>
            </a:r>
            <a:endParaRPr lang="en-US" altLang="zh-CN" sz="1100">
              <a:ea typeface="黑体"/>
              <a:cs typeface="Arial"/>
            </a:endParaRPr>
          </a:p>
          <a:p>
            <a:pPr lvl="2">
              <a:lnSpc>
                <a:spcPct val="90000"/>
              </a:lnSpc>
              <a:buFont typeface="Arial" charset="0"/>
              <a:buChar char="•"/>
            </a:pPr>
            <a:r>
              <a:rPr lang="en-US" altLang="zh-CN" sz="1100" b="1" dirty="0">
                <a:ea typeface="黑体"/>
                <a:cs typeface="+mn-cs"/>
              </a:rPr>
              <a:t>Targeting to increase number of customers for elder age group, increase spending for middle age group with promotion on single and couple room type.</a:t>
            </a:r>
            <a:br>
              <a:rPr lang="en-US" altLang="zh-CN" sz="1100" dirty="0">
                <a:ea typeface="+mn-ea"/>
                <a:cs typeface="+mn-cs"/>
              </a:rPr>
            </a:br>
            <a:endParaRPr lang="en-US" altLang="zh-CN" sz="1100">
              <a:ea typeface="+mn-ea"/>
              <a:cs typeface="Arial"/>
            </a:endParaRPr>
          </a:p>
        </p:txBody>
      </p:sp>
      <p:pic>
        <p:nvPicPr>
          <p:cNvPr id="5" name="图片 4" descr="图表, 条形图&#10;&#10;已自动生成说明">
            <a:extLst>
              <a:ext uri="{FF2B5EF4-FFF2-40B4-BE49-F238E27FC236}">
                <a16:creationId xmlns:a16="http://schemas.microsoft.com/office/drawing/2014/main" id="{B220A335-448B-F35D-3EA4-E2CB4B012035}"/>
              </a:ext>
            </a:extLst>
          </p:cNvPr>
          <p:cNvPicPr>
            <a:picLocks noChangeAspect="1"/>
          </p:cNvPicPr>
          <p:nvPr/>
        </p:nvPicPr>
        <p:blipFill>
          <a:blip r:embed="rId2"/>
          <a:stretch>
            <a:fillRect/>
          </a:stretch>
        </p:blipFill>
        <p:spPr>
          <a:xfrm>
            <a:off x="5444981" y="220668"/>
            <a:ext cx="3696734" cy="2502447"/>
          </a:xfrm>
          <a:prstGeom prst="rect">
            <a:avLst/>
          </a:prstGeom>
        </p:spPr>
      </p:pic>
      <p:pic>
        <p:nvPicPr>
          <p:cNvPr id="7" name="图片 6" descr="图表, 条形图&#10;&#10;已自动生成说明">
            <a:extLst>
              <a:ext uri="{FF2B5EF4-FFF2-40B4-BE49-F238E27FC236}">
                <a16:creationId xmlns:a16="http://schemas.microsoft.com/office/drawing/2014/main" id="{D0398E8D-1FD7-F7BD-8774-1A4BB04C482E}"/>
              </a:ext>
            </a:extLst>
          </p:cNvPr>
          <p:cNvPicPr>
            <a:picLocks noChangeAspect="1"/>
          </p:cNvPicPr>
          <p:nvPr/>
        </p:nvPicPr>
        <p:blipFill>
          <a:blip r:embed="rId3"/>
          <a:stretch>
            <a:fillRect/>
          </a:stretch>
        </p:blipFill>
        <p:spPr>
          <a:xfrm>
            <a:off x="3129186" y="1259683"/>
            <a:ext cx="2392958" cy="1489657"/>
          </a:xfrm>
          <a:prstGeom prst="rect">
            <a:avLst/>
          </a:prstGeom>
        </p:spPr>
      </p:pic>
      <p:pic>
        <p:nvPicPr>
          <p:cNvPr id="6" name="图片 5" descr="图表, 散点图, 气泡图&#10;&#10;已自动生成说明">
            <a:extLst>
              <a:ext uri="{FF2B5EF4-FFF2-40B4-BE49-F238E27FC236}">
                <a16:creationId xmlns:a16="http://schemas.microsoft.com/office/drawing/2014/main" id="{9183F86F-9859-A552-A218-C2D6092C5437}"/>
              </a:ext>
            </a:extLst>
          </p:cNvPr>
          <p:cNvPicPr>
            <a:picLocks noChangeAspect="1"/>
          </p:cNvPicPr>
          <p:nvPr/>
        </p:nvPicPr>
        <p:blipFill>
          <a:blip r:embed="rId4"/>
          <a:stretch>
            <a:fillRect/>
          </a:stretch>
        </p:blipFill>
        <p:spPr>
          <a:xfrm>
            <a:off x="3471334" y="2753094"/>
            <a:ext cx="5253414" cy="2389344"/>
          </a:xfrm>
          <a:prstGeom prst="rect">
            <a:avLst/>
          </a:prstGeom>
        </p:spPr>
      </p:pic>
      <p:pic>
        <p:nvPicPr>
          <p:cNvPr id="4" name="图片 3">
            <a:extLst>
              <a:ext uri="{FF2B5EF4-FFF2-40B4-BE49-F238E27FC236}">
                <a16:creationId xmlns:a16="http://schemas.microsoft.com/office/drawing/2014/main" id="{FE939FBB-2C4F-DD1B-3A3F-7504A60637E6}"/>
              </a:ext>
            </a:extLst>
          </p:cNvPr>
          <p:cNvPicPr>
            <a:picLocks noChangeAspect="1"/>
          </p:cNvPicPr>
          <p:nvPr/>
        </p:nvPicPr>
        <p:blipFill>
          <a:blip r:embed="rId5"/>
          <a:stretch>
            <a:fillRect/>
          </a:stretch>
        </p:blipFill>
        <p:spPr>
          <a:xfrm>
            <a:off x="4713715" y="1115970"/>
            <a:ext cx="728277" cy="285750"/>
          </a:xfrm>
          <a:prstGeom prst="rect">
            <a:avLst/>
          </a:prstGeom>
        </p:spPr>
      </p:pic>
    </p:spTree>
    <p:extLst>
      <p:ext uri="{BB962C8B-B14F-4D97-AF65-F5344CB8AC3E}">
        <p14:creationId xmlns:p14="http://schemas.microsoft.com/office/powerpoint/2010/main" val="1109474754"/>
      </p:ext>
    </p:extLst>
  </p:cSld>
  <p:clrMapOvr>
    <a:masterClrMapping/>
  </p:clrMapOvr>
</p:sld>
</file>

<file path=ppt/theme/theme1.xml><?xml version="1.0" encoding="utf-8"?>
<a:theme xmlns:a="http://schemas.openxmlformats.org/drawingml/2006/main" name="UNSW_PowerPoint_16x9_widescreen">
  <a:themeElements>
    <a:clrScheme name="AGSM">
      <a:dk1>
        <a:srgbClr val="404040"/>
      </a:dk1>
      <a:lt1>
        <a:sysClr val="window" lastClr="FFFFFF"/>
      </a:lt1>
      <a:dk2>
        <a:srgbClr val="063E8D"/>
      </a:dk2>
      <a:lt2>
        <a:srgbClr val="CCCCCC"/>
      </a:lt2>
      <a:accent1>
        <a:srgbClr val="063E8D"/>
      </a:accent1>
      <a:accent2>
        <a:srgbClr val="FFD700"/>
      </a:accent2>
      <a:accent3>
        <a:srgbClr val="0067A8"/>
      </a:accent3>
      <a:accent4>
        <a:srgbClr val="00568E"/>
      </a:accent4>
      <a:accent5>
        <a:srgbClr val="004372"/>
      </a:accent5>
      <a:accent6>
        <a:srgbClr val="002E52"/>
      </a:accent6>
      <a:hlink>
        <a:srgbClr val="33CCFF"/>
      </a:hlink>
      <a:folHlink>
        <a:srgbClr val="063E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kumimoji="0" sz="1150" b="1" i="0" u="none" strike="noStrike" kern="1200" cap="none" spc="0" normalizeH="0" baseline="0" noProof="0" dirty="0" smtClean="0">
            <a:ln>
              <a:noFill/>
            </a:ln>
            <a:solidFill>
              <a:schemeClr val="tx1"/>
            </a:solidFill>
            <a:effectLst/>
            <a:uLnTx/>
            <a:uFillTx/>
            <a:latin typeface="Sommet bold"/>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08AA767018E14B9E6E0FA55F79011D" ma:contentTypeVersion="3" ma:contentTypeDescription="Create a new document." ma:contentTypeScope="" ma:versionID="9228ecdc5ddf7d8446b1db46c1269fcf">
  <xsd:schema xmlns:xsd="http://www.w3.org/2001/XMLSchema" xmlns:xs="http://www.w3.org/2001/XMLSchema" xmlns:p="http://schemas.microsoft.com/office/2006/metadata/properties" xmlns:ns2="0f3c11e9-65ab-4c9e-afdf-46f8eb986081" targetNamespace="http://schemas.microsoft.com/office/2006/metadata/properties" ma:root="true" ma:fieldsID="67f1e736b9a5959485a9952e3d21e906" ns2:_="">
    <xsd:import namespace="0f3c11e9-65ab-4c9e-afdf-46f8eb98608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3c11e9-65ab-4c9e-afdf-46f8eb9860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62FE6C-41EE-4428-B560-013CBF4701C2}">
  <ds:schemaRefs>
    <ds:schemaRef ds:uri="0f3c11e9-65ab-4c9e-afdf-46f8eb98608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CA0D1B9-3404-4CAC-86F4-4FD26645EC81}">
  <ds:schemaRefs/>
</ds:datastoreItem>
</file>

<file path=customXml/itemProps3.xml><?xml version="1.0" encoding="utf-8"?>
<ds:datastoreItem xmlns:ds="http://schemas.openxmlformats.org/officeDocument/2006/customXml" ds:itemID="{94EF49F8-ED0E-499D-86CC-5E87D8D5C925}">
  <ds:schemaRefs>
    <ds:schemaRef ds:uri="http://schemas.microsoft.com/sharepoint/v3/contenttype/forms"/>
  </ds:schemaRefs>
</ds:datastoreItem>
</file>

<file path=customXml/itemProps4.xml><?xml version="1.0" encoding="utf-8"?>
<ds:datastoreItem xmlns:ds="http://schemas.openxmlformats.org/officeDocument/2006/customXml" ds:itemID="{7DDFDEC9-ADBF-4CC8-9D1E-B0B929F52DDA}">
  <ds:schemaRefs/>
</ds:datastoreItem>
</file>

<file path=docProps/app.xml><?xml version="1.0" encoding="utf-8"?>
<Properties xmlns="http://schemas.openxmlformats.org/officeDocument/2006/extended-properties" xmlns:vt="http://schemas.openxmlformats.org/officeDocument/2006/docPropsVTypes">
  <Template>UNSW_PowerPoint_16x9_widescreen</Template>
  <TotalTime>0</TotalTime>
  <Words>2029</Words>
  <Application>Microsoft Macintosh PowerPoint</Application>
  <PresentationFormat>On-screen Show (16:9)</PresentationFormat>
  <Paragraphs>128</Paragraphs>
  <Slides>12</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MS PGothic</vt:lpstr>
      <vt:lpstr>黑体</vt:lpstr>
      <vt:lpstr>Arial</vt:lpstr>
      <vt:lpstr>Arial,Sans-Serif</vt:lpstr>
      <vt:lpstr>Calibri</vt:lpstr>
      <vt:lpstr>Lucida Grande</vt:lpstr>
      <vt:lpstr>Sommet</vt:lpstr>
      <vt:lpstr>Wingdings</vt:lpstr>
      <vt:lpstr>UNSW_PowerPoint_16x9_widescreen</vt:lpstr>
      <vt:lpstr>PowerPoint Presentation</vt:lpstr>
      <vt:lpstr>Contoso's Strategic Focus: An overview</vt:lpstr>
      <vt:lpstr>1st KPI - Customer Number Analysis 1. What is the empirical analysis of the distribution of customer preferences and demographic characteristics during the holiday?</vt:lpstr>
      <vt:lpstr>Continued</vt:lpstr>
      <vt:lpstr>1st KPI - Customer Number Analysis 2.What would be the most effective source for attracting customers to our hotels during the holiday seasons?</vt:lpstr>
      <vt:lpstr>1. Which customer segments (age, gender, country, ) have the highest return rates , and how do these rates compare to the overall target of 0.2? </vt:lpstr>
      <vt:lpstr>2. What is the impact of spa visits, sports equipment rentals and islands on customer return rates? </vt:lpstr>
      <vt:lpstr>3rd KPI - Revenue Per Reservation Analysis 1. How would the choice of hotel amenities like spa visits and sports equipment rentals impact revenue per reservation during the holidays for each gender?  </vt:lpstr>
      <vt:lpstr>3rd KPI - Revenue Per Reservation Analysis 2. What strategy should be provided to customers in each age group to increase the revenue per reservation during holidays?</vt:lpstr>
      <vt:lpstr>3rd KPI - Revenue Per Reservation Analysis 3. Which island branch is most profitable and what marketing campaign should be implemented for each country?</vt:lpstr>
      <vt:lpstr>Conclusion: Business strategies for Contoso</vt:lpstr>
      <vt:lpstr>Thank you!</vt:lpstr>
    </vt:vector>
  </TitlesOfParts>
  <Company>UNSW Faculty of Science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Warton</dc:creator>
  <cp:lastModifiedBy>Hima Rohini Mallina</cp:lastModifiedBy>
  <cp:revision>207</cp:revision>
  <cp:lastPrinted>2017-01-17T00:36:00Z</cp:lastPrinted>
  <dcterms:created xsi:type="dcterms:W3CDTF">2017-11-02T23:43:00Z</dcterms:created>
  <dcterms:modified xsi:type="dcterms:W3CDTF">2025-03-30T08:32:03Z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BDocumentType">
    <vt:lpwstr>16</vt:lpwstr>
  </property>
  <property fmtid="{D5CDD505-2E9C-101B-9397-08002B2CF9AE}" pid="3" name="Order">
    <vt:lpwstr>6600.00000000000</vt:lpwstr>
  </property>
  <property fmtid="{D5CDD505-2E9C-101B-9397-08002B2CF9AE}" pid="4" name="Category">
    <vt:lpwstr>AGSM</vt:lpwstr>
  </property>
  <property fmtid="{D5CDD505-2E9C-101B-9397-08002B2CF9AE}" pid="5" name="ASBDepartment">
    <vt:lpwstr>8</vt:lpwstr>
  </property>
  <property fmtid="{D5CDD505-2E9C-101B-9397-08002B2CF9AE}" pid="6" name="ASBUpdatedDate">
    <vt:lpwstr>2015-09-08T00:00:00Z</vt:lpwstr>
  </property>
  <property fmtid="{D5CDD505-2E9C-101B-9397-08002B2CF9AE}" pid="7" name="ASBProgram">
    <vt:lpwstr>5</vt:lpwstr>
  </property>
  <property fmtid="{D5CDD505-2E9C-101B-9397-08002B2CF9AE}" pid="8" name="Format">
    <vt:lpwstr>PowerPoint</vt:lpwstr>
  </property>
  <property fmtid="{D5CDD505-2E9C-101B-9397-08002B2CF9AE}" pid="9" name="UnswBus_ResourceCategory">
    <vt:lpwstr>78;#AGSM|e641e8a1-99e5-404f-bd7c-35803f4d985d</vt:lpwstr>
  </property>
  <property fmtid="{D5CDD505-2E9C-101B-9397-08002B2CF9AE}" pid="10" name="UnswBus_ResourceType">
    <vt:lpwstr>Template</vt:lpwstr>
  </property>
  <property fmtid="{D5CDD505-2E9C-101B-9397-08002B2CF9AE}" pid="11" name="i7e4caf4883549738b3fce866cf588f7">
    <vt:lpwstr>AGSM|e641e8a1-99e5-404f-bd7c-35803f4d985d</vt:lpwstr>
  </property>
  <property fmtid="{D5CDD505-2E9C-101B-9397-08002B2CF9AE}" pid="12" name="TaxCatchAll">
    <vt:lpwstr>78;#AGSM|e641e8a1-99e5-404f-bd7c-35803f4d985d</vt:lpwstr>
  </property>
  <property fmtid="{D5CDD505-2E9C-101B-9397-08002B2CF9AE}" pid="13" name="l106d6d0667840b48999320499b4dd29">
    <vt:lpwstr/>
  </property>
  <property fmtid="{D5CDD505-2E9C-101B-9397-08002B2CF9AE}" pid="14" name="UnswBus_EnterpriseKeywords">
    <vt:lpwstr/>
  </property>
  <property fmtid="{D5CDD505-2E9C-101B-9397-08002B2CF9AE}" pid="15" name="cfdce602ab9848b4bf80c62eae0cddb3">
    <vt:lpwstr/>
  </property>
  <property fmtid="{D5CDD505-2E9C-101B-9397-08002B2CF9AE}" pid="16" name="UnswBus_SchoolUnit">
    <vt:lpwstr/>
  </property>
  <property fmtid="{D5CDD505-2E9C-101B-9397-08002B2CF9AE}" pid="17" name="UnswBus_Description">
    <vt:lpwstr>Branded templates produced by the UNSW Business School Marketing team</vt:lpwstr>
  </property>
  <property fmtid="{D5CDD505-2E9C-101B-9397-08002B2CF9AE}" pid="18" name="ICV">
    <vt:lpwstr>B842A5FAEF7A428395664701D8DEF31F_13</vt:lpwstr>
  </property>
  <property fmtid="{D5CDD505-2E9C-101B-9397-08002B2CF9AE}" pid="19" name="KSOProductBuildVer">
    <vt:lpwstr>2052-12.1.0.15712</vt:lpwstr>
  </property>
  <property fmtid="{D5CDD505-2E9C-101B-9397-08002B2CF9AE}" pid="20" name="ContentTypeId">
    <vt:lpwstr>0x0101001908AA767018E14B9E6E0FA55F79011D</vt:lpwstr>
  </property>
</Properties>
</file>