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1" r:id="rId2"/>
    <p:sldId id="366" r:id="rId3"/>
    <p:sldId id="359" r:id="rId4"/>
    <p:sldId id="362" r:id="rId5"/>
    <p:sldId id="364" r:id="rId6"/>
    <p:sldId id="365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im.barrett@dfo.mpo.g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16288"/>
              </p:ext>
            </p:extLst>
          </p:nvPr>
        </p:nvGraphicFramePr>
        <p:xfrm>
          <a:off x="838200" y="2202870"/>
          <a:ext cx="11353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4145630924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771812043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189191919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225143181"/>
                    </a:ext>
                  </a:extLst>
                </a:gridCol>
              </a:tblGrid>
              <a:tr h="415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Landings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CPUE for purse seine fleet</a:t>
                      </a:r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of total (benthic) biomass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groundfish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bottom trawl survey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SSB from acoustic surveys on the spawning grounds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56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004" y="3898669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4" y="538110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921135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27888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4964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7048" y="235460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targets the appropriate habitat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510916" y="231100"/>
            <a:ext cx="2369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Annual variability in index is high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837048" y="1046398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does </a:t>
            </a:r>
            <a:r>
              <a:rPr lang="en-US" u="sng" dirty="0" smtClean="0"/>
              <a:t>not</a:t>
            </a:r>
            <a:r>
              <a:rPr lang="en-US" dirty="0" smtClean="0"/>
              <a:t> target  the appropriate habitat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37498"/>
            <a:ext cx="2501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temporal coverage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670881"/>
            <a:ext cx="2435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temporal coverage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3572512" y="1126380"/>
            <a:ext cx="2253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Optimal survey timing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9510916" y="1046398"/>
            <a:ext cx="2553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is not proportional </a:t>
            </a:r>
          </a:p>
          <a:p>
            <a:r>
              <a:rPr lang="en-US" dirty="0" smtClean="0"/>
              <a:t>to abundance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840743" y="1828794"/>
            <a:ext cx="9579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text boxes and paste in Table below as many times as needed. Add other pros/cons if you want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2512" y="246976"/>
            <a:ext cx="2257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spatial coverage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3572512" y="716018"/>
            <a:ext cx="21842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spatial coverage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3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01544"/>
              </p:ext>
            </p:extLst>
          </p:nvPr>
        </p:nvGraphicFramePr>
        <p:xfrm>
          <a:off x="838200" y="1690689"/>
          <a:ext cx="10806404" cy="110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586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Spatial Area: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186045"/>
              </p:ext>
            </p:extLst>
          </p:nvPr>
        </p:nvGraphicFramePr>
        <p:xfrm>
          <a:off x="838200" y="3028077"/>
          <a:ext cx="108064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indicator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e.g.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coustic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index of SSB or bottom trawl biomass index 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67721"/>
              </p:ext>
            </p:extLst>
          </p:nvPr>
        </p:nvGraphicFramePr>
        <p:xfrm>
          <a:off x="838200" y="4634169"/>
          <a:ext cx="10806404" cy="12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840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Rational for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choice. Any candidate best practice criteria?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016251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216130" y="4634169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898571" y="793414"/>
            <a:ext cx="31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Entire Stock </a:t>
            </a:r>
            <a:r>
              <a:rPr lang="en-US" u="sng" dirty="0"/>
              <a:t>or</a:t>
            </a:r>
            <a:r>
              <a:rPr lang="en-US" dirty="0"/>
              <a:t> MU1</a:t>
            </a:r>
            <a:endParaRPr lang="en-CA" dirty="0"/>
          </a:p>
          <a:p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49690" y="1027906"/>
            <a:ext cx="1548881" cy="67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52226"/>
              </p:ext>
            </p:extLst>
          </p:nvPr>
        </p:nvGraphicFramePr>
        <p:xfrm>
          <a:off x="857167" y="1605304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Performance Metric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Indicator</a:t>
                      </a:r>
                      <a:r>
                        <a:rPr lang="en-US" dirty="0" smtClean="0"/>
                        <a:t> &gt;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LRP</a:t>
                      </a:r>
                      <a:r>
                        <a:rPr lang="en-US" dirty="0" smtClean="0"/>
                        <a:t>) &gt; </a:t>
                      </a:r>
                      <a:r>
                        <a:rPr lang="en-US" i="1" u="none" dirty="0" smtClean="0">
                          <a:solidFill>
                            <a:srgbClr val="FF0000"/>
                          </a:solidFill>
                        </a:rPr>
                        <a:t>probability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after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dirty="0" smtClean="0"/>
                        <a:t> years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04163"/>
              </p:ext>
            </p:extLst>
          </p:nvPr>
        </p:nvGraphicFramePr>
        <p:xfrm>
          <a:off x="838199" y="4259639"/>
          <a:ext cx="6486331" cy="12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63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Assumptions needed to select a single LRP for the stock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292955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Q6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836048"/>
              </p:ext>
            </p:extLst>
          </p:nvPr>
        </p:nvGraphicFramePr>
        <p:xfrm>
          <a:off x="857167" y="2929554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How should stock be prescribed? Entire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stock area or MU1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5099" y="42538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Area:</a:t>
            </a:r>
          </a:p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Rationale: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to </a:t>
            </a:r>
            <a:r>
              <a:rPr lang="en-US" sz="1400" dirty="0" smtClean="0">
                <a:hlinkClick r:id="rId3"/>
              </a:rPr>
              <a:t>Tim.Barrett@dfo.mpo.gc.ca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to </a:t>
            </a:r>
            <a:r>
              <a:rPr lang="en-US" dirty="0" smtClean="0">
                <a:hlinkClick r:id="rId2"/>
              </a:rPr>
              <a:t>tim.barrett@dfo.mpo.gc.ca</a:t>
            </a:r>
            <a:r>
              <a:rPr lang="en-US" dirty="0" smtClean="0"/>
              <a:t> when complete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23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220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Exercise 1 Activity</vt:lpstr>
      <vt:lpstr>PowerPoint Presentation</vt:lpstr>
      <vt:lpstr>Exercise 1</vt:lpstr>
      <vt:lpstr>Exercise 1</vt:lpstr>
      <vt:lpstr>Exercise 1 Presentation Slide  (to share at the workshop tomorrow)</vt:lpstr>
      <vt:lpstr>Break Out Group Add Number</vt:lpstr>
      <vt:lpstr>Submit to tim.barrett@dfo.mpo.gc.ca when complete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122</cp:revision>
  <dcterms:created xsi:type="dcterms:W3CDTF">2021-10-28T18:18:48Z</dcterms:created>
  <dcterms:modified xsi:type="dcterms:W3CDTF">2021-11-25T20:28:06Z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