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15" r:id="rId3"/>
    <p:sldId id="258" r:id="rId5"/>
    <p:sldId id="259" r:id="rId6"/>
    <p:sldId id="363" r:id="rId7"/>
    <p:sldId id="409" r:id="rId8"/>
    <p:sldId id="410" r:id="rId9"/>
    <p:sldId id="411" r:id="rId10"/>
    <p:sldId id="412" r:id="rId11"/>
    <p:sldId id="413" r:id="rId12"/>
    <p:sldId id="415" r:id="rId13"/>
    <p:sldId id="416" r:id="rId14"/>
    <p:sldId id="417" r:id="rId15"/>
    <p:sldId id="464" r:id="rId16"/>
    <p:sldId id="465" r:id="rId17"/>
    <p:sldId id="261" r:id="rId18"/>
    <p:sldId id="467" r:id="rId19"/>
    <p:sldId id="468" r:id="rId20"/>
    <p:sldId id="469" r:id="rId21"/>
    <p:sldId id="470" r:id="rId22"/>
    <p:sldId id="471" r:id="rId23"/>
    <p:sldId id="262" r:id="rId24"/>
    <p:sldId id="279" r:id="rId25"/>
    <p:sldId id="316"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2A3246"/>
    <a:srgbClr val="BA8F2D"/>
    <a:srgbClr val="DDDFE0"/>
    <a:srgbClr val="D24F59"/>
    <a:srgbClr val="1F719F"/>
    <a:srgbClr val="282627"/>
    <a:srgbClr val="4AABC8"/>
    <a:srgbClr val="FC9000"/>
    <a:srgbClr val="A5305A"/>
    <a:srgbClr val="005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76" autoAdjust="0"/>
  </p:normalViewPr>
  <p:slideViewPr>
    <p:cSldViewPr snapToGrid="0">
      <p:cViewPr varScale="1">
        <p:scale>
          <a:sx n="106" d="100"/>
          <a:sy n="106" d="100"/>
        </p:scale>
        <p:origin x="726" y="108"/>
      </p:cViewPr>
      <p:guideLst>
        <p:guide orient="horz" pos="2216"/>
        <p:guide pos="3840"/>
      </p:guideLst>
    </p:cSldViewPr>
  </p:slideViewPr>
  <p:notesTextViewPr>
    <p:cViewPr>
      <p:scale>
        <a:sx n="1" d="1"/>
        <a:sy n="1" d="1"/>
      </p:scale>
      <p:origin x="0" y="0"/>
    </p:cViewPr>
  </p:notesTextViewPr>
  <p:sorterViewPr>
    <p:cViewPr>
      <p:scale>
        <a:sx n="172" d="100"/>
        <a:sy n="17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DQN</a:t>
            </a:r>
            <a:r>
              <a:rPr lang="zh-CN" altLang="en-US" dirty="0"/>
              <a:t>中，利用</a:t>
            </a:r>
            <a:r>
              <a:rPr lang="en-US" altLang="zh-CN" dirty="0"/>
              <a:t>reward</a:t>
            </a:r>
            <a:r>
              <a:rPr lang="zh-CN" altLang="en-US" dirty="0"/>
              <a:t>构造标签即体现在</a:t>
            </a:r>
            <a:r>
              <a:rPr lang="en-US" altLang="zh-CN" dirty="0"/>
              <a:t>loss</a:t>
            </a:r>
            <a:r>
              <a:rPr lang="zh-CN" altLang="en-US" dirty="0"/>
              <a:t>中。</a:t>
            </a:r>
            <a:endParaRPr lang="zh-CN" altLang="en-US" dirty="0"/>
          </a:p>
          <a:p>
            <a:r>
              <a:rPr lang="zh-CN" altLang="en-US" dirty="0"/>
              <a:t>损失函数中，预测值为：</a:t>
            </a:r>
            <a:r>
              <a:rPr lang="en-US" altLang="zh-CN" dirty="0"/>
              <a:t>r + y* max Q(s`, a`)</a:t>
            </a:r>
            <a:r>
              <a:rPr lang="zh-CN" altLang="en-US" dirty="0"/>
              <a:t>；原始值为</a:t>
            </a:r>
            <a:r>
              <a:rPr lang="en-US" altLang="zh-CN" dirty="0"/>
              <a:t>Q(s, a)</a:t>
            </a:r>
            <a:r>
              <a:rPr lang="zh-CN" altLang="en-US" dirty="0"/>
              <a:t>。</a:t>
            </a:r>
            <a:r>
              <a:rPr lang="zh-CN" altLang="en-US" dirty="0"/>
              <a:t>其中，</a:t>
            </a:r>
            <a:r>
              <a:rPr lang="en-US" altLang="zh-CN" dirty="0"/>
              <a:t>y</a:t>
            </a:r>
            <a:r>
              <a:rPr lang="zh-CN" altLang="en-US" dirty="0"/>
              <a:t>为折扣率。</a:t>
            </a:r>
            <a:endParaRPr lang="zh-CN" altLang="en-US" dirty="0"/>
          </a:p>
          <a:p>
            <a:endParaRPr lang="zh-CN" altLang="en-US" dirty="0"/>
          </a:p>
          <a:p>
            <a:r>
              <a:rPr lang="zh-CN" altLang="en-US" dirty="0"/>
              <a:t>整个算法更新的流程是：</a:t>
            </a:r>
            <a:endParaRPr lang="zh-CN" altLang="en-US" dirty="0"/>
          </a:p>
          <a:p>
            <a:r>
              <a:rPr lang="en-US" altLang="zh-CN" dirty="0"/>
              <a:t>1.</a:t>
            </a:r>
            <a:r>
              <a:rPr lang="zh-CN" altLang="en-US" dirty="0"/>
              <a:t>从经验回放池中取若干数据</a:t>
            </a:r>
            <a:r>
              <a:rPr lang="en-US" altLang="zh-CN" dirty="0"/>
              <a:t>;</a:t>
            </a:r>
            <a:endParaRPr lang="en-US" altLang="zh-CN" dirty="0"/>
          </a:p>
          <a:p>
            <a:r>
              <a:rPr lang="en-US" altLang="zh-CN" dirty="0"/>
              <a:t>2.</a:t>
            </a:r>
            <a:r>
              <a:rPr lang="zh-CN" altLang="en-US" dirty="0"/>
              <a:t>状态</a:t>
            </a:r>
            <a:r>
              <a:rPr lang="en-US" altLang="zh-CN" dirty="0"/>
              <a:t>S</a:t>
            </a:r>
            <a:r>
              <a:rPr lang="zh-CN" altLang="en-US" dirty="0"/>
              <a:t>输入到网络中，输出对应的不同动作的</a:t>
            </a:r>
            <a:r>
              <a:rPr lang="en-US" altLang="zh-CN" dirty="0"/>
              <a:t>Q</a:t>
            </a:r>
            <a:r>
              <a:rPr lang="zh-CN" altLang="en-US" dirty="0"/>
              <a:t>值。</a:t>
            </a:r>
            <a:endParaRPr lang="zh-CN" altLang="en-US" dirty="0"/>
          </a:p>
          <a:p>
            <a:r>
              <a:rPr lang="en-US" altLang="zh-CN" dirty="0"/>
              <a:t>3.</a:t>
            </a:r>
            <a:r>
              <a:rPr lang="zh-CN" altLang="en-US" dirty="0"/>
              <a:t>以一定概率，</a:t>
            </a:r>
            <a:r>
              <a:rPr lang="zh-CN" altLang="en-US" dirty="0"/>
              <a:t>选择最大</a:t>
            </a:r>
            <a:r>
              <a:rPr lang="en-US" altLang="zh-CN" dirty="0"/>
              <a:t>Q</a:t>
            </a:r>
            <a:r>
              <a:rPr lang="zh-CN" altLang="en-US" dirty="0"/>
              <a:t>值所对应的动作</a:t>
            </a:r>
            <a:r>
              <a:rPr lang="en-US" altLang="zh-CN" dirty="0"/>
              <a:t>A</a:t>
            </a:r>
            <a:r>
              <a:rPr lang="zh-CN" altLang="en-US" dirty="0"/>
              <a:t>，作为采取的下一步动作。</a:t>
            </a:r>
            <a:endParaRPr lang="zh-CN" altLang="en-US" dirty="0"/>
          </a:p>
          <a:p>
            <a:r>
              <a:rPr lang="en-US" altLang="zh-CN" dirty="0"/>
              <a:t>4.</a:t>
            </a:r>
            <a:r>
              <a:rPr lang="zh-CN" altLang="en-US" dirty="0"/>
              <a:t>将状态</a:t>
            </a:r>
            <a:r>
              <a:rPr lang="en-US" altLang="zh-CN" dirty="0"/>
              <a:t>S`</a:t>
            </a:r>
            <a:r>
              <a:rPr lang="zh-CN" altLang="en-US" dirty="0"/>
              <a:t>输入到网络中，输入不同动作下的</a:t>
            </a:r>
            <a:r>
              <a:rPr lang="en-US" altLang="zh-CN" dirty="0"/>
              <a:t>Q</a:t>
            </a:r>
            <a:r>
              <a:rPr lang="zh-CN" altLang="en-US" dirty="0"/>
              <a:t>值，选择</a:t>
            </a:r>
            <a:r>
              <a:rPr lang="en-US" altLang="zh-CN" dirty="0"/>
              <a:t>S`</a:t>
            </a:r>
            <a:r>
              <a:rPr lang="zh-CN" altLang="en-US" dirty="0"/>
              <a:t>对应的最大值</a:t>
            </a:r>
            <a:r>
              <a:rPr lang="en-US" altLang="zh-CN" dirty="0"/>
              <a:t>Q max</a:t>
            </a:r>
            <a:r>
              <a:rPr lang="zh-CN" altLang="en-US" dirty="0"/>
              <a:t>。</a:t>
            </a:r>
            <a:endParaRPr lang="zh-CN" altLang="en-US" dirty="0"/>
          </a:p>
          <a:p>
            <a:r>
              <a:rPr lang="en-US" altLang="zh-CN" dirty="0"/>
              <a:t>5.</a:t>
            </a:r>
            <a:r>
              <a:rPr lang="zh-CN" altLang="en-US" dirty="0"/>
              <a:t>利用</a:t>
            </a:r>
            <a:r>
              <a:rPr lang="en-US" altLang="zh-CN" dirty="0"/>
              <a:t>loss</a:t>
            </a:r>
            <a:r>
              <a:rPr lang="zh-CN" altLang="en-US" dirty="0"/>
              <a:t>公式，计算损失。并更新网络参数。</a:t>
            </a:r>
            <a:endParaRPr lang="zh-CN" altLang="en-US" dirty="0"/>
          </a:p>
          <a:p>
            <a:endParaRPr lang="zh-CN" altLang="en-US" dirty="0"/>
          </a:p>
          <a:p>
            <a:r>
              <a:rPr lang="zh-CN" altLang="en-US" dirty="0"/>
              <a:t>这种</a:t>
            </a:r>
            <a:r>
              <a:rPr lang="en-US" altLang="zh-CN" dirty="0"/>
              <a:t>DQN</a:t>
            </a:r>
            <a:r>
              <a:rPr lang="zh-CN" altLang="en-US" dirty="0"/>
              <a:t>中存在的一个问题在于其不稳定，因此对其改进的一个点就是利用双网络。</a:t>
            </a:r>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Nature DQN</a:t>
            </a:r>
            <a:r>
              <a:rPr lang="zh-CN" altLang="en-US" dirty="0"/>
              <a:t>和原始的</a:t>
            </a:r>
            <a:r>
              <a:rPr lang="en-US" altLang="zh-CN" dirty="0"/>
              <a:t>DQN</a:t>
            </a:r>
            <a:r>
              <a:rPr lang="zh-CN" altLang="en-US" dirty="0"/>
              <a:t>流程基本一样，包括损失函数。因此，后续一般说</a:t>
            </a:r>
            <a:r>
              <a:rPr lang="en-US" altLang="zh-CN" dirty="0"/>
              <a:t>DQN</a:t>
            </a:r>
            <a:r>
              <a:rPr lang="zh-CN" altLang="en-US" dirty="0"/>
              <a:t>其实指的是</a:t>
            </a:r>
            <a:r>
              <a:rPr lang="en-US" altLang="zh-CN" dirty="0"/>
              <a:t>Nature DQN</a:t>
            </a:r>
            <a:r>
              <a:rPr lang="zh-CN" altLang="en-US" dirty="0"/>
              <a:t>。</a:t>
            </a:r>
            <a:endParaRPr lang="zh-CN" altLang="en-US" dirty="0"/>
          </a:p>
          <a:p>
            <a:endParaRPr lang="zh-CN" altLang="en-US" dirty="0"/>
          </a:p>
          <a:p>
            <a:r>
              <a:rPr lang="zh-CN" altLang="en-US" dirty="0">
                <a:sym typeface="+mn-ea"/>
              </a:rPr>
              <a:t>他们的区别在于：</a:t>
            </a:r>
            <a:endParaRPr lang="zh-CN" altLang="en-US" dirty="0">
              <a:sym typeface="+mn-ea"/>
            </a:endParaRPr>
          </a:p>
          <a:p>
            <a:r>
              <a:rPr lang="en-US" altLang="zh-CN" dirty="0">
                <a:sym typeface="+mn-ea"/>
              </a:rPr>
              <a:t>1.</a:t>
            </a:r>
            <a:r>
              <a:rPr lang="zh-CN" altLang="en-US" dirty="0">
                <a:sym typeface="+mn-ea"/>
              </a:rPr>
              <a:t>其使用了两个神经网络（主网络和目标网络</a:t>
            </a:r>
            <a:r>
              <a:rPr lang="zh-CN" altLang="en-US" dirty="0">
                <a:sym typeface="+mn-ea"/>
              </a:rPr>
              <a:t>），使得训练过程更加稳定。</a:t>
            </a:r>
            <a:endParaRPr lang="zh-CN" altLang="en-US" dirty="0">
              <a:sym typeface="+mn-ea"/>
            </a:endParaRPr>
          </a:p>
          <a:p>
            <a:r>
              <a:rPr lang="en-US" altLang="zh-CN" dirty="0">
                <a:sym typeface="+mn-ea"/>
              </a:rPr>
              <a:t>2.</a:t>
            </a:r>
            <a:r>
              <a:rPr lang="zh-CN" altLang="en-US" dirty="0">
                <a:sym typeface="+mn-ea"/>
              </a:rPr>
              <a:t>参数</a:t>
            </a:r>
            <a:r>
              <a:rPr lang="en-US" altLang="zh-CN" dirty="0">
                <a:sym typeface="+mn-ea"/>
              </a:rPr>
              <a:t>theta</a:t>
            </a:r>
            <a:r>
              <a:rPr lang="zh-CN" altLang="en-US" dirty="0">
                <a:sym typeface="+mn-ea"/>
              </a:rPr>
              <a:t>更新时，不在时每一步更新，而是每</a:t>
            </a:r>
            <a:r>
              <a:rPr lang="en-US" altLang="zh-CN" dirty="0">
                <a:sym typeface="+mn-ea"/>
              </a:rPr>
              <a:t>N</a:t>
            </a:r>
            <a:r>
              <a:rPr lang="zh-CN" altLang="en-US" dirty="0">
                <a:sym typeface="+mn-ea"/>
              </a:rPr>
              <a:t>步更新一次。</a:t>
            </a:r>
            <a:endParaRPr lang="zh-CN" altLang="en-US" dirty="0"/>
          </a:p>
          <a:p>
            <a:endParaRPr lang="zh-CN" altLang="en-US" dirty="0"/>
          </a:p>
          <a:p>
            <a:r>
              <a:rPr lang="zh-CN" altLang="en-US" dirty="0"/>
              <a:t>其算法流程为：</a:t>
            </a:r>
            <a:endParaRPr lang="zh-CN" altLang="en-US" dirty="0"/>
          </a:p>
          <a:p>
            <a:r>
              <a:rPr lang="en-US" altLang="zh-CN" dirty="0"/>
              <a:t>1.</a:t>
            </a:r>
            <a:r>
              <a:rPr lang="zh-CN" altLang="en-US" dirty="0"/>
              <a:t>初始化主网络参数</a:t>
            </a:r>
            <a:r>
              <a:rPr lang="en-US" altLang="zh-CN" dirty="0"/>
              <a:t>θ</a:t>
            </a:r>
            <a:r>
              <a:rPr lang="zh-CN" altLang="en-US" dirty="0"/>
              <a:t>，并将网络参数复制给目标网络。</a:t>
            </a:r>
            <a:endParaRPr lang="zh-CN" altLang="en-US" dirty="0"/>
          </a:p>
          <a:p>
            <a:r>
              <a:rPr lang="en-US" altLang="zh-CN" dirty="0"/>
              <a:t>2.</a:t>
            </a:r>
            <a:r>
              <a:rPr lang="zh-CN" altLang="en-US" dirty="0"/>
              <a:t>从经验池中获取数据，将</a:t>
            </a:r>
            <a:r>
              <a:rPr lang="en-US" altLang="zh-CN" dirty="0"/>
              <a:t>S</a:t>
            </a:r>
            <a:r>
              <a:rPr lang="zh-CN" altLang="en-US" dirty="0"/>
              <a:t>输入到主网络中，得到不同动作对应的</a:t>
            </a:r>
            <a:r>
              <a:rPr lang="en-US" altLang="zh-CN" dirty="0"/>
              <a:t>Q</a:t>
            </a:r>
            <a:r>
              <a:rPr lang="zh-CN" altLang="en-US" dirty="0"/>
              <a:t>；</a:t>
            </a:r>
            <a:endParaRPr lang="zh-CN" altLang="en-US" dirty="0"/>
          </a:p>
          <a:p>
            <a:r>
              <a:rPr lang="en-US" altLang="zh-CN" dirty="0"/>
              <a:t>3.</a:t>
            </a:r>
            <a:r>
              <a:rPr lang="zh-CN" altLang="en-US" dirty="0"/>
              <a:t>以一定概率选择</a:t>
            </a:r>
            <a:r>
              <a:rPr lang="en-US" altLang="zh-CN" dirty="0"/>
              <a:t>Q</a:t>
            </a:r>
            <a:r>
              <a:rPr lang="zh-CN" altLang="en-US" dirty="0"/>
              <a:t>值最大所对应的动作，作为决策动作</a:t>
            </a:r>
            <a:r>
              <a:rPr lang="en-US" altLang="zh-CN" dirty="0"/>
              <a:t>action</a:t>
            </a:r>
            <a:endParaRPr lang="en-US" altLang="zh-CN" dirty="0"/>
          </a:p>
          <a:p>
            <a:r>
              <a:rPr lang="en-US" altLang="zh-CN" dirty="0"/>
              <a:t>4.</a:t>
            </a:r>
            <a:r>
              <a:rPr lang="zh-CN" altLang="en-US" dirty="0"/>
              <a:t>将</a:t>
            </a:r>
            <a:r>
              <a:rPr lang="en-US" altLang="zh-CN" dirty="0"/>
              <a:t>S`</a:t>
            </a:r>
            <a:r>
              <a:rPr lang="zh-CN" altLang="en-US" dirty="0"/>
              <a:t>输入到目标网络中，输入不同</a:t>
            </a:r>
            <a:r>
              <a:rPr lang="en-US" altLang="zh-CN" dirty="0"/>
              <a:t>Q</a:t>
            </a:r>
            <a:r>
              <a:rPr lang="zh-CN" altLang="en-US" dirty="0"/>
              <a:t>值，并选择</a:t>
            </a:r>
            <a:r>
              <a:rPr lang="en-US" altLang="zh-CN" dirty="0"/>
              <a:t>max Q</a:t>
            </a:r>
            <a:endParaRPr lang="en-US" altLang="zh-CN" dirty="0"/>
          </a:p>
          <a:p>
            <a:r>
              <a:rPr lang="en-US" altLang="zh-CN" dirty="0"/>
              <a:t>5.</a:t>
            </a:r>
            <a:r>
              <a:rPr lang="zh-CN" altLang="en-US" dirty="0"/>
              <a:t>利用</a:t>
            </a:r>
            <a:r>
              <a:rPr lang="en-US" altLang="zh-CN" dirty="0"/>
              <a:t>loss</a:t>
            </a:r>
            <a:r>
              <a:rPr lang="zh-CN" altLang="en-US" dirty="0"/>
              <a:t>函数计算损失，并更新主网络参数</a:t>
            </a:r>
            <a:r>
              <a:rPr lang="en-US" altLang="zh-CN" dirty="0"/>
              <a:t>θ</a:t>
            </a:r>
            <a:r>
              <a:rPr lang="zh-CN" altLang="en-US" dirty="0"/>
              <a:t>为</a:t>
            </a:r>
            <a:r>
              <a:rPr lang="en-US" altLang="zh-CN" dirty="0"/>
              <a:t>θ`</a:t>
            </a:r>
            <a:r>
              <a:rPr lang="zh-CN" altLang="en-US" dirty="0"/>
              <a:t>；</a:t>
            </a:r>
            <a:endParaRPr lang="zh-CN" altLang="en-US" dirty="0"/>
          </a:p>
          <a:p>
            <a:r>
              <a:rPr lang="en-US" altLang="zh-CN" dirty="0"/>
              <a:t>6.</a:t>
            </a:r>
            <a:r>
              <a:rPr lang="zh-CN" altLang="en-US" dirty="0"/>
              <a:t>若当前步骤小于</a:t>
            </a:r>
            <a:r>
              <a:rPr lang="en-US" altLang="zh-CN" dirty="0"/>
              <a:t>N</a:t>
            </a:r>
            <a:r>
              <a:rPr lang="zh-CN" altLang="en-US" dirty="0"/>
              <a:t>，则继续步骤</a:t>
            </a:r>
            <a:r>
              <a:rPr lang="en-US" altLang="zh-CN" dirty="0"/>
              <a:t>2</a:t>
            </a:r>
            <a:r>
              <a:rPr lang="zh-CN" altLang="en-US" dirty="0"/>
              <a:t>；否则，同步目标网络参数为</a:t>
            </a:r>
            <a:r>
              <a:rPr lang="en-US" altLang="zh-CN" dirty="0"/>
              <a:t>θ`</a:t>
            </a:r>
            <a:endParaRPr lang="en-US" altLang="zh-CN"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Double DQN</a:t>
            </a:r>
            <a:r>
              <a:rPr lang="zh-CN" altLang="en-US" dirty="0"/>
              <a:t>和</a:t>
            </a:r>
            <a:r>
              <a:rPr lang="en-US" altLang="zh-CN" dirty="0"/>
              <a:t>Nature DQN</a:t>
            </a:r>
            <a:r>
              <a:rPr lang="zh-CN" altLang="en-US" dirty="0"/>
              <a:t>流程基本一样，损失函数计算思路相同，但是参与计算的值稍有差别</a:t>
            </a:r>
            <a:r>
              <a:rPr lang="zh-CN" altLang="en-US" dirty="0"/>
              <a:t>。</a:t>
            </a:r>
            <a:endParaRPr lang="zh-CN" altLang="en-US" dirty="0"/>
          </a:p>
          <a:p>
            <a:endParaRPr lang="zh-CN" altLang="en-US" dirty="0"/>
          </a:p>
          <a:p>
            <a:r>
              <a:rPr lang="zh-CN" altLang="en-US" dirty="0">
                <a:sym typeface="+mn-ea"/>
              </a:rPr>
              <a:t>他们的区别在于：</a:t>
            </a:r>
            <a:endParaRPr lang="zh-CN" altLang="en-US" dirty="0">
              <a:sym typeface="+mn-ea"/>
            </a:endParaRPr>
          </a:p>
          <a:p>
            <a:r>
              <a:rPr lang="en-US" altLang="zh-CN" dirty="0">
                <a:sym typeface="+mn-ea"/>
              </a:rPr>
              <a:t>1.</a:t>
            </a:r>
            <a:r>
              <a:rPr lang="zh-CN" altLang="en-US" dirty="0">
                <a:sym typeface="+mn-ea"/>
              </a:rPr>
              <a:t>预测值</a:t>
            </a:r>
            <a:r>
              <a:rPr lang="en-US" altLang="zh-CN" dirty="0">
                <a:sym typeface="+mn-ea"/>
              </a:rPr>
              <a:t>Q</a:t>
            </a:r>
            <a:r>
              <a:rPr lang="zh-CN" altLang="en-US" dirty="0">
                <a:sym typeface="+mn-ea"/>
              </a:rPr>
              <a:t>的计算不同</a:t>
            </a:r>
            <a:r>
              <a:rPr lang="zh-CN" altLang="en-US" dirty="0">
                <a:sym typeface="+mn-ea"/>
              </a:rPr>
              <a:t>。</a:t>
            </a:r>
            <a:endParaRPr lang="zh-CN" altLang="en-US" dirty="0">
              <a:sym typeface="+mn-ea"/>
            </a:endParaRPr>
          </a:p>
          <a:p>
            <a:r>
              <a:rPr lang="zh-CN" altLang="en-US" dirty="0">
                <a:sym typeface="+mn-ea"/>
              </a:rPr>
              <a:t>原先</a:t>
            </a:r>
            <a:r>
              <a:rPr lang="en-US" altLang="zh-CN" dirty="0">
                <a:sym typeface="+mn-ea"/>
              </a:rPr>
              <a:t>DQN</a:t>
            </a:r>
            <a:r>
              <a:rPr lang="zh-CN" altLang="en-US" dirty="0">
                <a:sym typeface="+mn-ea"/>
              </a:rPr>
              <a:t>预测值</a:t>
            </a:r>
            <a:r>
              <a:rPr lang="en-US" altLang="zh-CN" dirty="0">
                <a:sym typeface="+mn-ea"/>
              </a:rPr>
              <a:t>Q</a:t>
            </a:r>
            <a:r>
              <a:rPr lang="zh-CN" altLang="en-US" dirty="0">
                <a:sym typeface="+mn-ea"/>
              </a:rPr>
              <a:t>的计算，是状态</a:t>
            </a:r>
            <a:r>
              <a:rPr lang="en-US" altLang="zh-CN" dirty="0">
                <a:sym typeface="+mn-ea"/>
              </a:rPr>
              <a:t>S`</a:t>
            </a:r>
            <a:r>
              <a:rPr lang="zh-CN" altLang="en-US" dirty="0">
                <a:sym typeface="+mn-ea"/>
              </a:rPr>
              <a:t>输入目标网络中，输出</a:t>
            </a:r>
            <a:r>
              <a:rPr lang="en-US" altLang="zh-CN" dirty="0">
                <a:sym typeface="+mn-ea"/>
              </a:rPr>
              <a:t>Q</a:t>
            </a:r>
            <a:r>
              <a:rPr lang="zh-CN" altLang="en-US" dirty="0">
                <a:sym typeface="+mn-ea"/>
              </a:rPr>
              <a:t>值，选择最大</a:t>
            </a:r>
            <a:r>
              <a:rPr lang="en-US" altLang="zh-CN" dirty="0">
                <a:sym typeface="+mn-ea"/>
              </a:rPr>
              <a:t>Q</a:t>
            </a:r>
            <a:r>
              <a:rPr lang="zh-CN" altLang="en-US" dirty="0">
                <a:sym typeface="+mn-ea"/>
              </a:rPr>
              <a:t>作为预测值，然后参与损失计算；</a:t>
            </a:r>
            <a:endParaRPr lang="zh-CN" altLang="en-US" dirty="0">
              <a:sym typeface="+mn-ea"/>
            </a:endParaRPr>
          </a:p>
          <a:p>
            <a:r>
              <a:rPr lang="zh-CN" altLang="en-US" dirty="0">
                <a:sym typeface="+mn-ea"/>
              </a:rPr>
              <a:t>而</a:t>
            </a:r>
            <a:r>
              <a:rPr lang="en-US" altLang="zh-CN" dirty="0">
                <a:sym typeface="+mn-ea"/>
              </a:rPr>
              <a:t>Double DQN</a:t>
            </a:r>
            <a:r>
              <a:rPr lang="zh-CN" altLang="en-US" dirty="0">
                <a:sym typeface="+mn-ea"/>
              </a:rPr>
              <a:t>中，预测</a:t>
            </a:r>
            <a:r>
              <a:rPr lang="en-US" altLang="zh-CN" dirty="0">
                <a:sym typeface="+mn-ea"/>
              </a:rPr>
              <a:t>Q</a:t>
            </a:r>
            <a:r>
              <a:rPr lang="zh-CN" altLang="en-US" dirty="0">
                <a:sym typeface="+mn-ea"/>
              </a:rPr>
              <a:t>计算分为两步：</a:t>
            </a:r>
            <a:r>
              <a:rPr lang="en-US" altLang="zh-CN" dirty="0">
                <a:sym typeface="+mn-ea"/>
              </a:rPr>
              <a:t>1.S`</a:t>
            </a:r>
            <a:r>
              <a:rPr lang="zh-CN" altLang="en-US" dirty="0">
                <a:sym typeface="+mn-ea"/>
              </a:rPr>
              <a:t>到主网络输出</a:t>
            </a:r>
            <a:r>
              <a:rPr lang="en-US" altLang="zh-CN" dirty="0">
                <a:sym typeface="+mn-ea"/>
              </a:rPr>
              <a:t>Q,</a:t>
            </a:r>
            <a:r>
              <a:rPr lang="zh-CN" altLang="en-US" dirty="0">
                <a:sym typeface="+mn-ea"/>
              </a:rPr>
              <a:t>输出使</a:t>
            </a:r>
            <a:r>
              <a:rPr lang="en-US" altLang="zh-CN" dirty="0">
                <a:sym typeface="+mn-ea"/>
              </a:rPr>
              <a:t>Q</a:t>
            </a:r>
            <a:r>
              <a:rPr lang="zh-CN" altLang="en-US" dirty="0">
                <a:sym typeface="+mn-ea"/>
              </a:rPr>
              <a:t>最大的动作</a:t>
            </a:r>
            <a:r>
              <a:rPr lang="en-US" altLang="zh-CN" dirty="0">
                <a:sym typeface="+mn-ea"/>
              </a:rPr>
              <a:t>A</a:t>
            </a:r>
            <a:r>
              <a:rPr lang="zh-CN" altLang="en-US" dirty="0">
                <a:sym typeface="+mn-ea"/>
              </a:rPr>
              <a:t>；</a:t>
            </a:r>
            <a:r>
              <a:rPr lang="en-US" altLang="zh-CN" dirty="0">
                <a:sym typeface="+mn-ea"/>
              </a:rPr>
              <a:t>2.S`</a:t>
            </a:r>
            <a:r>
              <a:rPr lang="zh-CN" altLang="en-US" dirty="0">
                <a:sym typeface="+mn-ea"/>
              </a:rPr>
              <a:t>输入到目标网络，输出</a:t>
            </a:r>
            <a:r>
              <a:rPr lang="en-US" altLang="zh-CN" dirty="0">
                <a:sym typeface="+mn-ea"/>
              </a:rPr>
              <a:t>Q</a:t>
            </a:r>
            <a:r>
              <a:rPr lang="zh-CN" altLang="en-US" dirty="0">
                <a:sym typeface="+mn-ea"/>
              </a:rPr>
              <a:t>，选择</a:t>
            </a:r>
            <a:r>
              <a:rPr lang="en-US" altLang="zh-CN" dirty="0">
                <a:sym typeface="+mn-ea"/>
              </a:rPr>
              <a:t>1</a:t>
            </a:r>
            <a:r>
              <a:rPr lang="zh-CN" altLang="en-US" dirty="0">
                <a:sym typeface="+mn-ea"/>
              </a:rPr>
              <a:t>中</a:t>
            </a:r>
            <a:r>
              <a:rPr lang="en-US" altLang="zh-CN" dirty="0">
                <a:sym typeface="+mn-ea"/>
              </a:rPr>
              <a:t>A</a:t>
            </a:r>
            <a:r>
              <a:rPr lang="zh-CN" altLang="en-US" dirty="0">
                <a:sym typeface="+mn-ea"/>
              </a:rPr>
              <a:t>所对应的</a:t>
            </a:r>
            <a:r>
              <a:rPr lang="en-US" altLang="zh-CN" dirty="0">
                <a:sym typeface="+mn-ea"/>
              </a:rPr>
              <a:t>Q</a:t>
            </a:r>
            <a:r>
              <a:rPr lang="zh-CN" altLang="en-US" dirty="0">
                <a:sym typeface="+mn-ea"/>
              </a:rPr>
              <a:t>，作为预测值，参与后续损失计算。</a:t>
            </a:r>
            <a:endParaRPr lang="zh-CN" altLang="en-US" dirty="0">
              <a:sym typeface="+mn-ea"/>
            </a:endParaRPr>
          </a:p>
          <a:p>
            <a:endParaRPr lang="zh-CN" altLang="en-US" dirty="0"/>
          </a:p>
          <a:p>
            <a:r>
              <a:rPr lang="zh-CN" altLang="en-US" dirty="0"/>
              <a:t>其算法流程为：</a:t>
            </a:r>
            <a:endParaRPr lang="zh-CN" altLang="en-US" dirty="0"/>
          </a:p>
          <a:p>
            <a:r>
              <a:rPr lang="en-US" altLang="zh-CN" dirty="0"/>
              <a:t>1.</a:t>
            </a:r>
            <a:r>
              <a:rPr lang="zh-CN" altLang="en-US" dirty="0"/>
              <a:t>初始化主网络参数</a:t>
            </a:r>
            <a:r>
              <a:rPr lang="en-US" altLang="zh-CN" dirty="0"/>
              <a:t>θ</a:t>
            </a:r>
            <a:r>
              <a:rPr lang="zh-CN" altLang="en-US" dirty="0"/>
              <a:t>，并将网络参数复制给目标网络。</a:t>
            </a:r>
            <a:endParaRPr lang="zh-CN" altLang="en-US" dirty="0"/>
          </a:p>
          <a:p>
            <a:r>
              <a:rPr lang="en-US" altLang="zh-CN" dirty="0"/>
              <a:t>2.</a:t>
            </a:r>
            <a:r>
              <a:rPr lang="zh-CN" altLang="en-US" dirty="0"/>
              <a:t>从经验池中获取数据，将</a:t>
            </a:r>
            <a:r>
              <a:rPr lang="en-US" altLang="zh-CN" dirty="0"/>
              <a:t>S</a:t>
            </a:r>
            <a:r>
              <a:rPr lang="zh-CN" altLang="en-US" dirty="0"/>
              <a:t>输入到主网络中，得到不同动作对应的</a:t>
            </a:r>
            <a:r>
              <a:rPr lang="en-US" altLang="zh-CN" dirty="0"/>
              <a:t>Q</a:t>
            </a:r>
            <a:r>
              <a:rPr lang="zh-CN" altLang="en-US" dirty="0"/>
              <a:t>；将</a:t>
            </a:r>
            <a:r>
              <a:rPr lang="en-US" altLang="zh-CN" dirty="0"/>
              <a:t>S`</a:t>
            </a:r>
            <a:r>
              <a:rPr lang="zh-CN" altLang="en-US" dirty="0"/>
              <a:t>输入到主网络</a:t>
            </a:r>
            <a:r>
              <a:rPr lang="zh-CN" altLang="en-US" u="heavy" dirty="0"/>
              <a:t>得到</a:t>
            </a:r>
            <a:r>
              <a:rPr lang="en-US" altLang="zh-CN" u="heavy" dirty="0"/>
              <a:t>max Q</a:t>
            </a:r>
            <a:r>
              <a:rPr lang="zh-CN" altLang="en-US" u="heavy" dirty="0"/>
              <a:t>对应的动作</a:t>
            </a:r>
            <a:r>
              <a:rPr lang="en-US" altLang="zh-CN" u="heavy" dirty="0"/>
              <a:t>A</a:t>
            </a:r>
            <a:endParaRPr lang="zh-CN" altLang="en-US" dirty="0"/>
          </a:p>
          <a:p>
            <a:r>
              <a:rPr lang="en-US" altLang="zh-CN" dirty="0"/>
              <a:t>3.</a:t>
            </a:r>
            <a:r>
              <a:rPr lang="zh-CN" altLang="en-US" dirty="0"/>
              <a:t>以一定概率选择</a:t>
            </a:r>
            <a:r>
              <a:rPr lang="en-US" altLang="zh-CN" dirty="0"/>
              <a:t>Q</a:t>
            </a:r>
            <a:r>
              <a:rPr lang="zh-CN" altLang="en-US" dirty="0"/>
              <a:t>值最大所对应的动作，作为决策动作</a:t>
            </a:r>
            <a:r>
              <a:rPr lang="en-US" altLang="zh-CN" dirty="0"/>
              <a:t>action</a:t>
            </a:r>
            <a:endParaRPr lang="en-US" altLang="zh-CN" dirty="0"/>
          </a:p>
          <a:p>
            <a:r>
              <a:rPr lang="en-US" altLang="zh-CN" dirty="0"/>
              <a:t>4.</a:t>
            </a:r>
            <a:r>
              <a:rPr lang="zh-CN" altLang="en-US" dirty="0"/>
              <a:t>将</a:t>
            </a:r>
            <a:r>
              <a:rPr lang="en-US" altLang="zh-CN" dirty="0"/>
              <a:t>S`</a:t>
            </a:r>
            <a:r>
              <a:rPr lang="zh-CN" altLang="en-US" dirty="0"/>
              <a:t>输入到目标网络中，输入不同</a:t>
            </a:r>
            <a:r>
              <a:rPr lang="en-US" altLang="zh-CN" dirty="0"/>
              <a:t>Q</a:t>
            </a:r>
            <a:r>
              <a:rPr lang="zh-CN" altLang="en-US" dirty="0"/>
              <a:t>值，并选择</a:t>
            </a:r>
            <a:r>
              <a:rPr lang="en-US" altLang="zh-CN" dirty="0"/>
              <a:t>A</a:t>
            </a:r>
            <a:r>
              <a:rPr lang="zh-CN" altLang="en-US" dirty="0"/>
              <a:t>所对应的</a:t>
            </a:r>
            <a:r>
              <a:rPr lang="en-US" altLang="zh-CN" dirty="0"/>
              <a:t>Q</a:t>
            </a:r>
            <a:endParaRPr lang="en-US" altLang="zh-CN" dirty="0"/>
          </a:p>
          <a:p>
            <a:r>
              <a:rPr lang="en-US" altLang="zh-CN" dirty="0"/>
              <a:t>5.</a:t>
            </a:r>
            <a:r>
              <a:rPr lang="zh-CN" altLang="en-US" dirty="0"/>
              <a:t>利用</a:t>
            </a:r>
            <a:r>
              <a:rPr lang="en-US" altLang="zh-CN" dirty="0"/>
              <a:t>loss</a:t>
            </a:r>
            <a:r>
              <a:rPr lang="zh-CN" altLang="en-US" dirty="0"/>
              <a:t>函数计算损失，并更新主网络参数</a:t>
            </a:r>
            <a:r>
              <a:rPr lang="en-US" altLang="zh-CN" dirty="0"/>
              <a:t>θ</a:t>
            </a:r>
            <a:r>
              <a:rPr lang="zh-CN" altLang="en-US" dirty="0"/>
              <a:t>为</a:t>
            </a:r>
            <a:r>
              <a:rPr lang="en-US" altLang="zh-CN" dirty="0"/>
              <a:t>θ`</a:t>
            </a:r>
            <a:r>
              <a:rPr lang="zh-CN" altLang="en-US" dirty="0"/>
              <a:t>；</a:t>
            </a:r>
            <a:endParaRPr lang="zh-CN" altLang="en-US" dirty="0"/>
          </a:p>
          <a:p>
            <a:r>
              <a:rPr lang="en-US" altLang="zh-CN" dirty="0"/>
              <a:t>6.</a:t>
            </a:r>
            <a:r>
              <a:rPr lang="zh-CN" altLang="en-US" dirty="0"/>
              <a:t>若当前步骤小于</a:t>
            </a:r>
            <a:r>
              <a:rPr lang="en-US" altLang="zh-CN" dirty="0"/>
              <a:t>N</a:t>
            </a:r>
            <a:r>
              <a:rPr lang="zh-CN" altLang="en-US" dirty="0"/>
              <a:t>，则继续步骤</a:t>
            </a:r>
            <a:r>
              <a:rPr lang="en-US" altLang="zh-CN" dirty="0"/>
              <a:t>2</a:t>
            </a:r>
            <a:r>
              <a:rPr lang="zh-CN" altLang="en-US" dirty="0"/>
              <a:t>；否则，同步目标网络参数为</a:t>
            </a:r>
            <a:r>
              <a:rPr lang="en-US" altLang="zh-CN" dirty="0"/>
              <a:t>θ`</a:t>
            </a:r>
            <a:endParaRPr lang="en-US" altLang="zh-CN"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Dueling DQN</a:t>
            </a:r>
            <a:r>
              <a:rPr lang="zh-CN" altLang="en-US" dirty="0"/>
              <a:t>和其他</a:t>
            </a:r>
            <a:r>
              <a:rPr lang="en-US" altLang="zh-CN" dirty="0"/>
              <a:t>DQN</a:t>
            </a:r>
            <a:r>
              <a:rPr lang="zh-CN" altLang="en-US" dirty="0"/>
              <a:t>的流程是一样的，差别在于网络结构的修改，导致</a:t>
            </a:r>
            <a:r>
              <a:rPr lang="en-US" altLang="zh-CN" dirty="0"/>
              <a:t>Q</a:t>
            </a:r>
            <a:r>
              <a:rPr lang="zh-CN" altLang="en-US" dirty="0"/>
              <a:t>值计算稍微有些区别</a:t>
            </a:r>
            <a:r>
              <a:rPr lang="zh-CN" altLang="en-US" dirty="0"/>
              <a:t>。</a:t>
            </a:r>
            <a:endParaRPr lang="zh-CN" altLang="en-US" dirty="0"/>
          </a:p>
          <a:p>
            <a:endParaRPr lang="zh-CN" altLang="en-US" dirty="0"/>
          </a:p>
          <a:p>
            <a:r>
              <a:rPr dirty="0"/>
              <a:t>Dueling DQN将网络结构的输出层分流；</a:t>
            </a:r>
            <a:endParaRPr dirty="0"/>
          </a:p>
          <a:p>
            <a:r>
              <a:rPr dirty="0"/>
              <a:t>一个流向计算状态S的值函数（标量）</a:t>
            </a:r>
            <a:r>
              <a:rPr lang="en-US" dirty="0"/>
              <a:t>,</a:t>
            </a:r>
            <a:r>
              <a:rPr dirty="0"/>
              <a:t>一个流程计算状态S下采取动作A的优势函数（矢量</a:t>
            </a:r>
            <a:r>
              <a:rPr lang="zh-CN" dirty="0"/>
              <a:t>），</a:t>
            </a:r>
            <a:r>
              <a:rPr dirty="0"/>
              <a:t>最终的输出为两个量的相加。</a:t>
            </a:r>
            <a:endParaRPr dirty="0"/>
          </a:p>
          <a:p>
            <a:endParaRPr dirty="0"/>
          </a:p>
          <a:p>
            <a:r>
              <a:rPr lang="zh-CN" altLang="en-US" dirty="0">
                <a:sym typeface="+mn-ea"/>
              </a:rPr>
              <a:t>他们的区别在于：</a:t>
            </a:r>
            <a:endParaRPr lang="zh-CN" altLang="en-US" dirty="0">
              <a:sym typeface="+mn-ea"/>
            </a:endParaRPr>
          </a:p>
          <a:p>
            <a:r>
              <a:rPr lang="en-US" altLang="zh-CN" dirty="0">
                <a:sym typeface="+mn-ea"/>
              </a:rPr>
              <a:t>1.</a:t>
            </a:r>
            <a:r>
              <a:rPr lang="zh-CN" altLang="en-US" dirty="0">
                <a:sym typeface="+mn-ea"/>
              </a:rPr>
              <a:t>预测值</a:t>
            </a:r>
            <a:r>
              <a:rPr lang="en-US" altLang="zh-CN" dirty="0">
                <a:sym typeface="+mn-ea"/>
              </a:rPr>
              <a:t>Q</a:t>
            </a:r>
            <a:r>
              <a:rPr lang="zh-CN" altLang="en-US" dirty="0">
                <a:sym typeface="+mn-ea"/>
              </a:rPr>
              <a:t>的计算不同</a:t>
            </a:r>
            <a:r>
              <a:rPr lang="zh-CN" altLang="en-US" dirty="0">
                <a:sym typeface="+mn-ea"/>
              </a:rPr>
              <a:t>。</a:t>
            </a:r>
            <a:endParaRPr lang="zh-CN" altLang="en-US" dirty="0">
              <a:sym typeface="+mn-ea"/>
            </a:endParaRPr>
          </a:p>
          <a:p>
            <a:r>
              <a:rPr lang="en-US" altLang="zh-CN" dirty="0">
                <a:sym typeface="+mn-ea"/>
              </a:rPr>
              <a:t>Dueling DQN</a:t>
            </a:r>
            <a:r>
              <a:rPr lang="zh-CN" altLang="en-US" dirty="0">
                <a:sym typeface="+mn-ea"/>
              </a:rPr>
              <a:t>中，网络的两端分别输出</a:t>
            </a:r>
            <a:r>
              <a:rPr lang="en-US" altLang="zh-CN" dirty="0">
                <a:sym typeface="+mn-ea"/>
              </a:rPr>
              <a:t>V</a:t>
            </a:r>
            <a:r>
              <a:rPr lang="zh-CN" altLang="en-US" dirty="0">
                <a:sym typeface="+mn-ea"/>
              </a:rPr>
              <a:t>和</a:t>
            </a:r>
            <a:r>
              <a:rPr lang="en-US" altLang="zh-CN" dirty="0">
                <a:sym typeface="+mn-ea"/>
              </a:rPr>
              <a:t>A</a:t>
            </a:r>
            <a:r>
              <a:rPr lang="zh-CN" altLang="en-US" dirty="0">
                <a:sym typeface="+mn-ea"/>
              </a:rPr>
              <a:t>，最终</a:t>
            </a:r>
            <a:r>
              <a:rPr lang="en-US" altLang="zh-CN" dirty="0">
                <a:sym typeface="+mn-ea"/>
              </a:rPr>
              <a:t>Q</a:t>
            </a:r>
            <a:r>
              <a:rPr lang="zh-CN" altLang="en-US" dirty="0">
                <a:sym typeface="+mn-ea"/>
              </a:rPr>
              <a:t>值的计算为</a:t>
            </a:r>
            <a:r>
              <a:rPr lang="en-US" altLang="zh-CN" dirty="0">
                <a:sym typeface="+mn-ea"/>
              </a:rPr>
              <a:t>V</a:t>
            </a:r>
            <a:r>
              <a:rPr lang="en-US" altLang="zh-CN" dirty="0">
                <a:sym typeface="+mn-ea"/>
              </a:rPr>
              <a:t>+A</a:t>
            </a:r>
            <a:r>
              <a:rPr lang="zh-CN" altLang="en-US" dirty="0">
                <a:sym typeface="+mn-ea"/>
              </a:rPr>
              <a:t>作为最终的</a:t>
            </a:r>
            <a:r>
              <a:rPr lang="en-US" altLang="zh-CN" dirty="0">
                <a:sym typeface="+mn-ea"/>
              </a:rPr>
              <a:t>Q</a:t>
            </a:r>
            <a:r>
              <a:rPr lang="zh-CN" altLang="en-US" dirty="0">
                <a:sym typeface="+mn-ea"/>
              </a:rPr>
              <a:t>值，参与后续损失的计算。</a:t>
            </a:r>
            <a:endParaRPr lang="zh-CN" altLang="en-US" dirty="0">
              <a:sym typeface="+mn-ea"/>
            </a:endParaRPr>
          </a:p>
          <a:p>
            <a:endParaRPr lang="zh-CN" altLang="en-US" dirty="0"/>
          </a:p>
          <a:p>
            <a:r>
              <a:rPr lang="zh-CN" altLang="en-US" dirty="0"/>
              <a:t>其算法流程为：</a:t>
            </a:r>
            <a:endParaRPr lang="zh-CN" altLang="en-US" dirty="0"/>
          </a:p>
          <a:p>
            <a:r>
              <a:rPr lang="en-US" altLang="zh-CN" dirty="0"/>
              <a:t>1.</a:t>
            </a:r>
            <a:r>
              <a:rPr lang="zh-CN" altLang="en-US" dirty="0"/>
              <a:t>初始化主网络参数</a:t>
            </a:r>
            <a:r>
              <a:rPr lang="en-US" altLang="zh-CN" dirty="0"/>
              <a:t>θ</a:t>
            </a:r>
            <a:r>
              <a:rPr lang="zh-CN" altLang="en-US" dirty="0"/>
              <a:t>，并将网络参数复制给目标网络。</a:t>
            </a:r>
            <a:endParaRPr lang="zh-CN" altLang="en-US" dirty="0"/>
          </a:p>
          <a:p>
            <a:r>
              <a:rPr lang="en-US" altLang="zh-CN" dirty="0"/>
              <a:t>2.</a:t>
            </a:r>
            <a:r>
              <a:rPr lang="zh-CN" altLang="en-US" dirty="0"/>
              <a:t>从经验池中获取数据，将</a:t>
            </a:r>
            <a:r>
              <a:rPr lang="en-US" altLang="zh-CN" dirty="0"/>
              <a:t>S</a:t>
            </a:r>
            <a:r>
              <a:rPr lang="zh-CN" altLang="en-US" dirty="0"/>
              <a:t>输入到主网络中，得到不同动作对应的</a:t>
            </a:r>
            <a:r>
              <a:rPr lang="en-US" altLang="zh-CN" dirty="0"/>
              <a:t>V</a:t>
            </a:r>
            <a:r>
              <a:rPr lang="zh-CN" altLang="en-US" dirty="0"/>
              <a:t>及</a:t>
            </a:r>
            <a:r>
              <a:rPr lang="en-US" altLang="zh-CN" dirty="0"/>
              <a:t>A</a:t>
            </a:r>
            <a:r>
              <a:rPr lang="zh-CN" altLang="en-US" dirty="0"/>
              <a:t>；</a:t>
            </a:r>
            <a:endParaRPr lang="zh-CN" altLang="en-US" dirty="0"/>
          </a:p>
          <a:p>
            <a:r>
              <a:rPr lang="en-US" altLang="zh-CN" dirty="0"/>
              <a:t>3.</a:t>
            </a:r>
            <a:r>
              <a:rPr lang="zh-CN" altLang="en-US" dirty="0"/>
              <a:t>计算</a:t>
            </a:r>
            <a:r>
              <a:rPr lang="en-US" altLang="zh-CN" dirty="0"/>
              <a:t>V</a:t>
            </a:r>
            <a:r>
              <a:rPr lang="en-US" altLang="zh-CN" dirty="0"/>
              <a:t>+A</a:t>
            </a:r>
            <a:r>
              <a:rPr lang="zh-CN" altLang="en-US" dirty="0"/>
              <a:t>的值作为最终</a:t>
            </a:r>
            <a:r>
              <a:rPr lang="en-US" altLang="zh-CN" dirty="0"/>
              <a:t>Q</a:t>
            </a:r>
            <a:r>
              <a:rPr lang="zh-CN" altLang="en-US" dirty="0"/>
              <a:t>值</a:t>
            </a:r>
            <a:r>
              <a:rPr lang="zh-CN" altLang="en-US" dirty="0"/>
              <a:t>，以一定概率选择</a:t>
            </a:r>
            <a:r>
              <a:rPr lang="en-US" altLang="zh-CN" dirty="0"/>
              <a:t>Q</a:t>
            </a:r>
            <a:r>
              <a:rPr lang="zh-CN" altLang="en-US" dirty="0"/>
              <a:t>值最大所对应的动作，作为决策动作</a:t>
            </a:r>
            <a:r>
              <a:rPr lang="en-US" altLang="zh-CN" dirty="0"/>
              <a:t>action</a:t>
            </a:r>
            <a:endParaRPr lang="en-US" altLang="zh-CN" dirty="0"/>
          </a:p>
          <a:p>
            <a:r>
              <a:rPr lang="en-US" altLang="zh-CN" dirty="0"/>
              <a:t>4.</a:t>
            </a:r>
            <a:r>
              <a:rPr lang="zh-CN" altLang="en-US" dirty="0"/>
              <a:t>将</a:t>
            </a:r>
            <a:r>
              <a:rPr lang="en-US" altLang="zh-CN" dirty="0"/>
              <a:t>S`</a:t>
            </a:r>
            <a:r>
              <a:rPr lang="zh-CN" altLang="en-US" dirty="0"/>
              <a:t>输入到</a:t>
            </a:r>
            <a:r>
              <a:rPr lang="en-US" altLang="zh-CN" dirty="0"/>
              <a:t>hou</a:t>
            </a:r>
            <a:r>
              <a:rPr lang="zh-CN" altLang="en-US" dirty="0"/>
              <a:t>目标网络中，同样的方法</a:t>
            </a:r>
            <a:r>
              <a:rPr lang="zh-CN" altLang="en-US" dirty="0"/>
              <a:t>输出</a:t>
            </a:r>
            <a:r>
              <a:rPr lang="zh-CN" altLang="en-US" dirty="0"/>
              <a:t>不同</a:t>
            </a:r>
            <a:r>
              <a:rPr lang="en-US" altLang="zh-CN" dirty="0"/>
              <a:t>Q</a:t>
            </a:r>
            <a:r>
              <a:rPr lang="zh-CN" altLang="en-US" dirty="0"/>
              <a:t>值，并选择</a:t>
            </a:r>
            <a:r>
              <a:rPr lang="en-US" altLang="zh-CN" dirty="0"/>
              <a:t>A</a:t>
            </a:r>
            <a:r>
              <a:rPr lang="zh-CN" altLang="en-US" dirty="0"/>
              <a:t>所对应的</a:t>
            </a:r>
            <a:r>
              <a:rPr lang="en-US" altLang="zh-CN" dirty="0"/>
              <a:t>Q</a:t>
            </a:r>
            <a:endParaRPr lang="en-US" altLang="zh-CN" dirty="0"/>
          </a:p>
          <a:p>
            <a:r>
              <a:rPr lang="en-US" altLang="zh-CN" dirty="0"/>
              <a:t>5.</a:t>
            </a:r>
            <a:r>
              <a:rPr lang="zh-CN" altLang="en-US" dirty="0"/>
              <a:t>利用</a:t>
            </a:r>
            <a:r>
              <a:rPr lang="en-US" altLang="zh-CN" dirty="0"/>
              <a:t>loss</a:t>
            </a:r>
            <a:r>
              <a:rPr lang="zh-CN" altLang="en-US" dirty="0"/>
              <a:t>函数计算损失，并更新主网络参数</a:t>
            </a:r>
            <a:r>
              <a:rPr lang="en-US" altLang="zh-CN" dirty="0"/>
              <a:t>θ</a:t>
            </a:r>
            <a:r>
              <a:rPr lang="zh-CN" altLang="en-US" dirty="0"/>
              <a:t>为</a:t>
            </a:r>
            <a:r>
              <a:rPr lang="en-US" altLang="zh-CN" dirty="0"/>
              <a:t>θ`</a:t>
            </a:r>
            <a:r>
              <a:rPr lang="zh-CN" altLang="en-US" dirty="0"/>
              <a:t>；</a:t>
            </a:r>
            <a:endParaRPr lang="zh-CN" altLang="en-US" dirty="0"/>
          </a:p>
          <a:p>
            <a:r>
              <a:rPr lang="en-US" altLang="zh-CN" dirty="0"/>
              <a:t>6.</a:t>
            </a:r>
            <a:r>
              <a:rPr lang="zh-CN" altLang="en-US" dirty="0"/>
              <a:t>若当前步骤小于</a:t>
            </a:r>
            <a:r>
              <a:rPr lang="en-US" altLang="zh-CN" dirty="0"/>
              <a:t>N</a:t>
            </a:r>
            <a:r>
              <a:rPr lang="zh-CN" altLang="en-US" dirty="0"/>
              <a:t>，则继续步骤</a:t>
            </a:r>
            <a:r>
              <a:rPr lang="en-US" altLang="zh-CN" dirty="0"/>
              <a:t>2</a:t>
            </a:r>
            <a:r>
              <a:rPr lang="zh-CN" altLang="en-US" dirty="0"/>
              <a:t>；否则，同步目标网络参数为</a:t>
            </a:r>
            <a:r>
              <a:rPr lang="en-US" altLang="zh-CN" dirty="0"/>
              <a:t>θ`</a:t>
            </a:r>
            <a:endParaRPr lang="en-US" altLang="zh-CN"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经验回放</a:t>
            </a:r>
            <a:r>
              <a:rPr lang="en-US" altLang="zh-CN" dirty="0"/>
              <a:t>DQN</a:t>
            </a:r>
            <a:r>
              <a:rPr lang="zh-CN" altLang="en-US" dirty="0"/>
              <a:t>和其他</a:t>
            </a:r>
            <a:r>
              <a:rPr lang="en-US" altLang="zh-CN" dirty="0"/>
              <a:t>DQN</a:t>
            </a:r>
            <a:r>
              <a:rPr lang="zh-CN" altLang="en-US" dirty="0"/>
              <a:t>的流程是一样的，差别在于从经验回放池中采样的方法</a:t>
            </a:r>
            <a:r>
              <a:rPr lang="zh-CN" altLang="en-US" dirty="0"/>
              <a:t>。</a:t>
            </a:r>
            <a:endParaRPr lang="zh-CN" altLang="en-US" dirty="0"/>
          </a:p>
          <a:p>
            <a:r>
              <a:rPr lang="zh-CN" altLang="en-US" dirty="0"/>
              <a:t>其他</a:t>
            </a:r>
            <a:r>
              <a:rPr lang="en-US" altLang="zh-CN" dirty="0"/>
              <a:t>DQN</a:t>
            </a:r>
            <a:r>
              <a:rPr lang="zh-CN" altLang="en-US" dirty="0"/>
              <a:t>的采样时均匀采样；而优先回放的采样是依据</a:t>
            </a:r>
            <a:r>
              <a:rPr lang="en-US" altLang="zh-CN" dirty="0"/>
              <a:t>TD-error</a:t>
            </a:r>
            <a:r>
              <a:rPr lang="zh-CN" altLang="en-US" dirty="0"/>
              <a:t>进行采样；优先采集</a:t>
            </a:r>
            <a:r>
              <a:rPr lang="en-US" altLang="zh-CN" dirty="0"/>
              <a:t>TD-error</a:t>
            </a:r>
            <a:r>
              <a:rPr lang="zh-CN" altLang="en-US" dirty="0"/>
              <a:t>比较大的样本。</a:t>
            </a:r>
            <a:endParaRPr lang="zh-CN" altLang="en-US" dirty="0"/>
          </a:p>
          <a:p>
            <a:r>
              <a:rPr lang="zh-CN" altLang="en-US" dirty="0"/>
              <a:t>因为</a:t>
            </a:r>
            <a:r>
              <a:rPr lang="en-US" altLang="zh-CN" dirty="0"/>
              <a:t>TD-error</a:t>
            </a:r>
            <a:r>
              <a:rPr lang="zh-CN" altLang="en-US" dirty="0"/>
              <a:t>比较大，说明该类的样本越是需要被学习。有文章证明，优先采集</a:t>
            </a:r>
            <a:r>
              <a:rPr lang="en-US" altLang="zh-CN" dirty="0"/>
              <a:t>TD-error</a:t>
            </a:r>
            <a:r>
              <a:rPr lang="zh-CN" altLang="en-US" dirty="0"/>
              <a:t>较大的样本对学习性能提升的影响是最大的。</a:t>
            </a:r>
            <a:endParaRPr lang="zh-CN" altLang="en-US" dirty="0"/>
          </a:p>
          <a:p>
            <a:endParaRPr lang="zh-CN" altLang="en-US" dirty="0"/>
          </a:p>
          <a:p>
            <a:r>
              <a:rPr lang="en-US" altLang="zh-CN" dirty="0"/>
              <a:t>所谓的权重是指目标网络Q与Q网络的Q值一阶TD误差。TD误差越大，表示目标Q值与Q网络Q值差异越大，该数据应该被更多学习到。因此，以一阶TD误差作为权重大小。</a:t>
            </a:r>
            <a:endParaRPr lang="en-US" altLang="zh-CN" dirty="0"/>
          </a:p>
          <a:p>
            <a:endParaRPr lang="en-US" altLang="zh-CN" dirty="0"/>
          </a:p>
          <a:p>
            <a:r>
              <a:rPr lang="en-US" altLang="zh-CN" dirty="0"/>
              <a:t>损失函数前面乘了一个权重w。w_j表示第j个样本的权重；m表示本批次采样数量。</a:t>
            </a:r>
            <a:endParaRPr lang="en-US" altLang="zh-CN" dirty="0"/>
          </a:p>
          <a:p>
            <a:endParaRPr lang="en-US" altLang="zh-CN" dirty="0"/>
          </a:p>
          <a:p>
            <a:r>
              <a:rPr lang="zh-CN" altLang="en-US" dirty="0"/>
              <a:t>实际使用过程中，往往不单独使用某一种类型的</a:t>
            </a:r>
            <a:r>
              <a:rPr lang="en-US" altLang="zh-CN" dirty="0"/>
              <a:t>DQN</a:t>
            </a:r>
            <a:r>
              <a:rPr lang="zh-CN" altLang="en-US" dirty="0"/>
              <a:t>，而是对不同类别的</a:t>
            </a:r>
            <a:r>
              <a:rPr lang="en-US" altLang="zh-CN" dirty="0"/>
              <a:t>DQN</a:t>
            </a:r>
            <a:r>
              <a:rPr lang="zh-CN" altLang="en-US" dirty="0"/>
              <a:t>整合。同时采用优先回放 </a:t>
            </a:r>
            <a:r>
              <a:rPr lang="en-US" altLang="zh-CN" dirty="0"/>
              <a:t>+ Double + Dueling</a:t>
            </a:r>
            <a:endParaRPr lang="en-US" altLang="zh-CN" dirty="0"/>
          </a:p>
          <a:p>
            <a:endParaRPr lang="en-US" altLang="zh-CN" dirty="0"/>
          </a:p>
          <a:p>
            <a:r>
              <a:rPr lang="zh-CN" altLang="en-US" dirty="0"/>
              <a:t>到此为止</a:t>
            </a:r>
            <a:r>
              <a:rPr lang="en-US" altLang="zh-CN" dirty="0"/>
              <a:t>DQN</a:t>
            </a:r>
            <a:r>
              <a:rPr lang="zh-CN" altLang="en-US" dirty="0"/>
              <a:t>部分内容结束。</a:t>
            </a:r>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马尔可夫决策过程是一个强化学习过程；强化学习问题是对马尔可夫决策问题的一个衍生；</a:t>
            </a:r>
            <a:endParaRPr lang="zh-CN" altLang="en-US" dirty="0"/>
          </a:p>
          <a:p>
            <a:r>
              <a:rPr lang="zh-CN" altLang="en-US" dirty="0">
                <a:sym typeface="+mn-ea"/>
              </a:rPr>
              <a:t>一个马尔可夫过程由四个元素构成：状态、动作、奖励和状态转移函数。</a:t>
            </a:r>
            <a:endParaRPr lang="zh-CN" altLang="en-US" dirty="0">
              <a:sym typeface="+mn-ea"/>
            </a:endParaRPr>
          </a:p>
          <a:p>
            <a:endParaRPr lang="zh-CN" altLang="en-US" dirty="0"/>
          </a:p>
          <a:p>
            <a:r>
              <a:rPr lang="zh-CN" altLang="en-US" dirty="0"/>
              <a:t>举例说，用在打游戏问题中：每个游戏画面称为状态（</a:t>
            </a:r>
            <a:r>
              <a:rPr lang="en-US" altLang="zh-CN" dirty="0"/>
              <a:t>stats)</a:t>
            </a:r>
            <a:r>
              <a:rPr lang="zh-CN" altLang="en-US" dirty="0"/>
              <a:t>、左走右走或者选择开火称为动作（</a:t>
            </a:r>
            <a:r>
              <a:rPr lang="en-US" altLang="zh-CN" dirty="0"/>
              <a:t>action)</a:t>
            </a:r>
            <a:r>
              <a:rPr lang="zh-CN" altLang="en-US" dirty="0"/>
              <a:t>、获得的分数可以作为奖励（</a:t>
            </a:r>
            <a:r>
              <a:rPr lang="en-US" altLang="zh-CN" dirty="0"/>
              <a:t>reward)</a:t>
            </a:r>
            <a:r>
              <a:rPr lang="zh-CN" altLang="en-US" dirty="0"/>
              <a:t>、一个画面到另一个画面成为状态的转移</a:t>
            </a:r>
            <a:endParaRPr lang="zh-CN" altLang="en-US" dirty="0"/>
          </a:p>
          <a:p>
            <a:endParaRPr lang="zh-CN" altLang="en-US" dirty="0">
              <a:sym typeface="+mn-ea"/>
            </a:endParaRPr>
          </a:p>
          <a:p>
            <a:r>
              <a:rPr lang="zh-CN" altLang="en-US" dirty="0">
                <a:sym typeface="+mn-ea"/>
              </a:rPr>
              <a:t>而在强化学习过程中将状态转移函数描述为环境改变，并添加了一个智能体，即解决谁学习的问题。因此一个强化学习过程可以描述为上图。</a:t>
            </a:r>
            <a:endParaRPr lang="zh-CN" altLang="en-US" dirty="0"/>
          </a:p>
          <a:p>
            <a:endParaRPr lang="zh-CN" altLang="en-US" dirty="0"/>
          </a:p>
          <a:p>
            <a:r>
              <a:rPr lang="zh-CN" altLang="en-US" dirty="0">
                <a:sym typeface="+mn-ea"/>
              </a:rPr>
              <a:t>整个强化学习过程可以描述为：</a:t>
            </a:r>
            <a:endParaRPr lang="zh-CN" altLang="en-US" dirty="0"/>
          </a:p>
          <a:p>
            <a:r>
              <a:rPr lang="en-US" altLang="zh-CN" dirty="0">
                <a:sym typeface="+mn-ea"/>
              </a:rPr>
              <a:t>	1.Agent</a:t>
            </a:r>
            <a:r>
              <a:rPr lang="zh-CN" altLang="en-US" dirty="0">
                <a:sym typeface="+mn-ea"/>
              </a:rPr>
              <a:t>感知当前环境状态</a:t>
            </a:r>
            <a:r>
              <a:rPr lang="en-US" altLang="zh-CN" dirty="0">
                <a:sym typeface="+mn-ea"/>
              </a:rPr>
              <a:t>s_t; </a:t>
            </a:r>
            <a:r>
              <a:rPr lang="zh-CN" altLang="en-US" dirty="0">
                <a:sym typeface="+mn-ea"/>
              </a:rPr>
              <a:t>从动作空间中选择一个动作</a:t>
            </a:r>
            <a:r>
              <a:rPr lang="en-US" altLang="zh-CN" dirty="0">
                <a:sym typeface="+mn-ea"/>
              </a:rPr>
              <a:t>a_t</a:t>
            </a:r>
            <a:r>
              <a:rPr lang="zh-CN" altLang="en-US" dirty="0">
                <a:sym typeface="+mn-ea"/>
              </a:rPr>
              <a:t>执行；</a:t>
            </a:r>
            <a:endParaRPr lang="zh-CN" altLang="en-US" dirty="0"/>
          </a:p>
          <a:p>
            <a:r>
              <a:rPr lang="en-US" altLang="zh-CN" dirty="0">
                <a:sym typeface="+mn-ea"/>
              </a:rPr>
              <a:t>	2.</a:t>
            </a:r>
            <a:r>
              <a:rPr lang="zh-CN" altLang="en-US" dirty="0">
                <a:sym typeface="+mn-ea"/>
              </a:rPr>
              <a:t>环境接受</a:t>
            </a:r>
            <a:r>
              <a:rPr lang="en-US" altLang="zh-CN" dirty="0">
                <a:sym typeface="+mn-ea"/>
              </a:rPr>
              <a:t>Agent</a:t>
            </a:r>
            <a:r>
              <a:rPr lang="zh-CN" altLang="en-US" dirty="0">
                <a:sym typeface="+mn-ea"/>
              </a:rPr>
              <a:t>所选择的动作后，给</a:t>
            </a:r>
            <a:r>
              <a:rPr lang="en-US" altLang="zh-CN" dirty="0">
                <a:sym typeface="+mn-ea"/>
              </a:rPr>
              <a:t>Agent</a:t>
            </a:r>
            <a:r>
              <a:rPr lang="zh-CN" altLang="en-US" dirty="0">
                <a:sym typeface="+mn-ea"/>
              </a:rPr>
              <a:t>相应的奖励信号反馈</a:t>
            </a:r>
            <a:r>
              <a:rPr lang="en-US" altLang="zh-CN" dirty="0">
                <a:sym typeface="+mn-ea"/>
              </a:rPr>
              <a:t>R_t,</a:t>
            </a:r>
            <a:r>
              <a:rPr lang="zh-CN" altLang="en-US" dirty="0">
                <a:sym typeface="+mn-ea"/>
              </a:rPr>
              <a:t>并转移都新的环境状态</a:t>
            </a:r>
            <a:r>
              <a:rPr lang="en-US" altLang="zh-CN" dirty="0">
                <a:sym typeface="+mn-ea"/>
              </a:rPr>
              <a:t>s_t+1</a:t>
            </a:r>
            <a:endParaRPr lang="en-US" altLang="zh-CN" dirty="0"/>
          </a:p>
          <a:p>
            <a:r>
              <a:rPr lang="en-US" altLang="zh-CN" dirty="0">
                <a:sym typeface="+mn-ea"/>
              </a:rPr>
              <a:t>	3.</a:t>
            </a:r>
            <a:r>
              <a:rPr lang="zh-CN" altLang="en-US" dirty="0">
                <a:sym typeface="+mn-ea"/>
              </a:rPr>
              <a:t>等待</a:t>
            </a:r>
            <a:r>
              <a:rPr lang="en-US" altLang="zh-CN" dirty="0">
                <a:sym typeface="+mn-ea"/>
              </a:rPr>
              <a:t>Agent</a:t>
            </a:r>
            <a:r>
              <a:rPr lang="zh-CN" altLang="en-US" dirty="0">
                <a:sym typeface="+mn-ea"/>
              </a:rPr>
              <a:t>做出新的决策。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由上面强化学习的过程可以知道：智能体（</a:t>
            </a:r>
            <a:r>
              <a:rPr lang="en-US" altLang="zh-CN" dirty="0"/>
              <a:t>Agent)</a:t>
            </a:r>
            <a:r>
              <a:rPr lang="zh-CN" altLang="en-US" dirty="0"/>
              <a:t>通过决策不同行为（</a:t>
            </a:r>
            <a:r>
              <a:rPr lang="en-US" altLang="zh-CN" dirty="0"/>
              <a:t>Action</a:t>
            </a:r>
            <a:r>
              <a:rPr lang="zh-CN" altLang="en-US" dirty="0"/>
              <a:t>）来改变环境进入下一状态，并获取相应的奖励。</a:t>
            </a:r>
            <a:endParaRPr lang="zh-CN" altLang="en-US" dirty="0"/>
          </a:p>
          <a:p>
            <a:endParaRPr lang="zh-CN" altLang="en-US" dirty="0"/>
          </a:p>
          <a:p>
            <a:r>
              <a:rPr lang="zh-CN" altLang="en-US" dirty="0"/>
              <a:t>因此，如何选择好的动作、获取更多的奖励就及其重要；所以智能体的学习目的就是采取更合理的动作，获取更大的奖励。</a:t>
            </a:r>
            <a:endParaRPr lang="zh-CN" altLang="en-US" dirty="0"/>
          </a:p>
          <a:p>
            <a:endParaRPr lang="zh-CN" altLang="en-US" dirty="0"/>
          </a:p>
          <a:p>
            <a:r>
              <a:rPr lang="zh-CN" altLang="en-US" dirty="0"/>
              <a:t>将上面的话转化为数学形式就是：存在一个最优策略</a:t>
            </a:r>
            <a:r>
              <a:rPr lang="en-US" altLang="zh-CN" dirty="0"/>
              <a:t>Π</a:t>
            </a:r>
            <a:r>
              <a:rPr lang="zh-CN" altLang="en-US" dirty="0"/>
              <a:t>，使得给定任意一个状态</a:t>
            </a:r>
            <a:r>
              <a:rPr lang="en-US" altLang="zh-CN" dirty="0"/>
              <a:t>S</a:t>
            </a:r>
            <a:r>
              <a:rPr lang="zh-CN" altLang="en-US" dirty="0"/>
              <a:t>，都能使得智能体获得最大的奖励。</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Agent</a:t>
            </a:r>
            <a:r>
              <a:rPr lang="zh-CN" altLang="en-US" dirty="0"/>
              <a:t>的目的是寻找一个最优策略，使其采取不同的动作时，能够获取最大奖励；</a:t>
            </a:r>
            <a:endParaRPr lang="zh-CN" altLang="en-US" dirty="0"/>
          </a:p>
          <a:p>
            <a:r>
              <a:rPr lang="zh-CN" altLang="en-US" dirty="0"/>
              <a:t>那么，如何衡量智能体采取某动作的好坏？如何描述智能体采取不同动作所依据的策略呢？</a:t>
            </a:r>
            <a:endParaRPr lang="zh-CN" altLang="en-US" dirty="0"/>
          </a:p>
          <a:p>
            <a:endParaRPr lang="zh-CN" altLang="en-US" dirty="0"/>
          </a:p>
          <a:p>
            <a:r>
              <a:rPr lang="zh-CN" altLang="en-US" dirty="0"/>
              <a:t>因此引入值函数</a:t>
            </a:r>
            <a:r>
              <a:rPr lang="en-US" altLang="zh-CN" dirty="0"/>
              <a:t>V</a:t>
            </a:r>
            <a:r>
              <a:rPr lang="zh-CN" altLang="en-US" dirty="0"/>
              <a:t>和动作值函数</a:t>
            </a:r>
            <a:r>
              <a:rPr lang="en-US" altLang="zh-CN" dirty="0"/>
              <a:t>Q,</a:t>
            </a:r>
            <a:r>
              <a:rPr lang="zh-CN" altLang="en-US" dirty="0"/>
              <a:t>将原来求解最优策略的问题转化为求解最有状态值函数和最有状态动作值函数。</a:t>
            </a:r>
            <a:endParaRPr lang="zh-CN" altLang="en-US" dirty="0"/>
          </a:p>
          <a:p>
            <a:endParaRPr lang="zh-CN" altLang="en-US" dirty="0"/>
          </a:p>
          <a:p>
            <a:r>
              <a:rPr lang="zh-CN" altLang="en-US" dirty="0"/>
              <a:t>状态值函数是指：在某个策略下，对任意状态</a:t>
            </a:r>
            <a:r>
              <a:rPr lang="en-US" altLang="zh-CN" dirty="0"/>
              <a:t>S</a:t>
            </a:r>
            <a:r>
              <a:rPr lang="zh-CN" altLang="en-US" dirty="0"/>
              <a:t>所能获取的累计奖励的期望</a:t>
            </a:r>
            <a:endParaRPr lang="zh-CN" altLang="en-US" dirty="0"/>
          </a:p>
          <a:p>
            <a:r>
              <a:rPr lang="zh-CN" altLang="en-US" dirty="0"/>
              <a:t>状态动作值函数是指：在某个策略下，对任意状态</a:t>
            </a:r>
            <a:r>
              <a:rPr lang="en-US" altLang="zh-CN" dirty="0"/>
              <a:t>S</a:t>
            </a:r>
            <a:r>
              <a:rPr lang="zh-CN" altLang="en-US" dirty="0"/>
              <a:t>，采取动作</a:t>
            </a:r>
            <a:r>
              <a:rPr lang="en-US" altLang="zh-CN" dirty="0"/>
              <a:t>A</a:t>
            </a:r>
            <a:r>
              <a:rPr lang="zh-CN" altLang="en-US" dirty="0"/>
              <a:t>，所能获取的累计奖励的期望。</a:t>
            </a:r>
            <a:endParaRPr lang="zh-CN" altLang="en-US" dirty="0"/>
          </a:p>
          <a:p>
            <a:endParaRPr lang="zh-CN" altLang="en-US" dirty="0"/>
          </a:p>
          <a:p>
            <a:r>
              <a:rPr lang="zh-CN" altLang="en-US" dirty="0"/>
              <a:t>基于此，强化学习的主流方法分为：基于策略的、基于值的以及两者的结合使用的；整体称之为无模型的学习，即没有预先给定模型，智能体自己去学习一个模型。</a:t>
            </a:r>
            <a:endParaRPr lang="zh-CN" altLang="en-US" dirty="0"/>
          </a:p>
          <a:p>
            <a:endParaRPr lang="zh-CN" altLang="en-US" dirty="0"/>
          </a:p>
          <a:p>
            <a:r>
              <a:rPr lang="en-US" altLang="zh-CN" dirty="0"/>
              <a:t>DQN</a:t>
            </a:r>
            <a:r>
              <a:rPr lang="zh-CN" altLang="en-US" dirty="0"/>
              <a:t>的基于值的学习。</a:t>
            </a:r>
            <a:r>
              <a:rPr lang="zh-CN" altLang="en-US" dirty="0">
                <a:sym typeface="+mn-ea"/>
              </a:rPr>
              <a:t>到此为止强化学习的基础内容大概就这么多。</a:t>
            </a:r>
            <a:endParaRPr lang="zh-CN" altLang="en-US" dirty="0"/>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Q</a:t>
            </a:r>
            <a:r>
              <a:rPr lang="zh-CN" altLang="en-US" dirty="0"/>
              <a:t>值的学习大体可分为</a:t>
            </a:r>
            <a:r>
              <a:rPr lang="en-US" altLang="zh-CN" dirty="0"/>
              <a:t>Q</a:t>
            </a:r>
            <a:r>
              <a:rPr lang="zh-CN" altLang="en-US" dirty="0"/>
              <a:t>表和</a:t>
            </a:r>
            <a:r>
              <a:rPr lang="en-US" altLang="zh-CN" dirty="0"/>
              <a:t>Q</a:t>
            </a:r>
            <a:r>
              <a:rPr lang="zh-CN" altLang="en-US" dirty="0"/>
              <a:t>网络两种；而</a:t>
            </a:r>
            <a:r>
              <a:rPr lang="en-US" altLang="zh-CN" dirty="0"/>
              <a:t>Q</a:t>
            </a:r>
            <a:r>
              <a:rPr lang="zh-CN" altLang="en-US" dirty="0"/>
              <a:t>网络是</a:t>
            </a:r>
            <a:r>
              <a:rPr lang="en-US" altLang="zh-CN" dirty="0"/>
              <a:t>Q</a:t>
            </a:r>
            <a:r>
              <a:rPr lang="zh-CN" altLang="en-US" dirty="0"/>
              <a:t>表的一种进阶版本。基本思想是差不多的。</a:t>
            </a:r>
            <a:endParaRPr lang="zh-CN" altLang="en-US" dirty="0"/>
          </a:p>
          <a:p>
            <a:endParaRPr lang="zh-CN" altLang="en-US" dirty="0"/>
          </a:p>
          <a:p>
            <a:r>
              <a:rPr lang="zh-CN" altLang="en-US" dirty="0"/>
              <a:t>原理：利用</a:t>
            </a:r>
            <a:r>
              <a:rPr lang="en-US" altLang="zh-CN" dirty="0"/>
              <a:t>Q</a:t>
            </a:r>
            <a:r>
              <a:rPr lang="zh-CN" altLang="en-US" dirty="0"/>
              <a:t>表记录下智能体（</a:t>
            </a:r>
            <a:r>
              <a:rPr lang="en-US" altLang="zh-CN" dirty="0"/>
              <a:t>Agent</a:t>
            </a:r>
            <a:r>
              <a:rPr lang="zh-CN" altLang="en-US" dirty="0"/>
              <a:t>）在不同状态下，采用不同动作的得分，并不断优化更新表格中的分数</a:t>
            </a:r>
            <a:r>
              <a:rPr lang="zh-CN" altLang="en-US" dirty="0"/>
              <a:t>。</a:t>
            </a:r>
            <a:endParaRPr lang="zh-CN" altLang="en-US" dirty="0"/>
          </a:p>
          <a:p>
            <a:endParaRPr lang="zh-CN" altLang="en-US" dirty="0"/>
          </a:p>
          <a:p>
            <a:r>
              <a:rPr lang="zh-CN" altLang="en-US" dirty="0"/>
              <a:t>假设：智能体有三种状态</a:t>
            </a:r>
            <a:r>
              <a:rPr lang="en-US" altLang="zh-CN" dirty="0"/>
              <a:t>S1,S2</a:t>
            </a:r>
            <a:r>
              <a:rPr lang="zh-CN" altLang="en-US" dirty="0"/>
              <a:t>和</a:t>
            </a:r>
            <a:r>
              <a:rPr lang="en-US" altLang="zh-CN" dirty="0"/>
              <a:t>S3</a:t>
            </a:r>
            <a:r>
              <a:rPr lang="zh-CN" altLang="en-US" dirty="0"/>
              <a:t>，每个状态下只能选择</a:t>
            </a:r>
            <a:r>
              <a:rPr lang="en-US" altLang="zh-CN" dirty="0"/>
              <a:t>A1</a:t>
            </a:r>
            <a:r>
              <a:rPr lang="zh-CN" altLang="en-US" dirty="0"/>
              <a:t>和</a:t>
            </a:r>
            <a:r>
              <a:rPr lang="en-US" altLang="zh-CN" dirty="0"/>
              <a:t>A2</a:t>
            </a:r>
            <a:r>
              <a:rPr lang="zh-CN" altLang="en-US" dirty="0"/>
              <a:t>两个动作。其</a:t>
            </a:r>
            <a:r>
              <a:rPr lang="en-US" altLang="zh-CN" dirty="0"/>
              <a:t>Q</a:t>
            </a:r>
            <a:r>
              <a:rPr lang="zh-CN" altLang="en-US" dirty="0"/>
              <a:t>表如上所示。</a:t>
            </a:r>
            <a:endParaRPr lang="zh-CN" altLang="en-US" dirty="0"/>
          </a:p>
          <a:p>
            <a:endParaRPr lang="zh-CN" altLang="en-US" dirty="0"/>
          </a:p>
          <a:p>
            <a:r>
              <a:rPr lang="zh-CN" altLang="en-US" dirty="0"/>
              <a:t>更新方式如下：</a:t>
            </a:r>
            <a:r>
              <a:rPr lang="en-US" altLang="zh-CN" dirty="0"/>
              <a:t>1.</a:t>
            </a:r>
            <a:r>
              <a:rPr lang="zh-CN" altLang="en-US" dirty="0"/>
              <a:t>首先初始化</a:t>
            </a:r>
            <a:r>
              <a:rPr lang="en-US" altLang="zh-CN" dirty="0"/>
              <a:t>Q</a:t>
            </a:r>
            <a:r>
              <a:rPr lang="zh-CN" altLang="en-US" dirty="0"/>
              <a:t>表，给每个状态下不同动作赋予初始化</a:t>
            </a:r>
            <a:r>
              <a:rPr lang="en-US" altLang="zh-CN" dirty="0"/>
              <a:t>Q</a:t>
            </a:r>
            <a:r>
              <a:rPr lang="zh-CN" altLang="en-US" dirty="0"/>
              <a:t>值；</a:t>
            </a:r>
            <a:endParaRPr lang="zh-CN" altLang="en-US" dirty="0"/>
          </a:p>
          <a:p>
            <a:r>
              <a:rPr lang="en-US" altLang="zh-CN" dirty="0"/>
              <a:t>	2.</a:t>
            </a:r>
            <a:r>
              <a:rPr lang="zh-CN" altLang="en-US" dirty="0"/>
              <a:t>在</a:t>
            </a:r>
            <a:r>
              <a:rPr lang="en-US" altLang="zh-CN" dirty="0"/>
              <a:t>St</a:t>
            </a:r>
            <a:r>
              <a:rPr lang="zh-CN" altLang="en-US" dirty="0"/>
              <a:t>状态下，依据</a:t>
            </a:r>
            <a:r>
              <a:rPr lang="en-US" altLang="zh-CN" dirty="0"/>
              <a:t>Q</a:t>
            </a:r>
            <a:r>
              <a:rPr lang="zh-CN" altLang="en-US" dirty="0"/>
              <a:t>表中</a:t>
            </a:r>
            <a:r>
              <a:rPr lang="en-US" altLang="zh-CN" dirty="0"/>
              <a:t>Q</a:t>
            </a:r>
            <a:r>
              <a:rPr lang="zh-CN" altLang="en-US" dirty="0"/>
              <a:t>值大小，以一定的概率采取</a:t>
            </a:r>
            <a:r>
              <a:rPr lang="en-US" altLang="zh-CN" dirty="0"/>
              <a:t>Q</a:t>
            </a:r>
            <a:r>
              <a:rPr lang="zh-CN" altLang="en-US" dirty="0"/>
              <a:t>值最大的动作</a:t>
            </a:r>
            <a:r>
              <a:rPr lang="en-US" altLang="zh-CN" dirty="0"/>
              <a:t>At</a:t>
            </a:r>
            <a:endParaRPr lang="zh-CN" altLang="en-US" dirty="0"/>
          </a:p>
          <a:p>
            <a:r>
              <a:rPr lang="en-US" altLang="zh-CN" dirty="0"/>
              <a:t>	3.</a:t>
            </a:r>
            <a:r>
              <a:rPr lang="zh-CN" altLang="en-US" dirty="0"/>
              <a:t>进入下一个</a:t>
            </a:r>
            <a:r>
              <a:rPr lang="en-US" altLang="zh-CN" dirty="0"/>
              <a:t>St+1</a:t>
            </a:r>
            <a:r>
              <a:rPr lang="zh-CN" altLang="en-US" dirty="0"/>
              <a:t>状态，并更新</a:t>
            </a:r>
            <a:r>
              <a:rPr lang="en-US" altLang="zh-CN" dirty="0"/>
              <a:t>St</a:t>
            </a:r>
            <a:r>
              <a:rPr lang="zh-CN" altLang="en-US" dirty="0"/>
              <a:t>状态下，动作</a:t>
            </a:r>
            <a:r>
              <a:rPr lang="en-US" altLang="zh-CN" dirty="0"/>
              <a:t>At</a:t>
            </a:r>
            <a:r>
              <a:rPr lang="zh-CN" altLang="en-US" dirty="0"/>
              <a:t>的</a:t>
            </a:r>
            <a:r>
              <a:rPr lang="en-US" altLang="zh-CN" dirty="0"/>
              <a:t>Q</a:t>
            </a:r>
            <a:r>
              <a:rPr lang="zh-CN" altLang="en-US" dirty="0"/>
              <a:t>值</a:t>
            </a:r>
            <a:r>
              <a:rPr lang="en-US" altLang="zh-CN" dirty="0"/>
              <a:t>; </a:t>
            </a:r>
            <a:r>
              <a:rPr lang="zh-CN" altLang="en-US" dirty="0"/>
              <a:t>循环迭代。</a:t>
            </a:r>
            <a:endParaRPr lang="zh-CN" altLang="en-US" dirty="0"/>
          </a:p>
          <a:p>
            <a:endParaRPr lang="en-US" altLang="zh-CN" dirty="0"/>
          </a:p>
          <a:p>
            <a:r>
              <a:rPr lang="en-US" altLang="zh-CN" dirty="0"/>
              <a:t>Q</a:t>
            </a:r>
            <a:r>
              <a:rPr lang="zh-CN" altLang="en-US" dirty="0"/>
              <a:t>值更新的过程如上述公式。</a:t>
            </a:r>
            <a:r>
              <a:rPr lang="en-US" altLang="zh-CN" dirty="0"/>
              <a:t>r</a:t>
            </a:r>
            <a:r>
              <a:rPr lang="zh-CN" altLang="en-US" dirty="0"/>
              <a:t>为</a:t>
            </a:r>
            <a:r>
              <a:rPr lang="en-US" altLang="zh-CN" dirty="0"/>
              <a:t>St</a:t>
            </a:r>
            <a:r>
              <a:rPr lang="zh-CN" altLang="en-US" dirty="0"/>
              <a:t>状态才采取动作</a:t>
            </a:r>
            <a:r>
              <a:rPr lang="en-US" altLang="zh-CN" dirty="0"/>
              <a:t>At</a:t>
            </a:r>
            <a:r>
              <a:rPr lang="zh-CN" altLang="en-US" dirty="0"/>
              <a:t>所得的奖励；</a:t>
            </a:r>
            <a:r>
              <a:rPr lang="en-US" altLang="zh-CN" dirty="0"/>
              <a:t>y</a:t>
            </a:r>
            <a:r>
              <a:rPr lang="zh-CN" altLang="en-US" dirty="0"/>
              <a:t>为折扣率；</a:t>
            </a:r>
            <a:r>
              <a:rPr lang="en-US" altLang="zh-CN" dirty="0"/>
              <a:t>Q</a:t>
            </a:r>
            <a:r>
              <a:rPr lang="zh-CN" altLang="en-US" dirty="0"/>
              <a:t>为最大动作所对应的</a:t>
            </a:r>
            <a:r>
              <a:rPr lang="en-US" altLang="zh-CN" dirty="0"/>
              <a:t>Q</a:t>
            </a:r>
            <a:r>
              <a:rPr lang="zh-CN" altLang="en-US" dirty="0"/>
              <a:t>值</a:t>
            </a:r>
            <a:endParaRPr lang="zh-CN" altLang="en-US" dirty="0"/>
          </a:p>
          <a:p>
            <a:endParaRPr lang="zh-CN" altLang="en-US" dirty="0"/>
          </a:p>
          <a:p>
            <a:r>
              <a:rPr lang="zh-CN" altLang="en-US" dirty="0"/>
              <a:t>这是整个</a:t>
            </a:r>
            <a:r>
              <a:rPr lang="en-US" altLang="zh-CN" dirty="0"/>
              <a:t>Q</a:t>
            </a:r>
            <a:r>
              <a:rPr lang="zh-CN" altLang="en-US" dirty="0"/>
              <a:t>表的方式学习的整个过程，最终得到的是一张最优</a:t>
            </a:r>
            <a:r>
              <a:rPr lang="en-US" altLang="zh-CN" dirty="0"/>
              <a:t>Q</a:t>
            </a:r>
            <a:r>
              <a:rPr lang="zh-CN" altLang="en-US" dirty="0"/>
              <a:t>表。</a:t>
            </a:r>
            <a:endParaRPr lang="zh-CN" altLang="en-US" dirty="0"/>
          </a:p>
          <a:p>
            <a:r>
              <a:rPr lang="zh-CN" altLang="en-US" dirty="0"/>
              <a:t>它的问题在于：</a:t>
            </a:r>
            <a:endParaRPr lang="zh-CN" altLang="en-US" dirty="0"/>
          </a:p>
          <a:p>
            <a:r>
              <a:rPr lang="en-US" altLang="zh-CN" dirty="0"/>
              <a:t>	</a:t>
            </a:r>
            <a:r>
              <a:rPr lang="zh-CN" altLang="en-US" dirty="0"/>
              <a:t>假设有无穷多个状态，</a:t>
            </a:r>
            <a:r>
              <a:rPr lang="en-US" altLang="zh-CN" dirty="0"/>
              <a:t>N</a:t>
            </a:r>
            <a:r>
              <a:rPr lang="zh-CN" altLang="en-US" dirty="0"/>
              <a:t>多个不同动作；那么，这张记录</a:t>
            </a:r>
            <a:r>
              <a:rPr lang="en-US" altLang="zh-CN" dirty="0"/>
              <a:t>Q</a:t>
            </a:r>
            <a:r>
              <a:rPr lang="zh-CN" altLang="en-US" dirty="0"/>
              <a:t>值的表将无限大。因此，才引入了神经网络，即</a:t>
            </a:r>
            <a:r>
              <a:rPr lang="en-US" altLang="zh-CN" dirty="0"/>
              <a:t>Deep Q Net.zhu</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Q</a:t>
            </a:r>
            <a:r>
              <a:rPr lang="zh-CN" altLang="en-US" dirty="0"/>
              <a:t>表在状态</a:t>
            </a:r>
            <a:r>
              <a:rPr lang="en-US" altLang="zh-CN" dirty="0"/>
              <a:t>S</a:t>
            </a:r>
            <a:r>
              <a:rPr lang="zh-CN" altLang="en-US" dirty="0"/>
              <a:t>和动作</a:t>
            </a:r>
            <a:r>
              <a:rPr lang="en-US" altLang="zh-CN" dirty="0"/>
              <a:t>A</a:t>
            </a:r>
            <a:r>
              <a:rPr lang="zh-CN" altLang="en-US" dirty="0"/>
              <a:t>的维度比较大时基本不适用的情况。</a:t>
            </a:r>
            <a:r>
              <a:rPr lang="en-US" altLang="zh-CN" dirty="0"/>
              <a:t>Q</a:t>
            </a:r>
            <a:r>
              <a:rPr lang="zh-CN" altLang="en-US" dirty="0"/>
              <a:t>网络中</a:t>
            </a:r>
            <a:r>
              <a:rPr lang="zh-CN" altLang="en-US" dirty="0"/>
              <a:t>提出使用神经网络来代替</a:t>
            </a:r>
            <a:r>
              <a:rPr lang="en-US" altLang="zh-CN" dirty="0"/>
              <a:t>Q</a:t>
            </a:r>
            <a:r>
              <a:rPr lang="zh-CN" altLang="en-US" dirty="0"/>
              <a:t>表格。</a:t>
            </a:r>
            <a:endParaRPr lang="zh-CN" altLang="en-US" dirty="0"/>
          </a:p>
          <a:p>
            <a:endParaRPr lang="zh-CN" altLang="en-US" dirty="0"/>
          </a:p>
          <a:p>
            <a:r>
              <a:rPr lang="en-US" altLang="zh-CN" dirty="0"/>
              <a:t>Q</a:t>
            </a:r>
            <a:r>
              <a:rPr lang="zh-CN" altLang="en-US" dirty="0"/>
              <a:t>表格中</a:t>
            </a:r>
            <a:r>
              <a:rPr lang="en-US" altLang="zh-CN" dirty="0"/>
              <a:t>Q</a:t>
            </a:r>
            <a:r>
              <a:rPr lang="zh-CN" altLang="en-US" dirty="0"/>
              <a:t>值的更新转化为</a:t>
            </a:r>
            <a:r>
              <a:rPr lang="en-US" altLang="zh-CN" dirty="0"/>
              <a:t>Q</a:t>
            </a:r>
            <a:r>
              <a:rPr lang="zh-CN" altLang="en-US" dirty="0"/>
              <a:t>网络中参数的更新。神经网络的输入为状态</a:t>
            </a:r>
            <a:r>
              <a:rPr lang="en-US" altLang="zh-CN" dirty="0"/>
              <a:t>S</a:t>
            </a:r>
            <a:r>
              <a:rPr lang="zh-CN" altLang="en-US" dirty="0"/>
              <a:t>；输出为不同动作所对应的</a:t>
            </a:r>
            <a:r>
              <a:rPr lang="en-US" altLang="zh-CN" dirty="0"/>
              <a:t>Q</a:t>
            </a:r>
            <a:r>
              <a:rPr lang="zh-CN" altLang="en-US" dirty="0"/>
              <a:t>值，</a:t>
            </a:r>
            <a:endParaRPr lang="zh-CN" altLang="en-US" dirty="0"/>
          </a:p>
          <a:p>
            <a:endParaRPr lang="zh-CN" altLang="en-US" dirty="0"/>
          </a:p>
          <a:p>
            <a:r>
              <a:rPr lang="zh-CN" altLang="en-US" dirty="0"/>
              <a:t>使用类似有监督学习的思想，通过不断迭代更新神经网络参数，达到智能体的学习目的。</a:t>
            </a:r>
            <a:endParaRPr lang="zh-CN" altLang="en-US" dirty="0"/>
          </a:p>
          <a:p>
            <a:endParaRPr lang="zh-CN" altLang="en-US" dirty="0"/>
          </a:p>
          <a:p>
            <a:r>
              <a:rPr lang="zh-CN" altLang="en-US" dirty="0"/>
              <a:t>正是基于此思想，</a:t>
            </a:r>
            <a:r>
              <a:rPr lang="en-US" altLang="zh-CN" dirty="0"/>
              <a:t>DQN</a:t>
            </a:r>
            <a:r>
              <a:rPr lang="zh-CN" altLang="en-US" dirty="0"/>
              <a:t>打通了神经网络和强化学习之间的桥梁，使得强化学习和深度学习结合起来。</a:t>
            </a:r>
            <a:endParaRPr lang="zh-CN" altLang="en-US" dirty="0"/>
          </a:p>
          <a:p>
            <a:endParaRPr lang="zh-CN" altLang="en-US" dirty="0"/>
          </a:p>
          <a:p>
            <a:r>
              <a:rPr lang="en-US" altLang="zh-CN" dirty="0"/>
              <a:t>DQN</a:t>
            </a:r>
            <a:r>
              <a:rPr lang="zh-CN" altLang="en-US" dirty="0"/>
              <a:t>的提出在强化学习领域算是具有开创性的代表了。后续也提出在</a:t>
            </a:r>
            <a:r>
              <a:rPr lang="en-US" altLang="zh-CN" dirty="0"/>
              <a:t>DQN</a:t>
            </a:r>
            <a:r>
              <a:rPr lang="zh-CN" altLang="en-US" dirty="0"/>
              <a:t>的基础上做出的一系列改进。</a:t>
            </a:r>
            <a:endParaRPr lang="zh-CN" altLang="en-US" dirty="0"/>
          </a:p>
          <a:p>
            <a:r>
              <a:rPr lang="zh-CN" altLang="en-US" dirty="0"/>
              <a:t>如中共有</a:t>
            </a:r>
            <a:r>
              <a:rPr lang="en-US" altLang="zh-CN" dirty="0"/>
              <a:t>5</a:t>
            </a:r>
            <a:r>
              <a:rPr lang="zh-CN" altLang="en-US" dirty="0"/>
              <a:t>个经典的</a:t>
            </a:r>
            <a:r>
              <a:rPr lang="en-US" altLang="zh-CN" dirty="0"/>
              <a:t>DQN</a:t>
            </a:r>
            <a:r>
              <a:rPr lang="zh-CN" altLang="en-US" dirty="0"/>
              <a:t>算法，后续都会加以介绍</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利用有监督学习的思想来训练强化学习模型主要问题有：</a:t>
            </a:r>
            <a:r>
              <a:rPr lang="en-US" altLang="zh-CN" dirty="0"/>
              <a:t>1.</a:t>
            </a:r>
            <a:r>
              <a:rPr lang="zh-CN" altLang="en-US" dirty="0"/>
              <a:t>标签；</a:t>
            </a:r>
            <a:r>
              <a:rPr lang="en-US" altLang="zh-CN" dirty="0"/>
              <a:t>2.</a:t>
            </a:r>
            <a:r>
              <a:rPr lang="zh-CN" altLang="en-US" dirty="0"/>
              <a:t>样本独立性；</a:t>
            </a:r>
            <a:r>
              <a:rPr lang="en-US" altLang="zh-CN" dirty="0"/>
              <a:t>3.</a:t>
            </a:r>
            <a:r>
              <a:rPr lang="zh-CN" altLang="en-US" dirty="0"/>
              <a:t>数据分布。</a:t>
            </a:r>
            <a:endParaRPr lang="zh-CN" altLang="en-US" dirty="0"/>
          </a:p>
          <a:p>
            <a:endParaRPr lang="zh-CN" altLang="en-US" dirty="0"/>
          </a:p>
          <a:p>
            <a:r>
              <a:rPr lang="en-US" altLang="zh-CN" dirty="0"/>
              <a:t>DQN</a:t>
            </a:r>
            <a:r>
              <a:rPr lang="zh-CN" altLang="en-US" dirty="0"/>
              <a:t>的解决方案是</a:t>
            </a:r>
            <a:r>
              <a:rPr lang="en-US" altLang="zh-CN" dirty="0"/>
              <a:t>:</a:t>
            </a:r>
            <a:endParaRPr lang="en-US" altLang="zh-CN" dirty="0"/>
          </a:p>
          <a:p>
            <a:r>
              <a:rPr lang="en-US" altLang="zh-CN" dirty="0"/>
              <a:t>1.</a:t>
            </a:r>
            <a:r>
              <a:rPr lang="zh-CN" altLang="en-US" dirty="0"/>
              <a:t>利用</a:t>
            </a:r>
            <a:r>
              <a:rPr lang="en-US" altLang="zh-CN" dirty="0"/>
              <a:t>reward</a:t>
            </a:r>
            <a:r>
              <a:rPr lang="zh-CN" altLang="en-US" dirty="0"/>
              <a:t>构造标签，主要是体现在损失函数里面；</a:t>
            </a:r>
            <a:endParaRPr lang="zh-CN" altLang="en-US" dirty="0"/>
          </a:p>
          <a:p>
            <a:r>
              <a:rPr lang="en-US" altLang="zh-CN" dirty="0"/>
              <a:t>2.</a:t>
            </a:r>
            <a:r>
              <a:rPr lang="zh-CN" altLang="en-US" dirty="0"/>
              <a:t>利用经验回放，使得数据独立</a:t>
            </a:r>
            <a:endParaRPr lang="zh-CN" altLang="en-US" dirty="0"/>
          </a:p>
          <a:p>
            <a:r>
              <a:rPr lang="en-US" altLang="zh-CN" dirty="0"/>
              <a:t>3.</a:t>
            </a:r>
            <a:r>
              <a:rPr lang="zh-CN" altLang="en-US" dirty="0"/>
              <a:t>利用两个神经网络，使得训练稳定。</a:t>
            </a:r>
            <a:endParaRPr lang="zh-CN" altLang="en-US" dirty="0"/>
          </a:p>
          <a:p>
            <a:endParaRPr lang="zh-CN" altLang="en-US" dirty="0"/>
          </a:p>
          <a:p>
            <a:r>
              <a:rPr lang="zh-CN" altLang="en-US" dirty="0"/>
              <a:t>其中，</a:t>
            </a:r>
            <a:r>
              <a:rPr lang="en-US" altLang="zh-CN" dirty="0"/>
              <a:t>3</a:t>
            </a:r>
            <a:r>
              <a:rPr lang="zh-CN" altLang="en-US" dirty="0"/>
              <a:t>在最初始的</a:t>
            </a:r>
            <a:r>
              <a:rPr lang="en-US" altLang="zh-CN" dirty="0"/>
              <a:t>DQN</a:t>
            </a:r>
            <a:r>
              <a:rPr lang="zh-CN" altLang="en-US" dirty="0"/>
              <a:t>版本里面是没有的。在后续的</a:t>
            </a:r>
            <a:r>
              <a:rPr lang="en-US" altLang="zh-CN" dirty="0"/>
              <a:t>DQN</a:t>
            </a:r>
            <a:r>
              <a:rPr lang="zh-CN" altLang="en-US" dirty="0"/>
              <a:t>改进算法中提出使用两个网络能使得训练更加稳定。</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等腰三角形 4"/>
          <p:cNvSpPr/>
          <p:nvPr userDrawn="1"/>
        </p:nvSpPr>
        <p:spPr>
          <a:xfrm rot="10800000">
            <a:off x="-169817" y="-2"/>
            <a:ext cx="1199362" cy="1117602"/>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rot="10800000">
            <a:off x="429863" y="174789"/>
            <a:ext cx="711367" cy="662873"/>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63193" y="629718"/>
            <a:ext cx="344197" cy="32073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1588782" y="5952866"/>
            <a:ext cx="1206436" cy="1124195"/>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1350532" y="6337988"/>
            <a:ext cx="575694" cy="53645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11792820" y="6135365"/>
            <a:ext cx="266811" cy="24862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753860" y="5546090"/>
            <a:ext cx="1522730" cy="645160"/>
          </a:xfrm>
          <a:prstGeom prst="rect">
            <a:avLst/>
          </a:prstGeom>
          <a:noFill/>
        </p:spPr>
        <p:txBody>
          <a:bodyPr wrap="square" rtlCol="0">
            <a:spAutoFit/>
          </a:bodyPr>
          <a:lstStyle/>
          <a:p>
            <a:pPr algn="ctr">
              <a:lnSpc>
                <a:spcPct val="120000"/>
              </a:lnSpc>
            </a:pPr>
            <a:r>
              <a:rPr lang="en-US" altLang="zh-CN" sz="1000" dirty="0" smtClean="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2020.12.03</a:t>
            </a:r>
            <a:endParaRPr lang="en-US" altLang="zh-CN" sz="1000" dirty="0" smtClean="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a:p>
            <a:pPr algn="ctr">
              <a:lnSpc>
                <a:spcPct val="120000"/>
              </a:lnSpc>
            </a:pPr>
            <a:endParaRPr lang="zh-CN" altLang="en-US" sz="1000" dirty="0" smtClean="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a:p>
            <a:pPr algn="ctr">
              <a:lnSpc>
                <a:spcPct val="120000"/>
              </a:lnSpc>
            </a:pPr>
            <a:endParaRPr lang="zh-CN" altLang="en-US" sz="10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7" name="文本框 36"/>
          <p:cNvSpPr txBox="1"/>
          <p:nvPr/>
        </p:nvSpPr>
        <p:spPr>
          <a:xfrm>
            <a:off x="2011045" y="2814955"/>
            <a:ext cx="7742555" cy="645160"/>
          </a:xfrm>
          <a:prstGeom prst="rect">
            <a:avLst/>
          </a:prstGeom>
          <a:noFill/>
        </p:spPr>
        <p:txBody>
          <a:bodyPr wrap="square" rtlCol="0">
            <a:spAutoFit/>
          </a:bodyPr>
          <a:lstStyle/>
          <a:p>
            <a:pPr algn="ctr"/>
            <a:r>
              <a:rPr lang="en-US" altLang="zh-CN" sz="36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DQN</a:t>
            </a:r>
            <a:r>
              <a:rPr lang="zh-CN" altLang="en-US" sz="36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原理及其在网络拥塞控制中的应用</a:t>
            </a:r>
            <a:endParaRPr lang="zh-CN" altLang="en-US" sz="36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sp>
        <p:nvSpPr>
          <p:cNvPr id="38" name="圆角矩形 37"/>
          <p:cNvSpPr/>
          <p:nvPr/>
        </p:nvSpPr>
        <p:spPr>
          <a:xfrm>
            <a:off x="5190206" y="4937261"/>
            <a:ext cx="1138577" cy="249197"/>
          </a:xfrm>
          <a:prstGeom prst="roundRect">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技术预研部</a:t>
            </a:r>
            <a:endParaRPr lang="zh-CN" altLang="en-US" sz="1000" dirty="0">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9" name="圆角矩形 38"/>
          <p:cNvSpPr/>
          <p:nvPr/>
        </p:nvSpPr>
        <p:spPr>
          <a:xfrm>
            <a:off x="6562370" y="4937261"/>
            <a:ext cx="1266727" cy="249197"/>
          </a:xfrm>
          <a:prstGeom prst="roundRect">
            <a:avLst/>
          </a:prstGeom>
          <a:noFill/>
          <a:ln>
            <a:solidFill>
              <a:srgbClr val="BA8F2D"/>
            </a:solid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2A3246"/>
                </a:solidFill>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汇报人：赵伦</a:t>
            </a:r>
            <a:endParaRPr lang="zh-CN" altLang="en-US" sz="1000" dirty="0" smtClean="0">
              <a:solidFill>
                <a:srgbClr val="2A3246"/>
              </a:solidFill>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Seris</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grpSp>
        <p:nvGrpSpPr>
          <p:cNvPr id="9" name="组合 8"/>
          <p:cNvGrpSpPr/>
          <p:nvPr/>
        </p:nvGrpSpPr>
        <p:grpSpPr>
          <a:xfrm>
            <a:off x="3191510" y="1114425"/>
            <a:ext cx="6603365" cy="2267585"/>
            <a:chOff x="3729" y="1729"/>
            <a:chExt cx="9922" cy="3407"/>
          </a:xfrm>
        </p:grpSpPr>
        <p:pic>
          <p:nvPicPr>
            <p:cNvPr id="8" name="图片 7"/>
            <p:cNvPicPr>
              <a:picLocks noChangeAspect="1"/>
            </p:cNvPicPr>
            <p:nvPr/>
          </p:nvPicPr>
          <p:blipFill>
            <a:blip r:embed="rId1"/>
            <a:stretch>
              <a:fillRect/>
            </a:stretch>
          </p:blipFill>
          <p:spPr>
            <a:xfrm>
              <a:off x="3729" y="1729"/>
              <a:ext cx="9922" cy="2325"/>
            </a:xfrm>
            <a:prstGeom prst="rect">
              <a:avLst/>
            </a:prstGeom>
          </p:spPr>
        </p:pic>
        <p:pic>
          <p:nvPicPr>
            <p:cNvPr id="7" name="图片 6"/>
            <p:cNvPicPr>
              <a:picLocks noChangeAspect="1"/>
            </p:cNvPicPr>
            <p:nvPr/>
          </p:nvPicPr>
          <p:blipFill>
            <a:blip r:embed="rId2"/>
            <a:stretch>
              <a:fillRect/>
            </a:stretch>
          </p:blipFill>
          <p:spPr>
            <a:xfrm>
              <a:off x="3729" y="4402"/>
              <a:ext cx="8625" cy="735"/>
            </a:xfrm>
            <a:prstGeom prst="rect">
              <a:avLst/>
            </a:prstGeom>
          </p:spPr>
        </p:pic>
      </p:grpSp>
      <p:pic>
        <p:nvPicPr>
          <p:cNvPr id="10" name="图片 9"/>
          <p:cNvPicPr>
            <a:picLocks noChangeAspect="1"/>
          </p:cNvPicPr>
          <p:nvPr/>
        </p:nvPicPr>
        <p:blipFill>
          <a:blip r:embed="rId3"/>
          <a:stretch>
            <a:fillRect/>
          </a:stretch>
        </p:blipFill>
        <p:spPr>
          <a:xfrm>
            <a:off x="3191510" y="3584575"/>
            <a:ext cx="6287135" cy="324866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Seris</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Nature DQN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grpSp>
        <p:nvGrpSpPr>
          <p:cNvPr id="2" name="组合 1"/>
          <p:cNvGrpSpPr/>
          <p:nvPr/>
        </p:nvGrpSpPr>
        <p:grpSpPr>
          <a:xfrm>
            <a:off x="125730" y="1977390"/>
            <a:ext cx="5995035" cy="3254375"/>
            <a:chOff x="288" y="3114"/>
            <a:chExt cx="9336" cy="5125"/>
          </a:xfrm>
        </p:grpSpPr>
        <p:pic>
          <p:nvPicPr>
            <p:cNvPr id="3" name="图片 2"/>
            <p:cNvPicPr>
              <a:picLocks noChangeAspect="1"/>
            </p:cNvPicPr>
            <p:nvPr/>
          </p:nvPicPr>
          <p:blipFill>
            <a:blip r:embed="rId1"/>
            <a:stretch>
              <a:fillRect/>
            </a:stretch>
          </p:blipFill>
          <p:spPr>
            <a:xfrm>
              <a:off x="288" y="3114"/>
              <a:ext cx="9336" cy="3761"/>
            </a:xfrm>
            <a:prstGeom prst="rect">
              <a:avLst/>
            </a:prstGeom>
          </p:spPr>
        </p:pic>
        <p:pic>
          <p:nvPicPr>
            <p:cNvPr id="7" name="图片 6"/>
            <p:cNvPicPr>
              <a:picLocks noChangeAspect="1"/>
            </p:cNvPicPr>
            <p:nvPr/>
          </p:nvPicPr>
          <p:blipFill>
            <a:blip r:embed="rId2"/>
            <a:stretch>
              <a:fillRect/>
            </a:stretch>
          </p:blipFill>
          <p:spPr>
            <a:xfrm>
              <a:off x="288" y="7469"/>
              <a:ext cx="9040" cy="770"/>
            </a:xfrm>
            <a:prstGeom prst="rect">
              <a:avLst/>
            </a:prstGeom>
          </p:spPr>
        </p:pic>
      </p:grpSp>
      <p:pic>
        <p:nvPicPr>
          <p:cNvPr id="5" name="图片 4"/>
          <p:cNvPicPr>
            <a:picLocks noChangeAspect="1"/>
          </p:cNvPicPr>
          <p:nvPr/>
        </p:nvPicPr>
        <p:blipFill>
          <a:blip r:embed="rId3"/>
          <a:stretch>
            <a:fillRect/>
          </a:stretch>
        </p:blipFill>
        <p:spPr>
          <a:xfrm>
            <a:off x="6307455" y="1977390"/>
            <a:ext cx="5782310" cy="332041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Seris</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Double DQN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p:cNvPicPr>
            <a:picLocks noChangeAspect="1"/>
          </p:cNvPicPr>
          <p:nvPr/>
        </p:nvPicPr>
        <p:blipFill>
          <a:blip r:embed="rId1"/>
          <a:stretch>
            <a:fillRect/>
          </a:stretch>
        </p:blipFill>
        <p:spPr>
          <a:xfrm>
            <a:off x="307340" y="1508760"/>
            <a:ext cx="5979160" cy="2351405"/>
          </a:xfrm>
          <a:prstGeom prst="rect">
            <a:avLst/>
          </a:prstGeom>
        </p:spPr>
      </p:pic>
      <p:grpSp>
        <p:nvGrpSpPr>
          <p:cNvPr id="9" name="组合 8"/>
          <p:cNvGrpSpPr/>
          <p:nvPr/>
        </p:nvGrpSpPr>
        <p:grpSpPr>
          <a:xfrm>
            <a:off x="307340" y="4442460"/>
            <a:ext cx="5740400" cy="967105"/>
            <a:chOff x="484" y="6996"/>
            <a:chExt cx="9040" cy="1523"/>
          </a:xfrm>
        </p:grpSpPr>
        <p:pic>
          <p:nvPicPr>
            <p:cNvPr id="7" name="图片 6"/>
            <p:cNvPicPr>
              <a:picLocks noChangeAspect="1"/>
            </p:cNvPicPr>
            <p:nvPr/>
          </p:nvPicPr>
          <p:blipFill>
            <a:blip r:embed="rId2"/>
            <a:stretch>
              <a:fillRect/>
            </a:stretch>
          </p:blipFill>
          <p:spPr>
            <a:xfrm>
              <a:off x="484" y="7749"/>
              <a:ext cx="9040" cy="770"/>
            </a:xfrm>
            <a:prstGeom prst="rect">
              <a:avLst/>
            </a:prstGeom>
          </p:spPr>
        </p:pic>
        <p:pic>
          <p:nvPicPr>
            <p:cNvPr id="6" name="图片 5"/>
            <p:cNvPicPr>
              <a:picLocks noChangeAspect="1"/>
            </p:cNvPicPr>
            <p:nvPr/>
          </p:nvPicPr>
          <p:blipFill>
            <a:blip r:embed="rId3"/>
            <a:stretch>
              <a:fillRect/>
            </a:stretch>
          </p:blipFill>
          <p:spPr>
            <a:xfrm>
              <a:off x="649" y="6996"/>
              <a:ext cx="7230" cy="630"/>
            </a:xfrm>
            <a:prstGeom prst="rect">
              <a:avLst/>
            </a:prstGeom>
          </p:spPr>
        </p:pic>
      </p:grpSp>
      <p:pic>
        <p:nvPicPr>
          <p:cNvPr id="8" name="图片 7"/>
          <p:cNvPicPr>
            <a:picLocks noChangeAspect="1"/>
          </p:cNvPicPr>
          <p:nvPr/>
        </p:nvPicPr>
        <p:blipFill>
          <a:blip r:embed="rId4"/>
          <a:stretch>
            <a:fillRect/>
          </a:stretch>
        </p:blipFill>
        <p:spPr>
          <a:xfrm>
            <a:off x="6436995" y="1508760"/>
            <a:ext cx="5417820" cy="442404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Seris</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Dueling</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DQN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3" name="图片 2"/>
          <p:cNvPicPr>
            <a:picLocks noChangeAspect="1"/>
          </p:cNvPicPr>
          <p:nvPr/>
        </p:nvPicPr>
        <p:blipFill>
          <a:blip r:embed="rId1"/>
          <a:stretch>
            <a:fillRect/>
          </a:stretch>
        </p:blipFill>
        <p:spPr>
          <a:xfrm>
            <a:off x="513080" y="1508760"/>
            <a:ext cx="5612765" cy="2171700"/>
          </a:xfrm>
          <a:prstGeom prst="rect">
            <a:avLst/>
          </a:prstGeom>
        </p:spPr>
      </p:pic>
      <p:pic>
        <p:nvPicPr>
          <p:cNvPr id="10" name="图片 9"/>
          <p:cNvPicPr>
            <a:picLocks noChangeAspect="1"/>
          </p:cNvPicPr>
          <p:nvPr/>
        </p:nvPicPr>
        <p:blipFill>
          <a:blip r:embed="rId2"/>
          <a:stretch>
            <a:fillRect/>
          </a:stretch>
        </p:blipFill>
        <p:spPr>
          <a:xfrm>
            <a:off x="4191000" y="3909695"/>
            <a:ext cx="4429125" cy="438150"/>
          </a:xfrm>
          <a:prstGeom prst="rect">
            <a:avLst/>
          </a:prstGeom>
        </p:spPr>
      </p:pic>
      <p:pic>
        <p:nvPicPr>
          <p:cNvPr id="12" name="图片 11"/>
          <p:cNvPicPr>
            <a:picLocks noChangeAspect="1"/>
          </p:cNvPicPr>
          <p:nvPr/>
        </p:nvPicPr>
        <p:blipFill>
          <a:blip r:embed="rId3"/>
          <a:stretch>
            <a:fillRect/>
          </a:stretch>
        </p:blipFill>
        <p:spPr>
          <a:xfrm>
            <a:off x="7014210" y="1362710"/>
            <a:ext cx="4001135" cy="2486025"/>
          </a:xfrm>
          <a:prstGeom prst="rect">
            <a:avLst/>
          </a:prstGeom>
        </p:spPr>
      </p:pic>
      <p:pic>
        <p:nvPicPr>
          <p:cNvPr id="14" name="图片 13"/>
          <p:cNvPicPr>
            <a:picLocks noChangeAspect="1"/>
          </p:cNvPicPr>
          <p:nvPr/>
        </p:nvPicPr>
        <p:blipFill>
          <a:blip r:embed="rId4"/>
          <a:stretch>
            <a:fillRect/>
          </a:stretch>
        </p:blipFill>
        <p:spPr>
          <a:xfrm>
            <a:off x="513080" y="4688205"/>
            <a:ext cx="10502265" cy="197040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Seris</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优先回放</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DQN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p:cNvPicPr>
            <a:picLocks noChangeAspect="1"/>
          </p:cNvPicPr>
          <p:nvPr/>
        </p:nvPicPr>
        <p:blipFill>
          <a:blip r:embed="rId1"/>
          <a:stretch>
            <a:fillRect/>
          </a:stretch>
        </p:blipFill>
        <p:spPr>
          <a:xfrm>
            <a:off x="2317750" y="948690"/>
            <a:ext cx="6731635" cy="2824480"/>
          </a:xfrm>
          <a:prstGeom prst="rect">
            <a:avLst/>
          </a:prstGeom>
        </p:spPr>
      </p:pic>
      <p:pic>
        <p:nvPicPr>
          <p:cNvPr id="6" name="图片 5"/>
          <p:cNvPicPr>
            <a:picLocks noChangeAspect="1"/>
          </p:cNvPicPr>
          <p:nvPr/>
        </p:nvPicPr>
        <p:blipFill>
          <a:blip r:embed="rId2"/>
          <a:srcRect l="2432" t="19168" b="7052"/>
          <a:stretch>
            <a:fillRect/>
          </a:stretch>
        </p:blipFill>
        <p:spPr>
          <a:xfrm>
            <a:off x="975995" y="4187825"/>
            <a:ext cx="5248275" cy="477520"/>
          </a:xfrm>
          <a:prstGeom prst="rect">
            <a:avLst/>
          </a:prstGeom>
        </p:spPr>
      </p:pic>
      <p:pic>
        <p:nvPicPr>
          <p:cNvPr id="8" name="图片 7"/>
          <p:cNvPicPr>
            <a:picLocks noChangeAspect="1"/>
          </p:cNvPicPr>
          <p:nvPr/>
        </p:nvPicPr>
        <p:blipFill>
          <a:blip r:embed="rId3"/>
          <a:srcRect l="1911" t="19952" r="1198"/>
          <a:stretch>
            <a:fillRect/>
          </a:stretch>
        </p:blipFill>
        <p:spPr>
          <a:xfrm>
            <a:off x="6945630" y="4137025"/>
            <a:ext cx="4314825" cy="853440"/>
          </a:xfrm>
          <a:prstGeom prst="rect">
            <a:avLst/>
          </a:prstGeom>
        </p:spPr>
      </p:pic>
      <p:pic>
        <p:nvPicPr>
          <p:cNvPr id="9" name="图片 8"/>
          <p:cNvPicPr>
            <a:picLocks noChangeAspect="1"/>
          </p:cNvPicPr>
          <p:nvPr/>
        </p:nvPicPr>
        <p:blipFill>
          <a:blip r:embed="rId4"/>
          <a:stretch>
            <a:fillRect/>
          </a:stretch>
        </p:blipFill>
        <p:spPr>
          <a:xfrm>
            <a:off x="965835" y="5088890"/>
            <a:ext cx="6867525" cy="561975"/>
          </a:xfrm>
          <a:prstGeom prst="rect">
            <a:avLst/>
          </a:prstGeom>
        </p:spPr>
      </p:pic>
      <p:pic>
        <p:nvPicPr>
          <p:cNvPr id="13" name="图片 12"/>
          <p:cNvPicPr>
            <a:picLocks noChangeAspect="1"/>
          </p:cNvPicPr>
          <p:nvPr/>
        </p:nvPicPr>
        <p:blipFill>
          <a:blip r:embed="rId5"/>
          <a:stretch>
            <a:fillRect/>
          </a:stretch>
        </p:blipFill>
        <p:spPr>
          <a:xfrm>
            <a:off x="965835" y="5828030"/>
            <a:ext cx="3233420" cy="76581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99920" y="2929505"/>
            <a:ext cx="7071360" cy="829945"/>
          </a:xfrm>
          <a:prstGeom prst="rect">
            <a:avLst/>
          </a:prstGeom>
          <a:noFill/>
        </p:spPr>
        <p:txBody>
          <a:bodyPr wrap="none" rtlCol="0">
            <a:spAutoFit/>
          </a:bodyPr>
          <a:lstStyle/>
          <a:p>
            <a:pPr algn="ctr"/>
            <a:r>
              <a:rPr lang="en-US" altLang="zh-CN" sz="4800"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sym typeface="+mn-ea"/>
              </a:rPr>
              <a:t>DQN</a:t>
            </a:r>
            <a:r>
              <a:rPr lang="zh-CN" altLang="en-US" sz="4800"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sym typeface="+mn-ea"/>
              </a:rPr>
              <a:t>在拥塞控制中的应用</a:t>
            </a:r>
            <a:endPar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latin typeface="思源黑体" panose="020B0500000000000000" pitchFamily="34" charset="-122"/>
              </a:rPr>
              <a:t>02</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504227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758430" y="3843655"/>
            <a:ext cx="3618230" cy="1476375"/>
          </a:xfrm>
          <a:prstGeom prst="rect">
            <a:avLst/>
          </a:prstGeom>
          <a:noFill/>
        </p:spPr>
        <p:txBody>
          <a:bodyPr wrap="square" rtlCol="0">
            <a:spAutoFit/>
          </a:bodyPr>
          <a:p>
            <a:r>
              <a:rPr lang="en-US" altLang="zh-CN"/>
              <a:t>1. </a:t>
            </a:r>
            <a:r>
              <a:rPr lang="zh-CN" altLang="en-US"/>
              <a:t>业务背景</a:t>
            </a:r>
            <a:endParaRPr lang="en-US" altLang="zh-CN"/>
          </a:p>
          <a:p>
            <a:r>
              <a:rPr lang="en-US" altLang="zh-CN"/>
              <a:t>2. </a:t>
            </a:r>
            <a:r>
              <a:rPr lang="zh-CN" altLang="en-US"/>
              <a:t>问题建模</a:t>
            </a:r>
            <a:endParaRPr lang="en-US" altLang="zh-CN"/>
          </a:p>
          <a:p>
            <a:r>
              <a:rPr lang="en-US" altLang="zh-CN"/>
              <a:t>3. </a:t>
            </a:r>
            <a:r>
              <a:rPr lang="zh-CN" altLang="en-US"/>
              <a:t>系统框架</a:t>
            </a:r>
            <a:endParaRPr lang="zh-CN" altLang="en-US"/>
          </a:p>
          <a:p>
            <a:r>
              <a:rPr lang="en-US" altLang="zh-CN"/>
              <a:t>4.</a:t>
            </a:r>
            <a:r>
              <a:rPr lang="zh-CN" altLang="en-US"/>
              <a:t>实验效果</a:t>
            </a:r>
            <a:endParaRPr lang="en-US" altLang="zh-CN"/>
          </a:p>
          <a:p>
            <a:endParaRPr lang="en-US" altLang="zh-CN"/>
          </a:p>
        </p:txBody>
      </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1+#ppt_w/2"/>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000" fill="hold"/>
                                        <p:tgtEl>
                                          <p:spTgt spid="36"/>
                                        </p:tgtEl>
                                        <p:attrNameLst>
                                          <p:attrName>ppt_x</p:attrName>
                                        </p:attrNameLst>
                                      </p:cBhvr>
                                      <p:tavLst>
                                        <p:tav tm="0">
                                          <p:val>
                                            <p:strVal val="1+#ppt_w/2"/>
                                          </p:val>
                                        </p:tav>
                                        <p:tav tm="100000">
                                          <p:val>
                                            <p:strVal val="#ppt_x"/>
                                          </p:val>
                                        </p:tav>
                                      </p:tavLst>
                                    </p:anim>
                                    <p:anim calcmode="lin" valueType="num">
                                      <p:cBhvr additive="base">
                                        <p:cTn id="41" dur="1000" fill="hold"/>
                                        <p:tgtEl>
                                          <p:spTgt spid="3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6"/>
                                        </p:tgtEl>
                                        <p:attrNameLst>
                                          <p:attrName>ppt_y</p:attrName>
                                        </p:attrNameLst>
                                      </p:cBhvr>
                                      <p:tavLst>
                                        <p:tav tm="0">
                                          <p:val>
                                            <p:strVal val="#ppt_y"/>
                                          </p:val>
                                        </p:tav>
                                        <p:tav tm="100000">
                                          <p:val>
                                            <p:strVal val="#ppt_y"/>
                                          </p:val>
                                        </p:tav>
                                      </p:tavLst>
                                    </p:anim>
                                    <p:anim calcmode="lin" valueType="num">
                                      <p:cBhvr>
                                        <p:cTn id="4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6"/>
                                        </p:tgtEl>
                                      </p:cBhvr>
                                    </p:animEffect>
                                  </p:childTnLst>
                                </p:cTn>
                              </p:par>
                              <p:par>
                                <p:cTn id="49" presetID="16" presetClass="entr" presetSubtype="21" fill="hold" nodeType="withEffect">
                                  <p:stCondLst>
                                    <p:cond delay="225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36" grpId="0"/>
      <p:bldP spid="37" grpId="0"/>
      <p:bldP spid="38" grpId="0" animBg="1"/>
      <p:bldP spid="40"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应用</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业务背景</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 name="文本框 2"/>
          <p:cNvSpPr txBox="1"/>
          <p:nvPr/>
        </p:nvSpPr>
        <p:spPr>
          <a:xfrm>
            <a:off x="1121410" y="1317625"/>
            <a:ext cx="10143490" cy="5631180"/>
          </a:xfrm>
          <a:prstGeom prst="rect">
            <a:avLst/>
          </a:prstGeom>
          <a:noFill/>
        </p:spPr>
        <p:txBody>
          <a:bodyPr wrap="square" rtlCol="0">
            <a:spAutoFit/>
          </a:bodyPr>
          <a:p>
            <a:pPr indent="457200" fontAlgn="auto"/>
            <a:r>
              <a:rPr lang="zh-CN" altLang="en-US"/>
              <a:t>计算机网络得以迅猛发现，网络用户规模急剧上升，随之而来出现了网络拥塞和网络资源调度等问题。网络拥塞是指由于一段时间内达到的数据包过多，路由器无法及时处理这些数据包，从而堆积在缓冲区内，造成网络传输效率急速下降，引发网络拥塞，严重时甚至导致网络瘫痪。因此，针对不同网络环境，动态均衡网络状态、维持网络环境稳定具有重要意义。</a:t>
            </a:r>
            <a:endParaRPr lang="zh-CN" altLang="en-US"/>
          </a:p>
          <a:p>
            <a:pPr indent="457200" fontAlgn="auto"/>
            <a:endParaRPr lang="zh-CN" altLang="en-US"/>
          </a:p>
          <a:p>
            <a:pPr indent="457200" fontAlgn="auto"/>
            <a:r>
              <a:rPr lang="zh-CN" altLang="en-US"/>
              <a:t>传统拥塞控制算法基本都是基于规则的调控，如</a:t>
            </a:r>
            <a:r>
              <a:rPr lang="en-US" altLang="zh-CN"/>
              <a:t>Reno</a:t>
            </a:r>
            <a:r>
              <a:rPr lang="zh-CN" altLang="en-US"/>
              <a:t>、</a:t>
            </a:r>
            <a:r>
              <a:rPr lang="en-US" altLang="zh-CN"/>
              <a:t>BBR</a:t>
            </a:r>
            <a:r>
              <a:rPr lang="zh-CN" altLang="en-US"/>
              <a:t>等，而随着新兴技术的发展，基于学习的方法逐渐走入人们的视野，开始从新的角度考虑网络拥塞控制的问题。</a:t>
            </a:r>
            <a:endParaRPr lang="zh-CN" altLang="en-US"/>
          </a:p>
          <a:p>
            <a:pPr indent="457200" fontAlgn="auto"/>
            <a:endParaRPr lang="zh-CN" altLang="en-US"/>
          </a:p>
          <a:p>
            <a:pPr indent="457200" fontAlgn="auto"/>
            <a:r>
              <a:rPr lang="zh-CN" altLang="en-US"/>
              <a:t>实际上，如果把拥塞控制方法看作智能体</a:t>
            </a:r>
            <a:r>
              <a:rPr lang="en-US" altLang="zh-CN"/>
              <a:t>(Agent)</a:t>
            </a:r>
            <a:r>
              <a:rPr lang="zh-CN" altLang="en-US"/>
              <a:t>，把网络状态看作环境</a:t>
            </a:r>
            <a:r>
              <a:rPr lang="en-US" altLang="zh-CN"/>
              <a:t>(environment)</a:t>
            </a:r>
            <a:r>
              <a:rPr lang="zh-CN" altLang="en-US"/>
              <a:t>，则网络拥塞控制时一个典型的序列决策问题</a:t>
            </a:r>
            <a:r>
              <a:rPr lang="en-US" altLang="zh-CN"/>
              <a:t>(Sequential Decision-making Problem)</a:t>
            </a:r>
            <a:r>
              <a:rPr lang="zh-CN" altLang="en-US"/>
              <a:t>：</a:t>
            </a:r>
            <a:endParaRPr lang="zh-CN" altLang="en-US"/>
          </a:p>
          <a:p>
            <a:pPr indent="457200" fontAlgn="auto"/>
            <a:endParaRPr lang="zh-CN" altLang="en-US"/>
          </a:p>
          <a:p>
            <a:pPr indent="457200" fontAlgn="auto"/>
            <a:r>
              <a:rPr lang="en-US" altLang="zh-CN"/>
              <a:t>1.</a:t>
            </a:r>
            <a:r>
              <a:rPr lang="zh-CN" altLang="en-US"/>
              <a:t>智能体根据当前网络状态指标，做出相应的调控决策，并重新作用到网络环境</a:t>
            </a:r>
            <a:r>
              <a:rPr lang="zh-CN" altLang="en-US"/>
              <a:t>中去；</a:t>
            </a:r>
            <a:endParaRPr lang="zh-CN" altLang="en-US"/>
          </a:p>
          <a:p>
            <a:pPr indent="457200" fontAlgn="auto"/>
            <a:r>
              <a:rPr lang="en-US" altLang="zh-CN"/>
              <a:t>2.</a:t>
            </a:r>
            <a:r>
              <a:rPr lang="zh-CN" altLang="en-US"/>
              <a:t>根据智能体做出的决策，调整当前网络发送速率，并给出网络良好、拥塞等反馈信号；</a:t>
            </a:r>
            <a:endParaRPr lang="zh-CN" altLang="en-US"/>
          </a:p>
          <a:p>
            <a:pPr indent="457200" fontAlgn="auto"/>
            <a:r>
              <a:rPr lang="en-US" altLang="zh-CN"/>
              <a:t>3.</a:t>
            </a:r>
            <a:r>
              <a:rPr lang="zh-CN" altLang="en-US"/>
              <a:t>智能体在接受到反馈信号后，在获得新的网络状态指标时，做出新的调控决策；</a:t>
            </a:r>
            <a:endParaRPr lang="zh-CN" altLang="en-US"/>
          </a:p>
          <a:p>
            <a:pPr indent="457200" fontAlgn="auto"/>
            <a:r>
              <a:rPr lang="en-US" altLang="zh-CN"/>
              <a:t>4.</a:t>
            </a:r>
            <a:r>
              <a:rPr lang="zh-CN" altLang="en-US"/>
              <a:t>这样的过程一直持续下去，直到满足一定的停止条件为止。</a:t>
            </a:r>
            <a:endParaRPr lang="zh-CN" altLang="en-US"/>
          </a:p>
          <a:p>
            <a:pPr indent="457200" fontAlgn="auto"/>
            <a:endParaRPr lang="zh-CN" altLang="en-US"/>
          </a:p>
          <a:p>
            <a:pPr indent="457200" fontAlgn="auto"/>
            <a:r>
              <a:rPr lang="zh-CN" altLang="en-US"/>
              <a:t>而这种在不断与环境交互的过程中，进行试错式的学习，正是强化学习</a:t>
            </a:r>
            <a:r>
              <a:rPr lang="en-US" altLang="zh-CN"/>
              <a:t>(Reinforcement learning)</a:t>
            </a:r>
            <a:r>
              <a:rPr lang="zh-CN" altLang="en-US"/>
              <a:t>的根本思想。</a:t>
            </a:r>
            <a:endParaRPr lang="zh-CN" altLang="en-US"/>
          </a:p>
          <a:p>
            <a:endParaRPr lang="zh-CN" altLang="en-US"/>
          </a:p>
          <a:p>
            <a:endParaRPr lang="zh-CN" altLang="en-US"/>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应用</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问题建模</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 name="文本框 2"/>
          <p:cNvSpPr txBox="1"/>
          <p:nvPr/>
        </p:nvSpPr>
        <p:spPr>
          <a:xfrm>
            <a:off x="1121410" y="1205865"/>
            <a:ext cx="10143490" cy="1476375"/>
          </a:xfrm>
          <a:prstGeom prst="rect">
            <a:avLst/>
          </a:prstGeom>
          <a:noFill/>
        </p:spPr>
        <p:txBody>
          <a:bodyPr wrap="square" rtlCol="0">
            <a:spAutoFit/>
          </a:bodyPr>
          <a:p>
            <a:pPr indent="457200" fontAlgn="auto"/>
            <a:r>
              <a:rPr lang="zh-CN" altLang="en-US"/>
              <a:t>在一个强化学习问题中，往往由</a:t>
            </a:r>
            <a:r>
              <a:rPr lang="en-US" altLang="zh-CN"/>
              <a:t>&lt;</a:t>
            </a:r>
            <a:r>
              <a:rPr lang="zh-CN" altLang="en-US"/>
              <a:t>智能体</a:t>
            </a:r>
            <a:r>
              <a:rPr lang="en-US" altLang="zh-CN"/>
              <a:t>(Agent)</a:t>
            </a:r>
            <a:r>
              <a:rPr lang="zh-CN" altLang="en-US"/>
              <a:t>、状态</a:t>
            </a:r>
            <a:r>
              <a:rPr lang="en-US" altLang="zh-CN"/>
              <a:t>(Stats)</a:t>
            </a:r>
            <a:r>
              <a:rPr lang="zh-CN" altLang="en-US"/>
              <a:t>、动作</a:t>
            </a:r>
            <a:r>
              <a:rPr lang="en-US" altLang="zh-CN"/>
              <a:t>(Action)</a:t>
            </a:r>
            <a:r>
              <a:rPr lang="zh-CN" altLang="en-US"/>
              <a:t>、奖励</a:t>
            </a:r>
            <a:r>
              <a:rPr lang="en-US" altLang="zh-CN"/>
              <a:t>(Reward)</a:t>
            </a:r>
            <a:r>
              <a:rPr lang="zh-CN" altLang="en-US"/>
              <a:t>、环境</a:t>
            </a:r>
            <a:r>
              <a:rPr lang="en-US" altLang="zh-CN"/>
              <a:t>(Environment)&gt;</a:t>
            </a:r>
            <a:r>
              <a:rPr lang="zh-CN" altLang="en-US"/>
              <a:t>等五个元素构成。在我们的解决方案中，拥塞控制算法被视为智能体</a:t>
            </a:r>
            <a:r>
              <a:rPr lang="en-US" altLang="zh-CN"/>
              <a:t>(Agent)</a:t>
            </a:r>
            <a:r>
              <a:rPr lang="zh-CN" altLang="en-US"/>
              <a:t>、机器的发送窗口大小被视为动作</a:t>
            </a:r>
            <a:r>
              <a:rPr lang="en-US" altLang="zh-CN"/>
              <a:t>(Action)</a:t>
            </a:r>
            <a:r>
              <a:rPr lang="zh-CN" altLang="en-US"/>
              <a:t>，</a:t>
            </a:r>
            <a:r>
              <a:rPr lang="zh-CN" altLang="en-US"/>
              <a:t>当前网络状态</a:t>
            </a:r>
            <a:r>
              <a:rPr lang="en-US" altLang="zh-CN"/>
              <a:t>(Stats)</a:t>
            </a:r>
            <a:r>
              <a:rPr lang="zh-CN" altLang="en-US"/>
              <a:t>被视为相应</a:t>
            </a:r>
            <a:r>
              <a:rPr lang="en-US" altLang="zh-CN"/>
              <a:t>Agent</a:t>
            </a:r>
            <a:r>
              <a:rPr lang="zh-CN" altLang="en-US"/>
              <a:t>动作的环境。</a:t>
            </a:r>
            <a:endParaRPr lang="zh-CN" altLang="en-US"/>
          </a:p>
          <a:p>
            <a:pPr indent="457200" fontAlgn="auto"/>
            <a:r>
              <a:rPr lang="en-US" altLang="zh-CN"/>
              <a:t>Agent</a:t>
            </a:r>
            <a:r>
              <a:rPr lang="zh-CN" altLang="en-US"/>
              <a:t>需要感觉网络状态进行决策。因此，如何定义网络状态</a:t>
            </a:r>
            <a:r>
              <a:rPr lang="en-US" altLang="zh-CN"/>
              <a:t>(stats)</a:t>
            </a:r>
            <a:r>
              <a:rPr lang="zh-CN" altLang="en-US"/>
              <a:t>使其能够准确反映出当前网络状况好坏是首要解决的问题。</a:t>
            </a:r>
            <a:endParaRPr lang="zh-CN" altLang="en-US"/>
          </a:p>
        </p:txBody>
      </p:sp>
      <p:sp>
        <p:nvSpPr>
          <p:cNvPr id="2" name="文本框 1"/>
          <p:cNvSpPr txBox="1"/>
          <p:nvPr/>
        </p:nvSpPr>
        <p:spPr>
          <a:xfrm>
            <a:off x="1157605" y="3307715"/>
            <a:ext cx="9876790" cy="2584450"/>
          </a:xfrm>
          <a:prstGeom prst="rect">
            <a:avLst/>
          </a:prstGeom>
          <a:noFill/>
        </p:spPr>
        <p:txBody>
          <a:bodyPr wrap="square" rtlCol="0">
            <a:spAutoFit/>
          </a:bodyPr>
          <a:p>
            <a:r>
              <a:rPr lang="zh-CN" altLang="en-US"/>
              <a:t>状态定义</a:t>
            </a:r>
            <a:endParaRPr lang="zh-CN" altLang="en-US"/>
          </a:p>
          <a:p>
            <a:pPr indent="457200" fontAlgn="auto"/>
            <a:r>
              <a:rPr lang="zh-CN" altLang="en-US"/>
              <a:t>基于状态选择要具有代表性、合理性及数据准确性等原则，结合之前人力投入的选择经验，最终确定的状态包括：</a:t>
            </a:r>
            <a:r>
              <a:rPr lang="en-US" altLang="zh-CN"/>
              <a:t>&lt;RTT, RTT_min, LRTT, SRTT, delay, ACKED, ....&gt;</a:t>
            </a:r>
            <a:r>
              <a:rPr lang="zh-CN" altLang="en-US"/>
              <a:t>等若干维度的值作为对当前网络状态的衡量。（具体可参考之前的总结材料</a:t>
            </a:r>
            <a:r>
              <a:rPr lang="zh-CN" altLang="en-US"/>
              <a:t>）</a:t>
            </a:r>
            <a:endParaRPr lang="zh-CN" altLang="en-US"/>
          </a:p>
          <a:p>
            <a:pPr indent="457200" fontAlgn="auto"/>
            <a:r>
              <a:rPr lang="zh-CN" altLang="en-US"/>
              <a:t>令</a:t>
            </a:r>
            <a:r>
              <a:rPr lang="en-US" altLang="zh-CN"/>
              <a:t>S</a:t>
            </a:r>
            <a:r>
              <a:rPr lang="zh-CN" altLang="en-US"/>
              <a:t>代表状态，则有：</a:t>
            </a:r>
            <a:endParaRPr lang="zh-CN" altLang="en-US"/>
          </a:p>
          <a:p>
            <a:pPr indent="457200" fontAlgn="auto"/>
            <a:r>
              <a:rPr lang="en-US" altLang="zh-CN"/>
              <a:t>	S = (RTT, RTT_min, LRTT, ..., ACKED)</a:t>
            </a:r>
            <a:endParaRPr lang="en-US" altLang="zh-CN"/>
          </a:p>
          <a:p>
            <a:pPr indent="457200" fontAlgn="auto"/>
            <a:r>
              <a:rPr lang="zh-CN" altLang="en-US"/>
              <a:t>后续有对状态</a:t>
            </a:r>
            <a:r>
              <a:rPr lang="en-US" altLang="zh-CN"/>
              <a:t>S</a:t>
            </a:r>
            <a:r>
              <a:rPr lang="zh-CN" altLang="en-US"/>
              <a:t>做标准化处理。</a:t>
            </a:r>
            <a:endParaRPr lang="zh-CN" altLang="en-US"/>
          </a:p>
          <a:p>
            <a:endParaRPr lang="zh-CN" altLang="en-US"/>
          </a:p>
          <a:p>
            <a:endParaRPr lang="zh-CN" altLang="en-US"/>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应用</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问题建模</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 name="文本框 2"/>
          <p:cNvSpPr txBox="1"/>
          <p:nvPr/>
        </p:nvSpPr>
        <p:spPr>
          <a:xfrm>
            <a:off x="1121410" y="1205865"/>
            <a:ext cx="10143490" cy="1476375"/>
          </a:xfrm>
          <a:prstGeom prst="rect">
            <a:avLst/>
          </a:prstGeom>
          <a:noFill/>
        </p:spPr>
        <p:txBody>
          <a:bodyPr wrap="square" rtlCol="0">
            <a:spAutoFit/>
          </a:bodyPr>
          <a:p>
            <a:pPr indent="0" fontAlgn="auto"/>
            <a:r>
              <a:rPr lang="zh-CN" altLang="en-US"/>
              <a:t>动作定义</a:t>
            </a:r>
            <a:endParaRPr lang="zh-CN" altLang="en-US"/>
          </a:p>
          <a:p>
            <a:pPr indent="457200" fontAlgn="auto"/>
            <a:r>
              <a:rPr lang="zh-CN" altLang="en-US"/>
              <a:t>动作主要是对</a:t>
            </a:r>
            <a:r>
              <a:rPr lang="en-US" altLang="zh-CN"/>
              <a:t>cwnd</a:t>
            </a:r>
            <a:r>
              <a:rPr lang="zh-CN" altLang="en-US"/>
              <a:t>进行调整，主要涉及对发送速率的增大、较小和维持不变等。分别对当前</a:t>
            </a:r>
            <a:r>
              <a:rPr lang="en-US" altLang="zh-CN"/>
              <a:t>cwnd</a:t>
            </a:r>
            <a:r>
              <a:rPr lang="zh-CN" altLang="en-US"/>
              <a:t>进行乘和除的操作。</a:t>
            </a:r>
            <a:endParaRPr lang="zh-CN" altLang="en-US"/>
          </a:p>
          <a:p>
            <a:pPr indent="457200" fontAlgn="auto"/>
            <a:r>
              <a:rPr lang="zh-CN" altLang="en-US"/>
              <a:t>令</a:t>
            </a:r>
            <a:r>
              <a:rPr lang="en-US" altLang="zh-CN"/>
              <a:t>A</a:t>
            </a:r>
            <a:r>
              <a:rPr lang="zh-CN" altLang="en-US"/>
              <a:t>代表动作，则有：</a:t>
            </a:r>
            <a:endParaRPr lang="zh-CN" altLang="en-US"/>
          </a:p>
          <a:p>
            <a:pPr indent="457200" fontAlgn="auto"/>
            <a:r>
              <a:rPr lang="en-US" altLang="zh-CN"/>
              <a:t>	A = (0, /2, /1.5, /1.25, /1.05, *1.05, *1.25, *2)</a:t>
            </a:r>
            <a:endParaRPr lang="en-US" altLang="zh-CN"/>
          </a:p>
        </p:txBody>
      </p:sp>
      <p:sp>
        <p:nvSpPr>
          <p:cNvPr id="2" name="文本框 1"/>
          <p:cNvSpPr txBox="1"/>
          <p:nvPr/>
        </p:nvSpPr>
        <p:spPr>
          <a:xfrm>
            <a:off x="1157605" y="3061970"/>
            <a:ext cx="9876790" cy="1476375"/>
          </a:xfrm>
          <a:prstGeom prst="rect">
            <a:avLst/>
          </a:prstGeom>
          <a:noFill/>
        </p:spPr>
        <p:txBody>
          <a:bodyPr wrap="square" rtlCol="0">
            <a:spAutoFit/>
          </a:bodyPr>
          <a:p>
            <a:r>
              <a:rPr lang="zh-CN" altLang="en-US"/>
              <a:t>奖励</a:t>
            </a:r>
            <a:r>
              <a:rPr lang="zh-CN" altLang="en-US"/>
              <a:t>定义</a:t>
            </a:r>
            <a:endParaRPr lang="zh-CN" altLang="en-US"/>
          </a:p>
          <a:p>
            <a:pPr indent="457200" fontAlgn="auto"/>
            <a:r>
              <a:rPr lang="zh-CN" altLang="en-US"/>
              <a:t>基于对吞吐量进行奖励，对丢包和时延增加进行惩罚的原则，设计奖励函数如下：</a:t>
            </a:r>
            <a:endParaRPr lang="zh-CN" altLang="en-US"/>
          </a:p>
          <a:p>
            <a:pPr indent="457200" fontAlgn="auto"/>
            <a:endParaRPr lang="zh-CN" altLang="en-US"/>
          </a:p>
          <a:p>
            <a:endParaRPr lang="zh-CN" altLang="en-US"/>
          </a:p>
          <a:p>
            <a:endParaRPr lang="zh-CN" altLang="en-US"/>
          </a:p>
        </p:txBody>
      </p:sp>
      <p:pic>
        <p:nvPicPr>
          <p:cNvPr id="5" name="图片 4"/>
          <p:cNvPicPr>
            <a:picLocks noChangeAspect="1"/>
          </p:cNvPicPr>
          <p:nvPr/>
        </p:nvPicPr>
        <p:blipFill>
          <a:blip r:embed="rId1"/>
          <a:srcRect l="1147" r="574"/>
          <a:stretch>
            <a:fillRect/>
          </a:stretch>
        </p:blipFill>
        <p:spPr>
          <a:xfrm>
            <a:off x="1157605" y="3968750"/>
            <a:ext cx="10880090" cy="112458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应用</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系统框架</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p:cNvPicPr>
            <a:picLocks noChangeAspect="1"/>
          </p:cNvPicPr>
          <p:nvPr/>
        </p:nvPicPr>
        <p:blipFill>
          <a:blip r:embed="rId1"/>
          <a:stretch>
            <a:fillRect/>
          </a:stretch>
        </p:blipFill>
        <p:spPr>
          <a:xfrm>
            <a:off x="1646555" y="1736725"/>
            <a:ext cx="3667125" cy="19812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a:off x="-545177" y="616920"/>
            <a:ext cx="1010653" cy="94978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0800000">
            <a:off x="9112592" y="-1"/>
            <a:ext cx="1585887" cy="147777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8926577" y="3587959"/>
            <a:ext cx="3509263" cy="3270041"/>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a:off x="10348615" y="4426534"/>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9244386" y="4206239"/>
            <a:ext cx="953258" cy="88827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10197644" y="5824260"/>
            <a:ext cx="969180" cy="90311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0800000">
            <a:off x="10044933" y="528943"/>
            <a:ext cx="932340" cy="86878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0800000">
            <a:off x="8227547" y="5367158"/>
            <a:ext cx="1964386" cy="183047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8796482" y="-49558"/>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807262" y="34290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750256" y="231581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945209" y="4014055"/>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311054" y="602779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54222" y="6038837"/>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30696" y="720204"/>
            <a:ext cx="1675101" cy="369332"/>
          </a:xfrm>
          <a:prstGeom prst="rect">
            <a:avLst/>
          </a:prstGeom>
          <a:noFill/>
        </p:spPr>
        <p:txBody>
          <a:bodyPr wrap="square" rtlCol="0">
            <a:spAutoFit/>
          </a:bodyPr>
          <a:lstStyle/>
          <a:p>
            <a:pPr algn="dist"/>
            <a:r>
              <a:rPr lang="en-US" altLang="zh-CN" dirty="0" smtClean="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rPr>
              <a:t>CONTENTS</a:t>
            </a:r>
            <a:endParaRPr lang="zh-CN" altLang="en-US"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endParaRPr>
          </a:p>
        </p:txBody>
      </p:sp>
      <p:sp>
        <p:nvSpPr>
          <p:cNvPr id="57" name="文本框 56"/>
          <p:cNvSpPr txBox="1"/>
          <p:nvPr/>
        </p:nvSpPr>
        <p:spPr>
          <a:xfrm>
            <a:off x="89323" y="1050122"/>
            <a:ext cx="1256628" cy="646331"/>
          </a:xfrm>
          <a:prstGeom prst="rect">
            <a:avLst/>
          </a:prstGeom>
          <a:noFill/>
        </p:spPr>
        <p:txBody>
          <a:bodyPr wrap="square" rtlCol="0">
            <a:spAutoFit/>
          </a:bodyPr>
          <a:lstStyle/>
          <a:p>
            <a:pPr algn="dist"/>
            <a:r>
              <a:rPr lang="zh-CN" altLang="en-US" sz="3600" dirty="0" smtClean="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目录</a:t>
            </a:r>
            <a:endParaRPr lang="zh-CN" altLang="en-US" sz="3600"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endParaRPr>
          </a:p>
        </p:txBody>
      </p:sp>
      <p:grpSp>
        <p:nvGrpSpPr>
          <p:cNvPr id="7" name="组合 6"/>
          <p:cNvGrpSpPr/>
          <p:nvPr/>
        </p:nvGrpSpPr>
        <p:grpSpPr>
          <a:xfrm>
            <a:off x="2112772" y="1662843"/>
            <a:ext cx="3743325" cy="505460"/>
            <a:chOff x="1359704" y="1966230"/>
            <a:chExt cx="3743325" cy="505460"/>
          </a:xfrm>
        </p:grpSpPr>
        <p:sp>
          <p:nvSpPr>
            <p:cNvPr id="62" name="文本框 61"/>
            <p:cNvSpPr txBox="1"/>
            <p:nvPr/>
          </p:nvSpPr>
          <p:spPr>
            <a:xfrm>
              <a:off x="2097786" y="2097998"/>
              <a:ext cx="1273159" cy="368300"/>
            </a:xfrm>
            <a:prstGeom prst="rect">
              <a:avLst/>
            </a:prstGeom>
            <a:noFill/>
          </p:spPr>
          <p:txBody>
            <a:bodyPr wrap="square" rtlCol="0">
              <a:spAutoFit/>
            </a:bodyPr>
            <a:lstStyle/>
            <a:p>
              <a:r>
                <a:rPr lang="en-US" altLang="zh-CN"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DQN</a:t>
              </a:r>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原理</a:t>
              </a:r>
              <a:endPar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endParaRPr>
            </a:p>
          </p:txBody>
        </p:sp>
        <p:sp>
          <p:nvSpPr>
            <p:cNvPr id="60" name="圆角矩形 59"/>
            <p:cNvSpPr/>
            <p:nvPr/>
          </p:nvSpPr>
          <p:spPr>
            <a:xfrm>
              <a:off x="1359704" y="2057670"/>
              <a:ext cx="3743325" cy="414020"/>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5" name="等腰三角形 4"/>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6" name="文本框 5"/>
            <p:cNvSpPr txBox="1"/>
            <p:nvPr/>
          </p:nvSpPr>
          <p:spPr>
            <a:xfrm>
              <a:off x="1580461" y="1969872"/>
              <a:ext cx="298480" cy="338554"/>
            </a:xfrm>
            <a:prstGeom prst="rect">
              <a:avLst/>
            </a:prstGeom>
            <a:noFill/>
          </p:spPr>
          <p:txBody>
            <a:bodyPr wrap="none" rtlCol="0">
              <a:spAutoFit/>
            </a:bodyPr>
            <a:lstStyle/>
            <a:p>
              <a:pPr algn="ctr"/>
              <a:r>
                <a:rPr lang="en-US" altLang="zh-CN" sz="1600" dirty="0" smtClean="0">
                  <a:solidFill>
                    <a:schemeClr val="bg1"/>
                  </a:solidFill>
                  <a:latin typeface="思源黑体" panose="020B0500000000000000" pitchFamily="34" charset="-122"/>
                  <a:ea typeface="思源黑体" panose="020B0500000000000000" pitchFamily="34" charset="-122"/>
                </a:rPr>
                <a:t>1</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50" name="组合 149"/>
          <p:cNvGrpSpPr/>
          <p:nvPr/>
        </p:nvGrpSpPr>
        <p:grpSpPr>
          <a:xfrm>
            <a:off x="2112772" y="2770883"/>
            <a:ext cx="6813550" cy="505460"/>
            <a:chOff x="1359704" y="1966230"/>
            <a:chExt cx="6813550" cy="505460"/>
          </a:xfrm>
        </p:grpSpPr>
        <p:sp>
          <p:nvSpPr>
            <p:cNvPr id="155" name="文本框 154"/>
            <p:cNvSpPr txBox="1"/>
            <p:nvPr/>
          </p:nvSpPr>
          <p:spPr>
            <a:xfrm>
              <a:off x="2097574" y="2098310"/>
              <a:ext cx="6075680" cy="368300"/>
            </a:xfrm>
            <a:prstGeom prst="rect">
              <a:avLst/>
            </a:prstGeom>
            <a:noFill/>
          </p:spPr>
          <p:txBody>
            <a:bodyPr wrap="square" rtlCol="0">
              <a:spAutoFit/>
            </a:bodyPr>
            <a:lstStyle/>
            <a:p>
              <a:r>
                <a:rPr lang="en-US" altLang="zh-CN"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DQN</a:t>
              </a:r>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在拥塞控制中的应用</a:t>
              </a:r>
              <a:endPar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endParaRPr>
            </a:p>
          </p:txBody>
        </p:sp>
        <p:sp>
          <p:nvSpPr>
            <p:cNvPr id="152" name="圆角矩形 151"/>
            <p:cNvSpPr/>
            <p:nvPr/>
          </p:nvSpPr>
          <p:spPr>
            <a:xfrm>
              <a:off x="1359704" y="2057670"/>
              <a:ext cx="3743325" cy="414020"/>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3" name="等腰三角形 152"/>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4" name="文本框 153"/>
            <p:cNvSpPr txBox="1"/>
            <p:nvPr/>
          </p:nvSpPr>
          <p:spPr>
            <a:xfrm>
              <a:off x="1587461" y="1969872"/>
              <a:ext cx="284480" cy="337185"/>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2</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64" name="组合 163"/>
          <p:cNvGrpSpPr/>
          <p:nvPr/>
        </p:nvGrpSpPr>
        <p:grpSpPr>
          <a:xfrm>
            <a:off x="2112772" y="3875113"/>
            <a:ext cx="3743325" cy="505460"/>
            <a:chOff x="1359704" y="1966230"/>
            <a:chExt cx="3743325" cy="505460"/>
          </a:xfrm>
        </p:grpSpPr>
        <p:sp>
          <p:nvSpPr>
            <p:cNvPr id="169" name="文本框 168"/>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总结</a:t>
              </a:r>
              <a:endPar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endParaRPr>
            </a:p>
          </p:txBody>
        </p:sp>
        <p:sp>
          <p:nvSpPr>
            <p:cNvPr id="166" name="圆角矩形 165"/>
            <p:cNvSpPr/>
            <p:nvPr/>
          </p:nvSpPr>
          <p:spPr>
            <a:xfrm>
              <a:off x="1359704" y="2057670"/>
              <a:ext cx="3743325" cy="414020"/>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7" name="等腰三角形 166"/>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8" name="文本框 167"/>
            <p:cNvSpPr txBox="1"/>
            <p:nvPr/>
          </p:nvSpPr>
          <p:spPr>
            <a:xfrm>
              <a:off x="1587461" y="1969872"/>
              <a:ext cx="284480" cy="337185"/>
            </a:xfrm>
            <a:prstGeom prst="rect">
              <a:avLst/>
            </a:prstGeom>
            <a:noFill/>
          </p:spPr>
          <p:txBody>
            <a:bodyPr wrap="none" rtlCol="0">
              <a:spAutoFit/>
            </a:bodyPr>
            <a:lstStyle/>
            <a:p>
              <a:pPr algn="ctr"/>
              <a:r>
                <a:rPr lang="en-US" altLang="zh-CN" sz="1600" dirty="0" smtClean="0">
                  <a:solidFill>
                    <a:schemeClr val="bg1"/>
                  </a:solidFill>
                  <a:latin typeface="思源黑体" panose="020B0500000000000000" pitchFamily="34" charset="-122"/>
                  <a:ea typeface="思源黑体" panose="020B0500000000000000" pitchFamily="34" charset="-122"/>
                </a:rPr>
                <a:t>3</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sp>
        <p:nvSpPr>
          <p:cNvPr id="171" name="等腰三角形 170"/>
          <p:cNvSpPr/>
          <p:nvPr/>
        </p:nvSpPr>
        <p:spPr>
          <a:xfrm>
            <a:off x="10352120" y="932425"/>
            <a:ext cx="550817" cy="55499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p:nvPr/>
        </p:nvSpPr>
        <p:spPr>
          <a:xfrm rot="10800000">
            <a:off x="11029026" y="1399251"/>
            <a:ext cx="312742" cy="315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10495" y="-48055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airplane"/>
      </p:transition>
    </mc:Choice>
    <mc:Fallback>
      <p:transition spd="slow" advClick="0"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应用</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zh-CN" altLang="en-US"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实验结果</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p:cNvPicPr>
            <a:picLocks noChangeAspect="1"/>
          </p:cNvPicPr>
          <p:nvPr/>
        </p:nvPicPr>
        <p:blipFill>
          <a:blip r:embed="rId1"/>
          <a:stretch>
            <a:fillRect/>
          </a:stretch>
        </p:blipFill>
        <p:spPr>
          <a:xfrm>
            <a:off x="1646555" y="1736725"/>
            <a:ext cx="3667125" cy="19812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334560" y="2929505"/>
            <a:ext cx="14020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总结</a:t>
            </a:r>
            <a:endPar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7" name="文本框 16"/>
          <p:cNvSpPr txBox="1"/>
          <p:nvPr/>
        </p:nvSpPr>
        <p:spPr>
          <a:xfrm>
            <a:off x="5115683" y="3809773"/>
            <a:ext cx="5839834" cy="646331"/>
          </a:xfrm>
          <a:prstGeom prst="rect">
            <a:avLst/>
          </a:prstGeom>
          <a:noFill/>
        </p:spPr>
        <p:txBody>
          <a:bodyPr wrap="square" rtlCol="0">
            <a:spAutoFit/>
          </a:bodyPr>
          <a:lstStyle/>
          <a:p>
            <a:pPr algn="ctr">
              <a:lnSpc>
                <a:spcPct val="120000"/>
              </a:lnSpc>
            </a:pPr>
            <a:r>
              <a:rPr lang="en-US" altLang="zh-CN" sz="1000" dirty="0" smtClean="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Personnel Business Recruitment Talents raining Elite Management Training TemplaRecruiTraining anagening Template</a:t>
            </a:r>
            <a:endParaRPr lang="zh-CN" altLang="en-US" sz="1000" dirty="0" smtClean="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a:p>
            <a:pPr algn="ctr">
              <a:lnSpc>
                <a:spcPct val="120000"/>
              </a:lnSpc>
            </a:pPr>
            <a:endParaRPr lang="zh-CN" altLang="en-US"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latin typeface="思源黑体" panose="020B0500000000000000" pitchFamily="34" charset="-122"/>
              </a:rPr>
              <a:t>03</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1+#ppt_w/2"/>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000" fill="hold"/>
                                        <p:tgtEl>
                                          <p:spTgt spid="36"/>
                                        </p:tgtEl>
                                        <p:attrNameLst>
                                          <p:attrName>ppt_x</p:attrName>
                                        </p:attrNameLst>
                                      </p:cBhvr>
                                      <p:tavLst>
                                        <p:tav tm="0">
                                          <p:val>
                                            <p:strVal val="1+#ppt_w/2"/>
                                          </p:val>
                                        </p:tav>
                                        <p:tav tm="100000">
                                          <p:val>
                                            <p:strVal val="#ppt_x"/>
                                          </p:val>
                                        </p:tav>
                                      </p:tavLst>
                                    </p:anim>
                                    <p:anim calcmode="lin" valueType="num">
                                      <p:cBhvr additive="base">
                                        <p:cTn id="41" dur="1000" fill="hold"/>
                                        <p:tgtEl>
                                          <p:spTgt spid="3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6"/>
                                        </p:tgtEl>
                                        <p:attrNameLst>
                                          <p:attrName>ppt_y</p:attrName>
                                        </p:attrNameLst>
                                      </p:cBhvr>
                                      <p:tavLst>
                                        <p:tav tm="0">
                                          <p:val>
                                            <p:strVal val="#ppt_y"/>
                                          </p:val>
                                        </p:tav>
                                        <p:tav tm="100000">
                                          <p:val>
                                            <p:strVal val="#ppt_y"/>
                                          </p:val>
                                        </p:tav>
                                      </p:tavLst>
                                    </p:anim>
                                    <p:anim calcmode="lin" valueType="num">
                                      <p:cBhvr>
                                        <p:cTn id="4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6"/>
                                        </p:tgtEl>
                                      </p:cBhvr>
                                    </p:animEffect>
                                  </p:childTnLst>
                                </p:cTn>
                              </p:par>
                              <p:par>
                                <p:cTn id="49" presetID="42" presetClass="entr" presetSubtype="0" fill="hold" grpId="0" nodeType="withEffect">
                                  <p:stCondLst>
                                    <p:cond delay="175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16" presetClass="entr" presetSubtype="21" fill="hold" nodeType="withEffect">
                                  <p:stCondLst>
                                    <p:cond delay="2250"/>
                                  </p:stCondLst>
                                  <p:childTnLst>
                                    <p:set>
                                      <p:cBhvr>
                                        <p:cTn id="55" dur="1" fill="hold">
                                          <p:stCondLst>
                                            <p:cond delay="0"/>
                                          </p:stCondLst>
                                        </p:cTn>
                                        <p:tgtEl>
                                          <p:spTgt spid="41"/>
                                        </p:tgtEl>
                                        <p:attrNameLst>
                                          <p:attrName>style.visibility</p:attrName>
                                        </p:attrNameLst>
                                      </p:cBhvr>
                                      <p:to>
                                        <p:strVal val="visible"/>
                                      </p:to>
                                    </p:set>
                                    <p:animEffect transition="in" filter="barn(inVertical)">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36" grpId="0"/>
      <p:bldP spid="37" grpId="0"/>
      <p:bldP spid="38"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126369" y="2288169"/>
            <a:ext cx="4718290" cy="868323"/>
            <a:chOff x="1064741" y="1736376"/>
            <a:chExt cx="4718290" cy="868323"/>
          </a:xfrm>
        </p:grpSpPr>
        <p:sp>
          <p:nvSpPr>
            <p:cNvPr id="44" name="Oval 68"/>
            <p:cNvSpPr>
              <a:spLocks noChangeArrowheads="1"/>
            </p:cNvSpPr>
            <p:nvPr/>
          </p:nvSpPr>
          <p:spPr bwMode="auto">
            <a:xfrm flipH="1">
              <a:off x="1064741" y="1843186"/>
              <a:ext cx="752008" cy="750378"/>
            </a:xfrm>
            <a:prstGeom prst="ellipse">
              <a:avLst/>
            </a:prstGeom>
            <a:solidFill>
              <a:srgbClr val="BA8F2D"/>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srgbClr val="BA8F2D"/>
                </a:solidFill>
                <a:latin typeface="思源黑体" panose="020B0500000000000000" pitchFamily="34" charset="-122"/>
                <a:ea typeface="思源黑体" panose="020B0500000000000000" pitchFamily="34" charset="-122"/>
                <a:cs typeface="+mn-ea"/>
                <a:sym typeface="+mn-lt"/>
              </a:endParaRPr>
            </a:p>
          </p:txBody>
        </p:sp>
        <p:sp>
          <p:nvSpPr>
            <p:cNvPr id="45"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id-ID" sz="4400" dirty="0">
                  <a:solidFill>
                    <a:prstClr val="white"/>
                  </a:solidFill>
                  <a:latin typeface="思源黑体" panose="020B0500000000000000" pitchFamily="34" charset="-122"/>
                  <a:ea typeface="思源黑体" panose="020B0500000000000000" pitchFamily="34" charset="-122"/>
                  <a:cs typeface="+mn-ea"/>
                  <a:sym typeface="+mn-lt"/>
                </a:rPr>
                <a:t>1</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1816749" y="1736376"/>
              <a:ext cx="3966282" cy="868323"/>
              <a:chOff x="2697421" y="988328"/>
              <a:chExt cx="3966282" cy="868323"/>
            </a:xfrm>
          </p:grpSpPr>
          <p:sp>
            <p:nvSpPr>
              <p:cNvPr id="47" name="TextBox 46"/>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8" name="TextBox 47"/>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49" name="组合 48"/>
          <p:cNvGrpSpPr/>
          <p:nvPr/>
        </p:nvGrpSpPr>
        <p:grpSpPr>
          <a:xfrm>
            <a:off x="6418270" y="2288169"/>
            <a:ext cx="4718290" cy="868323"/>
            <a:chOff x="1064741" y="1736376"/>
            <a:chExt cx="4718290" cy="868323"/>
          </a:xfrm>
        </p:grpSpPr>
        <p:sp>
          <p:nvSpPr>
            <p:cNvPr id="50" name="Oval 68"/>
            <p:cNvSpPr>
              <a:spLocks noChangeArrowheads="1"/>
            </p:cNvSpPr>
            <p:nvPr/>
          </p:nvSpPr>
          <p:spPr bwMode="auto">
            <a:xfrm flipH="1">
              <a:off x="1064741" y="1843186"/>
              <a:ext cx="752008" cy="750378"/>
            </a:xfrm>
            <a:prstGeom prst="ellipse">
              <a:avLst/>
            </a:prstGeom>
            <a:solidFill>
              <a:srgbClr val="2A3246"/>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1"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2</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52" name="组合 51"/>
            <p:cNvGrpSpPr/>
            <p:nvPr/>
          </p:nvGrpSpPr>
          <p:grpSpPr>
            <a:xfrm>
              <a:off x="1816749" y="1736376"/>
              <a:ext cx="3966282" cy="868323"/>
              <a:chOff x="2697421" y="988328"/>
              <a:chExt cx="3966282" cy="868323"/>
            </a:xfrm>
          </p:grpSpPr>
          <p:sp>
            <p:nvSpPr>
              <p:cNvPr id="53" name="TextBox 52"/>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54" name="TextBox 53"/>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55" name="组合 54"/>
          <p:cNvGrpSpPr/>
          <p:nvPr/>
        </p:nvGrpSpPr>
        <p:grpSpPr>
          <a:xfrm>
            <a:off x="1127448" y="3523475"/>
            <a:ext cx="4718290" cy="868323"/>
            <a:chOff x="1064741" y="1736376"/>
            <a:chExt cx="4718290" cy="868323"/>
          </a:xfrm>
        </p:grpSpPr>
        <p:sp>
          <p:nvSpPr>
            <p:cNvPr id="56" name="Oval 68"/>
            <p:cNvSpPr>
              <a:spLocks noChangeArrowheads="1"/>
            </p:cNvSpPr>
            <p:nvPr/>
          </p:nvSpPr>
          <p:spPr bwMode="auto">
            <a:xfrm flipH="1">
              <a:off x="1064741" y="1843186"/>
              <a:ext cx="752008" cy="750378"/>
            </a:xfrm>
            <a:prstGeom prst="ellipse">
              <a:avLst/>
            </a:prstGeom>
            <a:solidFill>
              <a:srgbClr val="2A3246"/>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7"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3</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58" name="组合 57"/>
            <p:cNvGrpSpPr/>
            <p:nvPr/>
          </p:nvGrpSpPr>
          <p:grpSpPr>
            <a:xfrm>
              <a:off x="1816749" y="1736376"/>
              <a:ext cx="3966282" cy="868323"/>
              <a:chOff x="2697421" y="988328"/>
              <a:chExt cx="3966282" cy="868323"/>
            </a:xfrm>
          </p:grpSpPr>
          <p:sp>
            <p:nvSpPr>
              <p:cNvPr id="59" name="TextBox 58"/>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0" name="TextBox 59"/>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61" name="组合 60"/>
          <p:cNvGrpSpPr/>
          <p:nvPr/>
        </p:nvGrpSpPr>
        <p:grpSpPr>
          <a:xfrm>
            <a:off x="6419349" y="3523475"/>
            <a:ext cx="4718290" cy="868323"/>
            <a:chOff x="1064741" y="1736376"/>
            <a:chExt cx="4718290" cy="868323"/>
          </a:xfrm>
        </p:grpSpPr>
        <p:sp>
          <p:nvSpPr>
            <p:cNvPr id="62" name="Oval 68"/>
            <p:cNvSpPr>
              <a:spLocks noChangeArrowheads="1"/>
            </p:cNvSpPr>
            <p:nvPr/>
          </p:nvSpPr>
          <p:spPr bwMode="auto">
            <a:xfrm flipH="1">
              <a:off x="1064741" y="1843186"/>
              <a:ext cx="752008" cy="750378"/>
            </a:xfrm>
            <a:prstGeom prst="ellipse">
              <a:avLst/>
            </a:prstGeom>
            <a:solidFill>
              <a:srgbClr val="BA8F2D"/>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3"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4</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64" name="组合 63"/>
            <p:cNvGrpSpPr/>
            <p:nvPr/>
          </p:nvGrpSpPr>
          <p:grpSpPr>
            <a:xfrm>
              <a:off x="1816749" y="1736376"/>
              <a:ext cx="3966282" cy="868323"/>
              <a:chOff x="2697421" y="988328"/>
              <a:chExt cx="3966282" cy="868323"/>
            </a:xfrm>
          </p:grpSpPr>
          <p:sp>
            <p:nvSpPr>
              <p:cNvPr id="65" name="TextBox 64"/>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6" name="TextBox 65"/>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67" name="组合 66"/>
          <p:cNvGrpSpPr/>
          <p:nvPr/>
        </p:nvGrpSpPr>
        <p:grpSpPr>
          <a:xfrm>
            <a:off x="1127448" y="4814034"/>
            <a:ext cx="4718290" cy="868323"/>
            <a:chOff x="1064741" y="1736376"/>
            <a:chExt cx="4718290" cy="868323"/>
          </a:xfrm>
        </p:grpSpPr>
        <p:sp>
          <p:nvSpPr>
            <p:cNvPr id="68" name="Oval 68"/>
            <p:cNvSpPr>
              <a:spLocks noChangeArrowheads="1"/>
            </p:cNvSpPr>
            <p:nvPr/>
          </p:nvSpPr>
          <p:spPr bwMode="auto">
            <a:xfrm flipH="1">
              <a:off x="1064741" y="1843186"/>
              <a:ext cx="752008" cy="750378"/>
            </a:xfrm>
            <a:prstGeom prst="ellipse">
              <a:avLst/>
            </a:prstGeom>
            <a:solidFill>
              <a:srgbClr val="BA8F2D"/>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9"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5</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70" name="组合 69"/>
            <p:cNvGrpSpPr/>
            <p:nvPr/>
          </p:nvGrpSpPr>
          <p:grpSpPr>
            <a:xfrm>
              <a:off x="1816749" y="1736376"/>
              <a:ext cx="3966282" cy="868323"/>
              <a:chOff x="2697421" y="988328"/>
              <a:chExt cx="3966282" cy="868323"/>
            </a:xfrm>
          </p:grpSpPr>
          <p:sp>
            <p:nvSpPr>
              <p:cNvPr id="71" name="TextBox 70"/>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2" name="TextBox 71"/>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73" name="组合 72"/>
          <p:cNvGrpSpPr/>
          <p:nvPr/>
        </p:nvGrpSpPr>
        <p:grpSpPr>
          <a:xfrm>
            <a:off x="6419349" y="4814034"/>
            <a:ext cx="4718290" cy="868323"/>
            <a:chOff x="1064741" y="1736376"/>
            <a:chExt cx="4718290" cy="868323"/>
          </a:xfrm>
        </p:grpSpPr>
        <p:sp>
          <p:nvSpPr>
            <p:cNvPr id="74" name="Oval 68"/>
            <p:cNvSpPr>
              <a:spLocks noChangeArrowheads="1"/>
            </p:cNvSpPr>
            <p:nvPr/>
          </p:nvSpPr>
          <p:spPr bwMode="auto">
            <a:xfrm flipH="1">
              <a:off x="1064741" y="1843186"/>
              <a:ext cx="752008" cy="750378"/>
            </a:xfrm>
            <a:prstGeom prst="ellipse">
              <a:avLst/>
            </a:prstGeom>
            <a:solidFill>
              <a:srgbClr val="2A3246"/>
            </a:solidFill>
            <a:ln w="57150">
              <a:noFill/>
              <a:round/>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75" name="Rectangle 2"/>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6</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76" name="组合 75"/>
            <p:cNvGrpSpPr/>
            <p:nvPr/>
          </p:nvGrpSpPr>
          <p:grpSpPr>
            <a:xfrm>
              <a:off x="1816749" y="1736376"/>
              <a:ext cx="3966282" cy="868323"/>
              <a:chOff x="2697421" y="988328"/>
              <a:chExt cx="3966282" cy="868323"/>
            </a:xfrm>
          </p:grpSpPr>
          <p:sp>
            <p:nvSpPr>
              <p:cNvPr id="77" name="TextBox 76"/>
              <p:cNvSpPr txBox="1"/>
              <p:nvPr/>
            </p:nvSpPr>
            <p:spPr>
              <a:xfrm>
                <a:off x="2779299" y="1383316"/>
                <a:ext cx="3884404" cy="47333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8" name="TextBox 77"/>
              <p:cNvSpPr txBox="1"/>
              <p:nvPr/>
            </p:nvSpPr>
            <p:spPr>
              <a:xfrm>
                <a:off x="2697421" y="988328"/>
                <a:ext cx="3035275" cy="545947"/>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41" name="组合 40"/>
          <p:cNvGrpSpPr/>
          <p:nvPr/>
        </p:nvGrpSpPr>
        <p:grpSpPr>
          <a:xfrm>
            <a:off x="3713117" y="483868"/>
            <a:ext cx="4765766" cy="718465"/>
            <a:chOff x="3784390" y="377466"/>
            <a:chExt cx="4765766" cy="718465"/>
          </a:xfrm>
        </p:grpSpPr>
        <p:sp>
          <p:nvSpPr>
            <p:cNvPr id="42" name="矩形 41"/>
            <p:cNvSpPr/>
            <p:nvPr userDrawn="1"/>
          </p:nvSpPr>
          <p:spPr>
            <a:xfrm>
              <a:off x="4733659" y="377466"/>
              <a:ext cx="2867228" cy="565861"/>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成功项目展示</a:t>
              </a:r>
              <a:endParaRPr lang="zh-CN" altLang="en-US" sz="2800" dirty="0">
                <a:solidFill>
                  <a:srgbClr val="2A3246"/>
                </a:solidFill>
                <a:latin typeface="思源黑体" panose="020B0500000000000000" pitchFamily="34" charset="-122"/>
                <a:ea typeface="思源黑体" panose="020B0500000000000000" pitchFamily="34" charset="-122"/>
                <a:cs typeface="+mn-ea"/>
                <a:sym typeface="+mn-lt"/>
              </a:endParaRPr>
            </a:p>
          </p:txBody>
        </p:sp>
        <p:sp>
          <p:nvSpPr>
            <p:cNvPr id="79" name="文本框 78"/>
            <p:cNvSpPr txBox="1"/>
            <p:nvPr/>
          </p:nvSpPr>
          <p:spPr>
            <a:xfrm>
              <a:off x="3784390" y="834513"/>
              <a:ext cx="4765766" cy="261418"/>
            </a:xfrm>
            <a:prstGeom prst="rect">
              <a:avLst/>
            </a:prstGeom>
            <a:noFill/>
          </p:spPr>
          <p:txBody>
            <a:bodyPr wrap="square" rtlCol="0">
              <a:spAutoFit/>
            </a:bodyPr>
            <a:lstStyle/>
            <a:p>
              <a:pPr algn="ctr">
                <a:lnSpc>
                  <a:spcPct val="120000"/>
                </a:lnSpc>
              </a:pPr>
              <a:r>
                <a:rPr lang="en-US" altLang="zh-CN" sz="10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Brief work summary work report plan business report</a:t>
              </a:r>
              <a:endParaRPr lang="zh-CN" altLang="en-US" sz="10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1000"/>
                                        <p:tgtEl>
                                          <p:spTgt spid="55"/>
                                        </p:tgtEl>
                                      </p:cBhvr>
                                    </p:animEffect>
                                    <p:anim calcmode="lin" valueType="num">
                                      <p:cBhvr>
                                        <p:cTn id="20" dur="1000" fill="hold"/>
                                        <p:tgtEl>
                                          <p:spTgt spid="55"/>
                                        </p:tgtEl>
                                        <p:attrNameLst>
                                          <p:attrName>ppt_x</p:attrName>
                                        </p:attrNameLst>
                                      </p:cBhvr>
                                      <p:tavLst>
                                        <p:tav tm="0">
                                          <p:val>
                                            <p:strVal val="#ppt_x"/>
                                          </p:val>
                                        </p:tav>
                                        <p:tav tm="100000">
                                          <p:val>
                                            <p:strVal val="#ppt_x"/>
                                          </p:val>
                                        </p:tav>
                                      </p:tavLst>
                                    </p:anim>
                                    <p:anim calcmode="lin" valueType="num">
                                      <p:cBhvr>
                                        <p:cTn id="21" dur="1000" fill="hold"/>
                                        <p:tgtEl>
                                          <p:spTgt spid="5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anim calcmode="lin" valueType="num">
                                      <p:cBhvr>
                                        <p:cTn id="26" dur="1000" fill="hold"/>
                                        <p:tgtEl>
                                          <p:spTgt spid="61"/>
                                        </p:tgtEl>
                                        <p:attrNameLst>
                                          <p:attrName>ppt_x</p:attrName>
                                        </p:attrNameLst>
                                      </p:cBhvr>
                                      <p:tavLst>
                                        <p:tav tm="0">
                                          <p:val>
                                            <p:strVal val="#ppt_x"/>
                                          </p:val>
                                        </p:tav>
                                        <p:tav tm="100000">
                                          <p:val>
                                            <p:strVal val="#ppt_x"/>
                                          </p:val>
                                        </p:tav>
                                      </p:tavLst>
                                    </p:anim>
                                    <p:anim calcmode="lin" valueType="num">
                                      <p:cBhvr>
                                        <p:cTn id="27" dur="1000" fill="hold"/>
                                        <p:tgtEl>
                                          <p:spTgt spid="6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211781" y="3780499"/>
            <a:ext cx="7429524" cy="830997"/>
          </a:xfrm>
          <a:prstGeom prst="rect">
            <a:avLst/>
          </a:prstGeom>
          <a:noFill/>
        </p:spPr>
        <p:txBody>
          <a:bodyPr wrap="square" rtlCol="0">
            <a:spAutoFit/>
          </a:bodyPr>
          <a:lstStyle/>
          <a:p>
            <a:pPr algn="ctr"/>
            <a:r>
              <a:rPr lang="zh-CN" altLang="en-US" sz="4800" dirty="0" smtClean="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谢谢您的观看</a:t>
            </a:r>
            <a:endParaRPr lang="zh-CN" altLang="en-US" sz="4800" dirty="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37" name="文本框 36"/>
          <p:cNvSpPr txBox="1"/>
          <p:nvPr/>
        </p:nvSpPr>
        <p:spPr>
          <a:xfrm>
            <a:off x="2981804" y="2739718"/>
            <a:ext cx="5889480" cy="1200329"/>
          </a:xfrm>
          <a:prstGeom prst="rect">
            <a:avLst/>
          </a:prstGeom>
          <a:noFill/>
        </p:spPr>
        <p:txBody>
          <a:bodyPr wrap="square" rtlCol="0">
            <a:spAutoFit/>
          </a:bodyPr>
          <a:lstStyle/>
          <a:p>
            <a:pPr algn="ctr"/>
            <a:r>
              <a:rPr lang="en-US" altLang="zh-CN" sz="7200" dirty="0" smtClean="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THANK YOU</a:t>
            </a:r>
            <a:endParaRPr lang="zh-CN" altLang="en-US" sz="72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sp>
        <p:nvSpPr>
          <p:cNvPr id="27" name="等腰三角形 26"/>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0-#ppt_w/2"/>
                                          </p:val>
                                        </p:tav>
                                        <p:tav tm="100000">
                                          <p:val>
                                            <p:strVal val="#ppt_x"/>
                                          </p:val>
                                        </p:tav>
                                      </p:tavLst>
                                    </p:anim>
                                    <p:anim calcmode="lin" valueType="num">
                                      <p:cBhvr additive="base">
                                        <p:cTn id="24" dur="500" fill="hold"/>
                                        <p:tgtEl>
                                          <p:spTgt spid="43"/>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0-#ppt_w/2"/>
                                          </p:val>
                                        </p:tav>
                                        <p:tav tm="100000">
                                          <p:val>
                                            <p:strVal val="#ppt_x"/>
                                          </p:val>
                                        </p:tav>
                                      </p:tavLst>
                                    </p:anim>
                                    <p:anim calcmode="lin" valueType="num">
                                      <p:cBhvr additive="base">
                                        <p:cTn id="28" dur="50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9"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0-#ppt_w/2"/>
                                          </p:val>
                                        </p:tav>
                                        <p:tav tm="100000">
                                          <p:val>
                                            <p:strVal val="#ppt_x"/>
                                          </p:val>
                                        </p:tav>
                                      </p:tavLst>
                                    </p:anim>
                                    <p:anim calcmode="lin" valueType="num">
                                      <p:cBhvr additive="base">
                                        <p:cTn id="36" dur="50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0-#ppt_w/2"/>
                                          </p:val>
                                        </p:tav>
                                        <p:tav tm="100000">
                                          <p:val>
                                            <p:strVal val="#ppt_x"/>
                                          </p:val>
                                        </p:tav>
                                      </p:tavLst>
                                    </p:anim>
                                    <p:anim calcmode="lin" valueType="num">
                                      <p:cBhvr additive="base">
                                        <p:cTn id="40" dur="50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0-#ppt_w/2"/>
                                          </p:val>
                                        </p:tav>
                                        <p:tav tm="100000">
                                          <p:val>
                                            <p:strVal val="#ppt_x"/>
                                          </p:val>
                                        </p:tav>
                                      </p:tavLst>
                                    </p:anim>
                                    <p:anim calcmode="lin" valueType="num">
                                      <p:cBhvr additive="base">
                                        <p:cTn id="44" dur="500" fill="hold"/>
                                        <p:tgtEl>
                                          <p:spTgt spid="46"/>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1+#ppt_w/2"/>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1+#ppt_w/2"/>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1+#ppt_w/2"/>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1+#ppt_w/2"/>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6"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1+#ppt_w/2"/>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1+#ppt_w/2"/>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par>
                                <p:cTn id="73" presetID="2" presetClass="entr" presetSubtype="6"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additive="base">
                                        <p:cTn id="75" dur="500" fill="hold"/>
                                        <p:tgtEl>
                                          <p:spTgt spid="52"/>
                                        </p:tgtEl>
                                        <p:attrNameLst>
                                          <p:attrName>ppt_x</p:attrName>
                                        </p:attrNameLst>
                                      </p:cBhvr>
                                      <p:tavLst>
                                        <p:tav tm="0">
                                          <p:val>
                                            <p:strVal val="1+#ppt_w/2"/>
                                          </p:val>
                                        </p:tav>
                                        <p:tav tm="100000">
                                          <p:val>
                                            <p:strVal val="#ppt_x"/>
                                          </p:val>
                                        </p:tav>
                                      </p:tavLst>
                                    </p:anim>
                                    <p:anim calcmode="lin" valueType="num">
                                      <p:cBhvr additive="base">
                                        <p:cTn id="76" dur="500" fill="hold"/>
                                        <p:tgtEl>
                                          <p:spTgt spid="52"/>
                                        </p:tgtEl>
                                        <p:attrNameLst>
                                          <p:attrName>ppt_y</p:attrName>
                                        </p:attrNameLst>
                                      </p:cBhvr>
                                      <p:tavLst>
                                        <p:tav tm="0">
                                          <p:val>
                                            <p:strVal val="1+#ppt_h/2"/>
                                          </p:val>
                                        </p:tav>
                                        <p:tav tm="100000">
                                          <p:val>
                                            <p:strVal val="#ppt_y"/>
                                          </p:val>
                                        </p:tav>
                                      </p:tavLst>
                                    </p:anim>
                                  </p:childTnLst>
                                </p:cTn>
                              </p:par>
                              <p:par>
                                <p:cTn id="77" presetID="2" presetClass="entr" presetSubtype="6"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1+#ppt_w/2"/>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6"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1+#ppt_w/2"/>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fill="hold"/>
                                        <p:tgtEl>
                                          <p:spTgt spid="47"/>
                                        </p:tgtEl>
                                        <p:attrNameLst>
                                          <p:attrName>ppt_x</p:attrName>
                                        </p:attrNameLst>
                                      </p:cBhvr>
                                      <p:tavLst>
                                        <p:tav tm="0">
                                          <p:val>
                                            <p:strVal val="#ppt_x"/>
                                          </p:val>
                                        </p:tav>
                                        <p:tav tm="100000">
                                          <p:val>
                                            <p:strVal val="#ppt_x"/>
                                          </p:val>
                                        </p:tav>
                                      </p:tavLst>
                                    </p:anim>
                                    <p:anim calcmode="lin" valueType="num">
                                      <p:cBhvr additive="base">
                                        <p:cTn id="96" dur="500" fill="hold"/>
                                        <p:tgtEl>
                                          <p:spTgt spid="47"/>
                                        </p:tgtEl>
                                        <p:attrNameLst>
                                          <p:attrName>ppt_y</p:attrName>
                                        </p:attrNameLst>
                                      </p:cBhvr>
                                      <p:tavLst>
                                        <p:tav tm="0">
                                          <p:val>
                                            <p:strVal val="0-#ppt_h/2"/>
                                          </p:val>
                                        </p:tav>
                                        <p:tav tm="100000">
                                          <p:val>
                                            <p:strVal val="#ppt_y"/>
                                          </p:val>
                                        </p:tav>
                                      </p:tavLst>
                                    </p:anim>
                                  </p:childTnLst>
                                </p:cTn>
                              </p:par>
                              <p:par>
                                <p:cTn id="97" presetID="41" presetClass="entr" presetSubtype="0" fill="hold" grpId="0" nodeType="withEffect">
                                  <p:stCondLst>
                                    <p:cond delay="0"/>
                                  </p:stCondLst>
                                  <p:iterate type="lt">
                                    <p:tmPct val="10000"/>
                                  </p:iterate>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35"/>
                                        </p:tgtEl>
                                        <p:attrNameLst>
                                          <p:attrName>ppt_y</p:attrName>
                                        </p:attrNameLst>
                                      </p:cBhvr>
                                      <p:tavLst>
                                        <p:tav tm="0">
                                          <p:val>
                                            <p:strVal val="#ppt_y"/>
                                          </p:val>
                                        </p:tav>
                                        <p:tav tm="100000">
                                          <p:val>
                                            <p:strVal val="#ppt_y"/>
                                          </p:val>
                                        </p:tav>
                                      </p:tavLst>
                                    </p:anim>
                                    <p:anim calcmode="lin" valueType="num">
                                      <p:cBhvr>
                                        <p:cTn id="101"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35"/>
                                        </p:tgtEl>
                                      </p:cBhvr>
                                    </p:animEffect>
                                  </p:childTnLst>
                                </p:cTn>
                              </p:par>
                              <p:par>
                                <p:cTn id="104" presetID="42" presetClass="entr" presetSubtype="0" fill="hold" grpId="0" nodeType="withEffect">
                                  <p:stCondLst>
                                    <p:cond delay="75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27" grpId="0" animBg="1"/>
      <p:bldP spid="32" grpId="0" animBg="1"/>
      <p:bldP spid="33" grpId="0" animBg="1"/>
      <p:bldP spid="36"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877360" y="2929505"/>
            <a:ext cx="2316480" cy="829945"/>
          </a:xfrm>
          <a:prstGeom prst="rect">
            <a:avLst/>
          </a:prstGeom>
          <a:noFill/>
        </p:spPr>
        <p:txBody>
          <a:bodyPr wrap="none" rtlCol="0">
            <a:spAutoFit/>
          </a:bodyPr>
          <a:lstStyle/>
          <a:p>
            <a:pPr algn="ctr"/>
            <a:r>
              <a:rPr lang="en-US" altLang="zh-CN"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原理</a:t>
            </a:r>
            <a:endPar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7" name="等腰三角形 16"/>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58759" y="2898264"/>
            <a:ext cx="103746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latin typeface="思源黑体" panose="020B0500000000000000" pitchFamily="34" charset="-122"/>
              </a:rPr>
              <a:t>01</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1" name="文本框 20"/>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4" name="等腰三角形 23"/>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791450" y="3757295"/>
            <a:ext cx="3618230" cy="1198880"/>
          </a:xfrm>
          <a:prstGeom prst="rect">
            <a:avLst/>
          </a:prstGeom>
          <a:noFill/>
        </p:spPr>
        <p:txBody>
          <a:bodyPr wrap="square" rtlCol="0">
            <a:spAutoFit/>
          </a:bodyPr>
          <a:p>
            <a:r>
              <a:rPr lang="en-US" altLang="zh-CN"/>
              <a:t>1. reinforcement learning</a:t>
            </a:r>
            <a:endParaRPr lang="en-US" altLang="zh-CN"/>
          </a:p>
          <a:p>
            <a:r>
              <a:rPr lang="en-US" altLang="zh-CN"/>
              <a:t>2. Q learning</a:t>
            </a:r>
            <a:endParaRPr lang="en-US" altLang="zh-CN"/>
          </a:p>
          <a:p>
            <a:r>
              <a:rPr lang="en-US" altLang="zh-CN"/>
              <a:t>3. DQN series</a:t>
            </a:r>
            <a:endParaRPr lang="en-US" altLang="zh-CN"/>
          </a:p>
          <a:p>
            <a:endParaRPr lang="en-US" altLang="zh-CN"/>
          </a:p>
        </p:txBody>
      </p:sp>
    </p:spTree>
  </p:cSld>
  <p:clrMapOvr>
    <a:masterClrMapping/>
  </p:clrMapOvr>
  <p:transition spd="slow" advClick="0" advTm="0">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reinforcement learning</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6" name="图片 5" descr="markav"/>
          <p:cNvPicPr>
            <a:picLocks noChangeAspect="1"/>
          </p:cNvPicPr>
          <p:nvPr/>
        </p:nvPicPr>
        <p:blipFill>
          <a:blip r:embed="rId1"/>
          <a:srcRect l="16964" t="5603" r="29484" b="19110"/>
          <a:stretch>
            <a:fillRect/>
          </a:stretch>
        </p:blipFill>
        <p:spPr>
          <a:xfrm>
            <a:off x="1376045" y="1158240"/>
            <a:ext cx="5332095" cy="2796540"/>
          </a:xfrm>
          <a:prstGeom prst="rect">
            <a:avLst/>
          </a:prstGeom>
        </p:spPr>
      </p:pic>
      <p:pic>
        <p:nvPicPr>
          <p:cNvPr id="8" name="图片 7"/>
          <p:cNvPicPr>
            <a:picLocks noChangeAspect="1"/>
          </p:cNvPicPr>
          <p:nvPr/>
        </p:nvPicPr>
        <p:blipFill>
          <a:blip r:embed="rId2"/>
          <a:srcRect l="1942" t="4963" r="5852" b="2322"/>
          <a:stretch>
            <a:fillRect/>
          </a:stretch>
        </p:blipFill>
        <p:spPr>
          <a:xfrm>
            <a:off x="4095750" y="4059555"/>
            <a:ext cx="4672330" cy="2764155"/>
          </a:xfrm>
          <a:prstGeom prst="rect">
            <a:avLst/>
          </a:prstGeom>
        </p:spPr>
      </p:pic>
      <p:pic>
        <p:nvPicPr>
          <p:cNvPr id="2" name="图片 1" descr="markav"/>
          <p:cNvPicPr>
            <a:picLocks noChangeAspect="1"/>
          </p:cNvPicPr>
          <p:nvPr/>
        </p:nvPicPr>
        <p:blipFill>
          <a:blip r:embed="rId3"/>
          <a:srcRect l="19793" t="21775" r="36701" b="26472"/>
          <a:stretch>
            <a:fillRect/>
          </a:stretch>
        </p:blipFill>
        <p:spPr>
          <a:xfrm>
            <a:off x="6915785" y="1375410"/>
            <a:ext cx="4375785" cy="234378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reinforcement learning</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descr="markav"/>
          <p:cNvPicPr>
            <a:picLocks noChangeAspect="1"/>
          </p:cNvPicPr>
          <p:nvPr/>
        </p:nvPicPr>
        <p:blipFill>
          <a:blip r:embed="rId1"/>
          <a:srcRect l="14351" t="14150" r="37307" b="63084"/>
          <a:stretch>
            <a:fillRect/>
          </a:stretch>
        </p:blipFill>
        <p:spPr>
          <a:xfrm>
            <a:off x="5584190" y="2304415"/>
            <a:ext cx="5382260" cy="945515"/>
          </a:xfrm>
          <a:prstGeom prst="rect">
            <a:avLst/>
          </a:prstGeom>
        </p:spPr>
      </p:pic>
      <p:pic>
        <p:nvPicPr>
          <p:cNvPr id="5" name="图片 4"/>
          <p:cNvPicPr>
            <a:picLocks noChangeAspect="1"/>
          </p:cNvPicPr>
          <p:nvPr/>
        </p:nvPicPr>
        <p:blipFill>
          <a:blip r:embed="rId2"/>
          <a:srcRect t="2510"/>
          <a:stretch>
            <a:fillRect/>
          </a:stretch>
        </p:blipFill>
        <p:spPr>
          <a:xfrm>
            <a:off x="1386840" y="1360805"/>
            <a:ext cx="4044315" cy="2667635"/>
          </a:xfrm>
          <a:prstGeom prst="rect">
            <a:avLst/>
          </a:prstGeom>
        </p:spPr>
      </p:pic>
      <p:pic>
        <p:nvPicPr>
          <p:cNvPr id="9" name="图片 8"/>
          <p:cNvPicPr>
            <a:picLocks noChangeAspect="1"/>
          </p:cNvPicPr>
          <p:nvPr/>
        </p:nvPicPr>
        <p:blipFill>
          <a:blip r:embed="rId3"/>
          <a:srcRect t="31302" r="9902" b="3223"/>
          <a:stretch>
            <a:fillRect/>
          </a:stretch>
        </p:blipFill>
        <p:spPr>
          <a:xfrm>
            <a:off x="2635885" y="4236720"/>
            <a:ext cx="7037070" cy="941705"/>
          </a:xfrm>
          <a:prstGeom prst="rect">
            <a:avLst/>
          </a:prstGeom>
        </p:spPr>
      </p:pic>
      <p:pic>
        <p:nvPicPr>
          <p:cNvPr id="10" name="图片 9" descr="markav"/>
          <p:cNvPicPr>
            <a:picLocks noChangeAspect="1"/>
          </p:cNvPicPr>
          <p:nvPr/>
        </p:nvPicPr>
        <p:blipFill>
          <a:blip r:embed="rId4"/>
          <a:srcRect l="20942" t="32740" r="31302" b="43045"/>
          <a:stretch>
            <a:fillRect/>
          </a:stretch>
        </p:blipFill>
        <p:spPr>
          <a:xfrm>
            <a:off x="3686810" y="5182870"/>
            <a:ext cx="6874510" cy="156972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reinforcement learning</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6" name="文本框 5"/>
          <p:cNvSpPr txBox="1"/>
          <p:nvPr/>
        </p:nvSpPr>
        <p:spPr>
          <a:xfrm>
            <a:off x="6908165" y="1699895"/>
            <a:ext cx="4177030" cy="1014730"/>
          </a:xfrm>
          <a:prstGeom prst="rect">
            <a:avLst/>
          </a:prstGeom>
          <a:solidFill>
            <a:schemeClr val="accent4">
              <a:lumMod val="20000"/>
              <a:lumOff val="80000"/>
            </a:schemeClr>
          </a:solidFill>
        </p:spPr>
        <p:txBody>
          <a:bodyPr wrap="square" rtlCol="0">
            <a:spAutoFit/>
          </a:bodyPr>
          <a:p>
            <a:pPr fontAlgn="auto">
              <a:lnSpc>
                <a:spcPct val="150000"/>
              </a:lnSpc>
            </a:pPr>
            <a:r>
              <a:rPr lang="zh-CN" altLang="en-US" sz="2000"/>
              <a:t>如何定量描述当前</a:t>
            </a:r>
            <a:r>
              <a:rPr lang="en-US" altLang="zh-CN" sz="2000"/>
              <a:t>Agent</a:t>
            </a:r>
            <a:r>
              <a:rPr lang="zh-CN" altLang="en-US" sz="2000"/>
              <a:t>采取不同动作的策略是否最优</a:t>
            </a:r>
            <a:r>
              <a:rPr lang="zh-CN" altLang="en-US"/>
              <a:t>？</a:t>
            </a:r>
            <a:endParaRPr lang="zh-CN" altLang="en-US"/>
          </a:p>
        </p:txBody>
      </p:sp>
      <p:pic>
        <p:nvPicPr>
          <p:cNvPr id="18" name="图片 17"/>
          <p:cNvPicPr>
            <a:picLocks noChangeAspect="1"/>
          </p:cNvPicPr>
          <p:nvPr/>
        </p:nvPicPr>
        <p:blipFill>
          <a:blip r:embed="rId1"/>
          <a:srcRect l="8260" r="3308"/>
          <a:stretch>
            <a:fillRect/>
          </a:stretch>
        </p:blipFill>
        <p:spPr>
          <a:xfrm>
            <a:off x="2878138" y="1032510"/>
            <a:ext cx="3449955" cy="2367280"/>
          </a:xfrm>
          <a:prstGeom prst="rect">
            <a:avLst/>
          </a:prstGeom>
        </p:spPr>
      </p:pic>
      <p:grpSp>
        <p:nvGrpSpPr>
          <p:cNvPr id="22" name="组合 21"/>
          <p:cNvGrpSpPr/>
          <p:nvPr/>
        </p:nvGrpSpPr>
        <p:grpSpPr>
          <a:xfrm>
            <a:off x="1626870" y="3787140"/>
            <a:ext cx="5791200" cy="2067560"/>
            <a:chOff x="2562" y="5964"/>
            <a:chExt cx="9120" cy="3256"/>
          </a:xfrm>
        </p:grpSpPr>
        <p:pic>
          <p:nvPicPr>
            <p:cNvPr id="14" name="图片 13" descr="markav"/>
            <p:cNvPicPr>
              <a:picLocks noChangeAspect="1"/>
            </p:cNvPicPr>
            <p:nvPr/>
          </p:nvPicPr>
          <p:blipFill>
            <a:blip r:embed="rId2"/>
            <a:srcRect l="17728" t="49061" r="35899" b="34885"/>
            <a:stretch>
              <a:fillRect/>
            </a:stretch>
          </p:blipFill>
          <p:spPr>
            <a:xfrm>
              <a:off x="2562" y="7798"/>
              <a:ext cx="9120" cy="1422"/>
            </a:xfrm>
            <a:prstGeom prst="rect">
              <a:avLst/>
            </a:prstGeom>
          </p:spPr>
        </p:pic>
        <p:pic>
          <p:nvPicPr>
            <p:cNvPr id="19" name="图片 18" descr="markav"/>
            <p:cNvPicPr>
              <a:picLocks noChangeAspect="1"/>
            </p:cNvPicPr>
            <p:nvPr/>
          </p:nvPicPr>
          <p:blipFill>
            <a:blip r:embed="rId2"/>
            <a:srcRect l="6920" t="30188" r="58867" b="54767"/>
            <a:stretch>
              <a:fillRect/>
            </a:stretch>
          </p:blipFill>
          <p:spPr>
            <a:xfrm>
              <a:off x="2562" y="5964"/>
              <a:ext cx="6962" cy="1379"/>
            </a:xfrm>
            <a:prstGeom prst="rect">
              <a:avLst/>
            </a:prstGeom>
          </p:spPr>
        </p:pic>
      </p:grpSp>
      <p:pic>
        <p:nvPicPr>
          <p:cNvPr id="17" name="图片 16" descr="markav"/>
          <p:cNvPicPr>
            <a:picLocks noChangeAspect="1"/>
          </p:cNvPicPr>
          <p:nvPr/>
        </p:nvPicPr>
        <p:blipFill>
          <a:blip r:embed="rId3"/>
          <a:srcRect l="21403" t="23556" r="31536" b="22897"/>
          <a:stretch>
            <a:fillRect/>
          </a:stretch>
        </p:blipFill>
        <p:spPr>
          <a:xfrm>
            <a:off x="6908165" y="3147060"/>
            <a:ext cx="4390390" cy="224980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Q</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 learning</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2" name="图片 1"/>
          <p:cNvPicPr>
            <a:picLocks noChangeAspect="1"/>
          </p:cNvPicPr>
          <p:nvPr/>
        </p:nvPicPr>
        <p:blipFill>
          <a:blip r:embed="rId1"/>
          <a:srcRect l="3460" t="7122" r="2873" b="4130"/>
          <a:stretch>
            <a:fillRect/>
          </a:stretch>
        </p:blipFill>
        <p:spPr>
          <a:xfrm>
            <a:off x="1111250" y="1322705"/>
            <a:ext cx="3846195" cy="1778635"/>
          </a:xfrm>
          <a:prstGeom prst="rect">
            <a:avLst/>
          </a:prstGeom>
        </p:spPr>
      </p:pic>
      <p:sp>
        <p:nvSpPr>
          <p:cNvPr id="8" name="文本框 7"/>
          <p:cNvSpPr txBox="1"/>
          <p:nvPr/>
        </p:nvSpPr>
        <p:spPr>
          <a:xfrm>
            <a:off x="5851525" y="1242695"/>
            <a:ext cx="6101080" cy="2306955"/>
          </a:xfrm>
          <a:prstGeom prst="rect">
            <a:avLst/>
          </a:prstGeom>
          <a:solidFill>
            <a:schemeClr val="accent4">
              <a:lumMod val="20000"/>
              <a:lumOff val="80000"/>
            </a:schemeClr>
          </a:solidFill>
        </p:spPr>
        <p:txBody>
          <a:bodyPr wrap="square" rtlCol="0">
            <a:spAutoFit/>
          </a:bodyPr>
          <a:p>
            <a:r>
              <a:rPr lang="zh-CN" altLang="en-US"/>
              <a:t>原理：Q table</a:t>
            </a:r>
            <a:r>
              <a:rPr lang="zh-CN" altLang="en-US">
                <a:solidFill>
                  <a:srgbClr val="FF0000"/>
                </a:solidFill>
              </a:rPr>
              <a:t>利用一张Q表记录每个不同状态S下，采用不同动作A所对应能得到的分数（Q值</a:t>
            </a:r>
            <a:r>
              <a:rPr lang="zh-CN" altLang="en-US"/>
              <a:t>）</a:t>
            </a:r>
            <a:endParaRPr lang="zh-CN" altLang="en-US"/>
          </a:p>
          <a:p>
            <a:endParaRPr lang="zh-CN" altLang="en-US"/>
          </a:p>
          <a:p>
            <a:r>
              <a:rPr lang="zh-CN" altLang="en-US"/>
              <a:t>通过</a:t>
            </a:r>
            <a:r>
              <a:rPr lang="zh-CN" altLang="en-US">
                <a:solidFill>
                  <a:srgbClr val="FF0000"/>
                </a:solidFill>
              </a:rPr>
              <a:t>不断迭代优化，修改Q表中的分数</a:t>
            </a:r>
            <a:r>
              <a:rPr lang="zh-CN" altLang="en-US"/>
              <a:t>（Q值），直到满足一定的停止条件（例如，迭代次数到达多少）。最终得到一张智能体处于某个状态时采用某个动作的行动指南。</a:t>
            </a:r>
            <a:endParaRPr lang="zh-CN" altLang="en-US"/>
          </a:p>
          <a:p>
            <a:endParaRPr lang="zh-CN" altLang="en-US"/>
          </a:p>
          <a:p>
            <a:r>
              <a:rPr lang="zh-CN" altLang="en-US"/>
              <a:t>那么，如何更新迭代分数值呢？</a:t>
            </a:r>
            <a:endParaRPr lang="zh-CN" altLang="en-US"/>
          </a:p>
        </p:txBody>
      </p:sp>
      <p:pic>
        <p:nvPicPr>
          <p:cNvPr id="9" name="图片 8"/>
          <p:cNvPicPr>
            <a:picLocks noChangeAspect="1"/>
          </p:cNvPicPr>
          <p:nvPr/>
        </p:nvPicPr>
        <p:blipFill>
          <a:blip r:embed="rId2"/>
          <a:stretch>
            <a:fillRect/>
          </a:stretch>
        </p:blipFill>
        <p:spPr>
          <a:xfrm>
            <a:off x="1050925" y="4011295"/>
            <a:ext cx="3905885" cy="2451100"/>
          </a:xfrm>
          <a:prstGeom prst="rect">
            <a:avLst/>
          </a:prstGeom>
        </p:spPr>
      </p:pic>
      <p:grpSp>
        <p:nvGrpSpPr>
          <p:cNvPr id="11" name="组合 10"/>
          <p:cNvGrpSpPr/>
          <p:nvPr/>
        </p:nvGrpSpPr>
        <p:grpSpPr>
          <a:xfrm>
            <a:off x="5914390" y="4011295"/>
            <a:ext cx="5419090" cy="2606040"/>
            <a:chOff x="9314" y="6317"/>
            <a:chExt cx="8534" cy="4104"/>
          </a:xfrm>
        </p:grpSpPr>
        <p:pic>
          <p:nvPicPr>
            <p:cNvPr id="7" name="图片 6"/>
            <p:cNvPicPr>
              <a:picLocks noChangeAspect="1"/>
            </p:cNvPicPr>
            <p:nvPr/>
          </p:nvPicPr>
          <p:blipFill>
            <a:blip r:embed="rId3"/>
            <a:stretch>
              <a:fillRect/>
            </a:stretch>
          </p:blipFill>
          <p:spPr>
            <a:xfrm>
              <a:off x="9314" y="6317"/>
              <a:ext cx="8534" cy="4105"/>
            </a:xfrm>
            <a:prstGeom prst="rect">
              <a:avLst/>
            </a:prstGeom>
          </p:spPr>
        </p:pic>
        <p:pic>
          <p:nvPicPr>
            <p:cNvPr id="10" name="图片 9"/>
            <p:cNvPicPr>
              <a:picLocks noChangeAspect="1"/>
            </p:cNvPicPr>
            <p:nvPr/>
          </p:nvPicPr>
          <p:blipFill>
            <a:blip r:embed="rId4"/>
            <a:stretch>
              <a:fillRect/>
            </a:stretch>
          </p:blipFill>
          <p:spPr>
            <a:xfrm>
              <a:off x="10512" y="8022"/>
              <a:ext cx="5863" cy="847"/>
            </a:xfrm>
            <a:prstGeom prst="rect">
              <a:avLst/>
            </a:prstGeom>
          </p:spPr>
        </p:pic>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markav"/>
          <p:cNvPicPr>
            <a:picLocks noChangeAspect="1"/>
          </p:cNvPicPr>
          <p:nvPr/>
        </p:nvPicPr>
        <p:blipFill>
          <a:blip r:embed="rId1"/>
          <a:srcRect l="31959" t="27243" r="40716" b="24313"/>
          <a:stretch>
            <a:fillRect/>
          </a:stretch>
        </p:blipFill>
        <p:spPr>
          <a:xfrm>
            <a:off x="6608445" y="598170"/>
            <a:ext cx="4147820" cy="3311525"/>
          </a:xfrm>
          <a:prstGeom prst="rect">
            <a:avLst/>
          </a:prstGeom>
        </p:spPr>
      </p:pic>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Q learning</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7" name="图片 6"/>
          <p:cNvPicPr>
            <a:picLocks noChangeAspect="1"/>
          </p:cNvPicPr>
          <p:nvPr/>
        </p:nvPicPr>
        <p:blipFill>
          <a:blip r:embed="rId2"/>
          <a:stretch>
            <a:fillRect/>
          </a:stretch>
        </p:blipFill>
        <p:spPr>
          <a:xfrm>
            <a:off x="918845" y="1680845"/>
            <a:ext cx="4632325" cy="2228850"/>
          </a:xfrm>
          <a:prstGeom prst="rect">
            <a:avLst/>
          </a:prstGeom>
        </p:spPr>
      </p:pic>
      <p:pic>
        <p:nvPicPr>
          <p:cNvPr id="4" name="图片 3"/>
          <p:cNvPicPr>
            <a:picLocks noChangeAspect="1"/>
          </p:cNvPicPr>
          <p:nvPr/>
        </p:nvPicPr>
        <p:blipFill>
          <a:blip r:embed="rId3"/>
          <a:srcRect l="7993" t="5263" r="4255" b="8999"/>
          <a:stretch>
            <a:fillRect/>
          </a:stretch>
        </p:blipFill>
        <p:spPr>
          <a:xfrm>
            <a:off x="941705" y="4254500"/>
            <a:ext cx="4865370" cy="2048510"/>
          </a:xfrm>
          <a:prstGeom prst="rect">
            <a:avLst/>
          </a:prstGeom>
        </p:spPr>
      </p:pic>
      <p:pic>
        <p:nvPicPr>
          <p:cNvPr id="5" name="图片 4"/>
          <p:cNvPicPr>
            <a:picLocks noChangeAspect="1"/>
          </p:cNvPicPr>
          <p:nvPr/>
        </p:nvPicPr>
        <p:blipFill>
          <a:blip r:embed="rId4"/>
          <a:stretch>
            <a:fillRect/>
          </a:stretch>
        </p:blipFill>
        <p:spPr>
          <a:xfrm>
            <a:off x="6608445" y="4254500"/>
            <a:ext cx="4780915" cy="203708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094157" y="-18"/>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02995" y="457835"/>
            <a:ext cx="8273415" cy="460375"/>
          </a:xfrm>
          <a:prstGeom prst="rect">
            <a:avLst/>
          </a:prstGeom>
          <a:noFill/>
        </p:spPr>
        <p:txBody>
          <a:bodyPr wrap="square" rtlCol="0">
            <a:spAutoFit/>
          </a:bodyPr>
          <a:lstStyle/>
          <a:p>
            <a:pPr algn="l">
              <a:lnSpc>
                <a:spcPct val="120000"/>
              </a:lnSpc>
            </a:pPr>
            <a:r>
              <a:rPr 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a:t>
            </a:r>
            <a:r>
              <a:rPr lang="zh-CN" altLang="en-US"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原理</a:t>
            </a:r>
            <a:r>
              <a:rPr lang="en-US" altLang="zh-CN" sz="1200"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a:t>
            </a:r>
            <a:r>
              <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DQN series</a:t>
            </a:r>
            <a:endParaRPr lang="en-US" altLang="zh-CN" sz="2000" b="1" dirty="0">
              <a:solidFill>
                <a:schemeClr val="bg1">
                  <a:lumMod val="50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pic>
        <p:nvPicPr>
          <p:cNvPr id="4" name="图片 3"/>
          <p:cNvPicPr>
            <a:picLocks noChangeAspect="1"/>
          </p:cNvPicPr>
          <p:nvPr/>
        </p:nvPicPr>
        <p:blipFill>
          <a:blip r:embed="rId1"/>
          <a:srcRect l="7993" t="5263" r="4255" b="8999"/>
          <a:stretch>
            <a:fillRect/>
          </a:stretch>
        </p:blipFill>
        <p:spPr>
          <a:xfrm>
            <a:off x="993775" y="1632585"/>
            <a:ext cx="4422775" cy="1454150"/>
          </a:xfrm>
          <a:prstGeom prst="rect">
            <a:avLst/>
          </a:prstGeom>
        </p:spPr>
      </p:pic>
      <p:sp>
        <p:nvSpPr>
          <p:cNvPr id="2" name="文本框 1"/>
          <p:cNvSpPr txBox="1"/>
          <p:nvPr/>
        </p:nvSpPr>
        <p:spPr>
          <a:xfrm>
            <a:off x="5814060" y="1632585"/>
            <a:ext cx="5588000" cy="1476375"/>
          </a:xfrm>
          <a:prstGeom prst="rect">
            <a:avLst/>
          </a:prstGeom>
          <a:solidFill>
            <a:schemeClr val="accent4">
              <a:lumMod val="20000"/>
              <a:lumOff val="80000"/>
            </a:schemeClr>
          </a:solidFill>
        </p:spPr>
        <p:txBody>
          <a:bodyPr wrap="square" rtlCol="0">
            <a:spAutoFit/>
          </a:bodyPr>
          <a:p>
            <a:r>
              <a:rPr lang="zh-CN" altLang="en-US"/>
              <a:t>类比</a:t>
            </a:r>
            <a:r>
              <a:rPr lang="en-US" altLang="zh-CN"/>
              <a:t>DL</a:t>
            </a:r>
            <a:r>
              <a:rPr lang="zh-CN" altLang="en-US"/>
              <a:t>训练</a:t>
            </a:r>
            <a:r>
              <a:rPr lang="en-US" altLang="zh-CN"/>
              <a:t>RL</a:t>
            </a:r>
            <a:r>
              <a:rPr lang="zh-CN" altLang="en-US"/>
              <a:t>所面临的问题：</a:t>
            </a:r>
            <a:endParaRPr lang="zh-CN" altLang="en-US"/>
          </a:p>
          <a:p>
            <a:endParaRPr lang="en-US" altLang="zh-CN"/>
          </a:p>
          <a:p>
            <a:r>
              <a:rPr lang="en-US" altLang="zh-CN"/>
              <a:t>1.DL</a:t>
            </a:r>
            <a:r>
              <a:rPr lang="zh-CN" altLang="en-US"/>
              <a:t>是有标签的，而</a:t>
            </a:r>
            <a:r>
              <a:rPr lang="en-US" altLang="zh-CN"/>
              <a:t>RL</a:t>
            </a:r>
            <a:r>
              <a:rPr lang="zh-CN" altLang="en-US"/>
              <a:t>是无标签的；</a:t>
            </a:r>
            <a:endParaRPr lang="zh-CN" altLang="en-US"/>
          </a:p>
          <a:p>
            <a:r>
              <a:rPr lang="en-US" altLang="zh-CN"/>
              <a:t>2.DL</a:t>
            </a:r>
            <a:r>
              <a:rPr lang="zh-CN" altLang="en-US"/>
              <a:t>的样本是独立的，而</a:t>
            </a:r>
            <a:r>
              <a:rPr lang="en-US" altLang="zh-CN"/>
              <a:t>RL</a:t>
            </a:r>
            <a:r>
              <a:rPr lang="zh-CN" altLang="en-US"/>
              <a:t>的前后状态时相关联的</a:t>
            </a:r>
            <a:endParaRPr lang="zh-CN" altLang="en-US"/>
          </a:p>
          <a:p>
            <a:r>
              <a:rPr lang="en-US" altLang="zh-CN"/>
              <a:t>3.DL</a:t>
            </a:r>
            <a:r>
              <a:rPr lang="zh-CN" altLang="en-US"/>
              <a:t>的数据分布是固定的，而</a:t>
            </a:r>
            <a:r>
              <a:rPr lang="en-US" altLang="zh-CN"/>
              <a:t>RL</a:t>
            </a:r>
            <a:r>
              <a:rPr lang="zh-CN" altLang="en-US"/>
              <a:t>的数据分布不固定</a:t>
            </a:r>
            <a:endParaRPr lang="zh-CN" altLang="en-US"/>
          </a:p>
        </p:txBody>
      </p:sp>
      <p:sp>
        <p:nvSpPr>
          <p:cNvPr id="5" name="文本框 4"/>
          <p:cNvSpPr txBox="1"/>
          <p:nvPr/>
        </p:nvSpPr>
        <p:spPr>
          <a:xfrm>
            <a:off x="451485" y="3937000"/>
            <a:ext cx="4965065" cy="1476375"/>
          </a:xfrm>
          <a:prstGeom prst="rect">
            <a:avLst/>
          </a:prstGeom>
          <a:solidFill>
            <a:schemeClr val="accent4">
              <a:lumMod val="60000"/>
              <a:lumOff val="40000"/>
            </a:schemeClr>
          </a:solidFill>
        </p:spPr>
        <p:txBody>
          <a:bodyPr wrap="square" rtlCol="0">
            <a:spAutoFit/>
          </a:bodyPr>
          <a:p>
            <a:r>
              <a:rPr lang="zh-CN" altLang="en-US"/>
              <a:t>解决方案：</a:t>
            </a:r>
            <a:endParaRPr lang="zh-CN" altLang="en-US"/>
          </a:p>
          <a:p>
            <a:endParaRPr lang="en-US" altLang="zh-CN"/>
          </a:p>
          <a:p>
            <a:r>
              <a:rPr lang="en-US" altLang="zh-CN"/>
              <a:t>1.</a:t>
            </a:r>
            <a:r>
              <a:rPr lang="zh-CN" altLang="en-US"/>
              <a:t>结合</a:t>
            </a:r>
            <a:r>
              <a:rPr lang="en-US" altLang="zh-CN"/>
              <a:t>Q learning</a:t>
            </a:r>
            <a:r>
              <a:rPr lang="zh-CN" altLang="en-US"/>
              <a:t>的形式，利用</a:t>
            </a:r>
            <a:r>
              <a:rPr lang="en-US" altLang="zh-CN"/>
              <a:t>reward</a:t>
            </a:r>
            <a:r>
              <a:rPr lang="zh-CN" altLang="en-US"/>
              <a:t>来构造标签</a:t>
            </a:r>
            <a:endParaRPr lang="zh-CN" altLang="en-US"/>
          </a:p>
          <a:p>
            <a:r>
              <a:rPr lang="en-US" altLang="zh-CN"/>
              <a:t>2.</a:t>
            </a:r>
            <a:r>
              <a:rPr lang="zh-CN" altLang="en-US"/>
              <a:t>利用经验回放池存放样本，打破数据关联性</a:t>
            </a:r>
            <a:endParaRPr lang="zh-CN" altLang="en-US"/>
          </a:p>
          <a:p>
            <a:r>
              <a:rPr lang="en-US" altLang="zh-CN"/>
              <a:t>3.*</a:t>
            </a:r>
            <a:r>
              <a:rPr lang="zh-CN" altLang="en-US"/>
              <a:t>利用两个神经网络，减弱数据分布的变化</a:t>
            </a:r>
            <a:endParaRPr lang="zh-CN" altLang="en-US"/>
          </a:p>
        </p:txBody>
      </p:sp>
      <p:pic>
        <p:nvPicPr>
          <p:cNvPr id="8" name="图片 7"/>
          <p:cNvPicPr>
            <a:picLocks noChangeAspect="1"/>
          </p:cNvPicPr>
          <p:nvPr/>
        </p:nvPicPr>
        <p:blipFill>
          <a:blip r:embed="rId2"/>
          <a:stretch>
            <a:fillRect/>
          </a:stretch>
        </p:blipFill>
        <p:spPr>
          <a:xfrm>
            <a:off x="5814060" y="3937000"/>
            <a:ext cx="6300470" cy="147637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A180DDAE-8180-43EE-A166-F6A17B7CDD3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跨越年终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2416</Words>
  <Application>WPS 演示</Application>
  <PresentationFormat>宽屏</PresentationFormat>
  <Paragraphs>191</Paragraphs>
  <Slides>23</Slides>
  <Notes>42</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23</vt:i4>
      </vt:variant>
    </vt:vector>
  </HeadingPairs>
  <TitlesOfParts>
    <vt:vector size="50" baseType="lpstr">
      <vt:lpstr>Arial</vt:lpstr>
      <vt:lpstr>宋体</vt:lpstr>
      <vt:lpstr>Wingdings</vt:lpstr>
      <vt:lpstr>思源黑体</vt:lpstr>
      <vt:lpstr>Aa楷体</vt:lpstr>
      <vt:lpstr>Aparajita</vt:lpstr>
      <vt:lpstr>Calibri</vt:lpstr>
      <vt:lpstr>微软雅黑</vt:lpstr>
      <vt:lpstr>Arial Unicode MS</vt:lpstr>
      <vt:lpstr>Impact</vt:lpstr>
      <vt:lpstr>Gill Sans</vt:lpstr>
      <vt:lpstr>Open Sans</vt:lpstr>
      <vt:lpstr>Gill Sans</vt:lpstr>
      <vt:lpstr>Lato Light</vt:lpstr>
      <vt:lpstr>Segoe UI Semilight</vt:lpstr>
      <vt:lpstr>Impact MT Std</vt:lpstr>
      <vt:lpstr>微软雅黑 Light</vt:lpstr>
      <vt:lpstr>方正黑体简体</vt:lpstr>
      <vt:lpstr>Arial</vt:lpstr>
      <vt:lpstr>Adobe 黑体 Std R</vt:lpstr>
      <vt:lpstr>Meiryo</vt:lpstr>
      <vt:lpstr>Yu Gothic UI</vt:lpstr>
      <vt:lpstr>Arial Narrow</vt:lpstr>
      <vt:lpstr>Nirmala UI</vt:lpstr>
      <vt:lpstr>Segoe Print</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H3CloudUser</cp:lastModifiedBy>
  <cp:revision>186</cp:revision>
  <dcterms:created xsi:type="dcterms:W3CDTF">2019-11-13T05:23:00Z</dcterms:created>
  <dcterms:modified xsi:type="dcterms:W3CDTF">2020-11-30T07:26:07Z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