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71" r:id="rId3"/>
    <p:sldId id="296" r:id="rId4"/>
    <p:sldId id="297" r:id="rId5"/>
    <p:sldId id="304" r:id="rId6"/>
    <p:sldId id="298" r:id="rId7"/>
    <p:sldId id="299" r:id="rId8"/>
    <p:sldId id="300" r:id="rId9"/>
    <p:sldId id="301" r:id="rId10"/>
    <p:sldId id="302" r:id="rId11"/>
    <p:sldId id="303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B1C7C9-91C9-4108-8A82-33F08126A274}">
          <p14:sldIdLst>
            <p14:sldId id="271"/>
            <p14:sldId id="296"/>
            <p14:sldId id="297"/>
            <p14:sldId id="304"/>
            <p14:sldId id="298"/>
            <p14:sldId id="299"/>
            <p14:sldId id="300"/>
            <p14:sldId id="301"/>
            <p14:sldId id="302"/>
            <p14:sldId id="303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35A10-1A0A-4E79-92ED-3C88B8877BC0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3E79F-3386-4A43-B23F-5807FCC564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83331-EC32-4935-B57A-C9AA053FDC78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C74-54D1-4049-A28B-110DA845CB5E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724D66-2910-457E-9AB8-AB6FB5AE39FC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2703FB-9766-4CCF-A7AE-DF5D6B0171F8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F11C-AA48-411C-9977-0B412257965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C0138-76F8-46FB-8626-5BE650131C9D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8C74-54D1-4049-A28B-110DA845CB5E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5E5A9-F22B-49C2-9D93-4DC35F888E7D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D78-9373-462F-B023-BFD930E94BDC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AB27A6-B839-4783-BBC1-F37A760C105E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EF5-6EC3-45B0-B70A-10CB22BE476C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3381D9-EEEA-4BB8-B3E3-134956BBE4EC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5F3-7822-40E4-844E-5CA538A664D6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68775-F860-4261-829C-42339888D37F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0D06-355B-4865-AF18-8DB1C32CB49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CC5BF-3CD1-46AA-9588-7D84D6DC61EC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881-8F77-4F94-B618-E92B1239CDDB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A30A0-D2AA-433F-B01C-4B962BAE3670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5137E-D61F-4E42-9890-D87757C76F40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9DF7D-2BF8-430B-AD23-49079F72EDB4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D78-9373-462F-B023-BFD930E94BDC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EB3477-6E97-40CE-B61B-7CBC43FF6F19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5C9-C60E-42AB-B77D-6EE218956699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45B605-61AA-4CF5-A5FD-25C00D97A059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85E06-D986-442A-ACFF-A54FD63965DB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F11C-AA48-411C-9977-0B412257965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6F348-B446-4C58-9875-BC0680FBAB71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B8C25C9-C60E-42AB-B77D-6EE218956699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7AD0-D7B0-4EEC-A449-0151A5887A02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8964F23-4A4A-4595-85F9-93D8F6565633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588281"/>
            <a:ext cx="10852237" cy="899167"/>
          </a:xfrm>
        </p:spPr>
        <p:txBody>
          <a:bodyPr rIns="25400" rtlCol="0" anchor="t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7ED9-0455-4D2C-84AE-A9DBC98BD2D7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3942941-3109-46E7-A779-FE9A14F385E4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6F54D8-BF42-4953-990F-5873C15D9165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9EF5-6EC3-45B0-B70A-10CB22BE476C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E8D6C-23E4-4D79-989C-D2CDCF8C7F66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5F3-7822-40E4-844E-5CA538A664D6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CBA5B4-6223-4F9F-A5F8-9792B13BB7F9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0D06-355B-4865-AF18-8DB1C32CB49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13BD15-ED34-4276-96F2-4AC2772C36C9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881-8F77-4F94-B618-E92B1239CDDB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26F96-1B03-4B68-8C98-DF9B2809D8EA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F81F1-AE88-460E-BFF0-70ED288CFA23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54B1A-B245-4DA0-ADC8-FCF57B12B780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5C9-C60E-42AB-B77D-6EE218956699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256836-5AA0-49AF-8F02-4811BF558B9A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A61C9E-07FA-4DAD-A0DC-698D8DF976B1}" type="datetime1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C9C8-3B00-4686-A006-9D4B161FEB10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810000" y="1491333"/>
            <a:ext cx="4572000" cy="101728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spc="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/>
            <a:r>
              <a:rPr lang="zh-CN" altLang="en-US" sz="5400" b="0" dirty="0">
                <a:latin typeface="黑体" panose="02010609060101010101" pitchFamily="49" charset="-122"/>
                <a:ea typeface="黑体" panose="02010609060101010101" pitchFamily="49" charset="-122"/>
              </a:rPr>
              <a:t>个人学习分享</a:t>
            </a:r>
          </a:p>
        </p:txBody>
      </p:sp>
      <p:sp>
        <p:nvSpPr>
          <p:cNvPr id="3" name="副标题 2"/>
          <p:cNvSpPr txBox="1"/>
          <p:nvPr/>
        </p:nvSpPr>
        <p:spPr>
          <a:xfrm>
            <a:off x="2067106" y="3429000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lnSpc>
                <a:spcPct val="150000"/>
              </a:lnSpc>
              <a:buNone/>
            </a:pP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温超杰</a:t>
            </a:r>
            <a:endParaRPr lang="en-US" altLang="zh-CN" sz="36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 algn="r" defTabSz="914400">
              <a:lnSpc>
                <a:spcPct val="150000"/>
              </a:lnSpc>
              <a:buNone/>
            </a:pP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</a:rPr>
              <a:t>2021.04.17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2D9EBC-26CF-4261-8D0E-0E0AFDA1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A8790-9A98-48B1-AA50-7A8F847C2351}"/>
              </a:ext>
            </a:extLst>
          </p:cNvPr>
          <p:cNvSpPr txBox="1"/>
          <p:nvPr/>
        </p:nvSpPr>
        <p:spPr>
          <a:xfrm>
            <a:off x="152400" y="627798"/>
            <a:ext cx="11887199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模型融合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应用数据到不同模型上运行，效果如何，效果为什么会存在差异</a:t>
            </a:r>
            <a:endParaRPr lang="en-US" altLang="zh-CN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对预测结果进行融合（平均集成 </a:t>
            </a:r>
            <a:r>
              <a:rPr lang="en-US" altLang="zh-CN" sz="2800" dirty="0"/>
              <a:t>/ </a:t>
            </a:r>
            <a:r>
              <a:rPr lang="zh-CN" altLang="en-US" sz="2800" dirty="0"/>
              <a:t>加权平均 </a:t>
            </a:r>
            <a:r>
              <a:rPr lang="en-US" altLang="zh-CN" sz="2800" dirty="0"/>
              <a:t>/ </a:t>
            </a:r>
            <a:r>
              <a:rPr lang="zh-CN" altLang="en-US" sz="2800" dirty="0"/>
              <a:t>规则融合 </a:t>
            </a:r>
            <a:r>
              <a:rPr lang="en-US" altLang="zh-CN" sz="2800" dirty="0"/>
              <a:t>…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lvl="1">
              <a:lnSpc>
                <a:spcPct val="150000"/>
              </a:lnSpc>
            </a:pPr>
            <a:endParaRPr lang="en-US" altLang="zh-CN" sz="2800" dirty="0"/>
          </a:p>
          <a:p>
            <a:pPr marL="0" lvl="1"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提交结果</a:t>
            </a:r>
            <a:endParaRPr lang="en-US" altLang="zh-CN" sz="28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转换成比赛要求的数据格式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7253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87030" y="2721114"/>
            <a:ext cx="261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谢谢观看！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EE7F2D-999E-4BAA-8562-9F7C029B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2AF126-0F65-4C0B-B86D-6AF106A18766}"/>
              </a:ext>
            </a:extLst>
          </p:cNvPr>
          <p:cNvSpPr txBox="1"/>
          <p:nvPr/>
        </p:nvSpPr>
        <p:spPr>
          <a:xfrm>
            <a:off x="191068" y="50084"/>
            <a:ext cx="11532358" cy="584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/>
              <a:t>参加哪种类型的评测？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以自然语言处理的子任务划分：词法分析、句子分析、语义分析、信息抽取、顶层任务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词法分析</a:t>
            </a:r>
            <a:r>
              <a:rPr lang="zh-CN" altLang="en-US" sz="2800" dirty="0"/>
              <a:t>：词性标注、分词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句子分析</a:t>
            </a:r>
            <a:r>
              <a:rPr lang="zh-CN" altLang="en-US" sz="2800" dirty="0"/>
              <a:t>：依存句法分析、句子边界检测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语义分析</a:t>
            </a:r>
            <a:r>
              <a:rPr lang="zh-CN" altLang="en-US" sz="2800" dirty="0"/>
              <a:t>：词义消歧、语义理解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信息抽取</a:t>
            </a:r>
            <a:r>
              <a:rPr lang="zh-CN" altLang="en-US" sz="2800" dirty="0"/>
              <a:t>：</a:t>
            </a:r>
            <a:r>
              <a:rPr lang="en-US" altLang="zh-CN" sz="2800" dirty="0"/>
              <a:t>NER</a:t>
            </a:r>
            <a:r>
              <a:rPr lang="zh-CN" altLang="en-US" sz="2800" dirty="0"/>
              <a:t>、关系抽取、事件抽取、情感分析</a:t>
            </a:r>
            <a:r>
              <a:rPr lang="en-US" altLang="zh-CN" sz="28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顶层任务</a:t>
            </a:r>
            <a:r>
              <a:rPr lang="zh-CN" altLang="en-US" sz="2800" dirty="0"/>
              <a:t>：文本摘要、</a:t>
            </a:r>
            <a:r>
              <a:rPr lang="en-US" altLang="zh-CN" sz="2800" dirty="0"/>
              <a:t>QA</a:t>
            </a:r>
            <a:r>
              <a:rPr lang="zh-CN" altLang="en-US" sz="2800" dirty="0"/>
              <a:t>、阅读理解、知识图谱、对话</a:t>
            </a:r>
            <a:r>
              <a:rPr lang="en-US" altLang="zh-CN" sz="2800" dirty="0"/>
              <a:t>…</a:t>
            </a:r>
          </a:p>
          <a:p>
            <a:pPr marL="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以研究领域划分：医疗、金融、司法、军事</a:t>
            </a:r>
            <a:r>
              <a:rPr lang="en-US" altLang="zh-CN" sz="2800" dirty="0"/>
              <a:t>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E9548A-BD79-43DB-A1FD-0BF6CE583430}"/>
              </a:ext>
            </a:extLst>
          </p:cNvPr>
          <p:cNvSpPr txBox="1"/>
          <p:nvPr/>
        </p:nvSpPr>
        <p:spPr>
          <a:xfrm>
            <a:off x="0" y="6098818"/>
            <a:ext cx="9867332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i="1" dirty="0"/>
              <a:t>CCL2021: http://cips-cl.org/static/CCL2021/cclEval/taskEvaluation/index.html</a:t>
            </a:r>
          </a:p>
          <a:p>
            <a:pPr>
              <a:lnSpc>
                <a:spcPct val="125000"/>
              </a:lnSpc>
            </a:pPr>
            <a:r>
              <a:rPr lang="en-US" altLang="zh-CN" i="1" dirty="0"/>
              <a:t>CCKS2021:</a:t>
            </a:r>
            <a:r>
              <a:rPr lang="zh-CN" altLang="en-US" i="1" dirty="0"/>
              <a:t> </a:t>
            </a:r>
            <a:r>
              <a:rPr lang="en-US" altLang="zh-CN" i="1" dirty="0"/>
              <a:t>sigkg.cn/ccks2021/?page_id=27</a:t>
            </a:r>
          </a:p>
        </p:txBody>
      </p:sp>
    </p:spTree>
    <p:extLst>
      <p:ext uri="{BB962C8B-B14F-4D97-AF65-F5344CB8AC3E}">
        <p14:creationId xmlns:p14="http://schemas.microsoft.com/office/powerpoint/2010/main" val="303117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CF0DD8-BF2F-4F2B-AAB5-2B78A1CC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A1F825-4108-4638-BD98-22A072025E44}"/>
              </a:ext>
            </a:extLst>
          </p:cNvPr>
          <p:cNvSpPr txBox="1"/>
          <p:nvPr/>
        </p:nvSpPr>
        <p:spPr>
          <a:xfrm>
            <a:off x="138752" y="311890"/>
            <a:ext cx="11914496" cy="584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拿到数据后，先整体把所有数据看一遍：</a:t>
            </a:r>
            <a:endParaRPr lang="en-US" altLang="zh-CN" sz="28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数据的格式</a:t>
            </a:r>
            <a:endParaRPr lang="en-US" altLang="zh-CN" sz="28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各个数据文件是用来做什么的（训练集、验证集、测试集、辅助文件</a:t>
            </a:r>
            <a:r>
              <a:rPr lang="en-US" altLang="zh-CN" sz="2800" dirty="0"/>
              <a:t>…</a:t>
            </a:r>
            <a:r>
              <a:rPr lang="zh-CN" altLang="en-US" sz="2800" dirty="0"/>
              <a:t>），官方对各个文件的使用是否有要求等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获得数据、问题分析、处理数据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使用数据前了解是否需要签署使用协议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问题背景（结合背景思考如何提升效果），要解决什么问题，重点看数据的输入输出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数据清洗，转换数据格式等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0500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AEFA1A-8B34-4020-A5C4-5D30FC01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B2AE1C-548B-419A-AD1F-63F39A568F1A}"/>
              </a:ext>
            </a:extLst>
          </p:cNvPr>
          <p:cNvSpPr txBox="1"/>
          <p:nvPr/>
        </p:nvSpPr>
        <p:spPr>
          <a:xfrm>
            <a:off x="515654" y="375781"/>
            <a:ext cx="111606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在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上找往年相关比赛的代码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最好从较易复现的模型（结构简单）入手，这类代码可操作性高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是否包含数据预处理的代码（非必要，但可节省时间）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如果没有，可从相似任务的代码入手</a:t>
            </a:r>
            <a:endParaRPr lang="en-US" altLang="zh-CN" sz="2800" dirty="0"/>
          </a:p>
          <a:p>
            <a:pPr marL="0" lvl="2">
              <a:lnSpc>
                <a:spcPct val="150000"/>
              </a:lnSpc>
            </a:pPr>
            <a:r>
              <a:rPr lang="en-US" altLang="zh-CN" sz="2800" dirty="0"/>
              <a:t>5. </a:t>
            </a:r>
            <a:r>
              <a:rPr lang="zh-CN" altLang="en-US" sz="2800" dirty="0"/>
              <a:t>官方的其他注意事项（是否允许使用外部数据、预训练模型、词向量等）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0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307154-73CA-4886-8B0F-E974B0FC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E66D4-CEAA-4751-8015-D5BA45E036D9}"/>
              </a:ext>
            </a:extLst>
          </p:cNvPr>
          <p:cNvSpPr txBox="1"/>
          <p:nvPr/>
        </p:nvSpPr>
        <p:spPr>
          <a:xfrm>
            <a:off x="131929" y="177516"/>
            <a:ext cx="11928141" cy="584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/>
              <a:t>数据预处理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英文单词的大小写转换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全半角输入格式的转换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删除多余的空格、标点符号（若是序列标注任务，应注意这一步处理是否会影响字符在文本</a:t>
            </a:r>
            <a:r>
              <a:rPr lang="zh-CN" altLang="en-US" sz="2800"/>
              <a:t>中的位置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文本截断（满足模型的要求）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转换数据格式（满足模型的要求）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如果可以使用外部数据，对外部数据的预处理也和上面类似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8335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EDF35F-7F2D-4F68-9DB7-8B8D8347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35062F-F9D4-4A1E-9931-88FD9002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9" y="182013"/>
            <a:ext cx="7162800" cy="5915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E9AD6-9534-4594-844E-98ED118F57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51878" y="115906"/>
            <a:ext cx="1860644" cy="6346257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A11E6B6-96AF-4FD4-8D61-B8B863F85935}"/>
              </a:ext>
            </a:extLst>
          </p:cNvPr>
          <p:cNvSpPr/>
          <p:nvPr/>
        </p:nvSpPr>
        <p:spPr>
          <a:xfrm>
            <a:off x="7656394" y="3014373"/>
            <a:ext cx="1187355" cy="54932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D59078-EED4-47AA-8AF5-8999F088879F}"/>
              </a:ext>
            </a:extLst>
          </p:cNvPr>
          <p:cNvSpPr txBox="1"/>
          <p:nvPr/>
        </p:nvSpPr>
        <p:spPr>
          <a:xfrm>
            <a:off x="0" y="6385352"/>
            <a:ext cx="9867332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i="1" dirty="0"/>
              <a:t>例：</a:t>
            </a:r>
            <a:r>
              <a:rPr lang="en-US" altLang="zh-CN" i="1" dirty="0"/>
              <a:t>CCKS2020</a:t>
            </a:r>
            <a:r>
              <a:rPr lang="zh-CN" altLang="en-US" i="1" dirty="0"/>
              <a:t> 面向中文电子病历的医疗实体及事件抽取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1770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315559-0998-4CEB-9B15-64315CBB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B176B3-693D-4E42-83E5-778C9D3C18E1}"/>
              </a:ext>
            </a:extLst>
          </p:cNvPr>
          <p:cNvSpPr txBox="1"/>
          <p:nvPr/>
        </p:nvSpPr>
        <p:spPr>
          <a:xfrm>
            <a:off x="213814" y="345066"/>
            <a:ext cx="11764371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处理完毕的数据，应用到模型中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训练，调参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查看运行结果 （</a:t>
            </a:r>
            <a:r>
              <a:rPr lang="en-US" altLang="zh-CN" sz="2800" dirty="0"/>
              <a:t>Precision</a:t>
            </a:r>
            <a:r>
              <a:rPr lang="zh-CN" altLang="en-US" sz="2800" dirty="0"/>
              <a:t>、</a:t>
            </a:r>
            <a:r>
              <a:rPr lang="en-US" altLang="zh-CN" sz="2800" dirty="0"/>
              <a:t>Recall</a:t>
            </a:r>
            <a:r>
              <a:rPr lang="zh-CN" altLang="en-US" sz="2800" dirty="0"/>
              <a:t>、</a:t>
            </a:r>
            <a:r>
              <a:rPr lang="en-US" altLang="zh-CN" sz="2800" dirty="0"/>
              <a:t>F1 measure</a:t>
            </a:r>
            <a:r>
              <a:rPr lang="zh-CN" altLang="en-US" sz="2800" dirty="0"/>
              <a:t>等等）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查看预测结果（模型生成的文件，分析哪个地方存在不足）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每次调试参数、改变方法、更换数据集后的训练，都应详细地记录好参数和实验结果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查阅往年参加这类评测的系统论文、相关领域的论文，学习其中的方法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8999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05E607-A4D5-4A84-A287-5C20E7FF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6DAB92-CEAF-44CC-BFD1-BF1CC1F4EFD1}"/>
              </a:ext>
            </a:extLst>
          </p:cNvPr>
          <p:cNvSpPr txBox="1"/>
          <p:nvPr/>
        </p:nvSpPr>
        <p:spPr>
          <a:xfrm>
            <a:off x="40944" y="81888"/>
            <a:ext cx="264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 </a:t>
            </a:r>
            <a:r>
              <a:rPr lang="zh-CN" altLang="en-US" sz="2400" dirty="0"/>
              <a:t>数据增强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19339-A938-47C3-ADD7-134052E32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4257"/>
            <a:ext cx="6886432" cy="68548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908BA3-DEBA-4BFC-8DD0-70D4B319F6DF}"/>
              </a:ext>
            </a:extLst>
          </p:cNvPr>
          <p:cNvSpPr txBox="1"/>
          <p:nvPr/>
        </p:nvSpPr>
        <p:spPr>
          <a:xfrm>
            <a:off x="40944" y="3167390"/>
            <a:ext cx="265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）文本增强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B5EB5D-97BD-460F-9E2C-F20B29177146}"/>
              </a:ext>
            </a:extLst>
          </p:cNvPr>
          <p:cNvSpPr txBox="1"/>
          <p:nvPr/>
        </p:nvSpPr>
        <p:spPr>
          <a:xfrm>
            <a:off x="40944" y="6471514"/>
            <a:ext cx="58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https://zhuanlan.zhihu.com/p/146777068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330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05E607-A4D5-4A84-A287-5C20E7FF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2C96-0C8A-4EC6-B4C8-1D5602568DA2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6DAB92-CEAF-44CC-BFD1-BF1CC1F4EFD1}"/>
              </a:ext>
            </a:extLst>
          </p:cNvPr>
          <p:cNvSpPr txBox="1"/>
          <p:nvPr/>
        </p:nvSpPr>
        <p:spPr>
          <a:xfrm>
            <a:off x="0" y="777023"/>
            <a:ext cx="1202367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）半监督学习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	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标注数据的成本比较高，可利用大量的无标注数据来提高监督学习的效果。这种利用少量标注数据和大量无标注数据进行学习的方式称为</a:t>
            </a:r>
            <a:r>
              <a:rPr lang="zh-CN" altLang="en-US" sz="2800" i="0" dirty="0">
                <a:solidFill>
                  <a:srgbClr val="121212"/>
                </a:solidFill>
                <a:effectLst/>
                <a:latin typeface="-apple-system"/>
              </a:rPr>
              <a:t>半监督学习。</a:t>
            </a:r>
            <a:endParaRPr lang="en-US" altLang="zh-CN" sz="280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伪标签方法（</a:t>
            </a:r>
            <a:r>
              <a:rPr lang="en-US" altLang="zh-CN" sz="2800" dirty="0">
                <a:solidFill>
                  <a:srgbClr val="121212"/>
                </a:solidFill>
                <a:latin typeface="-apple-system"/>
              </a:rPr>
              <a:t>Pseudo Labelling</a:t>
            </a: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）</a:t>
            </a:r>
            <a:endParaRPr lang="en-US" altLang="zh-CN" sz="2800" dirty="0">
              <a:solidFill>
                <a:srgbClr val="121212"/>
              </a:solidFill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无监督数据增强（</a:t>
            </a:r>
            <a:r>
              <a:rPr lang="en-US" altLang="zh-CN" sz="2800" dirty="0">
                <a:solidFill>
                  <a:srgbClr val="121212"/>
                </a:solidFill>
                <a:latin typeface="-apple-system"/>
              </a:rPr>
              <a:t>UDA</a:t>
            </a: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）</a:t>
            </a:r>
            <a:endParaRPr lang="en-US" altLang="zh-CN" sz="2800" dirty="0">
              <a:solidFill>
                <a:srgbClr val="121212"/>
              </a:solidFill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1212"/>
                </a:solidFill>
                <a:latin typeface="-apple-system"/>
              </a:rPr>
              <a:t>…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1F373E-B3E7-4066-AB3A-5110FB7ACC8E}"/>
              </a:ext>
            </a:extLst>
          </p:cNvPr>
          <p:cNvSpPr txBox="1"/>
          <p:nvPr/>
        </p:nvSpPr>
        <p:spPr>
          <a:xfrm>
            <a:off x="0" y="5977631"/>
            <a:ext cx="1149141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Pseudo-Label : The Simple and Efficient Semi-Supervised Learning Method for Deep Neural Networks, Lee et al., 2013</a:t>
            </a:r>
          </a:p>
          <a:p>
            <a:pPr>
              <a:lnSpc>
                <a:spcPct val="150000"/>
              </a:lnSpc>
            </a:pP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Unsupervised Data Augmentation for Consistency Training</a:t>
            </a:r>
            <a:r>
              <a:rPr lang="en-US" altLang="zh-CN" i="1" dirty="0">
                <a:solidFill>
                  <a:srgbClr val="121212"/>
                </a:solidFill>
                <a:latin typeface="-apple-system"/>
              </a:rPr>
              <a:t>,</a:t>
            </a:r>
            <a:r>
              <a:rPr lang="zh-CN" altLang="en-US" i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i="1" dirty="0">
                <a:solidFill>
                  <a:srgbClr val="121212"/>
                </a:solidFill>
                <a:latin typeface="-apple-system"/>
              </a:rPr>
              <a:t>Xie</a:t>
            </a:r>
            <a:r>
              <a:rPr lang="zh-CN" altLang="en-US" i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i="1" dirty="0">
                <a:solidFill>
                  <a:srgbClr val="121212"/>
                </a:solidFill>
                <a:latin typeface="-apple-system"/>
              </a:rPr>
              <a:t>et</a:t>
            </a:r>
            <a:r>
              <a:rPr lang="zh-CN" altLang="en-US" i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i="1" dirty="0">
                <a:solidFill>
                  <a:srgbClr val="121212"/>
                </a:solidFill>
                <a:latin typeface="-apple-system"/>
              </a:rPr>
              <a:t>al.,</a:t>
            </a:r>
            <a:r>
              <a:rPr lang="zh-CN" altLang="en-US" i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i="1" dirty="0">
                <a:solidFill>
                  <a:srgbClr val="121212"/>
                </a:solidFill>
                <a:latin typeface="-apple-system"/>
              </a:rPr>
              <a:t>2019</a:t>
            </a:r>
            <a:endParaRPr lang="en-US" altLang="zh-CN" b="1" i="1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15613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1424</TotalTime>
  <Words>641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等线</vt:lpstr>
      <vt:lpstr>黑体</vt:lpstr>
      <vt:lpstr>Arial</vt:lpstr>
      <vt:lpstr>Calibri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个人学习分享</dc:title>
  <dc:creator>Wen Klay</dc:creator>
  <cp:lastModifiedBy>Klay Wen</cp:lastModifiedBy>
  <cp:revision>939</cp:revision>
  <dcterms:created xsi:type="dcterms:W3CDTF">2020-06-12T08:36:00Z</dcterms:created>
  <dcterms:modified xsi:type="dcterms:W3CDTF">2021-04-16T12:37:54Z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