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2"/>
  </p:notesMasterIdLst>
  <p:sldIdLst>
    <p:sldId id="313" r:id="rId2"/>
    <p:sldId id="347" r:id="rId3"/>
    <p:sldId id="314" r:id="rId4"/>
    <p:sldId id="315" r:id="rId5"/>
    <p:sldId id="344" r:id="rId6"/>
    <p:sldId id="316" r:id="rId7"/>
    <p:sldId id="317" r:id="rId8"/>
    <p:sldId id="345" r:id="rId9"/>
    <p:sldId id="318" r:id="rId10"/>
    <p:sldId id="319" r:id="rId11"/>
    <p:sldId id="320" r:id="rId12"/>
    <p:sldId id="346" r:id="rId13"/>
    <p:sldId id="321" r:id="rId14"/>
    <p:sldId id="322" r:id="rId15"/>
    <p:sldId id="323" r:id="rId16"/>
    <p:sldId id="324" r:id="rId17"/>
    <p:sldId id="325" r:id="rId18"/>
    <p:sldId id="326" r:id="rId19"/>
    <p:sldId id="297" r:id="rId20"/>
    <p:sldId id="304" r:id="rId21"/>
    <p:sldId id="298" r:id="rId22"/>
    <p:sldId id="300" r:id="rId23"/>
    <p:sldId id="303" r:id="rId24"/>
    <p:sldId id="327" r:id="rId25"/>
    <p:sldId id="328" r:id="rId26"/>
    <p:sldId id="348" r:id="rId27"/>
    <p:sldId id="339" r:id="rId28"/>
    <p:sldId id="329" r:id="rId29"/>
    <p:sldId id="340" r:id="rId30"/>
    <p:sldId id="341" r:id="rId31"/>
    <p:sldId id="342" r:id="rId32"/>
    <p:sldId id="338" r:id="rId33"/>
    <p:sldId id="330" r:id="rId34"/>
    <p:sldId id="331" r:id="rId35"/>
    <p:sldId id="332" r:id="rId36"/>
    <p:sldId id="333" r:id="rId37"/>
    <p:sldId id="334" r:id="rId38"/>
    <p:sldId id="335" r:id="rId39"/>
    <p:sldId id="350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B1C7C9-91C9-4108-8A82-33F08126A274}">
          <p14:sldIdLst>
            <p14:sldId id="313"/>
            <p14:sldId id="347"/>
            <p14:sldId id="314"/>
            <p14:sldId id="315"/>
            <p14:sldId id="344"/>
            <p14:sldId id="316"/>
            <p14:sldId id="317"/>
            <p14:sldId id="345"/>
            <p14:sldId id="318"/>
            <p14:sldId id="319"/>
            <p14:sldId id="320"/>
            <p14:sldId id="346"/>
            <p14:sldId id="321"/>
            <p14:sldId id="322"/>
            <p14:sldId id="323"/>
            <p14:sldId id="324"/>
            <p14:sldId id="325"/>
            <p14:sldId id="326"/>
            <p14:sldId id="297"/>
            <p14:sldId id="304"/>
            <p14:sldId id="298"/>
            <p14:sldId id="300"/>
            <p14:sldId id="303"/>
            <p14:sldId id="327"/>
            <p14:sldId id="328"/>
            <p14:sldId id="348"/>
            <p14:sldId id="339"/>
            <p14:sldId id="329"/>
            <p14:sldId id="340"/>
            <p14:sldId id="341"/>
            <p14:sldId id="342"/>
            <p14:sldId id="338"/>
            <p14:sldId id="330"/>
            <p14:sldId id="331"/>
            <p14:sldId id="332"/>
            <p14:sldId id="333"/>
            <p14:sldId id="334"/>
            <p14:sldId id="335"/>
            <p14:sldId id="350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y Wen" initials="KW" lastIdx="1" clrIdx="0">
    <p:extLst>
      <p:ext uri="{19B8F6BF-5375-455C-9EA6-DF929625EA0E}">
        <p15:presenceInfo xmlns:p15="http://schemas.microsoft.com/office/powerpoint/2012/main" userId="c2d51adf4afe9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55" autoAdjust="0"/>
  </p:normalViewPr>
  <p:slideViewPr>
    <p:cSldViewPr snapToGrid="0">
      <p:cViewPr varScale="1">
        <p:scale>
          <a:sx n="73" d="100"/>
          <a:sy n="73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5A10-1A0A-4E79-92ED-3C88B8877BC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3E79F-3386-4A43-B23F-5807FCC564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C0138-76F8-46FB-8626-5BE650131C9D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C74-54D1-4049-A28B-110DA845CB5E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5B605-61AA-4CF5-A5FD-25C00D97A059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85E06-D986-442A-ACFF-A54FD63965DB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F11C-AA48-411C-9977-0B412257965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F348-B446-4C58-9875-BC0680FBAB71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B8C25C9-C60E-42AB-B77D-6EE218956699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7AD0-D7B0-4EEC-A449-0151A5887A02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8964F23-4A4A-4595-85F9-93D8F6565633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588281"/>
            <a:ext cx="10852237" cy="899167"/>
          </a:xfrm>
        </p:spPr>
        <p:txBody>
          <a:bodyPr rIns="25400" rtlCol="0" anchor="t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7ED9-0455-4D2C-84AE-A9DBC98BD2D7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3942941-3109-46E7-A779-FE9A14F385E4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5E5A9-F22B-49C2-9D93-4DC35F888E7D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D78-9373-462F-B023-BFD930E94BDC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B27A6-B839-4783-BBC1-F37A760C105E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EF5-6EC3-45B0-B70A-10CB22BE476C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3381D9-EEEA-4BB8-B3E3-134956BBE4EC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5F3-7822-40E4-844E-5CA538A664D6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68775-F860-4261-829C-42339888D37F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0D06-355B-4865-AF18-8DB1C32CB49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CC5BF-3CD1-46AA-9588-7D84D6DC61EC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881-8F77-4F94-B618-E92B1239CDDB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A30A0-D2AA-433F-B01C-4B962BAE367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5137E-D61F-4E42-9890-D87757C76F4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B3477-6E97-40CE-B61B-7CBC43FF6F19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5C9-C60E-42AB-B77D-6EE218956699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A61C9E-07FA-4DAD-A0DC-698D8DF976B1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ips-cl.org/static/CCL2021/cclProgram/frontier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" TargetMode="External"/><Relationship Id="rId7" Type="http://schemas.openxmlformats.org/officeDocument/2006/relationships/hyperlink" Target="https://researchcode.com/" TargetMode="External"/><Relationship Id="rId2" Type="http://schemas.openxmlformats.org/officeDocument/2006/relationships/hyperlink" Target="https://www.aclweb.org/anthology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perswithcode.com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sci-hub.s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ps-cl.org/static/CCL2021/cclProgram/stuDiscuss/index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0_49090516/article/details/113576003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FT4y1E74V?share_source=copy_web" TargetMode="External"/><Relationship Id="rId2" Type="http://schemas.openxmlformats.org/officeDocument/2006/relationships/hyperlink" Target="https://www.bilibili.com/video/BV164411b7dx?share_source=copy_web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opku/pkuseg-pytho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b411n7dE?share_source=copy_web" TargetMode="External"/><Relationship Id="rId2" Type="http://schemas.openxmlformats.org/officeDocument/2006/relationships/hyperlink" Target="https://www.bilibili.com/video/BV1Eb411H7Pq?share_source=copy_web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nJ411z7fe?share_source=copy_we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一些科研的分享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6466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公众号、知乎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哪些公众号？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AI</a:t>
            </a:r>
            <a:r>
              <a:rPr lang="zh-CN" altLang="en-US" sz="2800" dirty="0"/>
              <a:t>科技评论、</a:t>
            </a:r>
            <a:r>
              <a:rPr lang="en-US" altLang="zh-CN" sz="2800" dirty="0"/>
              <a:t>AI</a:t>
            </a:r>
            <a:r>
              <a:rPr lang="zh-CN" altLang="en-US" sz="2800" dirty="0"/>
              <a:t>派、</a:t>
            </a:r>
            <a:r>
              <a:rPr lang="en-US" altLang="zh-CN" sz="2800" dirty="0"/>
              <a:t>AINLP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CVer</a:t>
            </a:r>
            <a:r>
              <a:rPr lang="zh-CN" altLang="en-US" sz="2800" dirty="0"/>
              <a:t>、大数据与机器学习文摘、机器之心、极市平台、机器学习算法工程师、机器学习初学者、社媒派</a:t>
            </a:r>
            <a:r>
              <a:rPr lang="en-US" altLang="zh-CN" sz="2800" dirty="0"/>
              <a:t>SMP</a:t>
            </a:r>
            <a:r>
              <a:rPr lang="zh-CN" altLang="en-US" sz="2800" dirty="0"/>
              <a:t>、深度学习自然语言处理、深度学习这件小事、</a:t>
            </a:r>
            <a:r>
              <a:rPr lang="en-US" altLang="zh-CN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860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b. </a:t>
            </a:r>
            <a:r>
              <a:rPr lang="zh-CN" altLang="en-US" sz="2800" dirty="0"/>
              <a:t>读论文（英文论文）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刚开始读论文的时候，个人是通篇看完一遍。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当阅读到一定程度后（比如</a:t>
            </a:r>
            <a:r>
              <a:rPr lang="en-US" altLang="zh-CN" sz="2800" dirty="0"/>
              <a:t>NLP</a:t>
            </a:r>
            <a:r>
              <a:rPr lang="zh-CN" altLang="en-US" sz="2800" dirty="0"/>
              <a:t>领域，</a:t>
            </a:r>
            <a:r>
              <a:rPr lang="en-US" altLang="zh-CN" sz="2800" dirty="0"/>
              <a:t>15-30</a:t>
            </a:r>
            <a:r>
              <a:rPr lang="zh-CN" altLang="en-US" sz="2800" dirty="0"/>
              <a:t>篇），可以跳着阅读：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b1. </a:t>
            </a:r>
            <a:r>
              <a:rPr lang="zh-CN" altLang="en-US" sz="2800" dirty="0"/>
              <a:t>如果读的是</a:t>
            </a:r>
            <a:r>
              <a:rPr lang="en-US" altLang="zh-CN" sz="2800" dirty="0"/>
              <a:t>survey</a:t>
            </a:r>
            <a:r>
              <a:rPr lang="zh-CN" altLang="en-US" sz="2800" dirty="0"/>
              <a:t>类型的论文，按作者对方法的分类去阅读，是怎么分类的，每个分类有哪些方法，你要做哪一类的，有侧重点地看。读到比较好的</a:t>
            </a:r>
            <a:r>
              <a:rPr lang="en-US" altLang="zh-CN" sz="2800" dirty="0"/>
              <a:t>survey</a:t>
            </a:r>
            <a:r>
              <a:rPr lang="zh-CN" altLang="en-US" sz="2800" dirty="0"/>
              <a:t>，记得保存下来，对你以后写论文的</a:t>
            </a:r>
            <a:r>
              <a:rPr lang="en-US" altLang="zh-CN" sz="2800" dirty="0"/>
              <a:t>Related Work</a:t>
            </a:r>
            <a:r>
              <a:rPr lang="zh-CN" altLang="en-US" sz="2800" dirty="0"/>
              <a:t>部分非常有用。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586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75270B-CC89-4D36-BAA0-8605F749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143F68-2CC0-45B6-A7FB-9844BACE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7" y="39189"/>
            <a:ext cx="6268747" cy="63046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1681F7-A0DC-494F-89C1-6F511049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2" y="698860"/>
            <a:ext cx="6903096" cy="54884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F1A370-C1F7-42AA-9A6F-D9C825BDBED7}"/>
              </a:ext>
            </a:extLst>
          </p:cNvPr>
          <p:cNvSpPr txBox="1"/>
          <p:nvPr/>
        </p:nvSpPr>
        <p:spPr>
          <a:xfrm>
            <a:off x="90486" y="6460550"/>
            <a:ext cx="76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 et al, A Survey on Deep Learning for Named Entity Recognition.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6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b. </a:t>
            </a:r>
            <a:r>
              <a:rPr lang="zh-CN" altLang="en-US" sz="2800" dirty="0"/>
              <a:t>读论文（英文论文）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b2. </a:t>
            </a:r>
            <a:r>
              <a:rPr lang="zh-CN" altLang="en-US" sz="2800" dirty="0"/>
              <a:t>如果读的是方法论文，（按</a:t>
            </a:r>
            <a:r>
              <a:rPr lang="en-US" altLang="zh-CN" sz="2800" dirty="0"/>
              <a:t>Abstract – Introduction – Related Work – Methodology – Experiments – Conclusion</a:t>
            </a:r>
            <a:r>
              <a:rPr lang="zh-CN" altLang="en-US" sz="2800" dirty="0"/>
              <a:t>结构），可以先看</a:t>
            </a:r>
            <a:r>
              <a:rPr lang="en-US" altLang="zh-CN" sz="2800" dirty="0"/>
              <a:t>Abstract</a:t>
            </a:r>
            <a:r>
              <a:rPr lang="zh-CN" altLang="en-US" sz="2800" dirty="0"/>
              <a:t>、</a:t>
            </a:r>
            <a:r>
              <a:rPr lang="en-US" altLang="zh-CN" sz="2800" dirty="0"/>
              <a:t>Introduction</a:t>
            </a:r>
            <a:r>
              <a:rPr lang="zh-CN" altLang="en-US" sz="2800" dirty="0"/>
              <a:t>中的</a:t>
            </a:r>
            <a:r>
              <a:rPr lang="en-US" altLang="zh-CN" sz="2800" dirty="0"/>
              <a:t>contribution(</a:t>
            </a:r>
            <a:r>
              <a:rPr lang="zh-CN" altLang="en-US" sz="2800" dirty="0"/>
              <a:t>一般是</a:t>
            </a:r>
            <a:r>
              <a:rPr lang="en-US" altLang="zh-CN" sz="2800" dirty="0"/>
              <a:t>Introduction</a:t>
            </a:r>
            <a:r>
              <a:rPr lang="zh-CN" altLang="en-US" sz="2800" dirty="0"/>
              <a:t>的最后一段</a:t>
            </a:r>
            <a:r>
              <a:rPr lang="en-US" altLang="zh-CN" sz="2800" dirty="0"/>
              <a:t>)</a:t>
            </a:r>
            <a:r>
              <a:rPr lang="zh-CN" altLang="en-US" sz="2800" dirty="0"/>
              <a:t>、全文的图、</a:t>
            </a:r>
            <a:r>
              <a:rPr lang="en-US" altLang="zh-CN" sz="2800" dirty="0"/>
              <a:t>Conclusion</a:t>
            </a:r>
            <a:r>
              <a:rPr lang="zh-CN" altLang="en-US" sz="2800" dirty="0"/>
              <a:t>。这样一步步下来，你就会发现这篇论文和你的研究方向是否一致，有没有继续精读下去的必要。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2240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c. </a:t>
            </a:r>
            <a:r>
              <a:rPr lang="zh-CN" altLang="en-US" sz="2800" dirty="0"/>
              <a:t>看国内会议</a:t>
            </a:r>
            <a:r>
              <a:rPr lang="en-US" altLang="zh-CN" sz="2800" dirty="0"/>
              <a:t>tutorial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Tutorial</a:t>
            </a:r>
            <a:r>
              <a:rPr lang="zh-CN" altLang="en-US" sz="2800" dirty="0"/>
              <a:t>一般是某个研究方向的回顾、展望，主讲人都是行业大牛，在演讲过程会表达自己的观点、</a:t>
            </a:r>
            <a:r>
              <a:rPr lang="en-US" altLang="zh-CN" sz="2800" dirty="0"/>
              <a:t>ppt</a:t>
            </a:r>
            <a:r>
              <a:rPr lang="zh-CN" altLang="en-US" sz="2800" dirty="0"/>
              <a:t>中列举了该方向的最新论文。</a:t>
            </a:r>
            <a:r>
              <a:rPr lang="en-US" altLang="zh-CN" sz="2800" dirty="0"/>
              <a:t>Tutorial</a:t>
            </a:r>
            <a:r>
              <a:rPr lang="zh-CN" altLang="en-US" sz="2800" dirty="0"/>
              <a:t>是自己找资源、找论文、找</a:t>
            </a:r>
            <a:r>
              <a:rPr lang="en-US" altLang="zh-CN" sz="2800" dirty="0"/>
              <a:t>idea</a:t>
            </a:r>
            <a:r>
              <a:rPr lang="zh-CN" altLang="en-US" sz="2800" dirty="0"/>
              <a:t>的捷径之一。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197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045AC-DDF2-4DB2-84DD-A6EA65FD1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" y="748347"/>
            <a:ext cx="5815455" cy="5251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73ED4F-D38E-4086-8575-50AEB1898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21" y="852353"/>
            <a:ext cx="6212294" cy="47905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C9D5AD-8E0A-47DB-A571-9696AEED56D8}"/>
              </a:ext>
            </a:extLst>
          </p:cNvPr>
          <p:cNvSpPr txBox="1"/>
          <p:nvPr/>
        </p:nvSpPr>
        <p:spPr>
          <a:xfrm>
            <a:off x="117566" y="6356350"/>
            <a:ext cx="8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http://www.cips-cl.org/static/CCL2021/cclProgram/frontier/index.html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77C480-45E4-444C-BE8B-BE59A3005F9E}"/>
              </a:ext>
            </a:extLst>
          </p:cNvPr>
          <p:cNvCxnSpPr>
            <a:cxnSpLocks/>
          </p:cNvCxnSpPr>
          <p:nvPr/>
        </p:nvCxnSpPr>
        <p:spPr>
          <a:xfrm>
            <a:off x="4193178" y="5421091"/>
            <a:ext cx="1423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E1684B3-2E19-4AF3-A2AF-915714446E77}"/>
              </a:ext>
            </a:extLst>
          </p:cNvPr>
          <p:cNvCxnSpPr>
            <a:cxnSpLocks/>
          </p:cNvCxnSpPr>
          <p:nvPr/>
        </p:nvCxnSpPr>
        <p:spPr>
          <a:xfrm>
            <a:off x="117566" y="5697770"/>
            <a:ext cx="5499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6D7C94-F182-40AC-8A82-E28A49BA1F1C}"/>
              </a:ext>
            </a:extLst>
          </p:cNvPr>
          <p:cNvCxnSpPr>
            <a:cxnSpLocks/>
          </p:cNvCxnSpPr>
          <p:nvPr/>
        </p:nvCxnSpPr>
        <p:spPr>
          <a:xfrm>
            <a:off x="117566" y="6019988"/>
            <a:ext cx="24296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136AD82-9FA5-474B-BA47-A63EE438D5B9}"/>
              </a:ext>
            </a:extLst>
          </p:cNvPr>
          <p:cNvCxnSpPr>
            <a:cxnSpLocks/>
          </p:cNvCxnSpPr>
          <p:nvPr/>
        </p:nvCxnSpPr>
        <p:spPr>
          <a:xfrm>
            <a:off x="6213566" y="5342707"/>
            <a:ext cx="5699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B85B98-34F0-4A1B-8D74-069D809B0590}"/>
              </a:ext>
            </a:extLst>
          </p:cNvPr>
          <p:cNvCxnSpPr>
            <a:cxnSpLocks/>
          </p:cNvCxnSpPr>
          <p:nvPr/>
        </p:nvCxnSpPr>
        <p:spPr>
          <a:xfrm>
            <a:off x="9165772" y="5022850"/>
            <a:ext cx="27475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AA5947-A6AF-4167-9FE4-C4D6E54FF1A1}"/>
              </a:ext>
            </a:extLst>
          </p:cNvPr>
          <p:cNvCxnSpPr>
            <a:cxnSpLocks/>
          </p:cNvCxnSpPr>
          <p:nvPr/>
        </p:nvCxnSpPr>
        <p:spPr>
          <a:xfrm>
            <a:off x="6213566" y="5647871"/>
            <a:ext cx="27475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7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d. </a:t>
            </a:r>
            <a:r>
              <a:rPr lang="zh-CN" altLang="en-US" sz="2800" dirty="0"/>
              <a:t>看国际会议的论文（选自己研究方向的看）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NLP</a:t>
            </a:r>
            <a:r>
              <a:rPr lang="zh-CN" altLang="en-US" sz="2800" dirty="0"/>
              <a:t>顶会：</a:t>
            </a:r>
            <a:r>
              <a:rPr lang="en-US" altLang="zh-CN" sz="2800" dirty="0">
                <a:hlinkClick r:id="rId2"/>
              </a:rPr>
              <a:t>https://www.aclweb.org/anthology/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其他顶会：</a:t>
            </a:r>
            <a:r>
              <a:rPr lang="en-US" altLang="zh-CN" sz="2800" dirty="0"/>
              <a:t>CVPR</a:t>
            </a:r>
            <a:r>
              <a:rPr lang="zh-CN" altLang="en-US" sz="2800" dirty="0"/>
              <a:t>、</a:t>
            </a:r>
            <a:r>
              <a:rPr lang="en-US" altLang="zh-CN" sz="2800" dirty="0"/>
              <a:t>AAAI</a:t>
            </a:r>
            <a:r>
              <a:rPr lang="zh-CN" altLang="en-US" sz="2800" dirty="0"/>
              <a:t>、</a:t>
            </a:r>
            <a:r>
              <a:rPr lang="en-US" altLang="zh-CN" sz="2800" dirty="0"/>
              <a:t>WWW</a:t>
            </a:r>
            <a:r>
              <a:rPr lang="zh-CN" altLang="en-US" sz="2800" dirty="0"/>
              <a:t>、</a:t>
            </a:r>
            <a:r>
              <a:rPr lang="en-US" altLang="zh-CN" sz="2800" dirty="0"/>
              <a:t>IJCAI</a:t>
            </a:r>
            <a:r>
              <a:rPr lang="zh-CN" altLang="en-US" sz="2800" dirty="0"/>
              <a:t>、</a:t>
            </a:r>
            <a:r>
              <a:rPr lang="en-US" altLang="zh-CN" sz="2800" dirty="0"/>
              <a:t>ICLR</a:t>
            </a:r>
            <a:r>
              <a:rPr lang="zh-CN" altLang="en-US" sz="2800" dirty="0"/>
              <a:t>等等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找论文：</a:t>
            </a:r>
            <a:r>
              <a:rPr lang="en-US" altLang="zh-CN" sz="2800" dirty="0">
                <a:hlinkClick r:id="rId3"/>
              </a:rPr>
              <a:t>https://arxiv.org/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		 </a:t>
            </a:r>
            <a:r>
              <a:rPr lang="en-US" altLang="zh-CN" sz="2800" dirty="0">
                <a:hlinkClick r:id="rId4"/>
              </a:rPr>
              <a:t>https://sci-hub.st/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找代码：</a:t>
            </a:r>
            <a:r>
              <a:rPr lang="en-US" altLang="zh-CN" sz="2800" dirty="0">
                <a:hlinkClick r:id="rId5"/>
              </a:rPr>
              <a:t>https://github.com/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		</a:t>
            </a:r>
            <a:r>
              <a:rPr lang="en-US" altLang="zh-CN" sz="2800" dirty="0">
                <a:hlinkClick r:id="rId6"/>
              </a:rPr>
              <a:t>https://paperswithcode.com/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		</a:t>
            </a:r>
            <a:r>
              <a:rPr lang="en-US" altLang="zh-CN" sz="2800" dirty="0">
                <a:hlinkClick r:id="rId7"/>
              </a:rPr>
              <a:t>https://researchcode.com/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56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练习、上手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看到合适的论文、又有公布代码的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altLang="zh-CN" sz="2800" dirty="0" err="1"/>
              <a:t>Github</a:t>
            </a:r>
            <a:r>
              <a:rPr lang="zh-CN" altLang="en-US" sz="2800" dirty="0"/>
              <a:t>上搜索关键字，下载代码来自己调试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参加评测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5066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713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练习、上手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c. </a:t>
            </a:r>
            <a:r>
              <a:rPr lang="zh-CN" altLang="en-US" sz="2800" dirty="0"/>
              <a:t>参加评测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2.1 </a:t>
            </a:r>
            <a:r>
              <a:rPr lang="zh-CN" altLang="en-US" sz="2800" dirty="0"/>
              <a:t>参加哪种类型的评测？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以自然语言处理的子任务划分：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词法分析</a:t>
            </a:r>
            <a:r>
              <a:rPr lang="zh-CN" altLang="en-US" sz="2800" dirty="0"/>
              <a:t>：词性标注、分词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句子分析</a:t>
            </a:r>
            <a:r>
              <a:rPr lang="zh-CN" altLang="en-US" sz="2800" dirty="0"/>
              <a:t>：依存句法分析、句子边界检测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语义分析</a:t>
            </a:r>
            <a:r>
              <a:rPr lang="zh-CN" altLang="en-US" sz="2800" dirty="0"/>
              <a:t>：词义消歧、语义理解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信息抽取</a:t>
            </a:r>
            <a:r>
              <a:rPr lang="zh-CN" altLang="en-US" sz="2800" dirty="0"/>
              <a:t>：</a:t>
            </a:r>
            <a:r>
              <a:rPr lang="en-US" altLang="zh-CN" sz="2800" dirty="0"/>
              <a:t>NER</a:t>
            </a:r>
            <a:r>
              <a:rPr lang="zh-CN" altLang="en-US" sz="2800" dirty="0"/>
              <a:t>、关系抽取、事件抽取、情感分析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顶层任务</a:t>
            </a:r>
            <a:r>
              <a:rPr lang="zh-CN" altLang="en-US" sz="2800" dirty="0"/>
              <a:t>：文本摘要、</a:t>
            </a:r>
            <a:r>
              <a:rPr lang="en-US" altLang="zh-CN" sz="2800" dirty="0"/>
              <a:t>QA</a:t>
            </a:r>
            <a:r>
              <a:rPr lang="zh-CN" altLang="en-US" sz="2800" dirty="0"/>
              <a:t>、阅读理解、知识图谱、对话</a:t>
            </a:r>
            <a:r>
              <a:rPr lang="en-US" altLang="zh-CN" sz="2800" dirty="0"/>
              <a:t>…</a:t>
            </a:r>
          </a:p>
          <a:p>
            <a:pPr marL="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以研究领域划分：医疗、金融、司法、军事</a:t>
            </a:r>
            <a:r>
              <a:rPr lang="en-US" altLang="zh-CN" sz="2800" dirty="0"/>
              <a:t>…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7079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CF0DD8-BF2F-4F2B-AAB5-2B78A1C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A1F825-4108-4638-BD98-22A072025E44}"/>
              </a:ext>
            </a:extLst>
          </p:cNvPr>
          <p:cNvSpPr txBox="1"/>
          <p:nvPr/>
        </p:nvSpPr>
        <p:spPr>
          <a:xfrm>
            <a:off x="138752" y="311890"/>
            <a:ext cx="11914496" cy="519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/>
              <a:t>2.2 </a:t>
            </a:r>
            <a:r>
              <a:rPr lang="zh-CN" altLang="en-US" sz="2800" dirty="0"/>
              <a:t>拿到数据后，</a:t>
            </a:r>
            <a:r>
              <a:rPr lang="zh-CN" altLang="en-US" sz="2800" b="1" dirty="0"/>
              <a:t>先整体把所有数据看一遍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数据的格式</a:t>
            </a:r>
            <a:endParaRPr lang="en-US" altLang="zh-CN" sz="28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各个数据文件是用来做什么的（训练集、验证集、测试集、辅助文件</a:t>
            </a:r>
            <a:r>
              <a:rPr lang="en-US" altLang="zh-CN" sz="2800" dirty="0"/>
              <a:t>…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2.3 </a:t>
            </a:r>
            <a:r>
              <a:rPr lang="zh-CN" altLang="en-US" sz="2800" dirty="0"/>
              <a:t>获得数据、问题分析、处理数据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问题背景（结合背景思考如何提升效果），要解决什么问题</a:t>
            </a:r>
            <a:r>
              <a:rPr lang="zh-CN" altLang="en-US" sz="2800" dirty="0"/>
              <a:t>，重点看数据的输入输出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数据清洗，转换数据格式等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050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练习、上手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/>
              <a:t>idea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初稿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修改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076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AEFA1A-8B34-4020-A5C4-5D30FC01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B2AE1C-548B-419A-AD1F-63F39A568F1A}"/>
              </a:ext>
            </a:extLst>
          </p:cNvPr>
          <p:cNvSpPr txBox="1"/>
          <p:nvPr/>
        </p:nvSpPr>
        <p:spPr>
          <a:xfrm>
            <a:off x="515654" y="375781"/>
            <a:ext cx="111606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2.4 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上找往年相关比赛的代码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最好从较易复现的模型（结构简单）入手，这类代码可操作性高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是否包含数据预处理的代码（非必要，但可节省时间）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如果没有，可从相似任务的代码入手</a:t>
            </a:r>
            <a:endParaRPr lang="en-US" altLang="zh-CN" sz="2800" dirty="0"/>
          </a:p>
          <a:p>
            <a:pPr marL="0" lvl="2">
              <a:lnSpc>
                <a:spcPct val="150000"/>
              </a:lnSpc>
            </a:pPr>
            <a:endParaRPr lang="en-US" altLang="zh-CN" sz="2800" dirty="0"/>
          </a:p>
          <a:p>
            <a:pPr marL="0" lvl="2">
              <a:lnSpc>
                <a:spcPct val="150000"/>
              </a:lnSpc>
            </a:pPr>
            <a:endParaRPr lang="en-US" altLang="zh-CN" sz="2800" dirty="0"/>
          </a:p>
          <a:p>
            <a:pPr marL="0" lvl="2">
              <a:lnSpc>
                <a:spcPct val="150000"/>
              </a:lnSpc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1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307154-73CA-4886-8B0F-E974B0FC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E66D4-CEAA-4751-8015-D5BA45E036D9}"/>
              </a:ext>
            </a:extLst>
          </p:cNvPr>
          <p:cNvSpPr txBox="1"/>
          <p:nvPr/>
        </p:nvSpPr>
        <p:spPr>
          <a:xfrm>
            <a:off x="131929" y="177516"/>
            <a:ext cx="11928141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一些技巧：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数据预处理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英文单词的大小写转换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全半角输入格式的转换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删除多余的空格、标点符号（若是序列标注任务，应注意这一步处理是否会影响字符在文本中的位置）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文本截断（满足模型的要求）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转换数据格式（满足模型的要求）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335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315559-0998-4CEB-9B15-64315CBB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B176B3-693D-4E42-83E5-778C9D3C18E1}"/>
              </a:ext>
            </a:extLst>
          </p:cNvPr>
          <p:cNvSpPr txBox="1"/>
          <p:nvPr/>
        </p:nvSpPr>
        <p:spPr>
          <a:xfrm>
            <a:off x="213814" y="345066"/>
            <a:ext cx="11764371" cy="455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处理完毕的数据，应用到模型中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训练，调参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查看运行结果 （</a:t>
            </a:r>
            <a:r>
              <a:rPr lang="en-US" altLang="zh-CN" sz="2800" dirty="0"/>
              <a:t>Precision</a:t>
            </a:r>
            <a:r>
              <a:rPr lang="zh-CN" altLang="en-US" sz="2800" dirty="0"/>
              <a:t>、</a:t>
            </a:r>
            <a:r>
              <a:rPr lang="en-US" altLang="zh-CN" sz="2800" dirty="0"/>
              <a:t>Recall</a:t>
            </a:r>
            <a:r>
              <a:rPr lang="zh-CN" altLang="en-US" sz="2800" dirty="0"/>
              <a:t>、</a:t>
            </a:r>
            <a:r>
              <a:rPr lang="en-US" altLang="zh-CN" sz="2800" dirty="0"/>
              <a:t>F1 </a:t>
            </a:r>
            <a:r>
              <a:rPr lang="zh-CN" altLang="en-US" sz="2800" dirty="0"/>
              <a:t>等等）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查看预测结果（模型生成的文件，分析哪个地方存在不足）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每次调试参数、改变方法、更换数据集后的训练，都应详细地记录好参数和实验结果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查阅往年参加这类评测的系统论文、相关领域的论文，学习其方法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28999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2D9EBC-26CF-4261-8D0E-0E0AFDA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A8790-9A98-48B1-AA50-7A8F847C2351}"/>
              </a:ext>
            </a:extLst>
          </p:cNvPr>
          <p:cNvSpPr txBox="1"/>
          <p:nvPr/>
        </p:nvSpPr>
        <p:spPr>
          <a:xfrm>
            <a:off x="152400" y="627798"/>
            <a:ext cx="11887199" cy="584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模型融合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应用数据到不同模型上运行，效果如何，效果为什么会存在差异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对预测结果进行融合（平均集成 </a:t>
            </a:r>
            <a:r>
              <a:rPr lang="en-US" altLang="zh-CN" sz="2800" dirty="0"/>
              <a:t>/ </a:t>
            </a:r>
            <a:r>
              <a:rPr lang="zh-CN" altLang="en-US" sz="2800" dirty="0"/>
              <a:t>加权平均 </a:t>
            </a:r>
            <a:r>
              <a:rPr lang="en-US" altLang="zh-CN" sz="2800" dirty="0"/>
              <a:t>/ </a:t>
            </a:r>
            <a:r>
              <a:rPr lang="zh-CN" altLang="en-US" sz="2800" dirty="0"/>
              <a:t>规则融合 </a:t>
            </a:r>
            <a:r>
              <a:rPr lang="en-US" altLang="zh-CN" sz="2800" dirty="0"/>
              <a:t>…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lvl="1">
              <a:lnSpc>
                <a:spcPct val="150000"/>
              </a:lnSpc>
            </a:pPr>
            <a:endParaRPr lang="en-US" altLang="zh-CN" sz="2800" dirty="0"/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提交结果</a:t>
            </a:r>
            <a:endParaRPr lang="en-US" altLang="zh-CN" sz="28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转换成比赛要求的数据格式</a:t>
            </a:r>
            <a:endParaRPr lang="en-US" altLang="zh-CN" sz="2800" dirty="0"/>
          </a:p>
          <a:p>
            <a:pPr marL="457200" lvl="2">
              <a:lnSpc>
                <a:spcPct val="150000"/>
              </a:lnSpc>
            </a:pPr>
            <a:endParaRPr lang="en-US" altLang="zh-CN" sz="2800" dirty="0"/>
          </a:p>
          <a:p>
            <a:pPr marL="457200" lvl="2">
              <a:lnSpc>
                <a:spcPct val="150000"/>
              </a:lnSpc>
            </a:pPr>
            <a:r>
              <a:rPr lang="en-US" altLang="zh-CN" sz="2800" dirty="0"/>
              <a:t>- </a:t>
            </a:r>
            <a:r>
              <a:rPr lang="zh-CN" altLang="en-US" sz="2800" dirty="0"/>
              <a:t>以上的步骤，无论作为参加评测、参与</a:t>
            </a:r>
            <a:r>
              <a:rPr lang="en-US" altLang="zh-CN" sz="2800" dirty="0"/>
              <a:t>NLP</a:t>
            </a:r>
            <a:r>
              <a:rPr lang="zh-CN" altLang="en-US" sz="2800" dirty="0"/>
              <a:t>项目、做科研，也是类似的思路</a:t>
            </a:r>
          </a:p>
        </p:txBody>
      </p:sp>
    </p:spTree>
    <p:extLst>
      <p:ext uri="{BB962C8B-B14F-4D97-AF65-F5344CB8AC3E}">
        <p14:creationId xmlns:p14="http://schemas.microsoft.com/office/powerpoint/2010/main" val="207253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3. idea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E19C0-B59B-410C-858C-3DD4229E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8" y="946170"/>
            <a:ext cx="10461172" cy="53287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D86E56-C5AB-4033-A5F4-26537A86BBBF}"/>
              </a:ext>
            </a:extLst>
          </p:cNvPr>
          <p:cNvSpPr txBox="1"/>
          <p:nvPr/>
        </p:nvSpPr>
        <p:spPr>
          <a:xfrm>
            <a:off x="0" y="6167219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http://www.cips-cl.org/static/CCL2021/cclProgram/stuDiscuss/index.html</a:t>
            </a:r>
            <a:endParaRPr lang="en-US" altLang="zh-CN" dirty="0"/>
          </a:p>
          <a:p>
            <a:r>
              <a:rPr lang="zh-CN" altLang="en-US" dirty="0"/>
              <a:t>覃立波</a:t>
            </a:r>
            <a:r>
              <a:rPr lang="en-US" altLang="zh-CN" dirty="0"/>
              <a:t>. </a:t>
            </a:r>
            <a:r>
              <a:rPr lang="zh-CN" altLang="en-US" dirty="0"/>
              <a:t>浅谈科研中第一个</a:t>
            </a:r>
            <a:r>
              <a:rPr lang="en-US" altLang="zh-CN" dirty="0"/>
              <a:t>Idea</a:t>
            </a:r>
            <a:r>
              <a:rPr lang="zh-CN" altLang="en-US" dirty="0"/>
              <a:t>的诞生历程</a:t>
            </a:r>
          </a:p>
        </p:txBody>
      </p:sp>
    </p:spTree>
    <p:extLst>
      <p:ext uri="{BB962C8B-B14F-4D97-AF65-F5344CB8AC3E}">
        <p14:creationId xmlns:p14="http://schemas.microsoft.com/office/powerpoint/2010/main" val="81783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3. idea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一些个人的看法（不一定对）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a.</a:t>
            </a:r>
            <a:r>
              <a:rPr lang="zh-CN" altLang="en-US" sz="2800" dirty="0"/>
              <a:t> 看了很多论文提出的方法、你会发现不同方法的优缺点（通常从</a:t>
            </a:r>
            <a:r>
              <a:rPr lang="en-US" altLang="zh-CN" sz="2800" dirty="0"/>
              <a:t>conclusion</a:t>
            </a:r>
            <a:r>
              <a:rPr lang="zh-CN" altLang="en-US" sz="2800" dirty="0"/>
              <a:t>就能总结出来）；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b.</a:t>
            </a:r>
            <a:r>
              <a:rPr lang="zh-CN" altLang="en-US" sz="2800" dirty="0"/>
              <a:t> 综合不同的方法的优点</a:t>
            </a:r>
            <a:r>
              <a:rPr lang="en-US" altLang="zh-CN" sz="2800" dirty="0"/>
              <a:t>/</a:t>
            </a:r>
            <a:r>
              <a:rPr lang="zh-CN" altLang="en-US" sz="2800" dirty="0"/>
              <a:t>改进某个方法的缺点  </a:t>
            </a:r>
            <a:r>
              <a:rPr lang="en-US" altLang="zh-CN" sz="2800" dirty="0">
                <a:sym typeface="Wingdings" panose="05000000000000000000" pitchFamily="2" charset="2"/>
              </a:rPr>
              <a:t>  </a:t>
            </a:r>
            <a:r>
              <a:rPr lang="zh-CN" altLang="en-US" sz="2800" dirty="0">
                <a:sym typeface="Wingdings" panose="05000000000000000000" pitchFamily="2" charset="2"/>
              </a:rPr>
              <a:t>你自己的</a:t>
            </a:r>
            <a:r>
              <a:rPr lang="en-US" altLang="zh-CN" sz="2800" dirty="0">
                <a:sym typeface="Wingdings" panose="05000000000000000000" pitchFamily="2" charset="2"/>
              </a:rPr>
              <a:t>idea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219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11ADA9-5FF3-4C33-AF1C-CB0A7705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35481" cy="416826"/>
          </a:xfrm>
        </p:spPr>
        <p:txBody>
          <a:bodyPr/>
          <a:lstStyle/>
          <a:p>
            <a:fld id="{28A02C96-0C8A-4EC6-B4C8-1D5602568DA2}" type="slidenum">
              <a:rPr lang="en-US" altLang="zh-CN" smtClean="0"/>
              <a:t>26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B3A60D-1A3E-45AE-A7D2-1D3F886B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30" y="644621"/>
            <a:ext cx="6015960" cy="3234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EA7C8-5AC7-45DD-93B0-A73E5F6E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2" y="73254"/>
            <a:ext cx="6015961" cy="456908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FC5FDB-B1C4-4D94-9EFF-21BBE56D4291}"/>
              </a:ext>
            </a:extLst>
          </p:cNvPr>
          <p:cNvCxnSpPr>
            <a:cxnSpLocks/>
          </p:cNvCxnSpPr>
          <p:nvPr/>
        </p:nvCxnSpPr>
        <p:spPr>
          <a:xfrm>
            <a:off x="2138402" y="2373967"/>
            <a:ext cx="38449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999079-D207-41B3-BFF4-75BDACA2705C}"/>
              </a:ext>
            </a:extLst>
          </p:cNvPr>
          <p:cNvCxnSpPr>
            <a:cxnSpLocks/>
          </p:cNvCxnSpPr>
          <p:nvPr/>
        </p:nvCxnSpPr>
        <p:spPr>
          <a:xfrm>
            <a:off x="232117" y="2771237"/>
            <a:ext cx="38449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2E43B8D-D004-4C91-BD97-89235E3EDBDD}"/>
              </a:ext>
            </a:extLst>
          </p:cNvPr>
          <p:cNvCxnSpPr>
            <a:cxnSpLocks/>
          </p:cNvCxnSpPr>
          <p:nvPr/>
        </p:nvCxnSpPr>
        <p:spPr>
          <a:xfrm>
            <a:off x="4580008" y="2771237"/>
            <a:ext cx="12349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43380C-7110-4050-94CE-00343E7CBE47}"/>
              </a:ext>
            </a:extLst>
          </p:cNvPr>
          <p:cNvCxnSpPr>
            <a:cxnSpLocks/>
          </p:cNvCxnSpPr>
          <p:nvPr/>
        </p:nvCxnSpPr>
        <p:spPr>
          <a:xfrm>
            <a:off x="232117" y="3106515"/>
            <a:ext cx="55828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F514B66-2F32-454E-B939-718082D2655B}"/>
              </a:ext>
            </a:extLst>
          </p:cNvPr>
          <p:cNvCxnSpPr>
            <a:cxnSpLocks/>
          </p:cNvCxnSpPr>
          <p:nvPr/>
        </p:nvCxnSpPr>
        <p:spPr>
          <a:xfrm>
            <a:off x="335280" y="3429000"/>
            <a:ext cx="55828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11C0C6-9C0C-47E9-9DBC-0D0EA105D5EF}"/>
              </a:ext>
            </a:extLst>
          </p:cNvPr>
          <p:cNvCxnSpPr>
            <a:cxnSpLocks/>
          </p:cNvCxnSpPr>
          <p:nvPr/>
        </p:nvCxnSpPr>
        <p:spPr>
          <a:xfrm>
            <a:off x="232117" y="3899933"/>
            <a:ext cx="8172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A8ACE2A-FD4E-4D14-BFD2-F0BC237156AF}"/>
              </a:ext>
            </a:extLst>
          </p:cNvPr>
          <p:cNvSpPr/>
          <p:nvPr/>
        </p:nvSpPr>
        <p:spPr>
          <a:xfrm>
            <a:off x="855239" y="2406262"/>
            <a:ext cx="888160" cy="3813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5C366D4-B4AA-4C85-BAFE-DDE5E33A07C0}"/>
              </a:ext>
            </a:extLst>
          </p:cNvPr>
          <p:cNvSpPr/>
          <p:nvPr/>
        </p:nvSpPr>
        <p:spPr>
          <a:xfrm>
            <a:off x="92010" y="2784182"/>
            <a:ext cx="1362939" cy="4154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1D387F5-3B0E-4D75-89BC-6E80D17AB2A1}"/>
              </a:ext>
            </a:extLst>
          </p:cNvPr>
          <p:cNvSpPr/>
          <p:nvPr/>
        </p:nvSpPr>
        <p:spPr>
          <a:xfrm>
            <a:off x="6096000" y="1342842"/>
            <a:ext cx="506126" cy="46573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33EE1F-D1CE-436B-A142-AEF9177FBECE}"/>
              </a:ext>
            </a:extLst>
          </p:cNvPr>
          <p:cNvSpPr/>
          <p:nvPr/>
        </p:nvSpPr>
        <p:spPr>
          <a:xfrm>
            <a:off x="9860112" y="2394436"/>
            <a:ext cx="591529" cy="46573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1369DB-AB4A-48EB-AA98-43844F874F86}"/>
              </a:ext>
            </a:extLst>
          </p:cNvPr>
          <p:cNvSpPr txBox="1"/>
          <p:nvPr/>
        </p:nvSpPr>
        <p:spPr>
          <a:xfrm>
            <a:off x="0" y="6415413"/>
            <a:ext cx="99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Chen et al, Reading Wikipedia to Answer Open-Domain Questions. 2017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A67EC2-2A74-4ED8-AD46-A05FB65AFCEA}"/>
              </a:ext>
            </a:extLst>
          </p:cNvPr>
          <p:cNvSpPr txBox="1"/>
          <p:nvPr/>
        </p:nvSpPr>
        <p:spPr>
          <a:xfrm>
            <a:off x="498960" y="4560696"/>
            <a:ext cx="5494604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  “已有的方法不能完成这样的任务，而我们的方法用了什么技巧，可以完成任务。”（优点）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DDB4351-85A2-4850-A923-0AB3E5A9E3C0}"/>
              </a:ext>
            </a:extLst>
          </p:cNvPr>
          <p:cNvSpPr txBox="1"/>
          <p:nvPr/>
        </p:nvSpPr>
        <p:spPr>
          <a:xfrm>
            <a:off x="6404417" y="3931586"/>
            <a:ext cx="5494604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  “我们未来的工作将会关注这些地方。”（缺点）</a:t>
            </a:r>
          </a:p>
        </p:txBody>
      </p:sp>
    </p:spTree>
    <p:extLst>
      <p:ext uri="{BB962C8B-B14F-4D97-AF65-F5344CB8AC3E}">
        <p14:creationId xmlns:p14="http://schemas.microsoft.com/office/powerpoint/2010/main" val="160209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写代码之前：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新建</a:t>
            </a:r>
            <a:r>
              <a:rPr lang="en-US" altLang="zh-CN" sz="2800" dirty="0"/>
              <a:t>python</a:t>
            </a:r>
            <a:r>
              <a:rPr lang="zh-CN" altLang="en-US" sz="2800" dirty="0"/>
              <a:t>环境，建议用</a:t>
            </a:r>
            <a:r>
              <a:rPr lang="en-US" altLang="zh-CN" sz="2800" dirty="0"/>
              <a:t>Anaconda 3</a:t>
            </a:r>
            <a:r>
              <a:rPr lang="zh-CN" altLang="en-US" sz="2800" dirty="0"/>
              <a:t>工具进行环境管理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检查显卡运行</a:t>
            </a:r>
            <a:r>
              <a:rPr lang="zh-CN" altLang="en-US" sz="2800" dirty="0">
                <a:sym typeface="Wingdings" panose="05000000000000000000" pitchFamily="2" charset="2"/>
              </a:rPr>
              <a:t>：（做深度学习，一般要用到显卡；查看显卡型号、驱动版本、驱动是否安装；</a:t>
            </a:r>
            <a:r>
              <a:rPr lang="en-US" altLang="zh-CN" sz="2800" dirty="0">
                <a:sym typeface="Wingdings" panose="05000000000000000000" pitchFamily="2" charset="2"/>
              </a:rPr>
              <a:t>CUDA</a:t>
            </a:r>
            <a:r>
              <a:rPr lang="zh-CN" altLang="en-US" sz="2800" dirty="0"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sym typeface="Wingdings" panose="05000000000000000000" pitchFamily="2" charset="2"/>
              </a:rPr>
              <a:t>CUDNN</a:t>
            </a:r>
            <a:r>
              <a:rPr lang="zh-CN" altLang="en-US" sz="2800" dirty="0">
                <a:sym typeface="Wingdings" panose="05000000000000000000" pitchFamily="2" charset="2"/>
              </a:rPr>
              <a:t>的安装等等）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0368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584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写代码之前：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基本深度学习的运行环境：</a:t>
            </a:r>
            <a:r>
              <a:rPr lang="en-US" altLang="zh-CN" sz="2800" dirty="0" err="1"/>
              <a:t>cuda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cudnn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tensorflow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tensorflow-gpu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pytorch</a:t>
            </a:r>
            <a:r>
              <a:rPr lang="zh-CN" altLang="en-US" sz="2800" dirty="0"/>
              <a:t>等的安装（</a:t>
            </a:r>
            <a:r>
              <a:rPr lang="en-US" altLang="zh-CN" sz="2800" dirty="0"/>
              <a:t>pip install </a:t>
            </a:r>
            <a:r>
              <a:rPr lang="en-US" altLang="zh-CN" sz="2800" dirty="0" err="1"/>
              <a:t>tensorflow-gpu</a:t>
            </a:r>
            <a:r>
              <a:rPr lang="en-US" altLang="zh-CN" sz="2800" dirty="0"/>
              <a:t> (</a:t>
            </a:r>
            <a:r>
              <a:rPr lang="zh-CN" altLang="en-US" sz="2800" dirty="0"/>
              <a:t>后面自己添加镜像源以加快下载速度</a:t>
            </a:r>
            <a:r>
              <a:rPr lang="en-US" altLang="zh-CN" sz="2800" dirty="0"/>
              <a:t>)…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用 </a:t>
            </a:r>
            <a:r>
              <a:rPr lang="fr-FR" altLang="zh-CN" sz="2800" dirty="0"/>
              <a:t>tf.test.is_gpu_available() </a:t>
            </a:r>
            <a:r>
              <a:rPr lang="zh-CN" altLang="en-US" sz="2800" dirty="0"/>
              <a:t>检查</a:t>
            </a:r>
            <a:r>
              <a:rPr lang="en-US" altLang="zh-CN" sz="2800" dirty="0" err="1"/>
              <a:t>tensorflow-gpu</a:t>
            </a:r>
            <a:r>
              <a:rPr lang="zh-CN" altLang="en-US" sz="2800" dirty="0"/>
              <a:t>是否安装成功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…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仅供参考：</a:t>
            </a:r>
            <a:r>
              <a:rPr lang="en-US" altLang="zh-CN" sz="2800" dirty="0">
                <a:hlinkClick r:id="rId2"/>
              </a:rPr>
              <a:t>https://blog.csdn.net/m0_49090516/article/details/113576003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1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写代码之前：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/>
              <a:t>搭环境是一个费心的过程，遇到不懂的代码命令，果断上网搜解决办法，不要自己花时间苦想或者怀疑自己哪里做错了。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6139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机器学习 </a:t>
            </a:r>
            <a:r>
              <a:rPr lang="en-US" altLang="zh-CN" sz="2800" dirty="0"/>
              <a:t>-&gt; </a:t>
            </a:r>
            <a:r>
              <a:rPr lang="zh-CN" altLang="en-US" sz="2800" dirty="0"/>
              <a:t>深度学习 </a:t>
            </a:r>
            <a:r>
              <a:rPr lang="en-US" altLang="zh-CN" sz="2800" dirty="0"/>
              <a:t>-&gt; </a:t>
            </a:r>
            <a:r>
              <a:rPr lang="zh-CN" altLang="en-US" sz="2800" dirty="0"/>
              <a:t>自然语言处理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/>
              <a:t>网上的课程很多，每个课程的授课风格都不一样，可以选自己喜欢的，或者干脆选口碑比较好的去看。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机器学习、深度学习</a:t>
            </a:r>
            <a:r>
              <a:rPr lang="zh-CN" altLang="en-US" sz="2800" dirty="0">
                <a:sym typeface="Wingdings" panose="05000000000000000000" pitchFamily="2" charset="2"/>
              </a:rPr>
              <a:t>： （</a:t>
            </a:r>
            <a:r>
              <a:rPr lang="en-US" altLang="zh-CN" sz="2800" dirty="0" err="1">
                <a:sym typeface="Wingdings" panose="05000000000000000000" pitchFamily="2" charset="2"/>
              </a:rPr>
              <a:t>coursera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 吴恩达）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hlinkClick r:id="rId2"/>
              </a:rPr>
              <a:t>https://www.bilibili.com/video/BV164411b7dx?share_source=copy_web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hlinkClick r:id="rId3"/>
              </a:rPr>
              <a:t>https://www.bilibili.com/video/BV1FT4y1E74V?share_source=copy_web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412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648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写代码之前：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搭建具体项目的环境（安装必要的</a:t>
            </a:r>
            <a:r>
              <a:rPr lang="en-US" altLang="zh-CN" sz="2800" dirty="0"/>
              <a:t>python</a:t>
            </a:r>
            <a:r>
              <a:rPr lang="zh-CN" altLang="en-US" sz="2800" dirty="0"/>
              <a:t>库）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以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项目为例，按照</a:t>
            </a:r>
            <a:r>
              <a:rPr lang="en-US" altLang="zh-CN" sz="2800" dirty="0"/>
              <a:t>README.md</a:t>
            </a:r>
            <a:r>
              <a:rPr lang="zh-CN" altLang="en-US" sz="2800" dirty="0"/>
              <a:t>、</a:t>
            </a:r>
            <a:r>
              <a:rPr lang="en-US" altLang="zh-CN" sz="2800" dirty="0"/>
              <a:t>requirements.txt</a:t>
            </a:r>
            <a:r>
              <a:rPr lang="zh-CN" altLang="en-US" sz="2800" dirty="0"/>
              <a:t>来一步步安装。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-  </a:t>
            </a:r>
            <a:r>
              <a:rPr lang="zh-CN" altLang="en-US" sz="2800" dirty="0"/>
              <a:t>很多实验想法都是在一些已有论文的基础上，看论文对应的代码就很有必要（你要改进的地方，它对应的代码），才能开展后面的预实验、正式实验等等。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512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BBC1A9-04B4-492F-B0ED-4A3041B2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234BF8-A581-424A-AEED-1C49F0715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92"/>
            <a:ext cx="12192000" cy="51856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34C88A-7BB0-4424-AA7B-43D9E4A267B1}"/>
              </a:ext>
            </a:extLst>
          </p:cNvPr>
          <p:cNvSpPr/>
          <p:nvPr/>
        </p:nvSpPr>
        <p:spPr>
          <a:xfrm>
            <a:off x="554182" y="4281055"/>
            <a:ext cx="1898073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DABAF0-C143-4046-B2DE-10E06B78F842}"/>
              </a:ext>
            </a:extLst>
          </p:cNvPr>
          <p:cNvSpPr/>
          <p:nvPr/>
        </p:nvSpPr>
        <p:spPr>
          <a:xfrm>
            <a:off x="554182" y="4957466"/>
            <a:ext cx="1898073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8F9E02-2912-4C5E-B846-B21019C8351A}"/>
              </a:ext>
            </a:extLst>
          </p:cNvPr>
          <p:cNvSpPr txBox="1"/>
          <p:nvPr/>
        </p:nvSpPr>
        <p:spPr>
          <a:xfrm>
            <a:off x="0" y="6471138"/>
            <a:ext cx="70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https://github.com/lancopku/pkuseg-python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82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455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a. </a:t>
            </a:r>
            <a:r>
              <a:rPr lang="zh-CN" altLang="en-US" sz="2800" dirty="0"/>
              <a:t>预实验初步验证自己的想法是否有效。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b. </a:t>
            </a:r>
            <a:r>
              <a:rPr lang="zh-CN" altLang="en-US" sz="2800" dirty="0"/>
              <a:t>初步想法是有效的，不用急着开展所有实验，先写一个规划：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b1. </a:t>
            </a:r>
            <a:r>
              <a:rPr lang="zh-CN" altLang="en-US" sz="2800" dirty="0"/>
              <a:t>检查模型代码是否真的没有问题了（逻辑问题）、试运行一下，报错了及时改，以免到后面错误累积起来，要改可能就更棘手了。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b2. </a:t>
            </a:r>
            <a:r>
              <a:rPr lang="zh-CN" altLang="en-US" sz="2800" dirty="0"/>
              <a:t>数据集是否准备好了（格式转换成模型需要的输入格式了吗，训练集测试集划分合理吗，</a:t>
            </a:r>
            <a:r>
              <a:rPr lang="en-US" altLang="zh-CN" sz="2800" dirty="0"/>
              <a:t>etc..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09714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b3. </a:t>
            </a:r>
            <a:r>
              <a:rPr lang="zh-CN" altLang="en-US" sz="2800" dirty="0"/>
              <a:t>模型需要关注哪些参数，列出来；这些参数需要做哪些取值，列出来。参数</a:t>
            </a:r>
            <a:r>
              <a:rPr lang="en-US" altLang="zh-CN" sz="2800" dirty="0"/>
              <a:t>-</a:t>
            </a:r>
            <a:r>
              <a:rPr lang="zh-CN" altLang="en-US" sz="2800" dirty="0"/>
              <a:t>取值的组合，如何设置。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Batch_size</a:t>
            </a:r>
            <a:r>
              <a:rPr lang="en-US" altLang="zh-CN" sz="2800" dirty="0"/>
              <a:t>: 8, 16, 32, 64, 128 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Max_sequence_length</a:t>
            </a:r>
            <a:r>
              <a:rPr lang="en-US" altLang="zh-CN" sz="2800" dirty="0"/>
              <a:t>: 64, 128, 256, 512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Epoch: 5, 10, 15, 20 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Learning_rate</a:t>
            </a:r>
            <a:r>
              <a:rPr lang="en-US" altLang="zh-CN" sz="2800" dirty="0"/>
              <a:t>: 1e-5, 2e-5, 5e-5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97979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131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b4. </a:t>
            </a:r>
            <a:r>
              <a:rPr lang="zh-CN" altLang="en-US" sz="2800" dirty="0"/>
              <a:t>你自己设计的模块（创新的地方），如何搭配、组合。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1DD16-F466-495C-A029-DC54B3638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60" y="2063777"/>
            <a:ext cx="3396480" cy="42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8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261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b5. </a:t>
            </a:r>
            <a:r>
              <a:rPr lang="zh-CN" altLang="en-US" sz="2800" b="1" dirty="0"/>
              <a:t>做好记录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（做了什么实验、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实验结果如何）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964D6E-2913-4315-B62A-76A28C56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4" y="814770"/>
            <a:ext cx="8909542" cy="54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3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b5. </a:t>
            </a:r>
            <a:r>
              <a:rPr lang="zh-CN" altLang="en-US" sz="2800" b="1" dirty="0"/>
              <a:t>做好记录</a:t>
            </a:r>
            <a:r>
              <a:rPr lang="zh-CN" altLang="en-US" sz="2800" dirty="0"/>
              <a:t>（还有哪些实验没做，接下来打算怎么做；突发灵感的</a:t>
            </a:r>
            <a:r>
              <a:rPr lang="en-US" altLang="zh-CN" sz="2800" dirty="0"/>
              <a:t>idea</a:t>
            </a:r>
            <a:r>
              <a:rPr lang="zh-CN" altLang="en-US" sz="2800" dirty="0"/>
              <a:t>也应该及时记录下来）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BAFDF-2185-4755-902B-FFB63674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365871"/>
            <a:ext cx="10269041" cy="39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69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131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实验、记录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b6. </a:t>
            </a:r>
            <a:r>
              <a:rPr lang="zh-CN" altLang="en-US" sz="2800" dirty="0"/>
              <a:t>给自己设定目标，我今天要完成多少组实验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5830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519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5. </a:t>
            </a:r>
            <a:r>
              <a:rPr lang="zh-CN" altLang="en-US" sz="2800" dirty="0"/>
              <a:t>初稿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开始写论文了，可能需要先做一些心理建设：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“论文不是目的，应该是你做这个研究的过程，水到渠成的一个结果。”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论文不可能在两三版就能完成，做好持久战的心理准备。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写论文过程中，需要补充实验、改进</a:t>
            </a:r>
            <a:r>
              <a:rPr lang="zh-CN" altLang="en-US" sz="2800"/>
              <a:t>实验，也是</a:t>
            </a:r>
            <a:r>
              <a:rPr lang="zh-CN" altLang="en-US" sz="2800" dirty="0"/>
              <a:t>很正常的事。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找几篇类似的论文，照着别人的论文架构写，也不失为一个好方法。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787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261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6. </a:t>
            </a:r>
            <a:r>
              <a:rPr lang="zh-CN" altLang="en-US" sz="2800" dirty="0"/>
              <a:t>修改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以学习的心态写论文、改论文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学会用</a:t>
            </a:r>
            <a:r>
              <a:rPr lang="en-US" altLang="zh-CN" sz="2800" dirty="0"/>
              <a:t>latex</a:t>
            </a:r>
            <a:r>
              <a:rPr lang="zh-CN" altLang="en-US" sz="2800" dirty="0"/>
              <a:t>排版论文（比</a:t>
            </a:r>
            <a:r>
              <a:rPr lang="en-US" altLang="zh-CN" sz="2800" dirty="0"/>
              <a:t>word</a:t>
            </a:r>
            <a:r>
              <a:rPr lang="zh-CN" altLang="en-US" sz="2800" dirty="0"/>
              <a:t>更方便快捷）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学会用</a:t>
            </a:r>
            <a:r>
              <a:rPr lang="en-US" altLang="zh-CN" sz="2800" dirty="0"/>
              <a:t>Google Scholar</a:t>
            </a:r>
            <a:r>
              <a:rPr lang="zh-CN" altLang="en-US" sz="2800" dirty="0"/>
              <a:t>搜索论文引用（格式规范）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6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584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自然语言处理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Stanford, 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-apple-system"/>
              </a:rPr>
              <a:t>Chris Manning, </a:t>
            </a:r>
            <a:r>
              <a:rPr lang="en-US" altLang="zh-CN" sz="2800" dirty="0"/>
              <a:t>CS224n</a:t>
            </a:r>
            <a:r>
              <a:rPr lang="zh-CN" altLang="en-US" sz="2800" dirty="0"/>
              <a:t>） </a:t>
            </a:r>
            <a:r>
              <a:rPr lang="en-US" altLang="zh-CN" sz="2800" dirty="0">
                <a:hlinkClick r:id="rId2"/>
              </a:rPr>
              <a:t>https://www.bilibili.com/video/BV1Eb411H7Pq?share_source=copy_web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（台湾大学</a:t>
            </a:r>
            <a:r>
              <a:rPr lang="en-US" altLang="zh-CN" sz="2800" dirty="0"/>
              <a:t>, </a:t>
            </a:r>
            <a:r>
              <a:rPr lang="zh-CN" altLang="en-US" sz="2800" dirty="0"/>
              <a:t>李宏毅）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hlinkClick r:id="rId3"/>
              </a:rPr>
              <a:t>https://www.bilibili.com/video/BV1Gb411n7dE?share_source=copy_web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/>
              <a:t>以上是我当时看过的，课程链接已经有些旧了（</a:t>
            </a:r>
            <a:r>
              <a:rPr lang="en-US" altLang="zh-CN" sz="2800" dirty="0"/>
              <a:t>2019</a:t>
            </a:r>
            <a:r>
              <a:rPr lang="zh-CN" altLang="en-US" sz="2800" dirty="0"/>
              <a:t>年），在</a:t>
            </a:r>
            <a:r>
              <a:rPr lang="en-US" altLang="zh-CN" sz="2800" dirty="0"/>
              <a:t>B</a:t>
            </a:r>
            <a:r>
              <a:rPr lang="zh-CN" altLang="en-US" sz="2800" dirty="0"/>
              <a:t>站搜索可能会有最新的课程。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66676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875D1-DDBE-421F-B7BA-A90AFF4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69A37-6887-45D0-AD49-33DE04D8425E}"/>
              </a:ext>
            </a:extLst>
          </p:cNvPr>
          <p:cNvSpPr txBox="1"/>
          <p:nvPr/>
        </p:nvSpPr>
        <p:spPr>
          <a:xfrm>
            <a:off x="365760" y="378823"/>
            <a:ext cx="112209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祝科研顺利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595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机器视觉（</a:t>
            </a:r>
            <a:r>
              <a:rPr lang="en-US" altLang="zh-CN" sz="2800" dirty="0"/>
              <a:t>Stanford, 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-apple-system"/>
              </a:rPr>
              <a:t>李飞飞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-apple-system"/>
              </a:rPr>
              <a:t>, </a:t>
            </a:r>
            <a:r>
              <a:rPr lang="en-US" altLang="zh-CN" sz="2800" dirty="0"/>
              <a:t>CS231n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hlinkClick r:id="rId2"/>
              </a:rPr>
              <a:t>https://www.bilibili.com/video/BV1nJ411z7fe?share_source=copy_web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849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不是所有的课程都要看完，但一些基础的内容（比如</a:t>
            </a:r>
            <a:r>
              <a:rPr lang="en-US" altLang="zh-CN" sz="2800" dirty="0"/>
              <a:t>NLP</a:t>
            </a:r>
            <a:r>
              <a:rPr lang="zh-CN" altLang="en-US" sz="2800" dirty="0"/>
              <a:t>发展过程出现了哪些比较出名的成果，这些要认真看），最新研究的进展也要看。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在看课程的过程中，一些专业的术语就自然而然印在自己脑海里了，这样以后读起论文来更容易上手。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1978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公众号、知乎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读论文（英文论文）；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是可以同时进行的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看国内会议</a:t>
            </a:r>
            <a:r>
              <a:rPr lang="en-US" altLang="zh-CN" sz="2800" dirty="0"/>
              <a:t>tutorial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看国际会议的论文（选自己研究方向的看）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964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公众号、知乎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a1. </a:t>
            </a:r>
            <a:r>
              <a:rPr lang="zh-CN" altLang="en-US" sz="2800" dirty="0"/>
              <a:t>公众号也会推送一些基础知识的文章、技术回顾；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a2. </a:t>
            </a:r>
            <a:r>
              <a:rPr lang="zh-CN" altLang="en-US" sz="2800" dirty="0"/>
              <a:t>看公众号</a:t>
            </a:r>
            <a:r>
              <a:rPr lang="zh-CN" altLang="en-US" sz="2800"/>
              <a:t>也不用花</a:t>
            </a:r>
            <a:r>
              <a:rPr lang="zh-CN" altLang="en-US" sz="2800" dirty="0"/>
              <a:t>太多时间，比如吃饭的时候、路上、等电梯的时候看一看就好了。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7060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44542B-06B3-4610-8BC2-1D68AE7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8CC52-B7FA-406A-800F-D7D83B08A84B}"/>
              </a:ext>
            </a:extLst>
          </p:cNvPr>
          <p:cNvSpPr txBox="1"/>
          <p:nvPr/>
        </p:nvSpPr>
        <p:spPr>
          <a:xfrm>
            <a:off x="365760" y="378823"/>
            <a:ext cx="11220994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知识储备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了解前沿研究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zh-CN" altLang="en-US" sz="2800" dirty="0"/>
              <a:t>公众号、知乎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a3. </a:t>
            </a:r>
            <a:r>
              <a:rPr lang="zh-CN" altLang="en-US" sz="2800" dirty="0"/>
              <a:t>若最近出了比较有影响力的论文，一些公众号或者知乎博主，会按自己的理解对论文进行解读。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a4. </a:t>
            </a:r>
            <a:r>
              <a:rPr lang="zh-CN" altLang="en-US" sz="2800" dirty="0"/>
              <a:t>可以自己先看了一遍论文，再看别人的解读；或者同时看，但要有自己的思考。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a5. </a:t>
            </a:r>
            <a:r>
              <a:rPr lang="zh-CN" altLang="en-US" sz="2800" dirty="0"/>
              <a:t>开始看论文的时候，个人习惯将论文打印出来，用笔在上面写笔记。有的人喜欢用笔记本记录要点，看个人习惯。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15070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3532</TotalTime>
  <Words>2262</Words>
  <Application>Microsoft Office PowerPoint</Application>
  <PresentationFormat>宽屏</PresentationFormat>
  <Paragraphs>230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-apple-system</vt:lpstr>
      <vt:lpstr>等线</vt:lpstr>
      <vt:lpstr>Arial</vt:lpstr>
      <vt:lpstr>Calibri</vt:lpstr>
      <vt:lpstr>Calibri Light</vt:lpstr>
      <vt:lpstr>Wingdings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个人学习分享</dc:title>
  <dc:creator>Wen Klay</dc:creator>
  <cp:lastModifiedBy>Klay Wen</cp:lastModifiedBy>
  <cp:revision>1346</cp:revision>
  <dcterms:created xsi:type="dcterms:W3CDTF">2020-06-12T08:36:00Z</dcterms:created>
  <dcterms:modified xsi:type="dcterms:W3CDTF">2021-12-19T04:06:02Z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