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9" r:id="rId4"/>
    <p:sldId id="264" r:id="rId5"/>
    <p:sldId id="265" r:id="rId6"/>
    <p:sldId id="260" r:id="rId7"/>
    <p:sldId id="266" r:id="rId8"/>
    <p:sldId id="267" r:id="rId9"/>
    <p:sldId id="29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62" r:id="rId37"/>
    <p:sldId id="263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657"/>
    <a:srgbClr val="A5B8C7"/>
    <a:srgbClr val="6486A0"/>
    <a:srgbClr val="A4C3C4"/>
    <a:srgbClr val="71A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54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0EDA-C980-412B-B357-89D92BF92292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BA540-A21A-4718-B21F-5FBEF8952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84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35C3-2AD3-4B37-ACF0-F452A2E35B52}" type="datetime1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00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826F-B0D1-4A8E-852E-8BAB20EFFD5A}" type="datetime1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90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53F-5668-4D13-88E7-662EADA30FDB}" type="datetime1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05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5300-2742-4DC3-ACB3-AA0EE6B09ED8}" type="datetime1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5599" y="6192335"/>
            <a:ext cx="2057400" cy="365125"/>
          </a:xfrm>
        </p:spPr>
        <p:txBody>
          <a:bodyPr/>
          <a:lstStyle>
            <a:lvl1pPr>
              <a:defRPr sz="2400"/>
            </a:lvl1pPr>
          </a:lstStyle>
          <a:p>
            <a:fld id="{C9C0D20D-FFE2-422B-9A51-6CFD9D1C2B1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230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59C2-97EC-41C3-8A17-0CF2304F8055}" type="datetime1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04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4874-E748-4051-8B7B-90830816A594}" type="datetime1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93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6DBE-E86C-4A44-84A3-1CF987A6802D}" type="datetime1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38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98E8-A7CE-463A-8628-C0CEAB00361C}" type="datetime1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71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51CE-9319-446F-B843-2EFD2564C0B6}" type="datetime1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42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BA71-D01C-4C32-B5DA-FC1F8FEA19EF}" type="datetime1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35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F17-1B96-43BF-AABA-1CA2B5063206}" type="datetime1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32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AD9BE-ACA1-4E6C-A2B3-06C959BA4901}" type="datetime1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D20D-FFE2-422B-9A51-6CFD9D1C2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1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19/02/11/fashion-mnist-with-keras-and-deep-learning/" TargetMode="External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alandoresearch/fashion-mnist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4835436" y="3654039"/>
            <a:ext cx="2798838" cy="54383"/>
          </a:xfrm>
          <a:prstGeom prst="roundRect">
            <a:avLst/>
          </a:prstGeom>
          <a:solidFill>
            <a:srgbClr val="A5B8C7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151" r="7514" b="8256"/>
          <a:stretch/>
        </p:blipFill>
        <p:spPr>
          <a:xfrm>
            <a:off x="401652" y="1300593"/>
            <a:ext cx="4042161" cy="42568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32" y="4502238"/>
            <a:ext cx="2175938" cy="3206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432" y="4977388"/>
            <a:ext cx="1852437" cy="3124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432" y="1768313"/>
            <a:ext cx="2970940" cy="38944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432" y="2298225"/>
            <a:ext cx="3633003" cy="389449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4572000" y="1548383"/>
            <a:ext cx="0" cy="3741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5436" y="3279434"/>
            <a:ext cx="2798838" cy="3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08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預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處理：像素值為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0~255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內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5085" y="2728035"/>
            <a:ext cx="4382391" cy="3539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</a:t>
            </a:r>
          </a:p>
          <a:p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產生指定編號為</a:t>
            </a:r>
            <a:r>
              <a:rPr lang="en-US" altLang="zh-TW" sz="2000" dirty="0" err="1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num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的圖</a:t>
            </a:r>
            <a:endParaRPr lang="en-US" altLang="zh-TW" sz="2000" dirty="0" smtClean="0">
              <a:solidFill>
                <a:srgbClr val="DD6657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train_images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[0])</a:t>
            </a:r>
          </a:p>
          <a:p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繪製圖片</a:t>
            </a:r>
            <a:endParaRPr lang="en-US" altLang="zh-TW" sz="2000" dirty="0" smtClean="0">
              <a:solidFill>
                <a:srgbClr val="DD6657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plt.colorbar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配置漸變色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plt.grid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(False)</a:t>
            </a:r>
          </a:p>
          <a:p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顯示網格</a:t>
            </a:r>
            <a:endParaRPr lang="en-US" altLang="zh-TW" sz="2000" dirty="0" smtClean="0">
              <a:solidFill>
                <a:srgbClr val="DD6657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顯示圖</a:t>
            </a:r>
            <a:r>
              <a:rPr lang="zh-TW" altLang="en-US" sz="2000" dirty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</a:t>
            </a:r>
            <a:endParaRPr lang="en-US" altLang="zh-TW" sz="2400" dirty="0" smtClean="0">
              <a:solidFill>
                <a:srgbClr val="DD6657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19" y="2734525"/>
            <a:ext cx="3186980" cy="2591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6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084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預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處理：訓練集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&amp;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測試集</a:t>
            </a:r>
            <a:endParaRPr lang="en-US" altLang="zh-TW" sz="28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圖像輸入神經網路之前，將值縮放到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0~1</a:t>
            </a:r>
          </a:p>
          <a:p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</a:t>
            </a:r>
            <a:r>
              <a:rPr lang="zh-TW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再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將</a:t>
            </a:r>
            <a:r>
              <a:rPr lang="zh-TW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值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除以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255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5086" y="3429000"/>
            <a:ext cx="765543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train_images = train_images / 255.0</a:t>
            </a:r>
          </a:p>
          <a:p>
            <a:endParaRPr lang="fr-FR" altLang="zh-TW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test_images = test_images / 255.0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2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53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驗證數據格式：顯示訓練集中前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25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個圖像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2711153"/>
            <a:ext cx="7886700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plt.figure(figsize=(10,10))	</a:t>
            </a:r>
            <a:r>
              <a:rPr lang="en-US" altLang="zh-TW" sz="24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en-US" altLang="zh-TW" sz="2000" dirty="0" err="1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figsize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指定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figure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寬</a:t>
            </a:r>
            <a:r>
              <a:rPr lang="zh-TW" altLang="en-US" sz="2000" dirty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高</a:t>
            </a:r>
            <a:endParaRPr lang="fr-FR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 in range(25):</a:t>
            </a:r>
          </a:p>
          <a:p>
            <a:r>
              <a:rPr lang="fr-FR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plt.subplot(5,5,i+1)		</a:t>
            </a:r>
            <a:r>
              <a:rPr lang="en-US" altLang="zh-TW" sz="24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#subplot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行、列、子圖所在的區域</a:t>
            </a:r>
            <a:endParaRPr lang="fr-FR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plt.xticks([])		</a:t>
            </a:r>
            <a:r>
              <a:rPr lang="en-US" altLang="zh-TW" sz="24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en-US" altLang="zh-TW" sz="2000" dirty="0" err="1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xticks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坐標軸</a:t>
            </a:r>
            <a:r>
              <a:rPr lang="zh-TW" altLang="en-US" sz="2000" dirty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刻度</a:t>
            </a:r>
            <a:endParaRPr lang="fr-FR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plt.yticks([])</a:t>
            </a:r>
          </a:p>
          <a:p>
            <a:r>
              <a:rPr lang="fr-FR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plt.grid(False)		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#grid(</a:t>
            </a:r>
            <a:r>
              <a:rPr lang="en-US" altLang="zh-TW" sz="2000" dirty="0" err="1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Flase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：關閉網格</a:t>
            </a:r>
            <a:r>
              <a:rPr lang="fr-FR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plt.imshow(train_images[i], cmap=plt.cm.binary)</a:t>
            </a:r>
          </a:p>
          <a:p>
            <a:r>
              <a:rPr lang="fr-FR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plt.xlabel(class_names[train_labels[i]])	</a:t>
            </a:r>
            <a:r>
              <a:rPr lang="en-US" altLang="zh-TW" sz="24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en-US" altLang="zh-TW" sz="2000" dirty="0" err="1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xlabel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：座標註解</a:t>
            </a:r>
            <a:endParaRPr lang="fr-FR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plt.show()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379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驗證數據格式：顯示訓練集中前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25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個圖像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38" y="2690316"/>
            <a:ext cx="3794723" cy="3788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08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建立網路模型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2711153"/>
            <a:ext cx="7886700" cy="20005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model =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keras.Sequential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([	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#Sequential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：線性堆疊</a:t>
            </a:r>
            <a:endParaRPr lang="en-US" altLang="zh-TW" sz="2000" dirty="0" smtClean="0">
              <a:solidFill>
                <a:srgbClr val="DD6657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keras.layers.Flatten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input_shape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=(28, 28)),</a:t>
            </a:r>
            <a:r>
              <a:rPr lang="zh-TW" altLang="en-US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扁平層</a:t>
            </a:r>
            <a:endParaRPr lang="en-US" altLang="zh-TW" sz="2400" dirty="0" smtClean="0">
              <a:solidFill>
                <a:srgbClr val="DD6657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keras.layers.Dense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(128, activation=‘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relu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’),</a:t>
            </a:r>
            <a:r>
              <a:rPr lang="zh-TW" altLang="en-US" sz="28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第一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Dense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keras.layers.Dense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(10)	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第二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Dense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endParaRPr lang="en-US" altLang="zh-TW" sz="2400" dirty="0" smtClean="0">
              <a:solidFill>
                <a:srgbClr val="DD6657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])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8059" y="4881593"/>
            <a:ext cx="81478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err="1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tf.keras.layers.Flatten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將圖像從二維數組轉換為一維數組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格式化數據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err="1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tf.keras.layers.Dense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兩層序列組成。這些是連接或完全連接的神經層。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</a:t>
            </a:r>
            <a:r>
              <a:rPr lang="en-US" altLang="zh-TW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Dense</a:t>
            </a:r>
            <a:r>
              <a:rPr lang="zh-TW" altLang="en-US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128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個節點（或神經元）。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第二層：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返回長度為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logits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數組。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58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08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編譯模型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2711153"/>
            <a:ext cx="78867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(optimizer='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',loss=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tf.keras.losses.SparseCategoricalCrossentropy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from_logits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=True),metrics=['accuracy'])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8059" y="3823950"/>
            <a:ext cx="81478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損失函數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衡量訓練過程中模型的準確性。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000" dirty="0" smtClean="0">
              <a:solidFill>
                <a:srgbClr val="DD665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優化器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這是基於模型看到的數據及其損失函數來更新模型的方式。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指標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用於監視培訓和測試步驟。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以下示例使用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，即正確分類的圖像比例。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2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08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訓練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模型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1978" y="2567591"/>
            <a:ext cx="8648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train_images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train_labels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輸入模型。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模型學習關聯圖像和標籤。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模型對測試集進行預測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（在此範例中為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test_images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數組）。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驗證是否與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test_labels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陣列中的標籤匹配。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6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08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餵模型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2711153"/>
            <a:ext cx="78867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train_images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train_labels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epochs=10)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7196094" y="3501073"/>
            <a:ext cx="598205" cy="692209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7" name="矩形 6"/>
          <p:cNvSpPr/>
          <p:nvPr/>
        </p:nvSpPr>
        <p:spPr>
          <a:xfrm>
            <a:off x="314325" y="1480542"/>
            <a:ext cx="8009279" cy="50167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 1/10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1875/1875 [=========================] - 3s 2ms/step - loss: 0.4943 - accuracy: 0.8248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 2/10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1875/1875 [=========================] - 3s 2ms/step - loss: 0.3746 - accuracy: 0.8635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 3/10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1875/1875 [=========================] - 3s 2ms/step - loss: 0.3372 - accuracy: 0.8765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 4/10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1875/1875 [=========================] - 3s 2ms/step - loss: 0.3125 - accuracy: 0.8852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 5/10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1875/1875 [=========================] - 3s 2ms/step - loss: 0.2932 - accuracy: 0.8917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 6/10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1875/1875 [=========================] - 3s 2ms/step - loss: 0.2794 - accuracy: 0.8966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 7/10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1875/1875 [=========================] - 3s 2ms/step - loss: 0.2678 - accuracy: 0.9004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 8/10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1875/1875 [=========================] - 3s 2ms/step - loss: 0.2563 - accuracy: 0.9044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 9/10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1875/1875 [=========================] - 3s 2ms/step - loss: 0.2471 - accuracy: 0.9075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 10/10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1875/1875 [=========================] - 3s 2ms/step - loss: 0.2381 - accuracy: 0.9096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772275" y="6192335"/>
            <a:ext cx="2057400" cy="365125"/>
          </a:xfrm>
        </p:spPr>
        <p:txBody>
          <a:bodyPr/>
          <a:lstStyle/>
          <a:p>
            <a:fld id="{C9C0D20D-FFE2-422B-9A51-6CFD9D1C2B11}" type="slidenum">
              <a:rPr lang="zh-TW" altLang="en-US" smtClean="0"/>
              <a:t>17</a:t>
            </a:fld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92573" y="1020272"/>
            <a:ext cx="4152322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該模型在訓練數據上達到約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91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％</a:t>
            </a:r>
            <a:endParaRPr lang="zh-TW" altLang="en-US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08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評估準確性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2711153"/>
            <a:ext cx="788670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test_loss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test_acc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model.evaluate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test_images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test_labels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verbose=2)</a:t>
            </a: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print('\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nTest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accuracy:',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test_acc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9183" y="4582664"/>
            <a:ext cx="7886167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313/313 - 0s - loss: 0.3540 - accuracy: 0.8770</a:t>
            </a: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accuracy: 0.8769999742507935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肘形接點 6"/>
          <p:cNvCxnSpPr>
            <a:stCxn id="6" idx="1"/>
            <a:endCxn id="5" idx="1"/>
          </p:cNvCxnSpPr>
          <p:nvPr/>
        </p:nvCxnSpPr>
        <p:spPr>
          <a:xfrm rot="10800000" flipH="1" flipV="1">
            <a:off x="628649" y="3495983"/>
            <a:ext cx="533" cy="1686846"/>
          </a:xfrm>
          <a:prstGeom prst="bentConnector3">
            <a:avLst>
              <a:gd name="adj1" fmla="val -42889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1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目錄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911930" y="1931350"/>
            <a:ext cx="332014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dist">
              <a:buAutoNum type="arabicPeriod"/>
            </a:pPr>
            <a:r>
              <a:rPr lang="zh-TW" altLang="en-US" sz="2800" spc="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前言</a:t>
            </a:r>
            <a:endParaRPr lang="en-US" altLang="zh-TW" sz="2800" spc="6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514350" indent="-514350" algn="dist">
              <a:buAutoNum type="arabicPeriod"/>
            </a:pPr>
            <a:r>
              <a:rPr lang="zh-TW" altLang="en-US" sz="2800" spc="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基本分類實驗</a:t>
            </a:r>
            <a:endParaRPr lang="en-US" altLang="zh-TW" sz="2800" spc="6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514350" indent="-514350" algn="dist">
              <a:buAutoNum type="arabicPeriod"/>
            </a:pPr>
            <a:r>
              <a:rPr lang="zh-TW" altLang="en-US" sz="2800" spc="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參考文</a:t>
            </a:r>
            <a:r>
              <a:rPr lang="zh-TW" altLang="en-US" sz="2800" spc="6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獻</a:t>
            </a:r>
            <a:endParaRPr lang="en-US" altLang="zh-TW" sz="2800" spc="6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dist"/>
            <a:endParaRPr lang="en-US" altLang="zh-TW" sz="2800" spc="6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6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08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預測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2711153"/>
            <a:ext cx="788670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probability_model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tf.keras.Sequential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([model, 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tf.keras.layers.Softmax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()])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=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probability_model.predict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test_images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predictions[0]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第一個預測</a:t>
            </a:r>
            <a:endParaRPr lang="zh-TW" altLang="en-US" sz="2000" dirty="0">
              <a:solidFill>
                <a:srgbClr val="DD665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50" y="4890312"/>
            <a:ext cx="788616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array([8.0551708e-09, 4.9105306e-09, 1.1759030e-08, 2.0215865e-10,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2.9136038e-08, 3.3297273e-04, 2.5016161e-07, 1.5833057e-02,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5.9308533e-08, 9.8383361e-01],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=float32)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肘形接點 6"/>
          <p:cNvCxnSpPr>
            <a:endCxn id="5" idx="1"/>
          </p:cNvCxnSpPr>
          <p:nvPr/>
        </p:nvCxnSpPr>
        <p:spPr>
          <a:xfrm rot="5400000">
            <a:off x="174928" y="4938071"/>
            <a:ext cx="913796" cy="6351"/>
          </a:xfrm>
          <a:prstGeom prst="bentConnector4">
            <a:avLst>
              <a:gd name="adj1" fmla="val -1167"/>
              <a:gd name="adj2" fmla="val 3699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024537" y="1310697"/>
            <a:ext cx="4730096" cy="132343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通過訓練模型，您可以使用它來預測某些圖像。模型的線性輸出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logits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附加一個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softmax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層，將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logit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轉換為概率。</a:t>
            </a:r>
            <a:endParaRPr lang="zh-TW" altLang="en-US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2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08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預測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085" y="2728035"/>
            <a:ext cx="788616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np.argmax(predictions[0])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5085" y="3360616"/>
            <a:ext cx="7886167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肘形接點 9"/>
          <p:cNvCxnSpPr>
            <a:stCxn id="8" idx="1"/>
            <a:endCxn id="9" idx="1"/>
          </p:cNvCxnSpPr>
          <p:nvPr/>
        </p:nvCxnSpPr>
        <p:spPr>
          <a:xfrm rot="10800000" flipV="1">
            <a:off x="745085" y="2958867"/>
            <a:ext cx="12700" cy="6325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45085" y="4119575"/>
            <a:ext cx="788616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test_labels[0]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5085" y="4752156"/>
            <a:ext cx="7886167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肘形接點 12"/>
          <p:cNvCxnSpPr/>
          <p:nvPr/>
        </p:nvCxnSpPr>
        <p:spPr>
          <a:xfrm rot="10800000" flipV="1">
            <a:off x="732385" y="4350407"/>
            <a:ext cx="12700" cy="6325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0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55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預測：以圖形方式查看完整的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個類預測。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085" y="2728035"/>
            <a:ext cx="7886167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plot_image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predictions_array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true_label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true_label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true_label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plt.grid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(False)	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取消網格</a:t>
            </a:r>
            <a:endParaRPr lang="en-US" altLang="zh-TW" sz="2400" dirty="0" smtClean="0">
              <a:solidFill>
                <a:srgbClr val="DD6657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plt.xticks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([])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plt.yticks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([])</a:t>
            </a: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plt.cm.binary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向下箭號 3"/>
          <p:cNvSpPr/>
          <p:nvPr/>
        </p:nvSpPr>
        <p:spPr>
          <a:xfrm>
            <a:off x="7985511" y="5611686"/>
            <a:ext cx="401652" cy="668506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3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55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預測：以圖形方式查看完整的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個類預測。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085" y="2728035"/>
            <a:ext cx="788616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predicted_label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np.argmax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predictions_array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predicted_label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true_label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color = 'blue'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else: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color = 'red'</a:t>
            </a: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向下箭號 4"/>
          <p:cNvSpPr/>
          <p:nvPr/>
        </p:nvSpPr>
        <p:spPr>
          <a:xfrm>
            <a:off x="7985511" y="4873022"/>
            <a:ext cx="401652" cy="668506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6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55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預測：以圖形方式查看完整的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個類預測。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6195" y="2710828"/>
            <a:ext cx="850680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("{} {:2.0f}% ({})".format(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class_names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predicted_label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100*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np.max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predictions_array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class_names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true_label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]),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color=color)</a:t>
            </a:r>
          </a:p>
        </p:txBody>
      </p:sp>
      <p:sp>
        <p:nvSpPr>
          <p:cNvPr id="5" name="向下箭號 4"/>
          <p:cNvSpPr/>
          <p:nvPr/>
        </p:nvSpPr>
        <p:spPr>
          <a:xfrm>
            <a:off x="7985511" y="4503690"/>
            <a:ext cx="401652" cy="668506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55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預測：以圖形方式查看完整的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個類預測。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085" y="2728035"/>
            <a:ext cx="7886167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plot_value_array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predictions_array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true_label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true_label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true_label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plt.grid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(False)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plt.xticks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(range(10))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plt.yticks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([])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thisplot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plt.bar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(range(10),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predictions_array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color="#777777")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plt.ylim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([0, 1])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predicted_label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np.argmax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predictions_array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向下箭號 4"/>
          <p:cNvSpPr/>
          <p:nvPr/>
        </p:nvSpPr>
        <p:spPr>
          <a:xfrm>
            <a:off x="7985511" y="5611686"/>
            <a:ext cx="401652" cy="668506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5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55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預測：以圖形方式查看完整的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個類預測。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085" y="2728035"/>
            <a:ext cx="788616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thisplot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predicted_label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set_color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('red')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thisplot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true_label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set_color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('blue')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55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驗</a:t>
            </a:r>
            <a:r>
              <a:rPr lang="zh-TW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證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：觀察第一組圖片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085" y="2728035"/>
            <a:ext cx="7886167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=(6,3))</a:t>
            </a: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(1,2,1)</a:t>
            </a: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plot_image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predictions[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test_labels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test_images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(1,2,2)</a:t>
            </a: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plot_value_array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predictions[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test_labels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35396" y="488481"/>
            <a:ext cx="2395856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正確預測：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藍色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錯誤預測：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紅色</a:t>
            </a:r>
            <a:endParaRPr lang="zh-TW" altLang="en-US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57" y="1570271"/>
            <a:ext cx="2854295" cy="1573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9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55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驗</a:t>
            </a:r>
            <a:r>
              <a:rPr lang="zh-TW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證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：觀察第一組圖片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085" y="2728035"/>
            <a:ext cx="7886167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 12</a:t>
            </a:r>
          </a:p>
          <a:p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plt.figure(figsize=(6,3))</a:t>
            </a:r>
          </a:p>
          <a:p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plt.subplot(1,2,1)</a:t>
            </a:r>
          </a:p>
          <a:p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plot_image(i, predictions[i], test_labels, test_images)</a:t>
            </a:r>
          </a:p>
          <a:p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plt.subplot(1,2,2)</a:t>
            </a:r>
          </a:p>
          <a:p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plot_value_array(i, predictions[i],  test_labels)</a:t>
            </a:r>
          </a:p>
          <a:p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plt.show()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35396" y="488481"/>
            <a:ext cx="2395856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正確預測：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藍色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錯誤預測：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紅色</a:t>
            </a:r>
            <a:endParaRPr lang="zh-TW" altLang="en-US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57" y="1570271"/>
            <a:ext cx="2854467" cy="157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0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04906" y="1623701"/>
            <a:ext cx="788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驗證：繪製前面其他的圖片，分類預測與準確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4906" y="2215287"/>
            <a:ext cx="7544335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num_rows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num_cols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num_images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num_rows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num_cols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=(2*2*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num_cols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2*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num_rows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num_images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num_rows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2*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num_cols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2*i+1)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plot_image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predictions[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test_labels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test_images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num_rows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2*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num_cols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2*i+2)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plot_value_array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predictions[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test_labels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plt.tight_layout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1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前言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19497" y="2033899"/>
            <a:ext cx="721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實驗目標：針對衣物圖像進行分類處</a:t>
            </a:r>
            <a:r>
              <a:rPr lang="zh-TW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理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119498" y="2724684"/>
            <a:ext cx="601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</a:t>
            </a:r>
            <a:r>
              <a:rPr lang="zh-TW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料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集：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Fashion MNIST</a:t>
            </a:r>
            <a:r>
              <a:rPr lang="en-US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19648" y="3349240"/>
            <a:ext cx="6016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含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個類別的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70,000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個灰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階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圖像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60,000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張圖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-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訓練集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10,000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張圖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-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測試集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圖像尺寸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-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（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28 x 28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像素）</a:t>
            </a:r>
            <a:endParaRPr lang="zh-TW" altLang="en-US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6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04906" y="1623701"/>
            <a:ext cx="788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驗證：繪製前面其他的圖片，分類預測與準確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10" y="2488246"/>
            <a:ext cx="4798780" cy="4010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文字方塊 6"/>
          <p:cNvSpPr txBox="1"/>
          <p:nvPr/>
        </p:nvSpPr>
        <p:spPr>
          <a:xfrm>
            <a:off x="1495514" y="4238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46303" y="2069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08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使用經過訓練的模型對單個圖像進行預測。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085" y="2728035"/>
            <a:ext cx="788616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img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test_images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[1]		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從測試集中擷取圖像</a:t>
            </a:r>
            <a:endParaRPr lang="en-US" altLang="zh-TW" sz="2400" dirty="0" smtClean="0">
              <a:solidFill>
                <a:srgbClr val="DD6657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print(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img.shape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5085" y="4075857"/>
            <a:ext cx="7886167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(28, 28)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肘形接點 9"/>
          <p:cNvCxnSpPr/>
          <p:nvPr/>
        </p:nvCxnSpPr>
        <p:spPr>
          <a:xfrm rot="10800000" flipV="1">
            <a:off x="745085" y="3696580"/>
            <a:ext cx="12700" cy="6325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084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tf.keras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優化了斜體文字模型，</a:t>
            </a:r>
            <a:endParaRPr lang="en-US" altLang="zh-TW" sz="28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可以立即對一批或一組示例進行預測。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085" y="3138233"/>
            <a:ext cx="7886167" cy="15081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img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(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np.expand_dims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(img,0))	</a:t>
            </a:r>
          </a:p>
          <a:p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將圖片加入唯一的批處理</a:t>
            </a:r>
            <a:endParaRPr lang="en-US" altLang="zh-TW" sz="2000" dirty="0" smtClean="0">
              <a:solidFill>
                <a:srgbClr val="DD6657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print(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img.shape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5085" y="4921889"/>
            <a:ext cx="7886167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(1,28, 28)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肘形接點 9"/>
          <p:cNvCxnSpPr/>
          <p:nvPr/>
        </p:nvCxnSpPr>
        <p:spPr>
          <a:xfrm rot="10800000" flipV="1">
            <a:off x="745085" y="4542612"/>
            <a:ext cx="12700" cy="6325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74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4" y="2033899"/>
            <a:ext cx="708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將圖像預測正確的標籤。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085" y="2531480"/>
            <a:ext cx="788616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predictions_single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probability_model.predict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img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2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print(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predictions_single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5085" y="3879302"/>
            <a:ext cx="7886167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[[1.11084610e-05 3.77293377e-14 9.99792278e-01 1.09987019e-11</a:t>
            </a:r>
          </a:p>
          <a:p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1.13617076e-04 2.32977483e-12 8.30068675e-05 5.47199748e-16</a:t>
            </a:r>
          </a:p>
          <a:p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1.36183745e-10 1.27458987e-15]]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肘形接點 9"/>
          <p:cNvCxnSpPr/>
          <p:nvPr/>
        </p:nvCxnSpPr>
        <p:spPr>
          <a:xfrm rot="10800000" flipV="1">
            <a:off x="745085" y="3500025"/>
            <a:ext cx="12700" cy="6325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8" name="矩形 7"/>
          <p:cNvSpPr/>
          <p:nvPr/>
        </p:nvSpPr>
        <p:spPr>
          <a:xfrm>
            <a:off x="745085" y="1993096"/>
            <a:ext cx="788616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plot_value_array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(1,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predictions_single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[0],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test_labels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 =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plt.xticks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(range(10),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class_names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rotation=45)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0" name="肘形接點 9"/>
          <p:cNvCxnSpPr/>
          <p:nvPr/>
        </p:nvCxnSpPr>
        <p:spPr>
          <a:xfrm rot="10800000" flipV="1">
            <a:off x="745085" y="2658029"/>
            <a:ext cx="12700" cy="6325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5" y="2974319"/>
            <a:ext cx="2925452" cy="23519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3943350" y="328215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keras.Model.predict</a:t>
            </a:r>
            <a:r>
              <a:rPr lang="zh-TW" altLang="en-US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返回列表列表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數據批次中每個圖像的一個列表。批量獲取我們（僅）圖像的預測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3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8" name="矩形 7"/>
          <p:cNvSpPr/>
          <p:nvPr/>
        </p:nvSpPr>
        <p:spPr>
          <a:xfrm>
            <a:off x="745085" y="1993096"/>
            <a:ext cx="788616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np.argmax(predictions_single[0])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5085" y="2663140"/>
            <a:ext cx="7886167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肘形接點 9"/>
          <p:cNvCxnSpPr/>
          <p:nvPr/>
        </p:nvCxnSpPr>
        <p:spPr>
          <a:xfrm rot="10800000" flipV="1">
            <a:off x="745085" y="2283863"/>
            <a:ext cx="12700" cy="6325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4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參考文獻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4489" y="1601775"/>
            <a:ext cx="72938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Tensorflow</a:t>
            </a:r>
            <a:r>
              <a:rPr lang="zh-TW" altLang="en-US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官網：</a:t>
            </a:r>
            <a:endParaRPr lang="en-US" altLang="zh-TW" sz="2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https://www.tensorflow.org/tutorials/keras/classification</a:t>
            </a:r>
            <a:endParaRPr lang="en-US" altLang="zh-TW" sz="2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Fashion MNIST with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Keras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and Deep Learning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https://www.pyimagesearch.com/2019/02/11/fashion-mnist-with-keras-and-deep-learning/</a:t>
            </a:r>
            <a:r>
              <a:rPr lang="zh-TW" altLang="en-US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2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zalandoresearch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/fashion-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mnist</a:t>
            </a:r>
            <a:endParaRPr lang="en-US" altLang="zh-TW" sz="2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4"/>
              </a:rPr>
              <a:t>https://github.com/zalandoresearch/fashion-mnist</a:t>
            </a:r>
            <a:r>
              <a:rPr lang="zh-TW" altLang="en-US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2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31" y="883400"/>
            <a:ext cx="5197538" cy="50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前言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36055" y="2033899"/>
            <a:ext cx="601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</a:t>
            </a:r>
            <a:r>
              <a:rPr lang="zh-TW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料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集：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Fashion MNIST</a:t>
            </a:r>
            <a:r>
              <a:rPr lang="en-US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136055" y="2900329"/>
            <a:ext cx="3888872" cy="1942297"/>
            <a:chOff x="2499109" y="2999057"/>
            <a:chExt cx="3888872" cy="1942297"/>
          </a:xfrm>
        </p:grpSpPr>
        <p:sp>
          <p:nvSpPr>
            <p:cNvPr id="12" name="文字方塊 11"/>
            <p:cNvSpPr txBox="1"/>
            <p:nvPr/>
          </p:nvSpPr>
          <p:spPr>
            <a:xfrm>
              <a:off x="2499109" y="2999057"/>
              <a:ext cx="207289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zh-TW" altLang="en-US" sz="2400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上衣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zh-TW" altLang="en-US" sz="2400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褲子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zh-TW" altLang="en-US" sz="2400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襯衫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zh-TW" altLang="en-US" sz="2400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連衣裙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zh-TW" altLang="en-US" sz="2400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外套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572000" y="3002362"/>
              <a:ext cx="1815981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+mj-lt"/>
                <a:buAutoNum type="arabicPeriod" startAt="6"/>
              </a:pPr>
              <a:r>
                <a:rPr lang="zh-TW" altLang="en-US" sz="2400" dirty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涼鞋</a:t>
              </a:r>
            </a:p>
            <a:p>
              <a:pPr marL="457200" indent="-457200">
                <a:buFont typeface="+mj-lt"/>
                <a:buAutoNum type="arabicPeriod" startAt="6"/>
              </a:pPr>
              <a:r>
                <a:rPr lang="zh-TW" altLang="en-US" sz="2400" dirty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襯衫</a:t>
              </a:r>
            </a:p>
            <a:p>
              <a:pPr marL="457200" indent="-457200">
                <a:buFont typeface="+mj-lt"/>
                <a:buAutoNum type="arabicPeriod" startAt="6"/>
              </a:pPr>
              <a:r>
                <a:rPr lang="zh-TW" altLang="en-US" sz="2400" dirty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運動鞋</a:t>
              </a:r>
            </a:p>
            <a:p>
              <a:pPr marL="457200" indent="-457200">
                <a:buFont typeface="+mj-lt"/>
                <a:buAutoNum type="arabicPeriod" startAt="6"/>
              </a:pPr>
              <a:r>
                <a:rPr lang="zh-TW" altLang="en-US" sz="2400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包</a:t>
              </a:r>
              <a:r>
                <a:rPr lang="zh-TW" altLang="en-US" sz="2400" dirty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包</a:t>
              </a:r>
            </a:p>
            <a:p>
              <a:pPr marL="457200" indent="-457200">
                <a:buFont typeface="+mj-lt"/>
                <a:buAutoNum type="arabicPeriod" startAt="6"/>
              </a:pPr>
              <a:r>
                <a:rPr lang="zh-TW" altLang="en-US" sz="2400" dirty="0" smtClean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靴</a:t>
              </a:r>
              <a:r>
                <a:rPr lang="zh-TW" altLang="en-US" sz="2400" dirty="0"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子</a:t>
              </a:r>
              <a:endPara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endParaRPr>
            </a:p>
          </p:txBody>
        </p:sp>
      </p:grpSp>
      <p:pic>
        <p:nvPicPr>
          <p:cNvPr id="14" name="Picture 2" descr="時尚MNIST精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837" y="2900329"/>
            <a:ext cx="2970732" cy="29707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1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136055" y="2033899"/>
            <a:ext cx="601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使用模型：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CNN(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卷積神經網路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前言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5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5" y="2033899"/>
            <a:ext cx="601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前處理：導入</a:t>
            </a:r>
            <a:r>
              <a:rPr lang="en-US" altLang="zh-TW" sz="2800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tf.keras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9175" y="2719490"/>
            <a:ext cx="6516169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as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import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Helper libraries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as  np		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en-US" altLang="zh-TW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Python</a:t>
            </a:r>
            <a:r>
              <a:rPr lang="zh-TW" altLang="en-US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擴充</a:t>
            </a:r>
            <a:endParaRPr lang="en-US" altLang="zh-TW" sz="2400" dirty="0" smtClean="0">
              <a:solidFill>
                <a:srgbClr val="DD66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as 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TW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視覺化圖表</a:t>
            </a:r>
            <a:endParaRPr lang="en-US" altLang="zh-TW" sz="2400" dirty="0" smtClean="0">
              <a:solidFill>
                <a:srgbClr val="DD665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.__version__)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5" y="2033208"/>
            <a:ext cx="601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前處理：導入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Fashion MNIST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9175" y="2710253"/>
            <a:ext cx="7325883" cy="3847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fashion_mnist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keras.datasets.fashion_mnist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導入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fashion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MNIST</a:t>
            </a: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train_images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train_labels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test_images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test_labels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fashion_mnist.load_data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四個數組：訓練集圖像、訓練集標籤、</a:t>
            </a:r>
            <a:endParaRPr lang="en-US" altLang="zh-TW" sz="2000" dirty="0" smtClean="0">
              <a:solidFill>
                <a:srgbClr val="DD6657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測試集圖像、測試集標籤</a:t>
            </a:r>
            <a:endParaRPr lang="en-US" altLang="zh-TW" sz="2000" dirty="0" smtClean="0">
              <a:solidFill>
                <a:srgbClr val="DD6657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class_names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['T-shirt/top', 'Trouser', 'Pullover', 'Dress', '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Coat','Sandal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', 'Shirt', 'Sneaker', 'Bag', 'Ankle boot']</a:t>
            </a:r>
          </a:p>
          <a:p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每個圖像都映射到一個標籤。由於類名不包含在數據集中，</a:t>
            </a:r>
            <a:endParaRPr lang="en-US" altLang="zh-TW" sz="2000" dirty="0" smtClean="0">
              <a:solidFill>
                <a:srgbClr val="DD6657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因此將它們存儲在此處以供以後在繪製圖像時使用：</a:t>
            </a:r>
            <a:endParaRPr lang="en-US" altLang="zh-TW" sz="2000" dirty="0" smtClean="0">
              <a:solidFill>
                <a:srgbClr val="DD6657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2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5" y="2033899"/>
            <a:ext cx="7281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前處理：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Fashion MNIST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資料格式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-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訓練集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5085" y="2728035"/>
            <a:ext cx="788616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train_images.shape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訓練集中有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60,000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張圖像、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28 x 28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像素</a:t>
            </a:r>
            <a:endParaRPr lang="zh-TW" altLang="en-US" sz="2000" dirty="0">
              <a:solidFill>
                <a:srgbClr val="DD6657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085" y="3360616"/>
            <a:ext cx="7886167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(60000, 28, 28)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肘形接點 9"/>
          <p:cNvCxnSpPr>
            <a:stCxn id="6" idx="1"/>
            <a:endCxn id="8" idx="1"/>
          </p:cNvCxnSpPr>
          <p:nvPr/>
        </p:nvCxnSpPr>
        <p:spPr>
          <a:xfrm rot="10800000" flipV="1">
            <a:off x="745085" y="2958867"/>
            <a:ext cx="12700" cy="6325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45085" y="4119575"/>
            <a:ext cx="788616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train_labels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訓練集中有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60,000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個標籤</a:t>
            </a:r>
            <a:endParaRPr lang="zh-TW" altLang="en-US" sz="2400" dirty="0" smtClean="0">
              <a:solidFill>
                <a:srgbClr val="DD6657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5085" y="4752156"/>
            <a:ext cx="7886167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60000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肘形接點 12"/>
          <p:cNvCxnSpPr/>
          <p:nvPr/>
        </p:nvCxnSpPr>
        <p:spPr>
          <a:xfrm rot="10800000" flipV="1">
            <a:off x="732385" y="4350407"/>
            <a:ext cx="12700" cy="6325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32384" y="5415413"/>
            <a:ext cx="788616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train_labels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每個標籤為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0~9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之間的整數</a:t>
            </a:r>
            <a:endParaRPr lang="zh-TW" altLang="en-US" sz="2000" dirty="0">
              <a:solidFill>
                <a:srgbClr val="DD6657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2384" y="6047994"/>
            <a:ext cx="7886167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array([9, 0, 0, ..., 3, 0, 5], dtype=uint8)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肘形接點 15"/>
          <p:cNvCxnSpPr>
            <a:stCxn id="14" idx="1"/>
            <a:endCxn id="15" idx="1"/>
          </p:cNvCxnSpPr>
          <p:nvPr/>
        </p:nvCxnSpPr>
        <p:spPr>
          <a:xfrm rot="10800000" flipV="1">
            <a:off x="732384" y="5646245"/>
            <a:ext cx="12700" cy="6325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1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基本分類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6055" y="2033899"/>
            <a:ext cx="7281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前處理：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Fashion MNIST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資料格式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-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測試集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5085" y="2728035"/>
            <a:ext cx="788616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test_images.shape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測試集中有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10,000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張圖像、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28 x 28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像素</a:t>
            </a:r>
            <a:endParaRPr lang="zh-TW" altLang="en-US" sz="2000" dirty="0">
              <a:solidFill>
                <a:srgbClr val="DD6657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085" y="3360616"/>
            <a:ext cx="7886167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(10000, 28, 28)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肘形接點 9"/>
          <p:cNvCxnSpPr>
            <a:stCxn id="6" idx="1"/>
            <a:endCxn id="8" idx="1"/>
          </p:cNvCxnSpPr>
          <p:nvPr/>
        </p:nvCxnSpPr>
        <p:spPr>
          <a:xfrm rot="10800000" flipV="1">
            <a:off x="745085" y="2958867"/>
            <a:ext cx="12700" cy="6325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45085" y="4119575"/>
            <a:ext cx="788616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test_labels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訓練集中有</a:t>
            </a:r>
            <a:r>
              <a:rPr lang="en-US" altLang="zh-TW" sz="2000" dirty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0,000</a:t>
            </a:r>
            <a:r>
              <a:rPr lang="zh-TW" altLang="en-US" sz="2000" dirty="0" smtClean="0">
                <a:solidFill>
                  <a:srgbClr val="DD6657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個標籤</a:t>
            </a:r>
            <a:endParaRPr lang="zh-TW" altLang="en-US" sz="2400" dirty="0" smtClean="0">
              <a:solidFill>
                <a:srgbClr val="DD6657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5085" y="4752156"/>
            <a:ext cx="7886167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肘形接點 12"/>
          <p:cNvCxnSpPr/>
          <p:nvPr/>
        </p:nvCxnSpPr>
        <p:spPr>
          <a:xfrm rot="10800000" flipV="1">
            <a:off x="732385" y="4350407"/>
            <a:ext cx="12700" cy="6325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20D-FFE2-422B-9A51-6CFD9D1C2B1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4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2643</TotalTime>
  <Words>1428</Words>
  <Application>Microsoft Office PowerPoint</Application>
  <PresentationFormat>如螢幕大小 (4:3)</PresentationFormat>
  <Paragraphs>318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6" baseType="lpstr">
      <vt:lpstr>Adobe 繁黑體 Std B</vt:lpstr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目錄</vt:lpstr>
      <vt:lpstr>1. 前言</vt:lpstr>
      <vt:lpstr>1. 前言</vt:lpstr>
      <vt:lpstr>1. 前言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2. 基本分類實驗</vt:lpstr>
      <vt:lpstr>3. 參考文獻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薛 博仁</dc:creator>
  <cp:lastModifiedBy>薛 博仁</cp:lastModifiedBy>
  <cp:revision>32</cp:revision>
  <dcterms:created xsi:type="dcterms:W3CDTF">2020-09-16T09:19:04Z</dcterms:created>
  <dcterms:modified xsi:type="dcterms:W3CDTF">2020-09-18T05:22:29Z</dcterms:modified>
</cp:coreProperties>
</file>