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66" r:id="rId6"/>
    <p:sldId id="265" r:id="rId7"/>
    <p:sldId id="292" r:id="rId8"/>
    <p:sldId id="280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61" r:id="rId17"/>
    <p:sldId id="289" r:id="rId18"/>
    <p:sldId id="281" r:id="rId19"/>
    <p:sldId id="282" r:id="rId20"/>
    <p:sldId id="300" r:id="rId21"/>
    <p:sldId id="267" r:id="rId22"/>
    <p:sldId id="268" r:id="rId23"/>
    <p:sldId id="290" r:id="rId24"/>
    <p:sldId id="283" r:id="rId25"/>
    <p:sldId id="301" r:id="rId26"/>
    <p:sldId id="269" r:id="rId27"/>
    <p:sldId id="291" r:id="rId28"/>
    <p:sldId id="276" r:id="rId29"/>
    <p:sldId id="277" r:id="rId30"/>
    <p:sldId id="278" r:id="rId31"/>
    <p:sldId id="303" r:id="rId32"/>
    <p:sldId id="304" r:id="rId33"/>
    <p:sldId id="305" r:id="rId34"/>
    <p:sldId id="306" r:id="rId35"/>
    <p:sldId id="270" r:id="rId36"/>
    <p:sldId id="284" r:id="rId37"/>
    <p:sldId id="302" r:id="rId38"/>
    <p:sldId id="271" r:id="rId39"/>
    <p:sldId id="273" r:id="rId40"/>
    <p:sldId id="287" r:id="rId41"/>
    <p:sldId id="288" r:id="rId42"/>
    <p:sldId id="274" r:id="rId43"/>
    <p:sldId id="262" r:id="rId44"/>
    <p:sldId id="263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61" autoAdjust="0"/>
  </p:normalViewPr>
  <p:slideViewPr>
    <p:cSldViewPr snapToGrid="0">
      <p:cViewPr>
        <p:scale>
          <a:sx n="75" d="100"/>
          <a:sy n="75" d="100"/>
        </p:scale>
        <p:origin x="2532" y="24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5AFA5-2900-4CB0-84B5-9CF00C848AC8}" type="datetimeFigureOut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99E40-7B64-47AB-ABD2-511B38BE6D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01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64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55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那在本次的分類，共使用</a:t>
            </a:r>
            <a:r>
              <a:rPr lang="en-US" altLang="zh-TW" dirty="0"/>
              <a:t>3</a:t>
            </a:r>
            <a:r>
              <a:rPr lang="zh-TW" altLang="en-US" dirty="0"/>
              <a:t>種</a:t>
            </a:r>
            <a:r>
              <a:rPr lang="en-US" altLang="zh-TW" dirty="0"/>
              <a:t>model</a:t>
            </a:r>
            <a:r>
              <a:rPr lang="zh-TW" altLang="en-US" dirty="0"/>
              <a:t>訓練</a:t>
            </a:r>
            <a:endParaRPr lang="en-US" altLang="zh-TW" dirty="0"/>
          </a:p>
          <a:p>
            <a:r>
              <a:rPr lang="zh-TW" altLang="en-US" dirty="0"/>
              <a:t>分別為全連接、</a:t>
            </a:r>
            <a:r>
              <a:rPr lang="en-US" altLang="zh-TW" dirty="0"/>
              <a:t>CNN</a:t>
            </a:r>
            <a:r>
              <a:rPr lang="zh-TW" altLang="en-US" dirty="0"/>
              <a:t>、影像擴增後的</a:t>
            </a:r>
            <a:r>
              <a:rPr lang="en-US" altLang="zh-TW" dirty="0"/>
              <a:t>CNN</a:t>
            </a:r>
            <a:r>
              <a:rPr lang="zh-TW" altLang="en-US" dirty="0"/>
              <a:t>作為討論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15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我們第一個</a:t>
            </a:r>
            <a:r>
              <a:rPr lang="en-US" altLang="zh-TW" dirty="0"/>
              <a:t>model</a:t>
            </a:r>
            <a:r>
              <a:rPr lang="zh-TW" altLang="en-US" dirty="0"/>
              <a:t>使用的是全連接神經網路</a:t>
            </a:r>
            <a:endParaRPr lang="en-US" altLang="zh-TW" dirty="0"/>
          </a:p>
          <a:p>
            <a:r>
              <a:rPr lang="zh-TW" altLang="en-US" dirty="0"/>
              <a:t>主要使用全連接神經網路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34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20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重新載入一次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因為前面已經對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設定過了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7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重新載入一次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因為前面已經對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設定過了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225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重新載入一次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因為前面已經對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設定過了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141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重新載入一次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因為前面已經對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設定過了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872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Evaluate</a:t>
            </a:r>
            <a:r>
              <a:rPr lang="zh-TW" altLang="en-US" dirty="0" smtClean="0"/>
              <a:t>：評估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456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12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那在本次的分類，共使用</a:t>
            </a:r>
            <a:r>
              <a:rPr lang="en-US" altLang="zh-TW" dirty="0"/>
              <a:t>3</a:t>
            </a:r>
            <a:r>
              <a:rPr lang="zh-TW" altLang="en-US" dirty="0"/>
              <a:t>種</a:t>
            </a:r>
            <a:r>
              <a:rPr lang="en-US" altLang="zh-TW" dirty="0"/>
              <a:t>model</a:t>
            </a:r>
            <a:r>
              <a:rPr lang="zh-TW" altLang="en-US" dirty="0"/>
              <a:t>訓練</a:t>
            </a:r>
            <a:endParaRPr lang="en-US" altLang="zh-TW" dirty="0"/>
          </a:p>
          <a:p>
            <a:r>
              <a:rPr lang="zh-TW" altLang="en-US" dirty="0"/>
              <a:t>分別為全連接、</a:t>
            </a:r>
            <a:r>
              <a:rPr lang="en-US" altLang="zh-TW" dirty="0"/>
              <a:t>CNN</a:t>
            </a:r>
            <a:r>
              <a:rPr lang="zh-TW" altLang="en-US" dirty="0"/>
              <a:t>、影像擴增後的</a:t>
            </a:r>
            <a:r>
              <a:rPr lang="en-US" altLang="zh-TW" dirty="0"/>
              <a:t>CNN</a:t>
            </a:r>
            <a:r>
              <a:rPr lang="zh-TW" altLang="en-US" dirty="0"/>
              <a:t>作為討論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789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64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71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將十種物件標籤成</a:t>
            </a:r>
            <a:r>
              <a:rPr lang="en-US" altLang="zh-TW" dirty="0"/>
              <a:t>0~9</a:t>
            </a:r>
            <a:r>
              <a:rPr lang="zh-TW" altLang="en-US" dirty="0"/>
              <a:t>的編碼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37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我們主要用到的有：</a:t>
            </a:r>
            <a:r>
              <a:rPr lang="en-US" altLang="zh-TW" dirty="0" err="1"/>
              <a:t>numpy</a:t>
            </a:r>
            <a:r>
              <a:rPr lang="zh-TW" altLang="en-US" dirty="0"/>
              <a:t>、</a:t>
            </a:r>
            <a:r>
              <a:rPr lang="en-US" altLang="zh-TW" dirty="0"/>
              <a:t>pandas</a:t>
            </a:r>
            <a:r>
              <a:rPr lang="zh-TW" altLang="en-US" dirty="0"/>
              <a:t>、</a:t>
            </a:r>
            <a:r>
              <a:rPr lang="en-US" altLang="zh-TW" dirty="0" err="1"/>
              <a:t>tensorflow-Keras</a:t>
            </a:r>
            <a:endParaRPr lang="en-US" altLang="zh-TW" dirty="0"/>
          </a:p>
          <a:p>
            <a:r>
              <a:rPr lang="en-US" altLang="zh-TW" dirty="0" err="1"/>
              <a:t>Numpy</a:t>
            </a:r>
            <a:endParaRPr lang="en-US" altLang="zh-TW" dirty="0"/>
          </a:p>
          <a:p>
            <a:r>
              <a:rPr lang="en-US" altLang="zh-TW" dirty="0"/>
              <a:t>Pandas</a:t>
            </a:r>
          </a:p>
          <a:p>
            <a:r>
              <a:rPr lang="en-US" altLang="zh-TW" dirty="0" err="1"/>
              <a:t>tensorflow-Keras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13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 data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：有效數據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train data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：訓練數據</a:t>
            </a:r>
            <a:endParaRPr lang="en-US" altLang="zh-TW" sz="1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tfds.Split.TRAIN.subsplit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tfds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subsplit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是做分割後面的數值是比例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45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21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947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45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99E40-7B64-47AB-ABD2-511B38BE6D8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0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0809-942A-4921-831D-7A8369614B57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3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9CF1-C131-4C69-A89C-0793ED5D446E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66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65F4-46D5-47A1-8E36-56DC3BEC3BF1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4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6D5B-FD94-45AF-9EDF-AF7E3A607F03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3A65-EECB-48BD-A8FB-E60E0F000F69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3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2FA5-CE7B-4FDB-AC15-BF39613CAE2D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2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3658-D1A3-4FCD-9B30-2FFCEA46A86E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BE4D-346D-4DC7-BA79-193702A46407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3494-3C27-43E2-B0A7-B0C0C6D323EE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4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F47-323D-4FC5-A14E-A642F170741A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00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2454-C1AD-445F-BD92-DE8C99281940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5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3FE1-B911-4098-AF4D-6ED2907C5265}" type="datetime1">
              <a:rPr lang="zh-TW" altLang="en-US" smtClean="0"/>
              <a:t>2020/5/4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95C6-37A1-4C29-BB4E-555EAA3E7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42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tsunami.info/fully-connected-neural-network/" TargetMode="External"/><Relationship Id="rId2" Type="http://schemas.openxmlformats.org/officeDocument/2006/relationships/hyperlink" Target="https://www.books.com.tw/products/0010847790?sloc=main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30281" y="2934897"/>
            <a:ext cx="5185161" cy="89495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8120" y="4900465"/>
            <a:ext cx="3805880" cy="1821011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報告學生：薛博仁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        號：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4050C042</a:t>
            </a:r>
          </a:p>
          <a:p>
            <a:pPr algn="l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指導老師：龍大大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40521" y="537221"/>
            <a:ext cx="5185161" cy="894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崑山科技大學資工所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839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523425" y="1982264"/>
            <a:ext cx="792818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 Data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重新分成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1:9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等分，分別分給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 data, train data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tfds.Split.TRAIN.subsplit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([10, 90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3425" y="2857143"/>
            <a:ext cx="7928188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取得訓練數據，並順便讀取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info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tfds.load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("cifar10", split=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with_info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=True,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data_dir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='/home/share/dataset/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tensorflow-datasets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取得驗證數據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tfds.load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("cifar10", split=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valid_split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data_dir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='/home/share/dataset/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tensorflow-datasets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取得測試數據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tfds.load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("cifar10", split=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tfds.Split.TEST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data_dir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='/home/share/dataset/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tensorflow-datasets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4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觀察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print(info)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D3A08D-2540-4250-8AC2-F2504CD8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82" y="2844224"/>
            <a:ext cx="6235313" cy="38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查看訓練資料，並計算每個類別的數量：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用來計數每個類別標籤數量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train_dict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{}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F9CCE3-F037-493A-9144-3A7E3C48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82" y="5742697"/>
            <a:ext cx="7534275" cy="2952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矩形 1"/>
          <p:cNvSpPr/>
          <p:nvPr/>
        </p:nvSpPr>
        <p:spPr>
          <a:xfrm>
            <a:off x="795682" y="2969319"/>
            <a:ext cx="7928188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讀取整個訓練資料集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data in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將讀取到的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轉乘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= data['label'].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，取出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中的值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中沒有值預設為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train_dict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[label]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train_dict.setdefault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(label, 0) + 1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103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資料愈處理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Prepossessing ):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影像資料：將輸入資料做標準化，全部除以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255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，將像素值縮放到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0~1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標籤資料：做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 Encoding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，例如類別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0, 0, 0, 0, 0, 0, 0, 1, 0]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parse_fn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tf.cast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(dataset['image'], tf.float32) / 255.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y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tf.one_hot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(dataset['label'], 10)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return x, y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509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資料愈處理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Prepossessing ):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64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批次大小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train_num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int(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info.splits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['train'].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num_examples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 10) * 9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訓練資料數量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train_data.shuffle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train_num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 #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打散資料集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載入前面的資料愈處理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數量為自動調整模式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train_data.map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map_func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parse_fn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num_parallel_calls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設定批次大小並將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模式開啟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暫存空間為自動調整模式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train_data.batch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).prefetch(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261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資料愈處理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Prepossessing ):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057653"/>
            <a:ext cx="7928188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載入前面的資料愈處理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數量為自動調整模式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valid_data.map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map_func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parse_fn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num_parallel_calls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設定批次大小並將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模式開啟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暫存空間為自動調整模式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valid_data.batch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).prefetch(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載入前面的資料愈處理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數量為自動調整模式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test_data.map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map_func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parse_fn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num_parallel_calls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設定批次大小並將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模式開啟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暫存空間為自動調整模式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test_data.batch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).prefetch(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buffer_size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</p:txBody>
      </p:sp>
    </p:spTree>
    <p:extLst>
      <p:ext uri="{BB962C8B-B14F-4D97-AF65-F5344CB8AC3E}">
        <p14:creationId xmlns:p14="http://schemas.microsoft.com/office/powerpoint/2010/main" val="375780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1749EC6-02C0-42E8-B87C-C19021A52CDA}"/>
              </a:ext>
            </a:extLst>
          </p:cNvPr>
          <p:cNvGrpSpPr/>
          <p:nvPr/>
        </p:nvGrpSpPr>
        <p:grpSpPr>
          <a:xfrm>
            <a:off x="2608239" y="1333705"/>
            <a:ext cx="3849711" cy="1569659"/>
            <a:chOff x="2608239" y="1210135"/>
            <a:chExt cx="3849711" cy="1569659"/>
          </a:xfrm>
        </p:grpSpPr>
        <p:sp>
          <p:nvSpPr>
            <p:cNvPr id="4" name="剪去並圓角化單一角落矩形 3"/>
            <p:cNvSpPr/>
            <p:nvPr/>
          </p:nvSpPr>
          <p:spPr>
            <a:xfrm>
              <a:off x="2608242" y="1210135"/>
              <a:ext cx="3849708" cy="1569659"/>
            </a:xfrm>
            <a:prstGeom prst="snip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363543" y="1376004"/>
              <a:ext cx="233910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Model-1</a:t>
              </a:r>
            </a:p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全連接神經網路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608239" y="2172067"/>
              <a:ext cx="3849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Fully-Connected Neural Network</a:t>
              </a:r>
              <a:endPara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C33E0FF2-75B3-44AE-B52E-99466E3DDB91}"/>
              </a:ext>
            </a:extLst>
          </p:cNvPr>
          <p:cNvGrpSpPr/>
          <p:nvPr/>
        </p:nvGrpSpPr>
        <p:grpSpPr>
          <a:xfrm>
            <a:off x="2608239" y="3069131"/>
            <a:ext cx="3849708" cy="1569659"/>
            <a:chOff x="2608239" y="2945561"/>
            <a:chExt cx="3849708" cy="1569659"/>
          </a:xfrm>
        </p:grpSpPr>
        <p:sp>
          <p:nvSpPr>
            <p:cNvPr id="8" name="剪去並圓角化單一角落矩形 7"/>
            <p:cNvSpPr/>
            <p:nvPr/>
          </p:nvSpPr>
          <p:spPr>
            <a:xfrm>
              <a:off x="2608239" y="2945561"/>
              <a:ext cx="3849708" cy="1569659"/>
            </a:xfrm>
            <a:prstGeom prst="snip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58977" y="3118860"/>
              <a:ext cx="20313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Model-2</a:t>
              </a:r>
            </a:p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卷積神經網路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684959" y="3847866"/>
              <a:ext cx="36962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Convolutional Neural Networks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B5739B-C0B7-4CE3-A2F9-9621F36E8F8E}"/>
              </a:ext>
            </a:extLst>
          </p:cNvPr>
          <p:cNvGrpSpPr/>
          <p:nvPr/>
        </p:nvGrpSpPr>
        <p:grpSpPr>
          <a:xfrm>
            <a:off x="2608239" y="4765164"/>
            <a:ext cx="3849708" cy="1833075"/>
            <a:chOff x="2608239" y="4641594"/>
            <a:chExt cx="3849708" cy="1833075"/>
          </a:xfrm>
        </p:grpSpPr>
        <p:sp>
          <p:nvSpPr>
            <p:cNvPr id="9" name="剪去並圓角化單一角落矩形 8"/>
            <p:cNvSpPr/>
            <p:nvPr/>
          </p:nvSpPr>
          <p:spPr>
            <a:xfrm>
              <a:off x="2608239" y="4641594"/>
              <a:ext cx="3849708" cy="1833075"/>
            </a:xfrm>
            <a:prstGeom prst="snip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8977" y="4675221"/>
              <a:ext cx="2031325" cy="15850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Model-3</a:t>
              </a:r>
            </a:p>
            <a:p>
              <a:pPr algn="ctr"/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（影像擴增）</a:t>
              </a:r>
              <a:endPara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Argumenta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7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733908" y="5709666"/>
              <a:ext cx="369626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卷積神經網路</a:t>
              </a:r>
              <a:r>
                <a:rPr lang="en-US" altLang="zh-TW" sz="2400" b="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Convolutional Neural Networks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向右箭號 12"/>
          <p:cNvSpPr/>
          <p:nvPr/>
        </p:nvSpPr>
        <p:spPr>
          <a:xfrm rot="5400000">
            <a:off x="4238641" y="2771438"/>
            <a:ext cx="471998" cy="4051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5400000">
            <a:off x="4238641" y="4415334"/>
            <a:ext cx="471998" cy="4051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0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883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Fully-connect Neural Network, FNN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9457CE-9CB6-4A27-8A80-4A29CAF9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290" y="2091330"/>
            <a:ext cx="4367213" cy="39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7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632" y="2180855"/>
            <a:ext cx="8476735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keras.Input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(shape=(32, 32, 3))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輸入層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輸入影像大小為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32x32x3)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layers.Flatten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()(inputs)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扁平層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特徵圖轉成一維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(128, activation=‘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’)(x)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(256,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(512,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(512,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(0.2)(x)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#Dropout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每次訓練隨機丟棄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(256,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(64,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 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全連接層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激活函數，輸出層使用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將輸入到輸出所有經過的網路層連接起來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model_1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keras.Model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(inputs, outputs, name='model-1')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model_1.summary()  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顯示網路架構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82084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10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5" y="2250209"/>
            <a:ext cx="4869445" cy="445854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57" y="2250209"/>
            <a:ext cx="3076575" cy="9715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6B9ED74-B4C2-4694-949E-2EF0BAF53ABE}"/>
              </a:ext>
            </a:extLst>
          </p:cNvPr>
          <p:cNvSpPr/>
          <p:nvPr/>
        </p:nvSpPr>
        <p:spPr>
          <a:xfrm>
            <a:off x="523425" y="18208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94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23428" y="460309"/>
            <a:ext cx="138228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9995" y="1957165"/>
            <a:ext cx="4361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en-US" altLang="zh-TW" sz="2400" b="1" i="0" dirty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2400" b="1" i="0" dirty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2400" b="1" i="0" dirty="0">
              <a:solidFill>
                <a:srgbClr val="23232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i="0" dirty="0">
                <a:solidFill>
                  <a:srgbClr val="23232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02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9BB35E-2975-4E98-A7DC-90203707FA1D}"/>
              </a:ext>
            </a:extLst>
          </p:cNvPr>
          <p:cNvSpPr/>
          <p:nvPr/>
        </p:nvSpPr>
        <p:spPr>
          <a:xfrm>
            <a:off x="523425" y="18208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創建紀錄檔目錄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9F3736-D919-44E9-8699-F23170B13433}"/>
              </a:ext>
            </a:extLst>
          </p:cNvPr>
          <p:cNvSpPr/>
          <p:nvPr/>
        </p:nvSpPr>
        <p:spPr>
          <a:xfrm>
            <a:off x="580618" y="2250209"/>
            <a:ext cx="7934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'lab4-logs/models'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設定儲存權重目錄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os.makedirs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創建儲存權重目錄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D50FF-E357-4B62-85CA-1546AB936CF8}"/>
              </a:ext>
            </a:extLst>
          </p:cNvPr>
          <p:cNvSpPr/>
          <p:nvPr/>
        </p:nvSpPr>
        <p:spPr>
          <a:xfrm>
            <a:off x="523425" y="3208933"/>
            <a:ext cx="274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function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B593CA-0BCD-43B1-B896-F549187ABC3B}"/>
              </a:ext>
            </a:extLst>
          </p:cNvPr>
          <p:cNvSpPr/>
          <p:nvPr/>
        </p:nvSpPr>
        <p:spPr>
          <a:xfrm>
            <a:off x="580618" y="3638295"/>
            <a:ext cx="79347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將訓練記錄，存成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TensorBoard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的紀錄檔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os.path.join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('lab4-logs', 'model-1')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model_cbk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keras.callbacks.TensorBoard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='lab4-logs/model-1')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儲存最好的網路模型權重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model_mckp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keras.callbacks.ModelCheckpoint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'/Best-model-1.hdf5', monitor='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val_categorical_accuracy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save_best_only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True,mode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='max')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069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（全連接神經網路）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history_1 = model_1.fit(</a:t>
            </a:r>
            <a:r>
              <a:rPr lang="en-US" altLang="zh-TW" dirty="0" err="1"/>
              <a:t>train_data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epochs=100, </a:t>
            </a:r>
          </a:p>
          <a:p>
            <a:r>
              <a:rPr lang="en-US" altLang="zh-TW" dirty="0"/>
              <a:t>                        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valid_data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callbacks=[</a:t>
            </a:r>
            <a:r>
              <a:rPr lang="en-US" altLang="zh-TW" dirty="0" err="1"/>
              <a:t>model_cbk</a:t>
            </a:r>
            <a:r>
              <a:rPr lang="en-US" altLang="zh-TW" dirty="0"/>
              <a:t>, </a:t>
            </a:r>
            <a:r>
              <a:rPr lang="en-US" altLang="zh-TW" dirty="0" err="1"/>
              <a:t>model_mckp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1692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3425" y="371131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F3A7F3-779A-4AB3-918B-841F2888766D}"/>
              </a:ext>
            </a:extLst>
          </p:cNvPr>
          <p:cNvSpPr/>
          <p:nvPr/>
        </p:nvSpPr>
        <p:spPr>
          <a:xfrm>
            <a:off x="1308255" y="4197520"/>
            <a:ext cx="6731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loss, acc = model_1.evaluate(</a:t>
            </a:r>
            <a:r>
              <a:rPr lang="en-US" altLang="zh-TW" dirty="0" err="1"/>
              <a:t>test_data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print('\nModel-1 Accuracy: {}%'.format(acc))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27F079-EADD-4AB3-ACB4-C46831395F83}"/>
              </a:ext>
            </a:extLst>
          </p:cNvPr>
          <p:cNvSpPr/>
          <p:nvPr/>
        </p:nvSpPr>
        <p:spPr>
          <a:xfrm>
            <a:off x="1308255" y="5041076"/>
            <a:ext cx="73760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157/Unknown - 2s 15ms/step - loss: 2.1451 - </a:t>
            </a:r>
            <a:r>
              <a:rPr lang="en-US" altLang="zh-TW" dirty="0" err="1"/>
              <a:t>categorical_accuracy</a:t>
            </a:r>
            <a:r>
              <a:rPr lang="en-US" altLang="zh-TW" dirty="0"/>
              <a:t>: 0.3976 2s 15ms/step - loss: 2.1451 - </a:t>
            </a:r>
            <a:r>
              <a:rPr lang="en-US" altLang="zh-TW" dirty="0" err="1"/>
              <a:t>categorical_accuracy</a:t>
            </a:r>
            <a:r>
              <a:rPr lang="en-US" altLang="zh-TW" dirty="0"/>
              <a:t>: 0.39</a:t>
            </a:r>
          </a:p>
          <a:p>
            <a:r>
              <a:rPr lang="en-US" altLang="zh-TW" dirty="0"/>
              <a:t>Model-1 Accuracy: 0.397599995136261%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479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4" y="1355259"/>
            <a:ext cx="8111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Neural Networks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D2EE3C8-4674-48EC-A5C7-EE950387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18" y="2198986"/>
            <a:ext cx="5981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3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3379" y="2211975"/>
            <a:ext cx="8237242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keras.Input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(shape=(32, 32, 3))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輸入層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輸入影像大小為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32x32x3)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layers.Conv2D(64,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')(inputs)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卷積層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激活函數，以及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3x3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kernel)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layers.MaxPool2D()(x)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池化層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對特徵圖下採樣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layers.Conv2D(128,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layers.Conv2D(256,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layers.Conv2D(128,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layers.Conv2D(64, (3, 3),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layers.Flatten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()(x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扁平層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特徵圖轉成一維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(64,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layers.Dropout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(0.5)(x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#Dropout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每次訓練隨機丟棄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layers.Dense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(10, activation='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將輸入到輸出所有經過的網路層連接起來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全連接層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激活函數，輸出層使用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model_2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keras.Model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(inputs, outputs, name='model-2')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model_2.summary()  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顯示網路架構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87420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967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</a:p>
        </p:txBody>
      </p:sp>
      <p:sp>
        <p:nvSpPr>
          <p:cNvPr id="8" name="矩形 7"/>
          <p:cNvSpPr/>
          <p:nvPr/>
        </p:nvSpPr>
        <p:spPr>
          <a:xfrm>
            <a:off x="523425" y="18808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5" y="2250210"/>
            <a:ext cx="4869445" cy="412218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015" y="3151569"/>
            <a:ext cx="2990850" cy="11525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9657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D50FF-E357-4B62-85CA-1546AB936CF8}"/>
              </a:ext>
            </a:extLst>
          </p:cNvPr>
          <p:cNvSpPr/>
          <p:nvPr/>
        </p:nvSpPr>
        <p:spPr>
          <a:xfrm>
            <a:off x="523425" y="1880877"/>
            <a:ext cx="274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function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B593CA-0BCD-43B1-B896-F549187ABC3B}"/>
              </a:ext>
            </a:extLst>
          </p:cNvPr>
          <p:cNvSpPr/>
          <p:nvPr/>
        </p:nvSpPr>
        <p:spPr>
          <a:xfrm>
            <a:off x="580618" y="2310239"/>
            <a:ext cx="79347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儲存訓練記錄檔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os.path.join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('lab4-logs', 'model-2')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model_cbk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keras.callbacks.TensorBoard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儲存最好的網路模型權重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model_mckp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keras.callbacks.ModelCheckpoint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'/Best-model-2.hdf5', monitor='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val_categorical_accuracy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save_best_only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=True, mode='max')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98CBF9-DB32-4C83-8710-CF184762E603}"/>
              </a:ext>
            </a:extLst>
          </p:cNvPr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846C8D-399C-4BEA-8E31-6B39A08EBF4A}"/>
              </a:ext>
            </a:extLst>
          </p:cNvPr>
          <p:cNvSpPr/>
          <p:nvPr/>
        </p:nvSpPr>
        <p:spPr>
          <a:xfrm>
            <a:off x="523425" y="4492272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設定訓練使用的優化器、損失函數和指標函數</a:t>
            </a:r>
          </a:p>
          <a:p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94E3E9-2124-4C30-B8C9-01281A39197D}"/>
              </a:ext>
            </a:extLst>
          </p:cNvPr>
          <p:cNvSpPr/>
          <p:nvPr/>
        </p:nvSpPr>
        <p:spPr>
          <a:xfrm>
            <a:off x="580618" y="4921634"/>
            <a:ext cx="793473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model_2.compile(keras.optimizers.Adam(), </a:t>
            </a:r>
          </a:p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loss=keras.losses.CategoricalCrossentropy(), </a:t>
            </a:r>
          </a:p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metrics=[keras.metrics.CategoricalAccuracy()])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6297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（卷積神經網路）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history_2 = model_2.fit(</a:t>
            </a:r>
            <a:r>
              <a:rPr lang="en-US" altLang="zh-TW" dirty="0" err="1"/>
              <a:t>train_data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epochs=100, </a:t>
            </a:r>
          </a:p>
          <a:p>
            <a:r>
              <a:rPr lang="en-US" altLang="zh-TW" dirty="0"/>
              <a:t>                        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valid_data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callbacks=[</a:t>
            </a:r>
            <a:r>
              <a:rPr lang="en-US" altLang="zh-TW" dirty="0" err="1"/>
              <a:t>model_cbk</a:t>
            </a:r>
            <a:r>
              <a:rPr lang="en-US" altLang="zh-TW" dirty="0"/>
              <a:t>, </a:t>
            </a:r>
            <a:r>
              <a:rPr lang="en-US" altLang="zh-TW" dirty="0" err="1"/>
              <a:t>model_mckp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4F782D-1B66-45DB-9A3C-A2DFAD3B4CD4}"/>
              </a:ext>
            </a:extLst>
          </p:cNvPr>
          <p:cNvSpPr/>
          <p:nvPr/>
        </p:nvSpPr>
        <p:spPr>
          <a:xfrm>
            <a:off x="523425" y="370145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0C82A1-05A2-442A-81C8-49CADCA4E19A}"/>
              </a:ext>
            </a:extLst>
          </p:cNvPr>
          <p:cNvSpPr/>
          <p:nvPr/>
        </p:nvSpPr>
        <p:spPr>
          <a:xfrm>
            <a:off x="1308255" y="4197520"/>
            <a:ext cx="6731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loss, acc = model_2.evaluate(</a:t>
            </a:r>
            <a:r>
              <a:rPr lang="en-US" altLang="zh-TW" dirty="0" err="1"/>
              <a:t>test_data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print('\nModel-2 Accuracy: {}%'.format(acc))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813B49-7AF8-42C8-9A61-A3E32744E140}"/>
              </a:ext>
            </a:extLst>
          </p:cNvPr>
          <p:cNvSpPr/>
          <p:nvPr/>
        </p:nvSpPr>
        <p:spPr>
          <a:xfrm>
            <a:off x="1308255" y="5041076"/>
            <a:ext cx="7376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157/Unknown - 1s 9ms/step - loss: 2.2280 - </a:t>
            </a:r>
            <a:r>
              <a:rPr lang="en-US" altLang="zh-TW" dirty="0" err="1"/>
              <a:t>categorical_accuracy</a:t>
            </a:r>
            <a:r>
              <a:rPr lang="en-US" altLang="zh-TW" dirty="0"/>
              <a:t>: 0.7182</a:t>
            </a:r>
          </a:p>
          <a:p>
            <a:r>
              <a:rPr lang="en-US" altLang="zh-TW" dirty="0"/>
              <a:t>Model-2 Accuracy: 0.7182000279426575%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2418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EA6F3DE-8701-46F3-9F2C-2F50C10A2CB8}"/>
              </a:ext>
            </a:extLst>
          </p:cNvPr>
          <p:cNvSpPr/>
          <p:nvPr/>
        </p:nvSpPr>
        <p:spPr>
          <a:xfrm>
            <a:off x="523425" y="2305254"/>
            <a:ext cx="748975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 = 3</a:t>
            </a:r>
          </a:p>
          <a:p>
            <a:r>
              <a:rPr lang="en-US" altLang="zh-TW" dirty="0"/>
              <a:t>y = 7</a:t>
            </a:r>
          </a:p>
          <a:p>
            <a:r>
              <a:rPr lang="en-US" altLang="zh-TW" dirty="0" err="1"/>
              <a:t>image_test</a:t>
            </a:r>
            <a:r>
              <a:rPr lang="en-US" altLang="zh-TW" dirty="0"/>
              <a:t> = output[y*32:(y+1)*32, x*32:(x+1)*32, :]</a:t>
            </a:r>
          </a:p>
          <a:p>
            <a:r>
              <a:rPr lang="en-US" altLang="zh-TW" dirty="0" err="1"/>
              <a:t>plt.imshow</a:t>
            </a:r>
            <a:r>
              <a:rPr lang="en-US" altLang="zh-TW" dirty="0"/>
              <a:t>(</a:t>
            </a:r>
            <a:r>
              <a:rPr lang="en-US" altLang="zh-TW" dirty="0" err="1"/>
              <a:t>image_test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87C5E2-EDA3-467F-9A98-0F6DDA178239}"/>
              </a:ext>
            </a:extLst>
          </p:cNvPr>
          <p:cNvSpPr/>
          <p:nvPr/>
        </p:nvSpPr>
        <p:spPr>
          <a:xfrm>
            <a:off x="5234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取一張測試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763" y="3429000"/>
            <a:ext cx="2524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6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5" name="矩形 4"/>
          <p:cNvSpPr/>
          <p:nvPr/>
        </p:nvSpPr>
        <p:spPr>
          <a:xfrm>
            <a:off x="523425" y="2317518"/>
            <a:ext cx="7382084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flip(x):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flip image(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翻轉影像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tf.image.random_flip_left_right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(x)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隨機左右翻轉影像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x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image_2 = flip(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np.hstack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image_2))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plt.imshow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(image)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425" y="18831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水平翻轉：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719" y="4210704"/>
            <a:ext cx="3195471" cy="17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75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3424" y="2305254"/>
            <a:ext cx="8365933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color(x):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Color change(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改變顏色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tf.image.random_hue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0.08)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隨機調整影像色調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tf.image.random_saturation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0.6, 1.6)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隨機調整影像飽和度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tf.image.random_brightness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0.05)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隨機調整影像亮度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tf.image.random_contrast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(x, 0.7, 1.3)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隨機調整影像對比度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x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image_2 = color(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np.hstack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image_2))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plt.imshow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(image)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顏色轉換：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084" y="1586091"/>
            <a:ext cx="3143250" cy="17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332122"/>
            <a:ext cx="264706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一、前言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957" y="1433512"/>
            <a:ext cx="52006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48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5" name="矩形 4"/>
          <p:cNvSpPr/>
          <p:nvPr/>
        </p:nvSpPr>
        <p:spPr>
          <a:xfrm>
            <a:off x="523424" y="2314162"/>
            <a:ext cx="7902946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rotate(x):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Rotation image(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影像旋轉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隨機選轉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minval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maxval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的範圍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，每次選轉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tf.image.rot90(x,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tf.random.uniform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(shape=[],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minval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maxval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=4,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dtype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=tf.int32))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return x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image_2 = rotate(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np.hstack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image_test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image_2))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plt.imshow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(image)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影像旋轉：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129" y="1419212"/>
            <a:ext cx="3533260" cy="18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02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5" name="矩形 4"/>
          <p:cNvSpPr/>
          <p:nvPr/>
        </p:nvSpPr>
        <p:spPr>
          <a:xfrm>
            <a:off x="523425" y="231416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TW" dirty="0"/>
              <a:t>train_data = tfds.load("cifar10", split=train_split)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331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(Augmentation)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554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D607E-F8D5-4892-8893-9BACAA05FDF4}"/>
              </a:ext>
            </a:extLst>
          </p:cNvPr>
          <p:cNvSpPr/>
          <p:nvPr/>
        </p:nvSpPr>
        <p:spPr>
          <a:xfrm>
            <a:off x="523425" y="1888293"/>
            <a:ext cx="2297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Prepossessing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1EEC61-1DD4-489B-A4EA-26E98A7A3849}"/>
              </a:ext>
            </a:extLst>
          </p:cNvPr>
          <p:cNvSpPr/>
          <p:nvPr/>
        </p:nvSpPr>
        <p:spPr>
          <a:xfrm>
            <a:off x="523425" y="2328994"/>
            <a:ext cx="8212802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def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parse_aug_fn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Image Augmentation(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影像增強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function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"""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tf.cast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(dataset['image'], tf.float32) / 255.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影像標準化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flip(x)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隨機水平翻轉</a:t>
            </a: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觸發顏色轉換機率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tf.cond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tf.random.uniform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([], 0, 1) &gt; 0.5, lambda: color(x), lambda: x)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觸發影像旋轉機率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0.25%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tf.cond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tf.random.uniform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([], 0, 1) &gt; 0.75, lambda: rotate(x), lambda: 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觸發影像縮放機率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x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tf.cond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tf.random.uniform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([], 0, 1) &gt; 0.5, lambda: zoom(x), lambda: 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將輸出標籤轉乘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編碼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tf.one_hot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(dataset['label'], 10)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return x, 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2081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D607E-F8D5-4892-8893-9BACAA05FDF4}"/>
              </a:ext>
            </a:extLst>
          </p:cNvPr>
          <p:cNvSpPr/>
          <p:nvPr/>
        </p:nvSpPr>
        <p:spPr>
          <a:xfrm>
            <a:off x="523425" y="1888293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1EEC61-1DD4-489B-A4EA-26E98A7A3849}"/>
              </a:ext>
            </a:extLst>
          </p:cNvPr>
          <p:cNvSpPr/>
          <p:nvPr/>
        </p:nvSpPr>
        <p:spPr>
          <a:xfrm>
            <a:off x="523425" y="2328994"/>
            <a:ext cx="821280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打散資料集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train_data.shuffle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train_num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載入預處理「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parse_aug_fn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數量為自動調整模式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train_data.map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map_func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parse_aug_fn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num_parallel_calls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設定批次大小並將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模式開啟（暫存空間為自動調整模式）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train_data.batch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).prefetch(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buffer_size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=AUTOTUNE)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090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（影像擴增）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D607E-F8D5-4892-8893-9BACAA05FDF4}"/>
              </a:ext>
            </a:extLst>
          </p:cNvPr>
          <p:cNvSpPr/>
          <p:nvPr/>
        </p:nvSpPr>
        <p:spPr>
          <a:xfrm>
            <a:off x="523425" y="1888293"/>
            <a:ext cx="443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Augmentation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後的結果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1EEC61-1DD4-489B-A4EA-26E98A7A3849}"/>
              </a:ext>
            </a:extLst>
          </p:cNvPr>
          <p:cNvSpPr/>
          <p:nvPr/>
        </p:nvSpPr>
        <p:spPr>
          <a:xfrm>
            <a:off x="523425" y="2328994"/>
            <a:ext cx="8212802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由於前面已經將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batch size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，所以取一次資料就有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images, labels in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train_data.take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images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images.numpy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建立一個顯示影像的陣列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np.zeros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((32 * 8, 32 * 8, 3))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筆資料分別放入顯示影像的陣列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range(8):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for j in range(8):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output[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*32:(i+1)*32, j*32:(j+1)*32, :] = images[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*8+j]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plt.figure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figsize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=(8, 8))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顯示影像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plt.imshow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(output)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789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700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（使用影像擴增訓練卷積神經網路）</a:t>
            </a:r>
            <a:endParaRPr lang="zh-TW" altLang="en-US" sz="2400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4076" y="2250209"/>
            <a:ext cx="867584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inputs = </a:t>
            </a:r>
            <a:r>
              <a:rPr lang="en-US" altLang="zh-TW" dirty="0" err="1"/>
              <a:t>keras.Input</a:t>
            </a:r>
            <a:r>
              <a:rPr lang="en-US" altLang="zh-TW" dirty="0"/>
              <a:t>(shape=(32, 32, 3))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輸入層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輸入影像大小為</a:t>
            </a:r>
            <a:r>
              <a:rPr lang="en-US" altLang="zh-TW" dirty="0">
                <a:solidFill>
                  <a:srgbClr val="FF0000"/>
                </a:solidFill>
              </a:rPr>
              <a:t>32x32x3)</a:t>
            </a:r>
          </a:p>
          <a:p>
            <a:r>
              <a:rPr lang="en-US" altLang="zh-TW" dirty="0"/>
              <a:t>x = layers.Conv2D(64, (3, 3), activation=‘</a:t>
            </a:r>
            <a:r>
              <a:rPr lang="en-US" altLang="zh-TW" dirty="0" err="1"/>
              <a:t>relu</a:t>
            </a:r>
            <a:r>
              <a:rPr lang="en-US" altLang="zh-TW" dirty="0"/>
              <a:t>’)(inputs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卷積層</a:t>
            </a:r>
            <a:endParaRPr lang="en-US" altLang="zh-TW" dirty="0">
              <a:solidFill>
                <a:srgbClr val="FF0000"/>
              </a:solidFill>
            </a:endParaRPr>
          </a:p>
          <a:p>
            <a:pPr algn="r"/>
            <a:r>
              <a:rPr lang="en-US" altLang="zh-TW" dirty="0">
                <a:solidFill>
                  <a:srgbClr val="FF0000"/>
                </a:solidFill>
              </a:rPr>
              <a:t>				</a:t>
            </a:r>
            <a:r>
              <a:rPr lang="zh-TW" altLang="en-US" dirty="0">
                <a:solidFill>
                  <a:srgbClr val="FF0000"/>
                </a:solidFill>
              </a:rPr>
              <a:t>       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 err="1">
                <a:solidFill>
                  <a:srgbClr val="FF0000"/>
                </a:solidFill>
              </a:rPr>
              <a:t>ReLU</a:t>
            </a:r>
            <a:r>
              <a:rPr lang="zh-TW" altLang="en-US" dirty="0">
                <a:solidFill>
                  <a:srgbClr val="FF0000"/>
                </a:solidFill>
              </a:rPr>
              <a:t>激活函數，以及</a:t>
            </a:r>
            <a:r>
              <a:rPr lang="en-US" altLang="zh-TW" dirty="0">
                <a:solidFill>
                  <a:srgbClr val="FF0000"/>
                </a:solidFill>
              </a:rPr>
              <a:t>3x3</a:t>
            </a:r>
            <a:r>
              <a:rPr lang="zh-TW" altLang="en-US" dirty="0">
                <a:solidFill>
                  <a:srgbClr val="FF0000"/>
                </a:solidFill>
              </a:rPr>
              <a:t>大小的</a:t>
            </a:r>
            <a:r>
              <a:rPr lang="en-US" altLang="zh-TW" dirty="0">
                <a:solidFill>
                  <a:srgbClr val="FF0000"/>
                </a:solidFill>
              </a:rPr>
              <a:t>kernel)</a:t>
            </a:r>
          </a:p>
          <a:p>
            <a:r>
              <a:rPr lang="en-US" altLang="zh-TW" dirty="0"/>
              <a:t>x = layers.MaxPool2D()(x)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池化層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對特徵圖下採樣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x = layers.Conv2D(128,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layers.Conv2D(256,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layers.Conv2D(128,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layers.Conv2D(64, (3, 3),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layers.Flatten</a:t>
            </a:r>
            <a:r>
              <a:rPr lang="en-US" altLang="zh-TW" dirty="0"/>
              <a:t>()(x)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扁平層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特徵圖轉成一維</a:t>
            </a:r>
            <a:r>
              <a:rPr lang="en-US" altLang="zh-TW" dirty="0">
                <a:solidFill>
                  <a:srgbClr val="FF0000"/>
                </a:solidFill>
              </a:rPr>
              <a:t>Tensor)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layers.Dense</a:t>
            </a:r>
            <a:r>
              <a:rPr lang="en-US" altLang="zh-TW" dirty="0"/>
              <a:t>(64, activation='</a:t>
            </a:r>
            <a:r>
              <a:rPr lang="en-US" altLang="zh-TW" dirty="0" err="1"/>
              <a:t>relu</a:t>
            </a:r>
            <a:r>
              <a:rPr lang="en-US" altLang="zh-TW" dirty="0"/>
              <a:t>')(x)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layers.Dropout</a:t>
            </a:r>
            <a:r>
              <a:rPr lang="en-US" altLang="zh-TW" dirty="0"/>
              <a:t>(0.5)(x)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#Dropout</a:t>
            </a:r>
            <a:r>
              <a:rPr lang="zh-TW" altLang="en-US" dirty="0">
                <a:solidFill>
                  <a:srgbClr val="FF0000"/>
                </a:solidFill>
              </a:rPr>
              <a:t>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每次訓練隨機丟棄</a:t>
            </a:r>
            <a:r>
              <a:rPr lang="en-US" altLang="zh-TW" dirty="0">
                <a:solidFill>
                  <a:srgbClr val="FF0000"/>
                </a:solidFill>
              </a:rPr>
              <a:t>50%</a:t>
            </a:r>
            <a:r>
              <a:rPr lang="zh-TW" altLang="en-US" dirty="0">
                <a:solidFill>
                  <a:srgbClr val="FF0000"/>
                </a:solidFill>
              </a:rPr>
              <a:t>網路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outputs = </a:t>
            </a:r>
            <a:r>
              <a:rPr lang="en-US" altLang="zh-TW" dirty="0" err="1"/>
              <a:t>layers.Dense</a:t>
            </a:r>
            <a:r>
              <a:rPr lang="en-US" altLang="zh-TW" dirty="0"/>
              <a:t>(10, activation='</a:t>
            </a:r>
            <a:r>
              <a:rPr lang="en-US" altLang="zh-TW" dirty="0" err="1"/>
              <a:t>softmax</a:t>
            </a:r>
            <a:r>
              <a:rPr lang="en-US" altLang="zh-TW" dirty="0"/>
              <a:t>')(x)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全連接層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隱藏層使用</a:t>
            </a:r>
            <a:r>
              <a:rPr lang="en-US" altLang="zh-TW" dirty="0" err="1">
                <a:solidFill>
                  <a:srgbClr val="FF0000"/>
                </a:solidFill>
              </a:rPr>
              <a:t>ReLU</a:t>
            </a:r>
            <a:r>
              <a:rPr lang="zh-TW" altLang="en-US" dirty="0">
                <a:solidFill>
                  <a:srgbClr val="FF0000"/>
                </a:solidFill>
              </a:rPr>
              <a:t>激活函數，輸出層使用</a:t>
            </a:r>
            <a:r>
              <a:rPr lang="en-US" altLang="zh-TW" dirty="0" err="1">
                <a:solidFill>
                  <a:srgbClr val="FF0000"/>
                </a:solidFill>
              </a:rPr>
              <a:t>Softmax</a:t>
            </a:r>
            <a:r>
              <a:rPr lang="zh-TW" altLang="en-US" dirty="0">
                <a:solidFill>
                  <a:srgbClr val="FF0000"/>
                </a:solidFill>
              </a:rPr>
              <a:t>激活函數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建立網路模型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將輸入到輸出所有經過的網路層連接起來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model_3 = </a:t>
            </a:r>
            <a:r>
              <a:rPr lang="en-US" altLang="zh-TW" dirty="0" err="1"/>
              <a:t>keras.Model</a:t>
            </a:r>
            <a:r>
              <a:rPr lang="en-US" altLang="zh-TW" dirty="0"/>
              <a:t>(inputs, outputs, name='model-3')</a:t>
            </a:r>
          </a:p>
          <a:p>
            <a:r>
              <a:rPr lang="en-US" altLang="zh-TW" dirty="0"/>
              <a:t>model_3.summary()  </a:t>
            </a:r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FF0000"/>
                </a:solidFill>
              </a:rPr>
              <a:t>顯示網路架構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8862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634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5" y="2250209"/>
            <a:ext cx="4851602" cy="41061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700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（使用影像擴增訓練卷積神經網路）</a:t>
            </a:r>
          </a:p>
        </p:txBody>
      </p:sp>
      <p:sp>
        <p:nvSpPr>
          <p:cNvPr id="8" name="矩形 7"/>
          <p:cNvSpPr/>
          <p:nvPr/>
        </p:nvSpPr>
        <p:spPr>
          <a:xfrm>
            <a:off x="840925" y="18808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訓練參數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33" y="3303355"/>
            <a:ext cx="3124200" cy="1104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95903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FD50FF-E357-4B62-85CA-1546AB936CF8}"/>
              </a:ext>
            </a:extLst>
          </p:cNvPr>
          <p:cNvSpPr/>
          <p:nvPr/>
        </p:nvSpPr>
        <p:spPr>
          <a:xfrm>
            <a:off x="523425" y="1880877"/>
            <a:ext cx="274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function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B593CA-0BCD-43B1-B896-F549187ABC3B}"/>
              </a:ext>
            </a:extLst>
          </p:cNvPr>
          <p:cNvSpPr/>
          <p:nvPr/>
        </p:nvSpPr>
        <p:spPr>
          <a:xfrm>
            <a:off x="580618" y="2310239"/>
            <a:ext cx="793473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儲存訓練記錄檔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os.path.join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('lab4-logs', 'model-3')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model_cbk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keras.callbacks.TensorBoard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儲存最好的網路模型權重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model_mckp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keras.callbacks.ModelCheckpoint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'/Best-model-3.hdf5', monitor='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val_categorical_accuracy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save_best_only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Truemode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='max')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98CBF9-DB32-4C83-8710-CF184762E603}"/>
              </a:ext>
            </a:extLst>
          </p:cNvPr>
          <p:cNvSpPr/>
          <p:nvPr/>
        </p:nvSpPr>
        <p:spPr>
          <a:xfrm>
            <a:off x="523425" y="1355259"/>
            <a:ext cx="700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（使用影像擴增訓練卷積神經網路）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846C8D-399C-4BEA-8E31-6B39A08EBF4A}"/>
              </a:ext>
            </a:extLst>
          </p:cNvPr>
          <p:cNvSpPr/>
          <p:nvPr/>
        </p:nvSpPr>
        <p:spPr>
          <a:xfrm>
            <a:off x="523425" y="4584797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設定訓練使用的優化器、損失函數和指標函數</a:t>
            </a:r>
          </a:p>
          <a:p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94E3E9-2124-4C30-B8C9-01281A39197D}"/>
              </a:ext>
            </a:extLst>
          </p:cNvPr>
          <p:cNvSpPr/>
          <p:nvPr/>
        </p:nvSpPr>
        <p:spPr>
          <a:xfrm>
            <a:off x="580618" y="5231128"/>
            <a:ext cx="793473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model_3.compile(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keras.optimizers.Adam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loss=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keras.losses.CategoricalCrossentropy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(),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metrics=[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keras.metrics.CategoricalAccuracy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()])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7404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700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（使用影像擴增訓練卷積神經網路）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history_3 = model_3.fit(</a:t>
            </a:r>
            <a:r>
              <a:rPr lang="en-US" altLang="zh-TW" dirty="0" err="1"/>
              <a:t>train_data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epochs=100, </a:t>
            </a:r>
          </a:p>
          <a:p>
            <a:r>
              <a:rPr lang="en-US" altLang="zh-TW" dirty="0"/>
              <a:t>                        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valid_data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                        callbacks=[</a:t>
            </a:r>
            <a:r>
              <a:rPr lang="en-US" altLang="zh-TW" dirty="0" err="1"/>
              <a:t>model_cbk</a:t>
            </a:r>
            <a:r>
              <a:rPr lang="en-US" altLang="zh-TW" dirty="0"/>
              <a:t>, </a:t>
            </a:r>
            <a:r>
              <a:rPr lang="en-US" altLang="zh-TW" dirty="0" err="1"/>
              <a:t>model_mckp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3425" y="18808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D6E99B-3996-4D02-83B9-6D219D5AA35A}"/>
              </a:ext>
            </a:extLst>
          </p:cNvPr>
          <p:cNvSpPr/>
          <p:nvPr/>
        </p:nvSpPr>
        <p:spPr>
          <a:xfrm>
            <a:off x="523425" y="370145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C77798-65BD-4F59-A381-E05F540F80D0}"/>
              </a:ext>
            </a:extLst>
          </p:cNvPr>
          <p:cNvSpPr/>
          <p:nvPr/>
        </p:nvSpPr>
        <p:spPr>
          <a:xfrm>
            <a:off x="1308255" y="4197520"/>
            <a:ext cx="6731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loss, acc = model_3.evaluate(</a:t>
            </a:r>
            <a:r>
              <a:rPr lang="en-US" altLang="zh-TW" dirty="0" err="1"/>
              <a:t>test_data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print('\nModel-3 Accuracy: {}%'.format(acc))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9E2122-D4D4-43D5-B97B-FC1994443960}"/>
              </a:ext>
            </a:extLst>
          </p:cNvPr>
          <p:cNvSpPr/>
          <p:nvPr/>
        </p:nvSpPr>
        <p:spPr>
          <a:xfrm>
            <a:off x="1308255" y="5041076"/>
            <a:ext cx="7376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157/Unknown - 2s 10ms/step - loss: 0.6237 - </a:t>
            </a:r>
            <a:r>
              <a:rPr lang="en-US" altLang="zh-TW" dirty="0" err="1"/>
              <a:t>categorical_accuracy</a:t>
            </a:r>
            <a:r>
              <a:rPr lang="en-US" altLang="zh-TW" dirty="0"/>
              <a:t>: 0.7999</a:t>
            </a:r>
          </a:p>
          <a:p>
            <a:r>
              <a:rPr lang="en-US" altLang="zh-TW" dirty="0"/>
              <a:t>Model-3 Accuracy: 0.7998999953269958%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297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7" name="矩形 6"/>
          <p:cNvSpPr/>
          <p:nvPr/>
        </p:nvSpPr>
        <p:spPr>
          <a:xfrm>
            <a:off x="523425" y="193780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驗證在測試集數據上：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569948" y="3979896"/>
            <a:ext cx="6749659" cy="1356615"/>
            <a:chOff x="1308253" y="2383771"/>
            <a:chExt cx="6749659" cy="1356615"/>
          </a:xfrm>
        </p:grpSpPr>
        <p:sp>
          <p:nvSpPr>
            <p:cNvPr id="5" name="矩形 4"/>
            <p:cNvSpPr/>
            <p:nvPr/>
          </p:nvSpPr>
          <p:spPr>
            <a:xfrm>
              <a:off x="1308253" y="2383771"/>
              <a:ext cx="674965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loss_1, acc_1 = model_1.evaluate(</a:t>
              </a:r>
              <a:r>
                <a:rPr lang="en-US" altLang="zh-TW" dirty="0" err="1"/>
                <a:t>test_data</a:t>
              </a:r>
              <a:r>
                <a:rPr lang="en-US" altLang="zh-TW" dirty="0"/>
                <a:t>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308254" y="2817056"/>
              <a:ext cx="6749658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157/Unknown - 2s 15ms/step - loss: 2.1451 -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0.3976 2s 15ms/step - loss: 2.1451 -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0.39</a:t>
              </a:r>
            </a:p>
            <a:p>
              <a:r>
                <a:rPr lang="en-US" altLang="zh-TW" dirty="0"/>
                <a:t>Model-1 Accuracy: 0.397599995136261%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442138" y="244772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8606" y="246743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model_1.load_weights('lab4-logs/models/Best-model-1.hdf5')</a:t>
            </a:r>
          </a:p>
        </p:txBody>
      </p:sp>
      <p:sp>
        <p:nvSpPr>
          <p:cNvPr id="12" name="矩形 11"/>
          <p:cNvSpPr/>
          <p:nvPr/>
        </p:nvSpPr>
        <p:spPr>
          <a:xfrm>
            <a:off x="1588606" y="3013664"/>
            <a:ext cx="6731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load_weights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：讀取權限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hdf5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量資料檔案格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940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56979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訓練方法：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31" y="1753079"/>
            <a:ext cx="4533570" cy="450776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906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1577031" y="3979896"/>
            <a:ext cx="6742576" cy="1360263"/>
            <a:chOff x="1296677" y="3881547"/>
            <a:chExt cx="6742576" cy="1360263"/>
          </a:xfrm>
        </p:grpSpPr>
        <p:sp>
          <p:nvSpPr>
            <p:cNvPr id="14" name="矩形 13"/>
            <p:cNvSpPr/>
            <p:nvPr/>
          </p:nvSpPr>
          <p:spPr>
            <a:xfrm>
              <a:off x="1296677" y="3881547"/>
              <a:ext cx="6742575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loss_2, acc_2 = model_2.evaluate(</a:t>
              </a:r>
              <a:r>
                <a:rPr lang="en-US" altLang="zh-TW" dirty="0" err="1"/>
                <a:t>test_data</a:t>
              </a:r>
              <a:r>
                <a:rPr lang="en-US" altLang="zh-TW" dirty="0"/>
                <a:t>)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296679" y="4318480"/>
              <a:ext cx="6742574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157/Unknown - 1s 9ms/step - loss: 2.2280 -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0.7182</a:t>
              </a:r>
            </a:p>
            <a:p>
              <a:r>
                <a:rPr lang="en-US" altLang="zh-TW" dirty="0"/>
                <a:t>Model-2 Accuracy: 0.7182000279426575%</a:t>
              </a:r>
              <a:endParaRPr lang="zh-TW" altLang="en-US" dirty="0"/>
            </a:p>
          </p:txBody>
        </p:sp>
      </p:grpSp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16" name="矩形 15"/>
          <p:cNvSpPr/>
          <p:nvPr/>
        </p:nvSpPr>
        <p:spPr>
          <a:xfrm>
            <a:off x="442138" y="244772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8606" y="246743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model_2.load_weights('lab4-logs/models/Best-model-2.hdf5')</a:t>
            </a:r>
          </a:p>
        </p:txBody>
      </p:sp>
      <p:sp>
        <p:nvSpPr>
          <p:cNvPr id="11" name="矩形 10"/>
          <p:cNvSpPr/>
          <p:nvPr/>
        </p:nvSpPr>
        <p:spPr>
          <a:xfrm>
            <a:off x="523425" y="193780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驗證在測試集數據上：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88606" y="3013664"/>
            <a:ext cx="6731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load_weights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：讀取權限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hdf5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量資料檔案格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8869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16" name="矩形 15"/>
          <p:cNvSpPr/>
          <p:nvPr/>
        </p:nvSpPr>
        <p:spPr>
          <a:xfrm>
            <a:off x="442138" y="244772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Model-3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8606" y="2467432"/>
            <a:ext cx="6731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model_3.load_weights('lab4-logs/models/Best-model-3.hdf5')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577030" y="3979896"/>
            <a:ext cx="6742575" cy="1365759"/>
            <a:chOff x="1308252" y="5252369"/>
            <a:chExt cx="6742575" cy="1365759"/>
          </a:xfrm>
        </p:grpSpPr>
        <p:sp>
          <p:nvSpPr>
            <p:cNvPr id="14" name="矩形 13"/>
            <p:cNvSpPr/>
            <p:nvPr/>
          </p:nvSpPr>
          <p:spPr>
            <a:xfrm>
              <a:off x="1308254" y="5694798"/>
              <a:ext cx="6742573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157/Unknown - 2s 10ms/step - loss: 0.6237 - </a:t>
              </a:r>
              <a:r>
                <a:rPr lang="en-US" altLang="zh-TW" dirty="0" err="1"/>
                <a:t>categorical_accuracy</a:t>
              </a:r>
              <a:r>
                <a:rPr lang="en-US" altLang="zh-TW" dirty="0"/>
                <a:t>: 0.7999</a:t>
              </a:r>
            </a:p>
            <a:p>
              <a:r>
                <a:rPr lang="en-US" altLang="zh-TW" dirty="0"/>
                <a:t>Model-3 Accuracy: 0.7998999953269958%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08252" y="5252369"/>
              <a:ext cx="6742575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loss_3, acc_3 = model_3.evaluate(</a:t>
              </a:r>
              <a:r>
                <a:rPr lang="en-US" altLang="zh-TW" dirty="0" err="1"/>
                <a:t>test_data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523425" y="193780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驗證在測試集數據上：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88606" y="3013664"/>
            <a:ext cx="6731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load_weights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：讀取權限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hdf5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量資料檔案格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3101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23425" y="135525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比較三種網路的訓練結果</a:t>
            </a:r>
          </a:p>
        </p:txBody>
      </p:sp>
      <p:sp>
        <p:nvSpPr>
          <p:cNvPr id="5" name="矩形 4"/>
          <p:cNvSpPr/>
          <p:nvPr/>
        </p:nvSpPr>
        <p:spPr>
          <a:xfrm>
            <a:off x="1308255" y="2313761"/>
            <a:ext cx="67310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acc</a:t>
            </a:r>
            <a:r>
              <a:rPr lang="en-US" altLang="zh-TW" dirty="0"/>
              <a:t> = [acc_1, acc_2, acc_3]</a:t>
            </a:r>
          </a:p>
          <a:p>
            <a:endParaRPr lang="en-US" altLang="zh-TW" dirty="0"/>
          </a:p>
          <a:p>
            <a:r>
              <a:rPr lang="en-US" altLang="zh-TW" dirty="0" err="1"/>
              <a:t>dict</a:t>
            </a:r>
            <a:r>
              <a:rPr lang="en-US" altLang="zh-TW" dirty="0"/>
              <a:t> = {"Loss": loss,  </a:t>
            </a:r>
          </a:p>
          <a:p>
            <a:r>
              <a:rPr lang="en-US" altLang="zh-TW" dirty="0"/>
              <a:t>        "Accuracy": </a:t>
            </a:r>
            <a:r>
              <a:rPr lang="en-US" altLang="zh-TW" dirty="0" err="1"/>
              <a:t>acc</a:t>
            </a:r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 err="1"/>
              <a:t>df</a:t>
            </a:r>
            <a:r>
              <a:rPr lang="en-US" altLang="zh-TW" dirty="0"/>
              <a:t>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df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55" y="4578350"/>
            <a:ext cx="2477524" cy="1873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15824" y="4628297"/>
            <a:ext cx="372343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：即為損失率</a:t>
            </a:r>
            <a:endParaRPr lang="en-US" altLang="zh-TW" sz="1600" b="1" i="0" dirty="0">
              <a:solidFill>
                <a:schemeClr val="accent1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：即為準確率</a:t>
            </a:r>
            <a:endParaRPr lang="en-US" altLang="zh-TW" sz="16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Pd.DataFrame</a:t>
            </a:r>
            <a:r>
              <a:rPr lang="zh-TW" altLang="en-US" sz="16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：為二維表格</a:t>
            </a:r>
            <a:endParaRPr lang="en-US" altLang="zh-TW" sz="16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3425" y="193780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顯示預測的損失值與準確度結果：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551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40742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100" y="1675154"/>
            <a:ext cx="758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hlinkClick r:id="rId2"/>
              </a:rPr>
              <a:t>https://www.books.com.tw/products/0010847790?sloc=main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>
                <a:hlinkClick r:id="rId3"/>
              </a:rPr>
              <a:t>https://www.tinytsunami.info/fully-connected-neural-network/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060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343538" y="2912952"/>
            <a:ext cx="2578698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6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56979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1" y="2433620"/>
            <a:ext cx="2796822" cy="259885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891" y="2433620"/>
            <a:ext cx="2486243" cy="27909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43" y="2433621"/>
            <a:ext cx="3173814" cy="273705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57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6" y="460309"/>
            <a:ext cx="5697912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多類別分類問題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0478" y="1675154"/>
            <a:ext cx="436156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訓練結果：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6" y="2337622"/>
            <a:ext cx="2841277" cy="282220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758" y="2337622"/>
            <a:ext cx="2894652" cy="288498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65" y="2337622"/>
            <a:ext cx="2857346" cy="300638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23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1030476" y="1534622"/>
            <a:ext cx="3208922" cy="5992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</a:t>
            </a:r>
            <a:r>
              <a:rPr lang="en-US" altLang="zh-TW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1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98" y="2402985"/>
            <a:ext cx="4262369" cy="330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07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的所有圖片被分為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個類別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0~9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數字作為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之編碼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</a:p>
        </p:txBody>
      </p:sp>
      <p:sp>
        <p:nvSpPr>
          <p:cNvPr id="2" name="矩形 1"/>
          <p:cNvSpPr/>
          <p:nvPr/>
        </p:nvSpPr>
        <p:spPr>
          <a:xfrm>
            <a:off x="2097646" y="2459500"/>
            <a:ext cx="4572000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: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airplain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飛機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: automobile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汽車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: bird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: cat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貓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: deer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鹿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: dog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: frog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青蛙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: horse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: ship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 : truck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608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5C6-37A1-4C29-BB4E-555EAA3E776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9757" y="1517304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-Import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3425" y="460309"/>
            <a:ext cx="9090593" cy="894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TW" altLang="en-US" sz="47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實驗：</a:t>
            </a:r>
            <a:r>
              <a:rPr lang="en-US" altLang="zh-TW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</a:t>
            </a:r>
            <a:r>
              <a:rPr lang="zh-TW" altLang="en-US" sz="4800" b="1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影像識別</a:t>
            </a:r>
            <a:endParaRPr lang="en-US" altLang="zh-TW" sz="4800" b="1" dirty="0">
              <a:solidFill>
                <a:srgbClr val="23232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BA21A9-04EE-46D3-ADF6-9B09EDACF859}"/>
              </a:ext>
            </a:extLst>
          </p:cNvPr>
          <p:cNvSpPr/>
          <p:nvPr/>
        </p:nvSpPr>
        <p:spPr>
          <a:xfrm>
            <a:off x="795682" y="2136338"/>
            <a:ext cx="4572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import </a:t>
            </a:r>
            <a:r>
              <a:rPr lang="en-US" altLang="zh-TW" sz="2000" dirty="0" err="1"/>
              <a:t>os</a:t>
            </a:r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numpy</a:t>
            </a:r>
            <a:r>
              <a:rPr lang="en-US" altLang="zh-TW" sz="2000" dirty="0"/>
              <a:t> as np</a:t>
            </a:r>
          </a:p>
          <a:p>
            <a:r>
              <a:rPr lang="en-US" altLang="zh-TW" sz="2000" dirty="0"/>
              <a:t>import pandas as pd</a:t>
            </a:r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tf</a:t>
            </a:r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matplotlib.pyplot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plt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from 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 import </a:t>
            </a:r>
            <a:r>
              <a:rPr lang="en-US" altLang="zh-TW" sz="2000" dirty="0" err="1"/>
              <a:t>keras</a:t>
            </a:r>
            <a:endParaRPr lang="en-US" altLang="zh-TW" sz="2000" dirty="0"/>
          </a:p>
          <a:p>
            <a:r>
              <a:rPr lang="en-US" altLang="zh-TW" sz="2000" dirty="0"/>
              <a:t>from </a:t>
            </a:r>
            <a:r>
              <a:rPr lang="en-US" altLang="zh-TW" sz="2000" dirty="0" err="1"/>
              <a:t>tensorflow.keras</a:t>
            </a:r>
            <a:r>
              <a:rPr lang="en-US" altLang="zh-TW" sz="2000" dirty="0"/>
              <a:t> import layers</a:t>
            </a:r>
          </a:p>
          <a:p>
            <a:r>
              <a:rPr lang="en-US" altLang="zh-TW" sz="2000" dirty="0"/>
              <a:t>import </a:t>
            </a:r>
            <a:r>
              <a:rPr lang="en-US" altLang="zh-TW" sz="2000" dirty="0" err="1"/>
              <a:t>tensorflow_datasets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tfds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7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2433</TotalTime>
  <Words>2857</Words>
  <Application>Microsoft Office PowerPoint</Application>
  <PresentationFormat>如螢幕大小 (4:3)</PresentationFormat>
  <Paragraphs>484</Paragraphs>
  <Slides>44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0" baseType="lpstr">
      <vt:lpstr>微軟正黑體</vt:lpstr>
      <vt:lpstr>新細明體</vt:lpstr>
      <vt:lpstr>Arial</vt:lpstr>
      <vt:lpstr>Calibri</vt:lpstr>
      <vt:lpstr>Calibri Light</vt:lpstr>
      <vt:lpstr>Office 佈景主題</vt:lpstr>
      <vt:lpstr>多類別分類問題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多類別分類問題</dc:title>
  <dc:creator>薛 博仁</dc:creator>
  <cp:lastModifiedBy>薛 博仁</cp:lastModifiedBy>
  <cp:revision>52</cp:revision>
  <dcterms:created xsi:type="dcterms:W3CDTF">2020-04-16T08:29:00Z</dcterms:created>
  <dcterms:modified xsi:type="dcterms:W3CDTF">2020-05-04T04:47:09Z</dcterms:modified>
</cp:coreProperties>
</file>