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74" r:id="rId3"/>
    <p:sldId id="275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303" r:id="rId13"/>
    <p:sldId id="285" r:id="rId14"/>
    <p:sldId id="286" r:id="rId15"/>
    <p:sldId id="304" r:id="rId16"/>
    <p:sldId id="287" r:id="rId17"/>
    <p:sldId id="288" r:id="rId18"/>
    <p:sldId id="289" r:id="rId19"/>
    <p:sldId id="290" r:id="rId20"/>
    <p:sldId id="291" r:id="rId21"/>
    <p:sldId id="305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306" r:id="rId30"/>
    <p:sldId id="299" r:id="rId31"/>
    <p:sldId id="300" r:id="rId32"/>
    <p:sldId id="301" r:id="rId33"/>
    <p:sldId id="302" r:id="rId34"/>
    <p:sldId id="263" r:id="rId3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261" autoAdjust="0"/>
  </p:normalViewPr>
  <p:slideViewPr>
    <p:cSldViewPr snapToGrid="0">
      <p:cViewPr varScale="1">
        <p:scale>
          <a:sx n="61" d="100"/>
          <a:sy n="61" d="100"/>
        </p:scale>
        <p:origin x="1982" y="53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5AFA5-2900-4CB0-84B5-9CF00C848AC8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99E40-7B64-47AB-ABD2-511B38BE6D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01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711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575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165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009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421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628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56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516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404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19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619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643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7520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175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8050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6878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8304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8774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5073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7013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8055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064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0608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5598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5165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588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529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145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808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010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650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11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0809-942A-4921-831D-7A8369614B57}" type="datetime1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37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9CF1-C131-4C69-A89C-0793ED5D446E}" type="datetime1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66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65F4-46D5-47A1-8E36-56DC3BEC3BF1}" type="datetime1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34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D5B-FD94-45AF-9EDF-AF7E3A607F03}" type="datetime1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28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3A65-EECB-48BD-A8FB-E60E0F000F69}" type="datetime1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33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2FA5-CE7B-4FDB-AC15-BF39613CAE2D}" type="datetime1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32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3658-D1A3-4FCD-9B30-2FFCEA46A86E}" type="datetime1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71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BE4D-346D-4DC7-BA79-193702A46407}" type="datetime1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49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3494-3C27-43E2-B0A7-B0C0C6D323EE}" type="datetime1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43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F47-323D-4FC5-A14E-A642F170741A}" type="datetime1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00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2454-C1AD-445F-BD92-DE8C99281940}" type="datetime1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55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73FE1-B911-4098-AF4D-6ED2907C5265}" type="datetime1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42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tensorflow/keras-applications/mobilenet_v2/mobilenet_v2_weights_tf_dim_ordering_tf_kernels_1.0_128_no_top.h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373373"/>
            <a:ext cx="9248171" cy="1799149"/>
          </a:xfrm>
        </p:spPr>
        <p:txBody>
          <a:bodyPr>
            <a:normAutofit fontScale="90000"/>
          </a:bodyPr>
          <a:lstStyle/>
          <a:p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 Segmentation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b="1" spc="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圖片分割</a:t>
            </a:r>
            <a:endParaRPr lang="zh-TW" altLang="en-US" sz="4400" spc="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4029" y="5036989"/>
            <a:ext cx="3805880" cy="1821011"/>
          </a:xfrm>
        </p:spPr>
        <p:txBody>
          <a:bodyPr>
            <a:normAutofit/>
          </a:bodyPr>
          <a:lstStyle/>
          <a:p>
            <a:pPr algn="l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報告學生：薛博仁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        號：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4050C042</a:t>
            </a:r>
          </a:p>
          <a:p>
            <a:pPr algn="l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指導老師：龍大大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40521" y="537221"/>
            <a:ext cx="5185161" cy="8949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崑山科技大學資工所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Deep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839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8802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資料庫內已有訓練、測試集，接下來欲進行相同的資料分割。</a:t>
            </a: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41051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train_dataset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train.cache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().shuffle(BUFFER_SIZE).batch(BATCH_SIZE).repeat()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train_dataset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train_dataset.prefetch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buffer_size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tf.data.experimental.AUTOTUNE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test_dataset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test.batch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(BATCH_SIZE)</a:t>
            </a:r>
          </a:p>
        </p:txBody>
      </p:sp>
    </p:spTree>
    <p:extLst>
      <p:ext uri="{BB962C8B-B14F-4D97-AF65-F5344CB8AC3E}">
        <p14:creationId xmlns:p14="http://schemas.microsoft.com/office/powerpoint/2010/main" val="700632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觀察資料庫中對應的蒙版圖像</a:t>
            </a: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41051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display_list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=(15, 15))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title = ['Input Image', 'True Mask', 'Predicted Mask']</a:t>
            </a:r>
          </a:p>
        </p:txBody>
      </p:sp>
    </p:spTree>
    <p:extLst>
      <p:ext uri="{BB962C8B-B14F-4D97-AF65-F5344CB8AC3E}">
        <p14:creationId xmlns:p14="http://schemas.microsoft.com/office/powerpoint/2010/main" val="25455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觀察資料庫中對應的蒙版圖像</a:t>
            </a: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41051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display_list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display_list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i+1)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(title[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tf.keras.preprocessing.image.array_to_img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display_list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plt.axis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('off')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14876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觀察資料庫中對應的蒙版圖像</a:t>
            </a: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41051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image, mask in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train.take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sample_image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sample_mask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image, mask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display([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sample_image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sample_mask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25" y="3197114"/>
            <a:ext cx="7315200" cy="352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90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定義模型</a:t>
            </a: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41051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OUTPUT_CHANNELS = 3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3425" y="2596971"/>
            <a:ext cx="76482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編碼器為訓練過的</a:t>
            </a:r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MobileNetV2</a:t>
            </a:r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模型，該模型可以在</a:t>
            </a:r>
            <a:endParaRPr lang="en-US" altLang="zh-TW" sz="2400" b="1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tf.keras.applications</a:t>
            </a:r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中使用。編碼器由模型中間層的</a:t>
            </a:r>
            <a:endParaRPr lang="en-US" altLang="zh-TW" sz="2400" b="1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特定輸出組成。在訓練過程中不會對編碼器進行訓練。 </a:t>
            </a:r>
          </a:p>
        </p:txBody>
      </p:sp>
    </p:spTree>
    <p:extLst>
      <p:ext uri="{BB962C8B-B14F-4D97-AF65-F5344CB8AC3E}">
        <p14:creationId xmlns:p14="http://schemas.microsoft.com/office/powerpoint/2010/main" val="535417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定義模型</a:t>
            </a: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113947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base_model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tf.keras.applications.MobileNetV2(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input_shape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=[128, 128, 3],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include_top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=False)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084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定義模型</a:t>
            </a: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113947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Use the activations of these 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layerslayer_names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    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'block_1_expand_relu',   # 64x64    	'block_3_expand_relu',   # 32x32    	'block_6_expand_relu',   # 16x16    	'block_13_expand_relu',  # 8x8 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'block_16_project',      # 4x4]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415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定義模型</a:t>
            </a: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113947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 = [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base_model.get_layer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(name).output for name in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layer_names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]# Create the feature extraction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modeldown_stack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tf.keras.Model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(inputs=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base_model.input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outputs=layers)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down_stack.trainable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6356" y="3704966"/>
            <a:ext cx="815101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Downloading data from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https://storage.googleapis.com/tensorflow/keras-applications/mobilenet_v2/mobilenet_v2_weights_tf_dim_ordering_tf_kernels_1.0_128_no_top.h5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9412608/9406464 [==============================] - 0s 0us/step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034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8875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decoder/</a:t>
            </a:r>
            <a:r>
              <a:rPr lang="en-US" altLang="zh-TW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upsampler</a:t>
            </a:r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只是在</a:t>
            </a:r>
            <a:r>
              <a:rPr lang="en-US" altLang="zh-TW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TensorFlow</a:t>
            </a:r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範例的一系列上採樣本。</a:t>
            </a: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113947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up_stack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    pix2pix.upsample(512, 3),  # 4x4 -&gt; 8x8    pix2pix.upsample(256, 3),  # 8x8 -&gt; 16x16    pix2pix.upsample(128, 3),  # 16x16 -&gt; 32x32    pix2pix.upsample(64, 3),   # 32x32 -&gt; 64x64]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214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8875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decoder/</a:t>
            </a:r>
            <a:r>
              <a:rPr lang="en-US" altLang="zh-TW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upsampler</a:t>
            </a:r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只是在</a:t>
            </a:r>
            <a:r>
              <a:rPr lang="en-US" altLang="zh-TW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TensorFlow</a:t>
            </a:r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範例的一系列上採樣本。</a:t>
            </a: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113947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unet_model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output_channels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inputs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tf.keras.layers.Input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(shape=[128, 128, 3])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= inputs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Downsampling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through the model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skips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down_stack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= skips[-1]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skips = reversed(skips[:-1])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108334" y="2598340"/>
            <a:ext cx="2740636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551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8875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decoder/</a:t>
            </a:r>
            <a:r>
              <a:rPr lang="en-US" altLang="zh-TW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upsampler</a:t>
            </a:r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只是在</a:t>
            </a:r>
            <a:r>
              <a:rPr lang="en-US" altLang="zh-TW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TensorFlow</a:t>
            </a:r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範例的一系列上採樣本。</a:t>
            </a: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113947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establishing the skip connections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up, skip in zip(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up_stack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skips):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= up(x)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tf.keras.layers.Concatenate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([x, skip])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078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8875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decoder/</a:t>
            </a:r>
            <a:r>
              <a:rPr lang="en-US" altLang="zh-TW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upsampler</a:t>
            </a:r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只是在</a:t>
            </a:r>
            <a:r>
              <a:rPr lang="en-US" altLang="zh-TW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TensorFlow</a:t>
            </a:r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範例的一系列上採樣本。</a:t>
            </a: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113947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 This is the last layer of the model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last = tf.keras.layers.Conv2DTranspose(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output_channels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3, strides=2,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padding='same')  #64x64 -&gt; 128x128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= last(x)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tf.keras.Model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(inputs=inputs, outputs=x)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071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2281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Train the model</a:t>
            </a:r>
            <a:endParaRPr lang="zh-TW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113947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unet_model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(OUTPUT_CHANNELS)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model.compile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(optimizer='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loss=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tf.keras.losses.SparseCategoricalCrossentropy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from_logits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=True), metrics=['accuracy'])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348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模型架構</a:t>
            </a: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11394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tf.keras.utils.plot_model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(model,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show_shapes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" b="43279"/>
          <a:stretch/>
        </p:blipFill>
        <p:spPr>
          <a:xfrm>
            <a:off x="195765" y="2596971"/>
            <a:ext cx="4514088" cy="334411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8" t="54427"/>
          <a:stretch/>
        </p:blipFill>
        <p:spPr>
          <a:xfrm>
            <a:off x="4181941" y="3669507"/>
            <a:ext cx="4552017" cy="268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79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觀察模型訓練前的預測結果</a:t>
            </a: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113947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create_mask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pred_mask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	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pred_mask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tf.argmax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pred_mask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axis=-1)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pred_mask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pred_mask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[...,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tf.newaxis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pred_mask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082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觀察模型訓練前的預測結果</a:t>
            </a: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113947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show_predictions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(dataset=None,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=1):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dataset: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image, mask in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dataset.take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pred_mask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model.predict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(image)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display([image[0], mask[0],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create_mask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pred_mask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display([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sample_image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sample_mask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create_mask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model.predict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sample_image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tf.newaxis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...]))])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622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觀察模型訓練前的預測結果</a:t>
            </a: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11394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show_predictions()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79" y="2711874"/>
            <a:ext cx="8829040" cy="286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88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觀察使用回條函數進行調整</a:t>
            </a: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113947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DisplayCallback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tf.keras.callbacks.Callback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on_epoch_end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epoch, logs=None):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clear_output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(wait=True)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show_predictions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 ('\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nSample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Prediction after epoch {}\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n'.format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(epoch+1))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32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觀察使用回條函數進行調整</a:t>
            </a: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113947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 = 20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VAL_SUBSPLITS = 5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VALIDATION_STEPS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info.splits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['test'].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num_examples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//BATCH_SIZE//VAL_SUBSPLITS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006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觀察使用回條函數進行調整</a:t>
            </a: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113947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model_history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train_dataset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epochs=EPOCHS,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steps_per_epoch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=STEPS_PER_EPOCH,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validation_steps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=VALIDATION_STEPS,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validation_data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test_dataset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callbacks=[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DisplayCallback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()])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90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703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前置作業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下載所需的檔案</a:t>
            </a:r>
          </a:p>
        </p:txBody>
      </p:sp>
      <p:sp>
        <p:nvSpPr>
          <p:cNvPr id="5" name="矩形 4"/>
          <p:cNvSpPr/>
          <p:nvPr/>
        </p:nvSpPr>
        <p:spPr>
          <a:xfrm>
            <a:off x="523424" y="1976115"/>
            <a:ext cx="799192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!pip install 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git+https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://github.com/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tensorflow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examples.git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!pip install -U 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tfds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-nightly</a:t>
            </a:r>
          </a:p>
        </p:txBody>
      </p:sp>
    </p:spTree>
    <p:extLst>
      <p:ext uri="{BB962C8B-B14F-4D97-AF65-F5344CB8AC3E}">
        <p14:creationId xmlns:p14="http://schemas.microsoft.com/office/powerpoint/2010/main" val="2750782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觀察調整後的結果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4" y="1816924"/>
            <a:ext cx="8942069" cy="290013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54000" y="4929277"/>
            <a:ext cx="85445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Prediction after epoch 20 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57/57 [==============================]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6s 105ms/step - loss: 0.1377 - accuracy: 0.9373  </a:t>
            </a:r>
          </a:p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val_loss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0.3216 -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val_accuracy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0.8916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259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觀察</a:t>
            </a: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113947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model_history.history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['loss']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val_loss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model_history.history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val_loss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 = range(EPOCHS)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(epochs, loss, 'r', label='Training loss')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(epochs,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val_loss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'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label='Validation loss')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('Training and Validation Loss')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('Epoch')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('Loss Value')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plt.ylim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([0, 1])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plt.legend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832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觀察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41" y="1758480"/>
            <a:ext cx="6637579" cy="478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88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做出預測結果</a:t>
            </a: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113947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model_history.history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['loss']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val_loss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model_history.history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val_loss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 = range(EPOCHS)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(epochs, loss, 'r', label='Training loss')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(epochs,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val_loss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'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label='Validation loss')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('Training and Validation Loss')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('Epoch')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('Loss Value')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plt.ylim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([0, 1])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plt.legend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31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343538" y="2912952"/>
            <a:ext cx="2578698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謝謝聆聽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56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2459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前置作業</a:t>
            </a:r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-Import</a:t>
            </a:r>
            <a:endParaRPr lang="zh-TW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424" y="1976115"/>
            <a:ext cx="7991925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import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tensorflow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as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tf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from tensorflow_examples.models.pix2pix import pix2pix</a:t>
            </a:r>
          </a:p>
          <a:p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import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tensorflow_datasets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as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tfds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tfds.disable_progress_bar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()</a:t>
            </a:r>
          </a:p>
          <a:p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from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IPython.display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import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clear_output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import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matplotlib.pyplot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as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plt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6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1518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前置作業</a:t>
            </a:r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endParaRPr lang="zh-TW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425" y="1976115"/>
            <a:ext cx="799192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normalize(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input_image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input_mask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input_image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tf.cast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input_image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tf.float32) / 255.0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input_mask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-= 1</a:t>
            </a:r>
          </a:p>
          <a:p>
            <a:pPr lvl="2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input_image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input_mask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6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1518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前置作業</a:t>
            </a:r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endParaRPr lang="zh-TW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425" y="1976115"/>
            <a:ext cx="7991925" cy="4154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tf.function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load_image_train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datapoint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lvl="1"/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input_image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tf.image.resize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datapoint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['image'], (128, 128))</a:t>
            </a:r>
          </a:p>
          <a:p>
            <a:pPr lvl="1"/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input_mask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tf.image.resize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datapoint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segmentation_mask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'], (128, 128))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tf.random.uniform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(()) &gt; 0.5: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input_image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tf.image.flip_left_right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input_image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input_mask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tf.image.flip_left_right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input_mask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input_image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input_mask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normalize(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input_image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input_mask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input_image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input_mask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90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1518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前置作業</a:t>
            </a:r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endParaRPr lang="zh-TW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410510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load_image_test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datapoint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input_image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tf.image.resize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datapoint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['image'],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 (128, 128))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input_mask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tf.image.resize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datapoint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segmentation_mask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'], (128, 128))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input_image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input_mask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normalize(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input_image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							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input_mask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input_image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input_mask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035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8802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資料庫內已有訓練、測試集，接下來欲進行相同的資料分割。</a:t>
            </a: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41051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TRAIN_LENGTH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info.splits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['train'].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num_examples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BATCH_SIZE = 64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BUFFER_SIZE = 1000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STEPS_PER_EPOCH = TRAIN_LENGTH // BATCH_SIZE</a:t>
            </a:r>
          </a:p>
        </p:txBody>
      </p:sp>
    </p:spTree>
    <p:extLst>
      <p:ext uri="{BB962C8B-B14F-4D97-AF65-F5344CB8AC3E}">
        <p14:creationId xmlns:p14="http://schemas.microsoft.com/office/powerpoint/2010/main" val="285349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8802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資料庫內已有訓練、測試集，接下來欲進行相同的資料分割。</a:t>
            </a: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41051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= dataset['train'].map(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load_image_train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num_parallel_calls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tf.data.experimental.AUTOTUNE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= dataset['test'].map(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load_image_test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1382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2495</TotalTime>
  <Words>2020</Words>
  <Application>Microsoft Office PowerPoint</Application>
  <PresentationFormat>如螢幕大小 (4:3)</PresentationFormat>
  <Paragraphs>278</Paragraphs>
  <Slides>34</Slides>
  <Notes>32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0" baseType="lpstr">
      <vt:lpstr>微軟正黑體</vt:lpstr>
      <vt:lpstr>Arial</vt:lpstr>
      <vt:lpstr>Calibri</vt:lpstr>
      <vt:lpstr>Calibri Light</vt:lpstr>
      <vt:lpstr>Times New Roman</vt:lpstr>
      <vt:lpstr>Office 佈景主題</vt:lpstr>
      <vt:lpstr> Image Segmentation  圖片分割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多類別分類問題</dc:title>
  <dc:creator>薛 博仁</dc:creator>
  <cp:lastModifiedBy>薛 博仁</cp:lastModifiedBy>
  <cp:revision>60</cp:revision>
  <dcterms:created xsi:type="dcterms:W3CDTF">2020-04-16T08:29:00Z</dcterms:created>
  <dcterms:modified xsi:type="dcterms:W3CDTF">2020-06-11T07:34:11Z</dcterms:modified>
</cp:coreProperties>
</file>