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6" r:id="rId6"/>
    <p:sldId id="265" r:id="rId7"/>
    <p:sldId id="292" r:id="rId8"/>
    <p:sldId id="28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1" r:id="rId17"/>
    <p:sldId id="289" r:id="rId18"/>
    <p:sldId id="281" r:id="rId19"/>
    <p:sldId id="282" r:id="rId20"/>
    <p:sldId id="300" r:id="rId21"/>
    <p:sldId id="267" r:id="rId22"/>
    <p:sldId id="268" r:id="rId23"/>
    <p:sldId id="290" r:id="rId24"/>
    <p:sldId id="283" r:id="rId25"/>
    <p:sldId id="301" r:id="rId26"/>
    <p:sldId id="269" r:id="rId27"/>
    <p:sldId id="291" r:id="rId28"/>
    <p:sldId id="276" r:id="rId29"/>
    <p:sldId id="277" r:id="rId30"/>
    <p:sldId id="278" r:id="rId31"/>
    <p:sldId id="303" r:id="rId32"/>
    <p:sldId id="304" r:id="rId33"/>
    <p:sldId id="305" r:id="rId34"/>
    <p:sldId id="306" r:id="rId35"/>
    <p:sldId id="270" r:id="rId36"/>
    <p:sldId id="284" r:id="rId37"/>
    <p:sldId id="302" r:id="rId38"/>
    <p:sldId id="271" r:id="rId39"/>
    <p:sldId id="273" r:id="rId40"/>
    <p:sldId id="287" r:id="rId41"/>
    <p:sldId id="288" r:id="rId42"/>
    <p:sldId id="274" r:id="rId43"/>
    <p:sldId id="262" r:id="rId44"/>
    <p:sldId id="263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75261" autoAdjust="0"/>
  </p:normalViewPr>
  <p:slideViewPr>
    <p:cSldViewPr snapToGrid="0">
      <p:cViewPr varScale="1">
        <p:scale>
          <a:sx n="83" d="100"/>
          <a:sy n="83" d="100"/>
        </p:scale>
        <p:origin x="250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6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切割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5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50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我們第一個</a:t>
            </a:r>
            <a:r>
              <a:rPr lang="en-US" altLang="zh-TW" dirty="0"/>
              <a:t>model</a:t>
            </a:r>
            <a:r>
              <a:rPr lang="zh-TW" altLang="en-US" dirty="0"/>
              <a:t>使用的是全連接神經網路</a:t>
            </a:r>
            <a:endParaRPr lang="en-US" altLang="zh-TW" dirty="0"/>
          </a:p>
          <a:p>
            <a:r>
              <a:rPr lang="zh-TW" altLang="en-US" dirty="0"/>
              <a:t>主要使用全連接神經網路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3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0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85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函數會返回一個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Validation</a:t>
            </a:r>
            <a:r>
              <a:rPr lang="zh-TW" altLang="zh-TW" dirty="0" smtClean="0"/>
              <a:t>驗證</a:t>
            </a:r>
            <a:endParaRPr lang="en-US" altLang="zh-TW" dirty="0" smtClean="0"/>
          </a:p>
          <a:p>
            <a:r>
              <a:rPr lang="en-US" altLang="zh-TW" dirty="0" smtClean="0"/>
              <a:t>Callbacks</a:t>
            </a:r>
            <a:r>
              <a:rPr lang="zh-TW" altLang="en-US" dirty="0" smtClean="0"/>
              <a:t>回調函數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MCKP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ModelCheckpoint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回調函數儲存最好的模型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Evaluate</a:t>
            </a:r>
            <a:r>
              <a:rPr lang="zh-TW" altLang="en-US" dirty="0" smtClean="0"/>
              <a:t>評估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8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Validation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Callbacks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回調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MCKP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ModelCheckpoint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回調函數儲存最好的模型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947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0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2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6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141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87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Validation</a:t>
            </a:r>
            <a:r>
              <a:rPr lang="zh-TW" altLang="zh-TW" dirty="0" smtClean="0"/>
              <a:t>驗證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Evaluate</a:t>
            </a:r>
            <a:r>
              <a:rPr lang="zh-TW" altLang="en-US" dirty="0" smtClean="0"/>
              <a:t>：評估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56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1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64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8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將十種物件標籤成</a:t>
            </a:r>
            <a:r>
              <a:rPr lang="en-US" altLang="zh-TW" dirty="0"/>
              <a:t>0~9</a:t>
            </a:r>
            <a:r>
              <a:rPr lang="zh-TW" altLang="en-US" dirty="0"/>
              <a:t>的編碼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7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我們主要用到的有：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 err="1"/>
              <a:t>tensorflow-Keras</a:t>
            </a:r>
            <a:endParaRPr lang="en-US" altLang="zh-TW" dirty="0"/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tensorflow-Keras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3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 data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：有效數據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train data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：訓練數據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tfds.Split.TRAIN.subsplit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subsplit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是做分割後面的數值是比例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5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1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4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用於改變某個張量的資料類型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為每個類別新增一個欄位，用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0/1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fully-connected-neural-network/" TargetMode="External"/><Relationship Id="rId2" Type="http://schemas.openxmlformats.org/officeDocument/2006/relationships/hyperlink" Target="https://www.books.com.tw/products/0010847790?sloc=main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72408" y="2674099"/>
            <a:ext cx="5185161" cy="89495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25682" y="5282430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指導老師：龍大大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1111" y="3643971"/>
            <a:ext cx="604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人工智慧深度學習實作開發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半框架 7"/>
          <p:cNvSpPr/>
          <p:nvPr/>
        </p:nvSpPr>
        <p:spPr>
          <a:xfrm>
            <a:off x="1244341" y="2431030"/>
            <a:ext cx="393540" cy="486137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半框架 8"/>
          <p:cNvSpPr/>
          <p:nvPr/>
        </p:nvSpPr>
        <p:spPr>
          <a:xfrm rot="10800000">
            <a:off x="7486650" y="3874803"/>
            <a:ext cx="393540" cy="486137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523425" y="1982264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Data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重新分成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1:9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等分，分別分給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 data, train data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tfds.Split.TRAIN.subsplit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([10, 90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425" y="2857143"/>
            <a:ext cx="792818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取得訓練數據，並順便讀取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info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with_info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取得驗證數據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取得測試數據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print(info)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D3A08D-2540-4250-8AC2-F2504CD8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2844224"/>
            <a:ext cx="6235313" cy="3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查看訓練資料，並計算每個類別的數量：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用來計數每個類別標籤數量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F9CCE3-F037-493A-9144-3A7E3C4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5742697"/>
            <a:ext cx="7534275" cy="2952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795682" y="2969319"/>
            <a:ext cx="792818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讀取整個訓練資料集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data in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將讀取到的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轉乘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data['label'].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，取出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中的值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中沒有值預設為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[label]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train_dict.setdefault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(label, 0) + 1</a:t>
            </a:r>
          </a:p>
        </p:txBody>
      </p:sp>
    </p:spTree>
    <p:extLst>
      <p:ext uri="{BB962C8B-B14F-4D97-AF65-F5344CB8AC3E}">
        <p14:creationId xmlns:p14="http://schemas.microsoft.com/office/powerpoint/2010/main" val="196103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影像資料：將輸入資料做標準化，全部除以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，將像素值縮放到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標籤資料：做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，例如類別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0, 0, 0, 0, 0, 0, 0, 1, 0]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09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64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樣本數大小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info.splits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['train'].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num_examples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10) * 9 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數量；拿九成的數據做為訓練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train_data.shuffle(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#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61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</p:txBody>
      </p:sp>
    </p:spTree>
    <p:extLst>
      <p:ext uri="{BB962C8B-B14F-4D97-AF65-F5344CB8AC3E}">
        <p14:creationId xmlns:p14="http://schemas.microsoft.com/office/powerpoint/2010/main" val="37578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1749EC6-02C0-42E8-B87C-C19021A52CDA}"/>
              </a:ext>
            </a:extLst>
          </p:cNvPr>
          <p:cNvGrpSpPr/>
          <p:nvPr/>
        </p:nvGrpSpPr>
        <p:grpSpPr>
          <a:xfrm>
            <a:off x="2608239" y="1333705"/>
            <a:ext cx="3849711" cy="1569659"/>
            <a:chOff x="2608239" y="1210135"/>
            <a:chExt cx="3849711" cy="1569659"/>
          </a:xfrm>
        </p:grpSpPr>
        <p:sp>
          <p:nvSpPr>
            <p:cNvPr id="4" name="剪去並圓角化單一角落矩形 3"/>
            <p:cNvSpPr/>
            <p:nvPr/>
          </p:nvSpPr>
          <p:spPr>
            <a:xfrm>
              <a:off x="2608242" y="1210135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63543" y="1376004"/>
              <a:ext cx="23391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Model-1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全連接神經網路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608239" y="2172067"/>
              <a:ext cx="3849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Fully-Connected Neural Network</a:t>
              </a:r>
              <a:endPara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33E0FF2-75B3-44AE-B52E-99466E3DDB91}"/>
              </a:ext>
            </a:extLst>
          </p:cNvPr>
          <p:cNvGrpSpPr/>
          <p:nvPr/>
        </p:nvGrpSpPr>
        <p:grpSpPr>
          <a:xfrm>
            <a:off x="2608239" y="3069131"/>
            <a:ext cx="3849708" cy="1569659"/>
            <a:chOff x="2608239" y="2945561"/>
            <a:chExt cx="3849708" cy="1569659"/>
          </a:xfrm>
        </p:grpSpPr>
        <p:sp>
          <p:nvSpPr>
            <p:cNvPr id="8" name="剪去並圓角化單一角落矩形 7"/>
            <p:cNvSpPr/>
            <p:nvPr/>
          </p:nvSpPr>
          <p:spPr>
            <a:xfrm>
              <a:off x="2608239" y="2945561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58977" y="3118860"/>
              <a:ext cx="2031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Model-2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4959" y="3847866"/>
              <a:ext cx="3696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B5739B-C0B7-4CE3-A2F9-9621F36E8F8E}"/>
              </a:ext>
            </a:extLst>
          </p:cNvPr>
          <p:cNvGrpSpPr/>
          <p:nvPr/>
        </p:nvGrpSpPr>
        <p:grpSpPr>
          <a:xfrm>
            <a:off x="2608239" y="4765164"/>
            <a:ext cx="3849708" cy="1833075"/>
            <a:chOff x="2608239" y="4641594"/>
            <a:chExt cx="3849708" cy="1833075"/>
          </a:xfrm>
        </p:grpSpPr>
        <p:sp>
          <p:nvSpPr>
            <p:cNvPr id="9" name="剪去並圓角化單一角落矩形 8"/>
            <p:cNvSpPr/>
            <p:nvPr/>
          </p:nvSpPr>
          <p:spPr>
            <a:xfrm>
              <a:off x="2608239" y="4641594"/>
              <a:ext cx="3849708" cy="1833075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8977" y="4675221"/>
              <a:ext cx="2031325" cy="1585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Model-3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（影像擴增）</a:t>
              </a:r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Argumenta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7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33908" y="5709666"/>
              <a:ext cx="3696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 rot="5400000">
            <a:off x="4238641" y="2771438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4238641" y="4415334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0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3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Fully-connect Neural Network, FNN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9457CE-9CB6-4A27-8A80-4A29CAF9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290" y="2091330"/>
            <a:ext cx="4367213" cy="3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632" y="2180855"/>
            <a:ext cx="847673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()(inputs)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(128, activation=‘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name='model-1')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2084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69445" cy="44585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7" y="2250209"/>
            <a:ext cx="3076575" cy="9715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6B9ED74-B4C2-4694-949E-2EF0BAF53ABE}"/>
              </a:ext>
            </a:extLst>
          </p:cNvPr>
          <p:cNvSpPr/>
          <p:nvPr/>
        </p:nvSpPr>
        <p:spPr>
          <a:xfrm>
            <a:off x="523425" y="1820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3428" y="460309"/>
            <a:ext cx="138228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995" y="1957165"/>
            <a:ext cx="4361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9BB35E-2975-4E98-A7DC-90203707FA1D}"/>
              </a:ext>
            </a:extLst>
          </p:cNvPr>
          <p:cNvSpPr/>
          <p:nvPr/>
        </p:nvSpPr>
        <p:spPr>
          <a:xfrm>
            <a:off x="523425" y="18208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創建紀錄檔目錄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9F3736-D919-44E9-8699-F23170B13433}"/>
              </a:ext>
            </a:extLst>
          </p:cNvPr>
          <p:cNvSpPr/>
          <p:nvPr/>
        </p:nvSpPr>
        <p:spPr>
          <a:xfrm>
            <a:off x="580618" y="2250209"/>
            <a:ext cx="7934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'lab4-logs/models'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設定儲存權重目錄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os.makedirs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創建儲存權重目錄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3208933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3638295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將訓練記錄，存成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的紀錄檔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'model-1')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='lab4-logs/model-1')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'/Best-model-1.hdf5',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True,mode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06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history_1 = model_1.fit(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169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425" y="37113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3A7F3-779A-4AB3-918B-841F2888766D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model_1.evaluate(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print('\nModel-1 Accuracy: {}%'.format(acc))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7F079-EADD-4AB3-ACB4-C46831395F83}"/>
              </a:ext>
            </a:extLst>
          </p:cNvPr>
          <p:cNvSpPr/>
          <p:nvPr/>
        </p:nvSpPr>
        <p:spPr>
          <a:xfrm>
            <a:off x="1308255" y="5041076"/>
            <a:ext cx="7376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0.3976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</a:t>
            </a:r>
          </a:p>
          <a:p>
            <a:r>
              <a:rPr lang="en-US" altLang="zh-TW" dirty="0"/>
              <a:t>Model-1 Accuracy: 0.397599995136261%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47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4" y="1355259"/>
            <a:ext cx="8111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Networks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2EE3C8-4674-48EC-A5C7-EE950387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18" y="2198986"/>
            <a:ext cx="5981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379" y="2211975"/>
            <a:ext cx="823724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')(inputs)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卷積層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layers.MaxPool2D()(x)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layers.Conv2D(256,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(0.5)(x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name='model-2')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742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67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5234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10"/>
            <a:ext cx="4869445" cy="41221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15" y="3151569"/>
            <a:ext cx="2990850" cy="1152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657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'model-2')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'/Best-model-2.hdf5',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mode='max')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49227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4921634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model_2.compile(keras.optimizers.Adam(),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loss=keras.losses.CategoricalCrossentropy(),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metrics=[keras.metrics.CategoricalAccuracy()])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29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history_2 = model_2.fit(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4F782D-1B66-45DB-9A3C-A2DFAD3B4CD4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0C82A1-05A2-442A-81C8-49CADCA4E19A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model_2.evaluate(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print('\nModel-2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813B49-7AF8-42C8-9A61-A3E32744E14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- 1s 9ms/step - loss: 2.2280 -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0.7182</a:t>
            </a:r>
          </a:p>
          <a:p>
            <a:r>
              <a:rPr lang="en-US" altLang="zh-TW" dirty="0"/>
              <a:t>Model-2 Accuracy: 0.7182000279426575%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41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EA6F3DE-8701-46F3-9F2C-2F50C10A2CB8}"/>
              </a:ext>
            </a:extLst>
          </p:cNvPr>
          <p:cNvSpPr/>
          <p:nvPr/>
        </p:nvSpPr>
        <p:spPr>
          <a:xfrm>
            <a:off x="523425" y="2305254"/>
            <a:ext cx="74897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 = 3</a:t>
            </a:r>
          </a:p>
          <a:p>
            <a:r>
              <a:rPr lang="en-US" altLang="zh-TW" dirty="0"/>
              <a:t>y = 7</a:t>
            </a:r>
          </a:p>
          <a:p>
            <a:r>
              <a:rPr lang="en-US" altLang="zh-TW" dirty="0" err="1"/>
              <a:t>image_test</a:t>
            </a:r>
            <a:r>
              <a:rPr lang="en-US" altLang="zh-TW" dirty="0"/>
              <a:t> = output[y*32:(y+1)*32, x*32:(x+1)*32, :]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7C5E2-EDA3-467F-9A98-0F6DDA178239}"/>
              </a:ext>
            </a:extLst>
          </p:cNvPr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取一張測試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63" y="3429000"/>
            <a:ext cx="2524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7518"/>
            <a:ext cx="7382084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flip(x):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flip image(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翻轉影像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tf.image.random_flip_left_right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隨機左右翻轉影像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flip(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425" y="18831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水平翻轉：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19" y="4210704"/>
            <a:ext cx="3195471" cy="1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3424" y="2305254"/>
            <a:ext cx="836593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color(x):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Color change(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改變顏色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tf.image.random_hue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0.08)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隨機調整影像色調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tf.image.random_saturation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0.6, 1.6)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隨機調整影像飽和度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tf.image.random_brightness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0.05)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隨機調整影像亮度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tf.image.random_contrast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0.7, 1.3)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隨機調整影像對比度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color(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顏色轉換：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84" y="1586091"/>
            <a:ext cx="3143250" cy="17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332122"/>
            <a:ext cx="264706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一、前言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57" y="1433512"/>
            <a:ext cx="5200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8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4" y="2314162"/>
            <a:ext cx="7902946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rotate(x):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Rotation image(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minval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maxval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，每次選轉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tf.image.rot90(x,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(shape=[],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minval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maxval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=4,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=tf.int32))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rotate(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影像旋轉：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29" y="1419212"/>
            <a:ext cx="3533260" cy="18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416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dirty="0"/>
              <a:t>train_data = tfds.load("cifar10", split=train_split)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(Augmentation)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55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229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Prepossessing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 Augmentation(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影像增強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function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影像標準化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flip(x)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隨機水平翻轉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觸發顏色轉換機率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color(x), lambda: 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觸發影像旋轉機率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0.25%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0.75, lambda: rotate(x),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觸發影像縮放機率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zoom(x),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將輸出標籤轉乘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08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train_data.shuffle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載入預處理「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模式開啟（暫存空間為自動調整模式）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09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由於前面已經將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batch size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，所以取一次資料就有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images, labels in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train_data.take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images.numpy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np.zeros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((32 * 8, 32 * 8, 3))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筆資料分別放入顯示影像的陣列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 j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output[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*32:(i+1)*32, j*32:(j+1)*32, :] = images[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*8+j]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plt.figure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=(8, 8))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(output)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789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076" y="2250209"/>
            <a:ext cx="867584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inputs = </a:t>
            </a:r>
            <a:r>
              <a:rPr lang="en-US" altLang="zh-TW" dirty="0" err="1"/>
              <a:t>keras.Input</a:t>
            </a:r>
            <a:r>
              <a:rPr lang="en-US" altLang="zh-TW" dirty="0"/>
              <a:t>(shape=(32, 32, 3))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</a:rPr>
              <a:t>32x32x3)</a:t>
            </a:r>
          </a:p>
          <a:p>
            <a:r>
              <a:rPr lang="en-US" altLang="zh-TW" dirty="0"/>
              <a:t>x = layers.Conv2D(64, (3, 3), activation=‘</a:t>
            </a:r>
            <a:r>
              <a:rPr lang="en-US" altLang="zh-TW" dirty="0" err="1"/>
              <a:t>relu</a:t>
            </a:r>
            <a:r>
              <a:rPr lang="en-US" altLang="zh-TW" dirty="0"/>
              <a:t>’)(inputs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卷積層</a:t>
            </a:r>
            <a:endParaRPr lang="en-US" altLang="zh-TW" dirty="0">
              <a:solidFill>
                <a:srgbClr val="FF0000"/>
              </a:solidFill>
            </a:endParaRPr>
          </a:p>
          <a:p>
            <a:pPr algn="r"/>
            <a:r>
              <a:rPr lang="en-US" altLang="zh-TW" dirty="0">
                <a:solidFill>
                  <a:srgbClr val="FF0000"/>
                </a:solidFill>
              </a:rPr>
              <a:t>				</a:t>
            </a:r>
            <a:r>
              <a:rPr lang="zh-TW" altLang="en-US" dirty="0">
                <a:solidFill>
                  <a:srgbClr val="FF0000"/>
                </a:solidFill>
              </a:rPr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</a:rPr>
              <a:t>3x3</a:t>
            </a:r>
            <a:r>
              <a:rPr lang="zh-TW" altLang="en-US" dirty="0">
                <a:solidFill>
                  <a:srgbClr val="FF0000"/>
                </a:solidFill>
              </a:rPr>
              <a:t>大小的</a:t>
            </a:r>
            <a:r>
              <a:rPr lang="en-US" altLang="zh-TW" dirty="0">
                <a:solidFill>
                  <a:srgbClr val="FF0000"/>
                </a:solidFill>
              </a:rPr>
              <a:t>kernel)</a:t>
            </a:r>
          </a:p>
          <a:p>
            <a:r>
              <a:rPr lang="en-US" altLang="zh-TW" dirty="0"/>
              <a:t>x = layers.MaxPool2D()(x)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池化層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layers.Conv2D(256,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()(x)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扁平層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</a:rPr>
              <a:t>Tensor)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(0.5)(x)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#Dropout</a:t>
            </a:r>
            <a:r>
              <a:rPr lang="zh-TW" altLang="en-US" dirty="0">
                <a:solidFill>
                  <a:srgbClr val="FF0000"/>
                </a:solidFill>
              </a:rPr>
              <a:t>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>
                <a:solidFill>
                  <a:srgbClr val="FF0000"/>
                </a:solidFill>
              </a:rPr>
              <a:t>網路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</a:rPr>
              <a:t>Softmax</a:t>
            </a:r>
            <a:r>
              <a:rPr lang="zh-TW" altLang="en-US" dirty="0">
                <a:solidFill>
                  <a:srgbClr val="FF0000"/>
                </a:solidFill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model_3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name='model-3')</a:t>
            </a:r>
          </a:p>
          <a:p>
            <a:r>
              <a:rPr lang="en-US" altLang="zh-TW" dirty="0"/>
              <a:t>model_3.summary() 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862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63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51602" cy="41061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3" y="3303355"/>
            <a:ext cx="3124200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590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'model-3')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'/Best-model-3.hdf5',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584797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5231128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model_3.compile(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keras.optimizers.Adam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keras.losses.CategoricalCrossentropy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keras.metrics.CategoricalAccuracy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40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history_3 = model_3.fit(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D6E99B-3996-4D02-83B9-6D219D5AA35A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77798-65BD-4F59-A381-E05F540F80D0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model_3.evaluate(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print('\nModel-3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9E2122-D4D4-43D5-B97B-FC199444396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10ms/step - loss: 0.6237 -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0.7999</a:t>
            </a:r>
          </a:p>
          <a:p>
            <a:r>
              <a:rPr lang="en-US" altLang="zh-TW" dirty="0"/>
              <a:t>Model-3 Accuracy: 0.7998999953269958%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97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9948" y="3979896"/>
            <a:ext cx="6749659" cy="1356615"/>
            <a:chOff x="1308253" y="2383771"/>
            <a:chExt cx="6749659" cy="1356615"/>
          </a:xfrm>
        </p:grpSpPr>
        <p:sp>
          <p:nvSpPr>
            <p:cNvPr id="5" name="矩形 4"/>
            <p:cNvSpPr/>
            <p:nvPr/>
          </p:nvSpPr>
          <p:spPr>
            <a:xfrm>
              <a:off x="1308253" y="2383771"/>
              <a:ext cx="674965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loss_1, acc_1 = model_1.evaluate(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308254" y="2817056"/>
              <a:ext cx="6749658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0.3976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</a:t>
              </a:r>
            </a:p>
            <a:p>
              <a:r>
                <a:rPr lang="en-US" altLang="zh-TW" dirty="0"/>
                <a:t>Model-1 Accuracy: 0.397599995136261%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model_1.load_weights('lab4-logs/models/Best-model-1.hdf5')</a:t>
            </a:r>
          </a:p>
        </p:txBody>
      </p:sp>
      <p:sp>
        <p:nvSpPr>
          <p:cNvPr id="12" name="矩形 11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4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31" y="1753079"/>
            <a:ext cx="4533570" cy="450776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0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577031" y="3979896"/>
            <a:ext cx="6742576" cy="1360263"/>
            <a:chOff x="1296677" y="3881547"/>
            <a:chExt cx="6742576" cy="1360263"/>
          </a:xfrm>
        </p:grpSpPr>
        <p:sp>
          <p:nvSpPr>
            <p:cNvPr id="14" name="矩形 13"/>
            <p:cNvSpPr/>
            <p:nvPr/>
          </p:nvSpPr>
          <p:spPr>
            <a:xfrm>
              <a:off x="1296677" y="3881547"/>
              <a:ext cx="674257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loss_2, acc_2 = model_2.evaluate(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6679" y="4318480"/>
              <a:ext cx="6742574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- 1s 9ms/step - loss: 2.2280 -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0.7182</a:t>
              </a:r>
            </a:p>
            <a:p>
              <a:r>
                <a:rPr lang="en-US" altLang="zh-TW" dirty="0"/>
                <a:t>Model-2 Accuracy: 0.7182000279426575%</a:t>
              </a:r>
              <a:endParaRPr lang="zh-TW" altLang="en-US" dirty="0"/>
            </a:p>
          </p:txBody>
        </p:sp>
      </p:grp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model_2.load_weights('lab4-logs/models/Best-model-2.hdf5')</a:t>
            </a:r>
          </a:p>
        </p:txBody>
      </p:sp>
      <p:sp>
        <p:nvSpPr>
          <p:cNvPr id="11" name="矩形 10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86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model_3.load_weights('lab4-logs/models/Best-model-3.hdf5')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0" y="3979896"/>
            <a:ext cx="6742575" cy="1365759"/>
            <a:chOff x="1308252" y="5252369"/>
            <a:chExt cx="6742575" cy="1365759"/>
          </a:xfrm>
        </p:grpSpPr>
        <p:sp>
          <p:nvSpPr>
            <p:cNvPr id="14" name="矩形 13"/>
            <p:cNvSpPr/>
            <p:nvPr/>
          </p:nvSpPr>
          <p:spPr>
            <a:xfrm>
              <a:off x="1308254" y="5694798"/>
              <a:ext cx="67425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10ms/step - loss: 0.6237 -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0.7999</a:t>
              </a:r>
            </a:p>
            <a:p>
              <a:r>
                <a:rPr lang="en-US" altLang="zh-TW" dirty="0"/>
                <a:t>Model-3 Accuracy: 0.7998999953269958%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2" y="5252369"/>
              <a:ext cx="674257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loss_3, acc_3 = model_3.evaluate(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10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acc</a:t>
            </a:r>
            <a:r>
              <a:rPr lang="en-US" altLang="zh-TW" dirty="0"/>
              <a:t> = [acc_1, acc_2, acc_3]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{"Loss": loss,  </a:t>
            </a:r>
          </a:p>
          <a:p>
            <a:r>
              <a:rPr lang="en-US" altLang="zh-TW" dirty="0"/>
              <a:t>        "Accuracy": </a:t>
            </a:r>
            <a:r>
              <a:rPr lang="en-US" altLang="zh-TW" dirty="0" err="1"/>
              <a:t>acc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55" y="4578350"/>
            <a:ext cx="2477524" cy="1873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15824" y="4628297"/>
            <a:ext cx="372343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：即為損失率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：即為準確率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：為二維表格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425" y="193780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顯示預測的損失值與準確度結果：</a:t>
            </a:r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0742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675154"/>
            <a:ext cx="758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hlinkClick r:id="rId2"/>
              </a:rPr>
              <a:t>https://www.books.com.tw/products/0010847790?sloc=main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>
                <a:hlinkClick r:id="rId3"/>
              </a:rPr>
              <a:t>https://www.tinytsunami.info/fully-connected-neural-network/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6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1" y="2433620"/>
            <a:ext cx="2796822" cy="25988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91" y="2433620"/>
            <a:ext cx="2486243" cy="2790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43" y="2433621"/>
            <a:ext cx="3173814" cy="27370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" y="2337622"/>
            <a:ext cx="2841277" cy="28222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58" y="2337622"/>
            <a:ext cx="2894652" cy="2884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5" y="2337622"/>
            <a:ext cx="2857346" cy="300638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030476" y="1534622"/>
            <a:ext cx="3208922" cy="599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98" y="2402985"/>
            <a:ext cx="4262369" cy="330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0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的所有圖片被分為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個類別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數字作為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之編碼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</a:p>
        </p:txBody>
      </p:sp>
      <p:sp>
        <p:nvSpPr>
          <p:cNvPr id="2" name="矩形 1"/>
          <p:cNvSpPr/>
          <p:nvPr/>
        </p:nvSpPr>
        <p:spPr>
          <a:xfrm>
            <a:off x="2097646" y="2459500"/>
            <a:ext cx="45720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: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automobile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bird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: cat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: deer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 dog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: frog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: horse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: ship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: truck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8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344268" y="1978969"/>
            <a:ext cx="7966355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pandas as pd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tensorflow.keras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layers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tensorflow_datasets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2944</Words>
  <Application>Microsoft Office PowerPoint</Application>
  <PresentationFormat>如螢幕大小 (4:3)</PresentationFormat>
  <Paragraphs>507</Paragraphs>
  <Slides>44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多類別分類問題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63</cp:revision>
  <dcterms:created xsi:type="dcterms:W3CDTF">2020-04-16T08:29:00Z</dcterms:created>
  <dcterms:modified xsi:type="dcterms:W3CDTF">2020-05-13T14:22:02Z</dcterms:modified>
</cp:coreProperties>
</file>