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1" r:id="rId6"/>
    <p:sldId id="267" r:id="rId7"/>
    <p:sldId id="269" r:id="rId8"/>
    <p:sldId id="270" r:id="rId9"/>
    <p:sldId id="259" r:id="rId10"/>
    <p:sldId id="264" r:id="rId11"/>
    <p:sldId id="260" r:id="rId12"/>
    <p:sldId id="265" r:id="rId13"/>
    <p:sldId id="266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169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91D71-1E99-4027-B2ED-25C9C68407E3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D56CD-5FE1-4592-A1AC-AF4043341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94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B663-1FFD-4D50-9B4E-93EAE31FE3EF}" type="datetime1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86EC-CE92-49C3-9F60-23A8D9747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33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E89C-C8E1-4753-A94D-5BFE205A6D1A}" type="datetime1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86EC-CE92-49C3-9F60-23A8D9747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20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6040-B425-42CF-9AF3-B922893A938C}" type="datetime1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86EC-CE92-49C3-9F60-23A8D9747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76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2646-0BC8-4B48-9041-7AF599E897FF}" type="datetime1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1A086EC-CE92-49C3-9F60-23A8D97473A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202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FB5E-9CE8-4629-8649-CABA70DBD390}" type="datetime1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86EC-CE92-49C3-9F60-23A8D9747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76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B22E-2255-4D2F-88D6-F203A2EF22F5}" type="datetime1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86EC-CE92-49C3-9F60-23A8D9747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6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1D70-DB8A-4D30-9248-07F92F936ACE}" type="datetime1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86EC-CE92-49C3-9F60-23A8D9747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07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C2D2-F4B3-48CC-BA1F-45A778E87FFB}" type="datetime1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86EC-CE92-49C3-9F60-23A8D9747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67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D0B-BFBB-42CC-B2E1-DAFE5CD71DE5}" type="datetime1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86EC-CE92-49C3-9F60-23A8D9747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80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92C0-73AF-4861-AF3A-73DDD40496E1}" type="datetime1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86EC-CE92-49C3-9F60-23A8D9747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4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382-ECF0-4481-99B8-BBF46234C810}" type="datetime1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86EC-CE92-49C3-9F60-23A8D9747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97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CEEE6-E1C9-4C7F-86C0-87C71ED43051}" type="datetime1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86EC-CE92-49C3-9F60-23A8D9747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17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generated/numpy.genfromtxt.html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1" y="572867"/>
            <a:ext cx="3307500" cy="393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88" y="1085306"/>
            <a:ext cx="4770001" cy="393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289" y="5492260"/>
            <a:ext cx="2441217" cy="6847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042" y="3107176"/>
            <a:ext cx="5467501" cy="8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5" y="621437"/>
            <a:ext cx="4140000" cy="38250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831"/>
              </p:ext>
            </p:extLst>
          </p:nvPr>
        </p:nvGraphicFramePr>
        <p:xfrm>
          <a:off x="530515" y="1132082"/>
          <a:ext cx="3924182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30">
                  <a:extLst>
                    <a:ext uri="{9D8B030D-6E8A-4147-A177-3AD203B41FA5}">
                      <a16:colId xmlns:a16="http://schemas.microsoft.com/office/drawing/2014/main" val="999652205"/>
                    </a:ext>
                  </a:extLst>
                </a:gridCol>
                <a:gridCol w="2412252">
                  <a:extLst>
                    <a:ext uri="{9D8B030D-6E8A-4147-A177-3AD203B41FA5}">
                      <a16:colId xmlns:a16="http://schemas.microsoft.com/office/drawing/2014/main" val="2675409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i="0" dirty="0" smtClean="0"/>
                        <a:t>參數</a:t>
                      </a:r>
                      <a:endParaRPr lang="zh-TW" altLang="en-US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i="0" dirty="0" smtClean="0"/>
                        <a:t>說明</a:t>
                      </a:r>
                      <a:endParaRPr lang="zh-TW" altLang="en-US" sz="16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97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names : </a:t>
                      </a:r>
                    </a:p>
                    <a:p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{None, True, </a:t>
                      </a:r>
                      <a:r>
                        <a:rPr lang="en-US" altLang="zh-TW" sz="1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sequence},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names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為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，則從第一行</a:t>
                      </a:r>
                      <a:r>
                        <a:rPr lang="en-US" altLang="zh-TW" sz="1200" b="1" i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skip_header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行之後的第一行讀取字段名稱。</a:t>
                      </a:r>
                      <a:endParaRPr lang="en-US" altLang="zh-TW" sz="1200" b="1" i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names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為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None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，則將使用</a:t>
                      </a:r>
                      <a:r>
                        <a:rPr lang="en-US" altLang="zh-TW" sz="1200" b="1" i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dtype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字段的名稱（如果有）。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9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err="1" smtClean="0">
                          <a:effectLst/>
                        </a:rPr>
                        <a:t>excludelist</a:t>
                      </a:r>
                      <a:r>
                        <a:rPr lang="en-US" altLang="zh-TW" sz="1600" b="1" i="1" dirty="0" smtClean="0"/>
                        <a:t> :</a:t>
                      </a:r>
                    </a:p>
                    <a:p>
                      <a:r>
                        <a:rPr lang="en-US" altLang="zh-TW" sz="1600" b="1" i="1" dirty="0" smtClean="0">
                          <a:effectLst/>
                        </a:rPr>
                        <a:t>sequence,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要排除的名稱列表。該列表被附加到默認列表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['return'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'file'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'print']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。排除的名稱後面加上下劃線：例如，文件將變為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file_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2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err="1" smtClean="0">
                          <a:effectLst/>
                        </a:rPr>
                        <a:t>deletechars</a:t>
                      </a:r>
                      <a:r>
                        <a:rPr lang="en-US" altLang="zh-TW" sz="1600" b="1" i="1" dirty="0" smtClean="0"/>
                        <a:t> : </a:t>
                      </a:r>
                    </a:p>
                    <a:p>
                      <a:r>
                        <a:rPr lang="en-US" altLang="zh-TW" sz="1600" b="1" i="1" dirty="0" err="1" smtClean="0">
                          <a:effectLst/>
                        </a:rPr>
                        <a:t>str</a:t>
                      </a:r>
                      <a:r>
                        <a:rPr lang="en-US" altLang="zh-TW" sz="1600" b="1" i="1" dirty="0" smtClean="0">
                          <a:effectLst/>
                        </a:rPr>
                        <a:t>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一個字符串，其中包含必須從名稱中刪除的無效字符。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8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err="1" smtClean="0">
                          <a:effectLst/>
                        </a:rPr>
                        <a:t>defaultfmt</a:t>
                      </a:r>
                      <a:r>
                        <a:rPr lang="en-US" altLang="zh-TW" sz="1600" b="1" i="1" dirty="0" smtClean="0"/>
                        <a:t> : </a:t>
                      </a:r>
                    </a:p>
                    <a:p>
                      <a:r>
                        <a:rPr lang="en-US" altLang="zh-TW" sz="1600" b="1" i="1" dirty="0" err="1" smtClean="0">
                          <a:effectLst/>
                        </a:rPr>
                        <a:t>str</a:t>
                      </a:r>
                      <a:r>
                        <a:rPr lang="en-US" altLang="zh-TW" sz="1600" b="1" i="1" dirty="0" smtClean="0">
                          <a:effectLst/>
                        </a:rPr>
                        <a:t>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用於定義默認字段名稱的格式，例如“ 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％</a:t>
                      </a:r>
                      <a:r>
                        <a:rPr lang="en-US" altLang="zh-TW" sz="1200" b="1" i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”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或“ 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f_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％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02i”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8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err="1" smtClean="0">
                          <a:effectLst/>
                        </a:rPr>
                        <a:t>autostrip</a:t>
                      </a:r>
                      <a:r>
                        <a:rPr lang="en-US" altLang="zh-TW" sz="1600" b="1" i="1" dirty="0" smtClean="0"/>
                        <a:t> : </a:t>
                      </a:r>
                    </a:p>
                    <a:p>
                      <a:r>
                        <a:rPr lang="en-US" altLang="zh-TW" sz="1600" b="1" i="1" dirty="0" smtClean="0">
                          <a:effectLst/>
                        </a:rPr>
                        <a:t>bool,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是否自動從變量中去除空格。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err="1" smtClean="0">
                          <a:effectLst/>
                        </a:rPr>
                        <a:t>replace_space</a:t>
                      </a:r>
                      <a:r>
                        <a:rPr lang="en-US" altLang="zh-TW" sz="1600" b="1" i="1" dirty="0" smtClean="0"/>
                        <a:t> :</a:t>
                      </a:r>
                    </a:p>
                    <a:p>
                      <a:r>
                        <a:rPr lang="en-US" altLang="zh-TW" sz="1600" b="1" i="1" dirty="0" smtClean="0">
                          <a:effectLst/>
                        </a:rPr>
                        <a:t>char,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用於替換變量名稱中空格的字符。默認情況下，使用“ 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_”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6245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86663"/>
              </p:ext>
            </p:extLst>
          </p:nvPr>
        </p:nvGraphicFramePr>
        <p:xfrm>
          <a:off x="4776350" y="1132082"/>
          <a:ext cx="3924182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904">
                  <a:extLst>
                    <a:ext uri="{9D8B030D-6E8A-4147-A177-3AD203B41FA5}">
                      <a16:colId xmlns:a16="http://schemas.microsoft.com/office/drawing/2014/main" val="999652205"/>
                    </a:ext>
                  </a:extLst>
                </a:gridCol>
                <a:gridCol w="2308278">
                  <a:extLst>
                    <a:ext uri="{9D8B030D-6E8A-4147-A177-3AD203B41FA5}">
                      <a16:colId xmlns:a16="http://schemas.microsoft.com/office/drawing/2014/main" val="2675409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i="0" dirty="0" smtClean="0"/>
                        <a:t>參數</a:t>
                      </a:r>
                      <a:endParaRPr lang="zh-TW" altLang="en-US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i="0" dirty="0" smtClean="0"/>
                        <a:t>說明</a:t>
                      </a:r>
                      <a:endParaRPr lang="zh-TW" altLang="en-US" sz="16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97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err="1" smtClean="0">
                          <a:effectLst/>
                        </a:rPr>
                        <a:t>case_sensitive</a:t>
                      </a:r>
                      <a:r>
                        <a:rPr lang="en-US" altLang="zh-TW" sz="1600" b="1" i="1" dirty="0" smtClean="0"/>
                        <a:t> : </a:t>
                      </a:r>
                    </a:p>
                    <a:p>
                      <a:r>
                        <a:rPr lang="en-US" altLang="zh-TW" sz="1600" b="1" i="1" dirty="0" smtClean="0">
                          <a:effectLst/>
                        </a:rPr>
                        <a:t>{True, False, ‘upper’, ‘lower’},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，則字段名稱區分大小寫。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或“ 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upper”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，則字段名稱將轉換為大寫。 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lower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，則字段名稱將轉換為小寫。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9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smtClean="0">
                          <a:effectLst/>
                        </a:rPr>
                        <a:t>unpack</a:t>
                      </a:r>
                      <a:r>
                        <a:rPr lang="en-US" altLang="zh-TW" sz="1600" b="1" i="1" dirty="0" smtClean="0"/>
                        <a:t> : </a:t>
                      </a:r>
                    </a:p>
                    <a:p>
                      <a:r>
                        <a:rPr lang="en-US" altLang="zh-TW" sz="1600" b="1" i="1" dirty="0" smtClean="0">
                          <a:effectLst/>
                        </a:rPr>
                        <a:t>bool,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，則對返回的數組進行轉置，以便可以使用以下命令解壓縮參數 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x, y, z = </a:t>
                      </a:r>
                      <a:r>
                        <a:rPr lang="en-US" altLang="zh-TW" sz="1200" b="1" i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loadtxt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(...)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2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err="1" smtClean="0">
                          <a:effectLst/>
                        </a:rPr>
                        <a:t>usemask</a:t>
                      </a:r>
                      <a:r>
                        <a:rPr lang="en-US" altLang="zh-TW" sz="1600" b="1" i="1" dirty="0" smtClean="0"/>
                        <a:t> :</a:t>
                      </a:r>
                    </a:p>
                    <a:p>
                      <a:r>
                        <a:rPr lang="en-US" altLang="zh-TW" sz="1600" b="1" i="1" dirty="0" smtClean="0">
                          <a:effectLst/>
                        </a:rPr>
                        <a:t>bool,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，則返回掩碼數組。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，則返回一個常規數組。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8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smtClean="0">
                          <a:effectLst/>
                        </a:rPr>
                        <a:t>loose</a:t>
                      </a:r>
                      <a:r>
                        <a:rPr lang="en-US" altLang="zh-TW" sz="1600" b="1" i="1" dirty="0" smtClean="0"/>
                        <a:t> :</a:t>
                      </a:r>
                    </a:p>
                    <a:p>
                      <a:r>
                        <a:rPr lang="en-US" altLang="zh-TW" sz="1600" b="1" i="1" dirty="0" smtClean="0">
                          <a:effectLst/>
                        </a:rPr>
                        <a:t>bool,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如果為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，則不要為無效值引發錯誤。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8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err="1" smtClean="0">
                          <a:effectLst/>
                        </a:rPr>
                        <a:t>invalid_raise</a:t>
                      </a:r>
                      <a:r>
                        <a:rPr lang="en-US" altLang="zh-TW" sz="1600" b="1" i="1" dirty="0" smtClean="0"/>
                        <a:t> :</a:t>
                      </a:r>
                    </a:p>
                    <a:p>
                      <a:r>
                        <a:rPr lang="en-US" altLang="zh-TW" sz="1600" b="1" i="1" dirty="0" smtClean="0">
                          <a:effectLst/>
                        </a:rPr>
                        <a:t>bool,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，則在列數中檢測到不一致時引發異常。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，則發出警告，並且跳過有問題的行。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err="1" smtClean="0">
                          <a:effectLst/>
                        </a:rPr>
                        <a:t>max_rows</a:t>
                      </a:r>
                      <a:r>
                        <a:rPr lang="en-US" altLang="zh-TW" sz="1600" b="1" i="1" dirty="0" smtClean="0"/>
                        <a:t> : </a:t>
                      </a:r>
                    </a:p>
                    <a:p>
                      <a:r>
                        <a:rPr lang="en-US" altLang="zh-TW" sz="1600" b="1" i="1" dirty="0" err="1" smtClean="0">
                          <a:effectLst/>
                        </a:rPr>
                        <a:t>int</a:t>
                      </a:r>
                      <a:r>
                        <a:rPr lang="en-US" altLang="zh-TW" sz="1600" b="1" i="1" dirty="0" smtClean="0">
                          <a:effectLst/>
                        </a:rPr>
                        <a:t>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讀取的最大行數。不能同時與</a:t>
                      </a:r>
                      <a:r>
                        <a:rPr lang="en-US" altLang="zh-TW" sz="1200" b="1" i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skip_footer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一起使用。給定，則該值必須至少為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6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 : </a:t>
                      </a:r>
                    </a:p>
                    <a:p>
                      <a:r>
                        <a:rPr lang="en-US" altLang="zh-TW" sz="1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用於解碼輸入文件的編碼。</a:t>
                      </a:r>
                      <a:endParaRPr lang="en-US" altLang="zh-TW" sz="1200" b="1" i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設置為“無”，則使用系統默認值。默認值為“字節”。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84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8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65" y="621437"/>
            <a:ext cx="4151250" cy="3825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91" y="1313628"/>
            <a:ext cx="6434538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45" y="1330720"/>
            <a:ext cx="6434538" cy="465614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5" y="621437"/>
            <a:ext cx="4151250" cy="3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46" y="1330720"/>
            <a:ext cx="6434538" cy="216912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5" y="621437"/>
            <a:ext cx="4151250" cy="3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461" y="616264"/>
            <a:ext cx="1676250" cy="4837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39" y="1911936"/>
            <a:ext cx="5280294" cy="21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5" y="621437"/>
            <a:ext cx="4230000" cy="3825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22960" y="2577553"/>
            <a:ext cx="759968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numpy.genfromtxt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fname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dtype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=&lt;class 'float'&gt;, comments='#', delimiter=None,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skip_header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=0,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skip_footer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=0, converters=None,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missing_values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=None,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filling_values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=None,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usecols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=None, names=None,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excludelist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=None,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deletechars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=" !#$%&amp;'()*+, -./:;&lt;=&gt;?@[\]^{|}~",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replace_space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='_',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autostrip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=False,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case_sensitive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=True,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defaultfmt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='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f%i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unpack=None,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usemask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=False, loose=True,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invalid_raise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=True,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max_rows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=None, encoding='bytes')[source]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22960" y="1351280"/>
            <a:ext cx="759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https://docs.scipy.org/doc/numpy/reference/generated/numpy.genfromtxt.html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38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5" y="621437"/>
            <a:ext cx="5163751" cy="382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4880" y="1409115"/>
            <a:ext cx="7315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為何使用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genfromtxt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函數?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由於得到的資料格式不固定，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例如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備註一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此刻就能透過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genfromtxt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去解決。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二、更佳的資料讀取效果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備註四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429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62504" y="1530522"/>
            <a:ext cx="65739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當所得到的資料非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時，可能會遇到資料集不一致的問題。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默認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情況下，各個值不會去除空格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自定義轉換器時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確保該函數確實刪除了空格。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如右圖：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881192" y="816094"/>
            <a:ext cx="5724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CSV檔，資料集的問題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810" y="3597116"/>
            <a:ext cx="33813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1192" y="805234"/>
            <a:ext cx="721223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當使用空格作為分隔符時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或者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沒有輸入分隔符時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個字段之間不應缺少任何數據。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1192" y="2713795"/>
            <a:ext cx="76610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命名變量時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（靈活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dtype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命名）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中不得包含任何標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否則將引發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ValueError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異常）。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83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62504" y="1530522"/>
            <a:ext cx="6573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以繪製曲線圖的數據及程式碼為例。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原先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numpy.loadtxt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改成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numpy.genfromtxt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881192" y="816094"/>
            <a:ext cx="5198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：方便的資料讀取方式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9200" y="2633369"/>
            <a:ext cx="655955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A71D5D"/>
                </a:solidFill>
                <a:latin typeface="Menlo"/>
              </a:rPr>
              <a:t>i</a:t>
            </a:r>
            <a:r>
              <a:rPr lang="en-US" altLang="zh-TW" sz="1000" dirty="0">
                <a:solidFill>
                  <a:srgbClr val="A71D5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mport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00" dirty="0">
                <a:solidFill>
                  <a:srgbClr val="A71D5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np </a:t>
            </a:r>
            <a:r>
              <a:rPr lang="en-US" altLang="zh-TW" sz="1000" dirty="0" smtClean="0">
                <a:solidFill>
                  <a:srgbClr val="A71D5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scipy.optimize</a:t>
            </a:r>
            <a:r>
              <a:rPr lang="en-US" altLang="zh-TW" sz="10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00" dirty="0">
                <a:solidFill>
                  <a:srgbClr val="A71D5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curve_fit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000" dirty="0" smtClean="0">
              <a:solidFill>
                <a:srgbClr val="A71D5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solidFill>
                  <a:srgbClr val="A71D5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10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matplotlib.pyplot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00" dirty="0">
                <a:solidFill>
                  <a:srgbClr val="A71D5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plt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000" dirty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1000" dirty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data.csv </a:t>
            </a:r>
            <a:r>
              <a:rPr lang="zh-TW" altLang="en-US" sz="1000" dirty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r>
              <a:rPr lang="zh-TW" altLang="en-US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errx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y,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erry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np.genfromtxt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'data.txt'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dtype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=float, unpack=</a:t>
            </a:r>
            <a:r>
              <a:rPr lang="en-US" altLang="zh-TW" sz="1000" dirty="0">
                <a:solidFill>
                  <a:srgbClr val="A71D5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skip_header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usecols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0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</a:p>
          <a:p>
            <a:r>
              <a:rPr lang="en-US" altLang="zh-TW" sz="1000" dirty="0" smtClean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000" dirty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計算最接近直線的斜率、截距及不準</a:t>
            </a:r>
            <a:r>
              <a:rPr lang="zh-TW" altLang="en-US" sz="1000" dirty="0" smtClean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</a:t>
            </a:r>
            <a:endParaRPr lang="en-US" altLang="zh-TW" sz="1000" dirty="0" smtClean="0">
              <a:solidFill>
                <a:srgbClr val="96989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pcov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curve_fit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000" dirty="0">
                <a:solidFill>
                  <a:srgbClr val="A71D5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x, a, b: a*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x+b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x, y, sigma=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erry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absolute_sigma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000" dirty="0">
                <a:solidFill>
                  <a:srgbClr val="A71D5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"slope: %.12f +/- %.12f"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% (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np.sqrt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pcov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0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])))</a:t>
            </a:r>
          </a:p>
          <a:p>
            <a:r>
              <a:rPr lang="en-US" altLang="zh-TW" sz="10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"intercept: %.12f +/- %.12f"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% (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np.sqrt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pcov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0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])))</a:t>
            </a:r>
          </a:p>
          <a:p>
            <a:r>
              <a:rPr lang="en-US" altLang="zh-TW" sz="1000" dirty="0" smtClean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000" dirty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計算最接近直線的</a:t>
            </a:r>
            <a:r>
              <a:rPr lang="en-US" altLang="zh-TW" sz="1000" dirty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1000" dirty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平方</a:t>
            </a:r>
            <a:r>
              <a:rPr lang="zh-TW" altLang="en-US" sz="1000" dirty="0" smtClean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</a:t>
            </a:r>
            <a:r>
              <a:rPr lang="en-US" altLang="zh-TW" sz="10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np.corrcoef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(x, y)[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"r-squared: %.12f"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%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**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000" dirty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建立繪圖物件</a:t>
            </a:r>
            <a:r>
              <a:rPr lang="zh-TW" altLang="en-US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plt.figure</a:t>
            </a:r>
            <a:r>
              <a:rPr lang="en-US" altLang="zh-TW" sz="10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0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figsize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4.5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 dpi=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plt.xlabel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'x'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fontsize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plt.ylabel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'y'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fontsize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plt.grid</a:t>
            </a:r>
            <a:r>
              <a:rPr lang="en-US" altLang="zh-TW" sz="10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(color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'grey'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linestyle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'--'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linewidth=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plt.plot</a:t>
            </a:r>
            <a:r>
              <a:rPr lang="en-US" altLang="zh-TW" sz="10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y, color=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'blue'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marker=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'o'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markersize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linestyle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''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000" dirty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 </a:t>
            </a:r>
            <a:r>
              <a:rPr lang="en-US" altLang="zh-TW" sz="1000" dirty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 bar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plt.errorbar</a:t>
            </a:r>
            <a:r>
              <a:rPr lang="en-US" altLang="zh-TW" sz="10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y,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xerr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errx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yerr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erry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color=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'black'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fmt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'o'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capsize=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markersize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linewidth=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000" dirty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加上最接近直線</a:t>
            </a:r>
            <a:r>
              <a:rPr lang="zh-TW" altLang="en-US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 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]*x +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plt.plot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(x, line, color=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'red'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marker=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''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linestyle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'-'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linewidth=</a:t>
            </a:r>
            <a:r>
              <a:rPr lang="en-US" altLang="zh-TW" sz="1000" dirty="0">
                <a:solidFill>
                  <a:srgbClr val="0086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000" dirty="0">
                <a:solidFill>
                  <a:srgbClr val="9698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儲存、顯示圖片</a:t>
            </a:r>
            <a:r>
              <a:rPr lang="zh-TW" altLang="en-US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plt.savefig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1000" dirty="0" err="1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genfromtxt.svg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plt.savefig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000" dirty="0">
                <a:solidFill>
                  <a:srgbClr val="DF5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'genfromtxt.png'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sz="10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plt.show</a:t>
            </a:r>
            <a:r>
              <a:rPr lang="en-US" altLang="zh-TW" sz="1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4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62504" y="1530522"/>
            <a:ext cx="742429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從文字檔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data.txt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中讀取資料，資料格式為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，將資料依照欄位拆開，忽略第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行的文字，將第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欄的資料分別存入陣列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errx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erry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。線性擬合計算結果以及最後繪製的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散佈圖與前一篇文章一模一樣</a:t>
            </a:r>
          </a:p>
          <a:p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881192" y="816094"/>
            <a:ext cx="5198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：方便的資料讀取方式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95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5" y="621437"/>
            <a:ext cx="4140000" cy="38250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93541"/>
              </p:ext>
            </p:extLst>
          </p:nvPr>
        </p:nvGraphicFramePr>
        <p:xfrm>
          <a:off x="530515" y="1132082"/>
          <a:ext cx="3924182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14">
                  <a:extLst>
                    <a:ext uri="{9D8B030D-6E8A-4147-A177-3AD203B41FA5}">
                      <a16:colId xmlns:a16="http://schemas.microsoft.com/office/drawing/2014/main" val="999652205"/>
                    </a:ext>
                  </a:extLst>
                </a:gridCol>
                <a:gridCol w="2583168">
                  <a:extLst>
                    <a:ext uri="{9D8B030D-6E8A-4147-A177-3AD203B41FA5}">
                      <a16:colId xmlns:a16="http://schemas.microsoft.com/office/drawing/2014/main" val="2675409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i="0" dirty="0" smtClean="0"/>
                        <a:t>參數</a:t>
                      </a:r>
                      <a:endParaRPr lang="zh-TW" altLang="en-US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i="0" dirty="0" smtClean="0"/>
                        <a:t>說明</a:t>
                      </a:r>
                      <a:endParaRPr lang="zh-TW" altLang="en-US" sz="16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97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 </a:t>
                      </a:r>
                    </a:p>
                    <a:p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file, </a:t>
                      </a:r>
                      <a:r>
                        <a:rPr lang="en-US" altLang="zh-TW" sz="1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pathlib.Path</a:t>
                      </a:r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list of </a:t>
                      </a:r>
                      <a:r>
                        <a:rPr lang="en-US" altLang="zh-TW" sz="1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generator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要讀取的文件，文件名，列表或生成器。如果文件擴展名是</a:t>
                      </a:r>
                      <a:r>
                        <a:rPr lang="en-US" altLang="zh-TW" sz="1200" b="1" i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gz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bz2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，則首先將文件解壓縮。請注意，生成器必須在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Python 3k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中返回字節字符串。列表中或由生成器生成的字符串被視為行。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9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</a:t>
                      </a:r>
                    </a:p>
                    <a:p>
                      <a:r>
                        <a:rPr lang="en-US" altLang="zh-TW" sz="1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結果數組的數據類型。如果為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None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，則</a:t>
                      </a:r>
                      <a:r>
                        <a:rPr lang="en-US" altLang="zh-TW" sz="1200" b="1" i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dtypes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將分別由每一列的內容確定。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2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 : </a:t>
                      </a:r>
                    </a:p>
                    <a:p>
                      <a:r>
                        <a:rPr lang="en-US" altLang="zh-TW" sz="1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用於指示註釋開始的字符。註釋後一行中出現的所有字符都將被丟棄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8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delimiter :</a:t>
                      </a:r>
                    </a:p>
                    <a:p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TW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 sequence,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用於分隔值的字符串。默認情況下，任何連續的空格都用作分隔符。也可以提供整數或整數序列作為每個字段的寬度。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8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err="1" smtClean="0">
                          <a:effectLst/>
                        </a:rPr>
                        <a:t>skiprows</a:t>
                      </a:r>
                      <a:r>
                        <a:rPr lang="en-US" altLang="zh-TW" sz="1600" b="1" i="1" dirty="0" smtClean="0"/>
                        <a:t> :</a:t>
                      </a:r>
                    </a:p>
                    <a:p>
                      <a:r>
                        <a:rPr lang="en-US" altLang="zh-TW" sz="1600" b="1" i="1" dirty="0" smtClean="0"/>
                        <a:t> </a:t>
                      </a:r>
                      <a:r>
                        <a:rPr lang="en-US" altLang="zh-TW" sz="1600" b="1" i="1" dirty="0" err="1" smtClean="0">
                          <a:effectLst/>
                        </a:rPr>
                        <a:t>int</a:t>
                      </a:r>
                      <a:r>
                        <a:rPr lang="en-US" altLang="zh-TW" sz="1600" b="1" i="1" dirty="0" smtClean="0">
                          <a:effectLst/>
                        </a:rPr>
                        <a:t>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在</a:t>
                      </a:r>
                      <a:r>
                        <a:rPr lang="en-US" altLang="zh-TW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numpy</a:t>
                      </a:r>
                      <a:r>
                        <a:rPr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1.10</a:t>
                      </a:r>
                      <a:r>
                        <a:rPr lang="zh-TW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中刪除了</a:t>
                      </a:r>
                      <a:r>
                        <a:rPr lang="zh-TW" alt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行列</a:t>
                      </a:r>
                      <a:r>
                        <a:rPr lang="zh-TW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。請改用</a:t>
                      </a:r>
                      <a:r>
                        <a:rPr lang="en-US" altLang="zh-TW" sz="12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skip_header</a:t>
                      </a:r>
                      <a:r>
                        <a:rPr lang="zh-TW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err="1" smtClean="0">
                          <a:effectLst/>
                        </a:rPr>
                        <a:t>skip_header</a:t>
                      </a:r>
                      <a:r>
                        <a:rPr lang="en-US" altLang="zh-TW" sz="1600" b="1" i="1" dirty="0" smtClean="0"/>
                        <a:t> : </a:t>
                      </a:r>
                      <a:r>
                        <a:rPr lang="en-US" altLang="zh-TW" sz="1600" b="1" i="1" dirty="0" err="1" smtClean="0">
                          <a:effectLst/>
                        </a:rPr>
                        <a:t>int</a:t>
                      </a:r>
                      <a:r>
                        <a:rPr lang="en-US" altLang="zh-TW" sz="1600" b="1" i="1" dirty="0" smtClean="0">
                          <a:effectLst/>
                        </a:rPr>
                        <a:t>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文件開頭要跳過的行數。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6245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56364"/>
              </p:ext>
            </p:extLst>
          </p:nvPr>
        </p:nvGraphicFramePr>
        <p:xfrm>
          <a:off x="4776350" y="1132082"/>
          <a:ext cx="4051456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313">
                  <a:extLst>
                    <a:ext uri="{9D8B030D-6E8A-4147-A177-3AD203B41FA5}">
                      <a16:colId xmlns:a16="http://schemas.microsoft.com/office/drawing/2014/main" val="999652205"/>
                    </a:ext>
                  </a:extLst>
                </a:gridCol>
                <a:gridCol w="2383143">
                  <a:extLst>
                    <a:ext uri="{9D8B030D-6E8A-4147-A177-3AD203B41FA5}">
                      <a16:colId xmlns:a16="http://schemas.microsoft.com/office/drawing/2014/main" val="2675409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i="0" dirty="0" smtClean="0"/>
                        <a:t>參數</a:t>
                      </a:r>
                      <a:endParaRPr lang="zh-TW" altLang="en-US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i="0" dirty="0" smtClean="0"/>
                        <a:t>說明</a:t>
                      </a:r>
                      <a:endParaRPr lang="zh-TW" altLang="en-US" sz="16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97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err="1" smtClean="0">
                          <a:effectLst/>
                        </a:rPr>
                        <a:t>skip_footer</a:t>
                      </a:r>
                      <a:r>
                        <a:rPr lang="en-US" altLang="zh-TW" sz="1600" b="1" i="1" dirty="0" smtClean="0"/>
                        <a:t> :</a:t>
                      </a:r>
                    </a:p>
                    <a:p>
                      <a:r>
                        <a:rPr lang="en-US" altLang="zh-TW" sz="1600" b="1" i="1" dirty="0" smtClean="0"/>
                        <a:t> </a:t>
                      </a:r>
                      <a:r>
                        <a:rPr lang="en-US" altLang="zh-TW" sz="1600" b="1" i="1" dirty="0" err="1" smtClean="0">
                          <a:effectLst/>
                        </a:rPr>
                        <a:t>int</a:t>
                      </a:r>
                      <a:r>
                        <a:rPr lang="en-US" altLang="zh-TW" sz="1600" b="1" i="1" dirty="0" smtClean="0">
                          <a:effectLst/>
                        </a:rPr>
                        <a:t>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文件末尾要跳過的行數。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9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smtClean="0">
                          <a:effectLst/>
                        </a:rPr>
                        <a:t>converters</a:t>
                      </a:r>
                      <a:r>
                        <a:rPr lang="en-US" altLang="zh-TW" sz="1600" b="1" i="1" dirty="0" smtClean="0"/>
                        <a:t> :</a:t>
                      </a:r>
                    </a:p>
                    <a:p>
                      <a:r>
                        <a:rPr lang="en-US" altLang="zh-TW" sz="1600" b="1" i="1" dirty="0" smtClean="0">
                          <a:effectLst/>
                        </a:rPr>
                        <a:t>variable,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將列的數據轉換為值的一組函數。轉換器還可以用於為丟失的數據提供默認值：。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converters = {3: lambda s: float(s or 0)}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2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smtClean="0">
                          <a:effectLst/>
                        </a:rPr>
                        <a:t>missing</a:t>
                      </a:r>
                      <a:r>
                        <a:rPr lang="en-US" altLang="zh-TW" sz="1600" b="1" i="1" dirty="0" smtClean="0"/>
                        <a:t> :</a:t>
                      </a:r>
                    </a:p>
                    <a:p>
                      <a:r>
                        <a:rPr lang="en-US" altLang="zh-TW" sz="1600" b="1" i="1" dirty="0" smtClean="0"/>
                        <a:t> </a:t>
                      </a:r>
                      <a:r>
                        <a:rPr lang="en-US" altLang="zh-TW" sz="1600" b="1" i="1" dirty="0" smtClean="0">
                          <a:effectLst/>
                        </a:rPr>
                        <a:t>variable,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1200" b="1" i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numpy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1.10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中已刪除缺少的內容。請改用</a:t>
                      </a:r>
                      <a:r>
                        <a:rPr lang="en-US" altLang="zh-TW" sz="1200" b="1" i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missing_values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8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err="1" smtClean="0">
                          <a:effectLst/>
                        </a:rPr>
                        <a:t>missing_values</a:t>
                      </a:r>
                      <a:r>
                        <a:rPr lang="en-US" altLang="zh-TW" sz="1600" b="1" i="1" dirty="0" smtClean="0"/>
                        <a:t> : </a:t>
                      </a:r>
                    </a:p>
                    <a:p>
                      <a:r>
                        <a:rPr lang="en-US" altLang="zh-TW" sz="1600" b="1" i="1" dirty="0" smtClean="0">
                          <a:effectLst/>
                        </a:rPr>
                        <a:t>variable,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與缺少的數據相對應的字符串集。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8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err="1" smtClean="0">
                          <a:effectLst/>
                        </a:rPr>
                        <a:t>filling_values</a:t>
                      </a:r>
                      <a:r>
                        <a:rPr lang="en-US" altLang="zh-TW" sz="1600" b="1" i="1" dirty="0" smtClean="0"/>
                        <a:t> : </a:t>
                      </a:r>
                    </a:p>
                    <a:p>
                      <a:r>
                        <a:rPr lang="en-US" altLang="zh-TW" sz="1600" b="1" i="1" dirty="0" smtClean="0">
                          <a:effectLst/>
                        </a:rPr>
                        <a:t>variable,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缺少數據時用作默認值的一組值。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i="1" dirty="0" err="1" smtClean="0">
                          <a:effectLst/>
                        </a:rPr>
                        <a:t>usecols</a:t>
                      </a:r>
                      <a:r>
                        <a:rPr lang="en-US" altLang="zh-TW" sz="1600" b="1" i="1" dirty="0" smtClean="0"/>
                        <a:t> :</a:t>
                      </a:r>
                    </a:p>
                    <a:p>
                      <a:r>
                        <a:rPr lang="en-US" altLang="zh-TW" sz="1600" b="1" i="1" dirty="0" smtClean="0">
                          <a:effectLst/>
                        </a:rPr>
                        <a:t>sequence, optional</a:t>
                      </a:r>
                      <a:endParaRPr lang="zh-TW" alt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要讀取的列，第一列為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。例如， 將提取第二，第五和第六列。</a:t>
                      </a:r>
                      <a:r>
                        <a:rPr lang="en-US" altLang="zh-TW" sz="1200" b="1" i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usecols</a:t>
                      </a:r>
                      <a:r>
                        <a:rPr lang="en-US" altLang="zh-TW" sz="1200" b="1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= (1, 4, 5)</a:t>
                      </a:r>
                      <a:endParaRPr lang="zh-TW" altLang="en-US" sz="1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62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3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1145</Words>
  <Application>Microsoft Office PowerPoint</Application>
  <PresentationFormat>如螢幕大小 (4:3)</PresentationFormat>
  <Paragraphs>137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Menlo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ren</dc:creator>
  <cp:lastModifiedBy>薛 博仁</cp:lastModifiedBy>
  <cp:revision>20</cp:revision>
  <dcterms:created xsi:type="dcterms:W3CDTF">2020-03-26T06:40:15Z</dcterms:created>
  <dcterms:modified xsi:type="dcterms:W3CDTF">2020-04-05T08:55:24Z</dcterms:modified>
</cp:coreProperties>
</file>