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6" r:id="rId6"/>
    <p:sldId id="265" r:id="rId7"/>
    <p:sldId id="292" r:id="rId8"/>
    <p:sldId id="280" r:id="rId9"/>
    <p:sldId id="261" r:id="rId10"/>
    <p:sldId id="289" r:id="rId11"/>
    <p:sldId id="281" r:id="rId12"/>
    <p:sldId id="282" r:id="rId13"/>
    <p:sldId id="267" r:id="rId14"/>
    <p:sldId id="268" r:id="rId15"/>
    <p:sldId id="290" r:id="rId16"/>
    <p:sldId id="283" r:id="rId17"/>
    <p:sldId id="269" r:id="rId18"/>
    <p:sldId id="275" r:id="rId19"/>
    <p:sldId id="291" r:id="rId20"/>
    <p:sldId id="276" r:id="rId21"/>
    <p:sldId id="278" r:id="rId22"/>
    <p:sldId id="277" r:id="rId23"/>
    <p:sldId id="270" r:id="rId24"/>
    <p:sldId id="284" r:id="rId25"/>
    <p:sldId id="271" r:id="rId26"/>
    <p:sldId id="273" r:id="rId27"/>
    <p:sldId id="287" r:id="rId28"/>
    <p:sldId id="288" r:id="rId29"/>
    <p:sldId id="274" r:id="rId30"/>
    <p:sldId id="262" r:id="rId31"/>
    <p:sldId id="263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61" autoAdjust="0"/>
  </p:normalViewPr>
  <p:slideViewPr>
    <p:cSldViewPr snapToGrid="0">
      <p:cViewPr varScale="1">
        <p:scale>
          <a:sx n="83" d="100"/>
          <a:sy n="83" d="100"/>
        </p:scale>
        <p:origin x="2322" y="8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5AFA5-2900-4CB0-84B5-9CF00C848AC8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9E40-7B64-47AB-ABD2-511B38BE6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1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多類別含義即多個類別的物件進行處理</a:t>
            </a:r>
            <a:endParaRPr lang="en-US" altLang="zh-TW" dirty="0" smtClean="0"/>
          </a:p>
          <a:p>
            <a:r>
              <a:rPr lang="zh-TW" altLang="en-US" dirty="0" smtClean="0"/>
              <a:t>那常見的多類別分類是以二元作為多次的判別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64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71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那在本次的分類，共使用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訓練</a:t>
            </a:r>
            <a:endParaRPr lang="en-US" altLang="zh-TW" dirty="0" smtClean="0"/>
          </a:p>
          <a:p>
            <a:r>
              <a:rPr lang="zh-TW" altLang="en-US" dirty="0" smtClean="0"/>
              <a:t>分別為全連接、</a:t>
            </a:r>
            <a:r>
              <a:rPr lang="en-US" altLang="zh-TW" dirty="0" smtClean="0"/>
              <a:t>CNN</a:t>
            </a:r>
            <a:r>
              <a:rPr lang="zh-TW" altLang="en-US" dirty="0" smtClean="0"/>
              <a:t>、影像擴增後的</a:t>
            </a:r>
            <a:r>
              <a:rPr lang="en-US" altLang="zh-TW" dirty="0" smtClean="0"/>
              <a:t>CNN</a:t>
            </a:r>
            <a:r>
              <a:rPr lang="zh-TW" altLang="en-US" dirty="0" smtClean="0"/>
              <a:t>作為討論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78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將十種物件標籤成</a:t>
            </a:r>
            <a:r>
              <a:rPr lang="en-US" altLang="zh-TW" dirty="0" smtClean="0"/>
              <a:t>0~9</a:t>
            </a:r>
            <a:r>
              <a:rPr lang="zh-TW" altLang="en-US" dirty="0" smtClean="0"/>
              <a:t>的編碼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37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那在本次的分類，共使用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訓練</a:t>
            </a:r>
            <a:endParaRPr lang="en-US" altLang="zh-TW" dirty="0" smtClean="0"/>
          </a:p>
          <a:p>
            <a:r>
              <a:rPr lang="zh-TW" altLang="en-US" dirty="0" smtClean="0"/>
              <a:t>分別為全連接、</a:t>
            </a:r>
            <a:r>
              <a:rPr lang="en-US" altLang="zh-TW" dirty="0" smtClean="0"/>
              <a:t>CNN</a:t>
            </a:r>
            <a:r>
              <a:rPr lang="zh-TW" altLang="en-US" dirty="0" smtClean="0"/>
              <a:t>、影像擴增後的</a:t>
            </a:r>
            <a:r>
              <a:rPr lang="en-US" altLang="zh-TW" dirty="0" smtClean="0"/>
              <a:t>CNN</a:t>
            </a:r>
            <a:r>
              <a:rPr lang="zh-TW" altLang="en-US" dirty="0" smtClean="0"/>
              <a:t>作為討論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15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我們第一個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使用的是全連接神經網路</a:t>
            </a:r>
            <a:endParaRPr lang="en-US" altLang="zh-TW" dirty="0" smtClean="0"/>
          </a:p>
          <a:p>
            <a:r>
              <a:rPr lang="zh-TW" altLang="en-US" dirty="0" smtClean="0"/>
              <a:t>主要使用全連接神經網路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3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0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456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121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6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809-942A-4921-831D-7A8369614B57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9CF1-C131-4C69-A89C-0793ED5D446E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66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65F4-46D5-47A1-8E36-56DC3BEC3BF1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D5B-FD94-45AF-9EDF-AF7E3A607F03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3A65-EECB-48BD-A8FB-E60E0F000F69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2FA5-CE7B-4FDB-AC15-BF39613CAE2D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3658-D1A3-4FCD-9B30-2FFCEA46A86E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BE4D-346D-4DC7-BA79-193702A46407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494-3C27-43E2-B0A7-B0C0C6D323EE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F47-323D-4FC5-A14E-A642F170741A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00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2454-C1AD-445F-BD92-DE8C99281940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3FE1-B911-4098-AF4D-6ED2907C5265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4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tsunami.info/fully-connected-neural-network/" TargetMode="External"/><Relationship Id="rId2" Type="http://schemas.openxmlformats.org/officeDocument/2006/relationships/hyperlink" Target="https://www.books.com.tw/products/0010847790?sloc=main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30281" y="2934897"/>
            <a:ext cx="5185161" cy="89495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8120" y="4900465"/>
            <a:ext cx="3805880" cy="1821011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報告學生：薛博仁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        號：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4050C042</a:t>
            </a:r>
          </a:p>
          <a:p>
            <a:pPr algn="l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大大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40521" y="537221"/>
            <a:ext cx="5185161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崑山科技大學資工所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3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3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Fully-connect Neural Network, FNN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2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7556" y="2313761"/>
            <a:ext cx="6731000" cy="4225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inputs = </a:t>
            </a:r>
            <a:r>
              <a:rPr lang="en-US" altLang="zh-TW" dirty="0" err="1"/>
              <a:t>keras.Input</a:t>
            </a:r>
            <a:r>
              <a:rPr lang="en-US" altLang="zh-TW" dirty="0"/>
              <a:t>(shape=(32, 32, 3))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layers.Flatten</a:t>
            </a:r>
            <a:r>
              <a:rPr lang="en-US" altLang="zh-TW" dirty="0"/>
              <a:t>()(inputs)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layers.Dense</a:t>
            </a:r>
            <a:r>
              <a:rPr lang="en-US" altLang="zh-TW" dirty="0"/>
              <a:t>(128,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layers.Dense</a:t>
            </a:r>
            <a:r>
              <a:rPr lang="en-US" altLang="zh-TW" dirty="0"/>
              <a:t>(256,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layers.Dense</a:t>
            </a:r>
            <a:r>
              <a:rPr lang="en-US" altLang="zh-TW" dirty="0"/>
              <a:t>(512,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layers.Dense</a:t>
            </a:r>
            <a:r>
              <a:rPr lang="en-US" altLang="zh-TW" dirty="0"/>
              <a:t>(512,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layers.Dropout</a:t>
            </a:r>
            <a:r>
              <a:rPr lang="en-US" altLang="zh-TW" dirty="0"/>
              <a:t>(0.2)(x)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layers.Dense</a:t>
            </a:r>
            <a:r>
              <a:rPr lang="en-US" altLang="zh-TW" dirty="0"/>
              <a:t>(256,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layers.Dropout</a:t>
            </a:r>
            <a:r>
              <a:rPr lang="en-US" altLang="zh-TW" dirty="0"/>
              <a:t>(0.2)(x)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layers.Dense</a:t>
            </a:r>
            <a:r>
              <a:rPr lang="en-US" altLang="zh-TW" dirty="0"/>
              <a:t>(64,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layers.Dropout</a:t>
            </a:r>
            <a:r>
              <a:rPr lang="en-US" altLang="zh-TW" dirty="0"/>
              <a:t>(0.2)(x)</a:t>
            </a:r>
          </a:p>
          <a:p>
            <a:r>
              <a:rPr lang="en-US" altLang="zh-TW" dirty="0"/>
              <a:t>outputs = </a:t>
            </a:r>
            <a:r>
              <a:rPr lang="en-US" altLang="zh-TW" dirty="0" err="1"/>
              <a:t>layers.Dense</a:t>
            </a:r>
            <a:r>
              <a:rPr lang="en-US" altLang="zh-TW" dirty="0"/>
              <a:t>(10, activation='</a:t>
            </a:r>
            <a:r>
              <a:rPr lang="en-US" altLang="zh-TW" dirty="0" err="1"/>
              <a:t>softmax</a:t>
            </a:r>
            <a:r>
              <a:rPr lang="en-US" altLang="zh-TW" dirty="0"/>
              <a:t>')(x) 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建立網路模型</a:t>
            </a:r>
            <a:r>
              <a:rPr lang="en-US" altLang="zh-TW" dirty="0"/>
              <a:t>(</a:t>
            </a:r>
            <a:r>
              <a:rPr lang="zh-TW" altLang="en-US" dirty="0"/>
              <a:t>將輸入到輸出所有經過的網路層連接起來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model_1 = </a:t>
            </a:r>
            <a:r>
              <a:rPr lang="en-US" altLang="zh-TW" dirty="0" err="1"/>
              <a:t>keras.Model</a:t>
            </a:r>
            <a:r>
              <a:rPr lang="en-US" altLang="zh-TW" dirty="0"/>
              <a:t>(inputs, outputs, name='model-1')</a:t>
            </a:r>
          </a:p>
          <a:p>
            <a:r>
              <a:rPr lang="en-US" altLang="zh-TW" dirty="0"/>
              <a:t>model_1.summary()  # </a:t>
            </a:r>
            <a:r>
              <a:rPr lang="zh-TW" altLang="en-US" dirty="0"/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13571" y="2313761"/>
            <a:ext cx="4568383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keras.Input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：輸入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輸入影像大小為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32x32x3)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layers.MaxPool2D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：池化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4"/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對特徵圖下採樣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layers.Flatten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：扁平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特徵圖轉成一維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每次訓練隨機丟棄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：全連接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隱藏層使用</a:t>
            </a: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輸出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層使用</a:t>
            </a: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i="0" dirty="0">
              <a:solidFill>
                <a:schemeClr val="accent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1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0925" y="18808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09"/>
            <a:ext cx="4869445" cy="445854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57" y="2250209"/>
            <a:ext cx="3076575" cy="9715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5576557" y="3463251"/>
            <a:ext cx="30765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Total </a:t>
            </a:r>
            <a:r>
              <a:rPr lang="en-US" altLang="zh-TW" sz="1600" b="1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params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：總使用參數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9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history_1 = model_1.fit(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8" y="4472592"/>
            <a:ext cx="8809058" cy="1263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40925" y="37654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4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4" y="1355259"/>
            <a:ext cx="8111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Networks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02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108" y="2314162"/>
            <a:ext cx="67310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 = layers.Conv2D(64,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')(inputs)</a:t>
            </a:r>
          </a:p>
          <a:p>
            <a:r>
              <a:rPr lang="en-US" altLang="zh-TW" dirty="0"/>
              <a:t>x = layers.MaxPool2D()(x)</a:t>
            </a:r>
          </a:p>
          <a:p>
            <a:r>
              <a:rPr lang="en-US" altLang="zh-TW" dirty="0"/>
              <a:t>x = layers.Conv2D(128,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layers.Conv2D(256,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layers.Conv2D(128,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layers.Conv2D(64,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layers.Flatten</a:t>
            </a:r>
            <a:r>
              <a:rPr lang="en-US" altLang="zh-TW" dirty="0"/>
              <a:t>()(x)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layers.Dense</a:t>
            </a:r>
            <a:r>
              <a:rPr lang="en-US" altLang="zh-TW" dirty="0"/>
              <a:t>(64,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layers.Dropout</a:t>
            </a:r>
            <a:r>
              <a:rPr lang="en-US" altLang="zh-TW" dirty="0"/>
              <a:t>(0.5)(x)</a:t>
            </a:r>
          </a:p>
          <a:p>
            <a:r>
              <a:rPr lang="en-US" altLang="zh-TW" dirty="0"/>
              <a:t>outputs = </a:t>
            </a:r>
            <a:r>
              <a:rPr lang="en-US" altLang="zh-TW" dirty="0" err="1"/>
              <a:t>layers.Dense</a:t>
            </a:r>
            <a:r>
              <a:rPr lang="en-US" altLang="zh-TW" dirty="0"/>
              <a:t>(10, activation='</a:t>
            </a:r>
            <a:r>
              <a:rPr lang="en-US" altLang="zh-TW" dirty="0" err="1"/>
              <a:t>softmax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建立網路模型</a:t>
            </a:r>
            <a:r>
              <a:rPr lang="en-US" altLang="zh-TW" dirty="0"/>
              <a:t>(</a:t>
            </a:r>
            <a:r>
              <a:rPr lang="zh-TW" altLang="en-US" dirty="0"/>
              <a:t>將輸入到輸出所有經過的網路層連接起來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model_2 = </a:t>
            </a:r>
            <a:r>
              <a:rPr lang="en-US" altLang="zh-TW" dirty="0" err="1"/>
              <a:t>keras.Model</a:t>
            </a:r>
            <a:r>
              <a:rPr lang="en-US" altLang="zh-TW" dirty="0"/>
              <a:t>(inputs, outputs, name='model-2')</a:t>
            </a:r>
          </a:p>
          <a:p>
            <a:r>
              <a:rPr lang="en-US" altLang="zh-TW" dirty="0"/>
              <a:t>model_2.summary()  # </a:t>
            </a:r>
            <a:r>
              <a:rPr lang="zh-TW" altLang="en-US" dirty="0"/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04822" y="1376004"/>
            <a:ext cx="3723431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keras.Input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：輸入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輸入影像大小為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32x32x3)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layers.Conv2D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：卷積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激活函數，以及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kernel)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layers.MaxPool2D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：池化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對特徵圖下採樣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layers.Flatten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：扁平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特徵圖轉成一維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每次訓練隨機丟棄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：全連接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隱藏層使用</a:t>
            </a: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激活函數，輸出層使用</a:t>
            </a: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i="0" dirty="0">
              <a:solidFill>
                <a:schemeClr val="accent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96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8" name="矩形 7"/>
          <p:cNvSpPr/>
          <p:nvPr/>
        </p:nvSpPr>
        <p:spPr>
          <a:xfrm>
            <a:off x="840925" y="18808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10"/>
            <a:ext cx="4869445" cy="412218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015" y="3151569"/>
            <a:ext cx="2990850" cy="11525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965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history_2 = model_2.fit(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4" y="4197520"/>
            <a:ext cx="8645023" cy="14454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40925" y="37654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4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4" y="1355259"/>
            <a:ext cx="6687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Argumenta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取一張測試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0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 = 3</a:t>
            </a:r>
          </a:p>
          <a:p>
            <a:r>
              <a:rPr lang="en-US" altLang="zh-TW" dirty="0"/>
              <a:t>y = 7</a:t>
            </a:r>
          </a:p>
          <a:p>
            <a:r>
              <a:rPr lang="en-US" altLang="zh-TW" dirty="0" err="1"/>
              <a:t>image_test</a:t>
            </a:r>
            <a:r>
              <a:rPr lang="en-US" altLang="zh-TW" dirty="0"/>
              <a:t> = output[y*32:(y+1)*32, x*32:(x+1)*32, :]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</a:t>
            </a:r>
            <a:r>
              <a:rPr lang="en-US" altLang="zh-TW" dirty="0" err="1"/>
              <a:t>image_test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取一張測試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55" y="3677920"/>
            <a:ext cx="2524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23428" y="460309"/>
            <a:ext cx="138228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綱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9995" y="1957165"/>
            <a:ext cx="4361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2400" b="1" i="0" dirty="0" smtClean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2400" b="1" i="0" dirty="0" smtClean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2400" b="1" i="0" dirty="0" smtClean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 smtClean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0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/>
              <a:t>flip(x):</a:t>
            </a:r>
          </a:p>
          <a:p>
            <a:r>
              <a:rPr lang="en-US" altLang="zh-TW" dirty="0"/>
              <a:t>    """</a:t>
            </a:r>
          </a:p>
          <a:p>
            <a:r>
              <a:rPr lang="en-US" altLang="zh-TW" dirty="0"/>
              <a:t>    flip image(</a:t>
            </a:r>
            <a:r>
              <a:rPr lang="zh-TW" altLang="en-US" dirty="0"/>
              <a:t>翻轉影像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"""</a:t>
            </a:r>
          </a:p>
          <a:p>
            <a:r>
              <a:rPr lang="en-US" altLang="zh-TW" dirty="0"/>
              <a:t>    x = </a:t>
            </a:r>
            <a:r>
              <a:rPr lang="en-US" altLang="zh-TW" dirty="0" err="1"/>
              <a:t>tf.image.random_flip_left_right</a:t>
            </a:r>
            <a:r>
              <a:rPr lang="en-US" altLang="zh-TW" dirty="0"/>
              <a:t>(x)  # </a:t>
            </a:r>
            <a:r>
              <a:rPr lang="zh-TW" altLang="en-US" dirty="0"/>
              <a:t>隨機左右翻轉影像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return x</a:t>
            </a:r>
          </a:p>
          <a:p>
            <a:endParaRPr lang="en-US" altLang="zh-TW" dirty="0"/>
          </a:p>
          <a:p>
            <a:r>
              <a:rPr lang="en-US" altLang="zh-TW" dirty="0"/>
              <a:t>image_2 = flip(</a:t>
            </a:r>
            <a:r>
              <a:rPr lang="en-US" altLang="zh-TW" dirty="0" err="1"/>
              <a:t>image_test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image = </a:t>
            </a:r>
            <a:r>
              <a:rPr lang="en-US" altLang="zh-TW" dirty="0" err="1"/>
              <a:t>np.hstack</a:t>
            </a:r>
            <a:r>
              <a:rPr lang="en-US" altLang="zh-TW" dirty="0"/>
              <a:t>((</a:t>
            </a:r>
            <a:r>
              <a:rPr lang="en-US" altLang="zh-TW" dirty="0" err="1"/>
              <a:t>image_test</a:t>
            </a:r>
            <a:r>
              <a:rPr lang="en-US" altLang="zh-TW" dirty="0"/>
              <a:t>, image_2))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(image)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水平翻轉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299" y="4320443"/>
            <a:ext cx="3195471" cy="17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/>
              <a:t>def rotate(x):</a:t>
            </a:r>
          </a:p>
          <a:p>
            <a:r>
              <a:rPr lang="en-US" altLang="zh-TW"/>
              <a:t>    """</a:t>
            </a:r>
          </a:p>
          <a:p>
            <a:r>
              <a:rPr lang="en-US" altLang="zh-TW"/>
              <a:t>    Rotation image(</a:t>
            </a:r>
            <a:r>
              <a:rPr lang="zh-TW" altLang="en-US"/>
              <a:t>影像旋轉</a:t>
            </a:r>
            <a:r>
              <a:rPr lang="en-US" altLang="zh-TW"/>
              <a:t>)</a:t>
            </a:r>
          </a:p>
          <a:p>
            <a:r>
              <a:rPr lang="en-US" altLang="zh-TW"/>
              <a:t>    """</a:t>
            </a:r>
          </a:p>
          <a:p>
            <a:r>
              <a:rPr lang="en-US" altLang="zh-TW"/>
              <a:t>    # </a:t>
            </a:r>
            <a:r>
              <a:rPr lang="zh-TW" altLang="en-US"/>
              <a:t>隨機選轉</a:t>
            </a:r>
            <a:r>
              <a:rPr lang="en-US" altLang="zh-TW"/>
              <a:t>n</a:t>
            </a:r>
            <a:r>
              <a:rPr lang="zh-TW" altLang="en-US"/>
              <a:t>次</a:t>
            </a:r>
            <a:r>
              <a:rPr lang="en-US" altLang="zh-TW"/>
              <a:t>(</a:t>
            </a:r>
            <a:r>
              <a:rPr lang="zh-TW" altLang="en-US"/>
              <a:t>通過</a:t>
            </a:r>
            <a:r>
              <a:rPr lang="en-US" altLang="zh-TW"/>
              <a:t>minval</a:t>
            </a:r>
            <a:r>
              <a:rPr lang="zh-TW" altLang="en-US"/>
              <a:t>和</a:t>
            </a:r>
            <a:r>
              <a:rPr lang="en-US" altLang="zh-TW"/>
              <a:t>maxval</a:t>
            </a:r>
            <a:r>
              <a:rPr lang="zh-TW" altLang="en-US"/>
              <a:t>設定</a:t>
            </a:r>
            <a:r>
              <a:rPr lang="en-US" altLang="zh-TW"/>
              <a:t>n</a:t>
            </a:r>
            <a:r>
              <a:rPr lang="zh-TW" altLang="en-US"/>
              <a:t>的範圍</a:t>
            </a:r>
            <a:r>
              <a:rPr lang="en-US" altLang="zh-TW"/>
              <a:t>)</a:t>
            </a:r>
            <a:r>
              <a:rPr lang="zh-TW" altLang="en-US"/>
              <a:t>，每次選轉</a:t>
            </a:r>
            <a:r>
              <a:rPr lang="en-US" altLang="zh-TW"/>
              <a:t>90</a:t>
            </a:r>
            <a:r>
              <a:rPr lang="zh-TW" altLang="en-US"/>
              <a:t>度</a:t>
            </a:r>
          </a:p>
          <a:p>
            <a:r>
              <a:rPr lang="zh-TW" altLang="en-US"/>
              <a:t>    </a:t>
            </a:r>
            <a:r>
              <a:rPr lang="en-US" altLang="zh-TW"/>
              <a:t>x = tf.image.rot90(x, tf.random.uniform(shape=[], minval=1, maxval=4, dtype=tf.int32))</a:t>
            </a:r>
          </a:p>
          <a:p>
            <a:r>
              <a:rPr lang="en-US" altLang="zh-TW"/>
              <a:t>    return x</a:t>
            </a:r>
          </a:p>
          <a:p>
            <a:endParaRPr lang="en-US" altLang="zh-TW"/>
          </a:p>
          <a:p>
            <a:r>
              <a:rPr lang="en-US" altLang="zh-TW"/>
              <a:t>image_2 = rotate(image_test)</a:t>
            </a:r>
          </a:p>
          <a:p>
            <a:r>
              <a:rPr lang="en-US" altLang="zh-TW"/>
              <a:t>image = np.hstack((image_test, image_2))</a:t>
            </a:r>
          </a:p>
          <a:p>
            <a:r>
              <a:rPr lang="en-US" altLang="zh-TW"/>
              <a:t>plt.imshow(image)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影像旋轉：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299" y="4321176"/>
            <a:ext cx="3533260" cy="18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/>
              <a:t>def color(x):</a:t>
            </a:r>
          </a:p>
          <a:p>
            <a:r>
              <a:rPr lang="en-US" altLang="zh-TW"/>
              <a:t>    """</a:t>
            </a:r>
          </a:p>
          <a:p>
            <a:r>
              <a:rPr lang="en-US" altLang="zh-TW"/>
              <a:t>     Color change(</a:t>
            </a:r>
            <a:r>
              <a:rPr lang="zh-TW" altLang="en-US"/>
              <a:t>改變顏色</a:t>
            </a:r>
            <a:r>
              <a:rPr lang="en-US" altLang="zh-TW"/>
              <a:t>)</a:t>
            </a:r>
          </a:p>
          <a:p>
            <a:r>
              <a:rPr lang="en-US" altLang="zh-TW"/>
              <a:t>    """</a:t>
            </a:r>
          </a:p>
          <a:p>
            <a:r>
              <a:rPr lang="en-US" altLang="zh-TW"/>
              <a:t>    x = tf.image.random_hue(x, 0.08)  # </a:t>
            </a:r>
            <a:r>
              <a:rPr lang="zh-TW" altLang="en-US"/>
              <a:t>隨機調整影像色調</a:t>
            </a:r>
          </a:p>
          <a:p>
            <a:r>
              <a:rPr lang="zh-TW" altLang="en-US"/>
              <a:t>    </a:t>
            </a:r>
            <a:r>
              <a:rPr lang="en-US" altLang="zh-TW"/>
              <a:t>x = tf.image.random_saturation(x, 0.6, 1.6)  # </a:t>
            </a:r>
            <a:r>
              <a:rPr lang="zh-TW" altLang="en-US"/>
              <a:t>隨機調整影像飽和度</a:t>
            </a:r>
          </a:p>
          <a:p>
            <a:r>
              <a:rPr lang="zh-TW" altLang="en-US"/>
              <a:t>    </a:t>
            </a:r>
            <a:r>
              <a:rPr lang="en-US" altLang="zh-TW"/>
              <a:t>x = tf.image.random_brightness(x, 0.05)  # </a:t>
            </a:r>
            <a:r>
              <a:rPr lang="zh-TW" altLang="en-US"/>
              <a:t>隨機調整影像亮度</a:t>
            </a:r>
          </a:p>
          <a:p>
            <a:r>
              <a:rPr lang="zh-TW" altLang="en-US"/>
              <a:t>    </a:t>
            </a:r>
            <a:r>
              <a:rPr lang="en-US" altLang="zh-TW"/>
              <a:t>x = tf.image.random_contrast(x, 0.7, 1.3)  # </a:t>
            </a:r>
            <a:r>
              <a:rPr lang="zh-TW" altLang="en-US"/>
              <a:t>隨機調整影像對比度</a:t>
            </a:r>
          </a:p>
          <a:p>
            <a:r>
              <a:rPr lang="zh-TW" altLang="en-US"/>
              <a:t>    </a:t>
            </a:r>
            <a:r>
              <a:rPr lang="en-US" altLang="zh-TW"/>
              <a:t>return x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image_2 = color(image_test)</a:t>
            </a:r>
          </a:p>
          <a:p>
            <a:r>
              <a:rPr lang="en-US" altLang="zh-TW"/>
              <a:t>image = np.hstack((image_test, image_2))</a:t>
            </a:r>
          </a:p>
          <a:p>
            <a:r>
              <a:rPr lang="en-US" altLang="zh-TW"/>
              <a:t>plt.imshow(image)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顏色轉換：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4576763"/>
            <a:ext cx="3143250" cy="17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使用影像擴增訓練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660" y="2324962"/>
            <a:ext cx="6731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inputs </a:t>
            </a:r>
            <a:r>
              <a:rPr lang="en-US" altLang="zh-TW" dirty="0"/>
              <a:t>= </a:t>
            </a:r>
            <a:r>
              <a:rPr lang="en-US" altLang="zh-TW" dirty="0" err="1"/>
              <a:t>keras.Input</a:t>
            </a:r>
            <a:r>
              <a:rPr lang="en-US" altLang="zh-TW" dirty="0"/>
              <a:t>(shape=(32, 32, 3))</a:t>
            </a:r>
          </a:p>
          <a:p>
            <a:r>
              <a:rPr lang="en-US" altLang="zh-TW" dirty="0"/>
              <a:t>x = layers.Conv2D(64,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')(inputs)</a:t>
            </a:r>
          </a:p>
          <a:p>
            <a:r>
              <a:rPr lang="en-US" altLang="zh-TW" dirty="0"/>
              <a:t>x = layers.MaxPool2D()(x)</a:t>
            </a:r>
          </a:p>
          <a:p>
            <a:r>
              <a:rPr lang="en-US" altLang="zh-TW" dirty="0"/>
              <a:t>x = layers.Conv2D(128,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layers.Conv2D(256,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layers.Conv2D(128,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layers.Conv2D(64,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layers.Flatten</a:t>
            </a:r>
            <a:r>
              <a:rPr lang="en-US" altLang="zh-TW" dirty="0"/>
              <a:t>()(x)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layers.Dense</a:t>
            </a:r>
            <a:r>
              <a:rPr lang="en-US" altLang="zh-TW" dirty="0"/>
              <a:t>(64,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layers.Dropout</a:t>
            </a:r>
            <a:r>
              <a:rPr lang="en-US" altLang="zh-TW" dirty="0"/>
              <a:t>(0.5)(x)</a:t>
            </a:r>
          </a:p>
          <a:p>
            <a:r>
              <a:rPr lang="en-US" altLang="zh-TW" dirty="0"/>
              <a:t>outputs = </a:t>
            </a:r>
            <a:r>
              <a:rPr lang="en-US" altLang="zh-TW" dirty="0" err="1"/>
              <a:t>layers.Dense</a:t>
            </a:r>
            <a:r>
              <a:rPr lang="en-US" altLang="zh-TW" dirty="0"/>
              <a:t>(10, activation='</a:t>
            </a:r>
            <a:r>
              <a:rPr lang="en-US" altLang="zh-TW" dirty="0" err="1"/>
              <a:t>softmax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建立網路模型</a:t>
            </a:r>
            <a:r>
              <a:rPr lang="en-US" altLang="zh-TW" dirty="0"/>
              <a:t>(</a:t>
            </a:r>
            <a:r>
              <a:rPr lang="zh-TW" altLang="en-US" dirty="0"/>
              <a:t>將輸入到輸出所有經過的網路層連接起來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model_3 = </a:t>
            </a:r>
            <a:r>
              <a:rPr lang="en-US" altLang="zh-TW" dirty="0" err="1"/>
              <a:t>keras.Model</a:t>
            </a:r>
            <a:r>
              <a:rPr lang="en-US" altLang="zh-TW" dirty="0"/>
              <a:t>(inputs, outputs, name='model-3')</a:t>
            </a:r>
          </a:p>
          <a:p>
            <a:r>
              <a:rPr lang="en-US" altLang="zh-TW" dirty="0"/>
              <a:t>model_3.summary()  # </a:t>
            </a:r>
            <a:r>
              <a:rPr lang="zh-TW" altLang="en-US" dirty="0"/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04822" y="1816924"/>
            <a:ext cx="3723431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keras.Input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：輸入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輸入影像大小為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32x32x3)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layers.Conv2D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：卷積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激活函數，以及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kernel)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layers.MaxPool2D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：池化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對特徵圖下採樣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layers.Flatten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：扁平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特徵圖轉成一維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每次訓練隨機丟棄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：全連接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隱藏層使用</a:t>
            </a: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激活函數，輸出層使用</a:t>
            </a: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i="0" dirty="0">
              <a:solidFill>
                <a:schemeClr val="accent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6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09"/>
            <a:ext cx="4851602" cy="41061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8" name="矩形 7"/>
          <p:cNvSpPr/>
          <p:nvPr/>
        </p:nvSpPr>
        <p:spPr>
          <a:xfrm>
            <a:off x="840925" y="18808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33" y="3303355"/>
            <a:ext cx="3124200" cy="1104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959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7311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（使用影增強方法訓練卷積神經網路）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history_3 </a:t>
            </a:r>
            <a:r>
              <a:rPr lang="en-US" altLang="zh-TW" dirty="0"/>
              <a:t>= model_3.fit(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4197520"/>
            <a:ext cx="8750581" cy="16888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40925" y="37654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12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569948" y="3948937"/>
            <a:ext cx="6997545" cy="1356615"/>
            <a:chOff x="1308253" y="2383771"/>
            <a:chExt cx="6997545" cy="1356615"/>
          </a:xfrm>
        </p:grpSpPr>
        <p:sp>
          <p:nvSpPr>
            <p:cNvPr id="5" name="矩形 4"/>
            <p:cNvSpPr/>
            <p:nvPr/>
          </p:nvSpPr>
          <p:spPr>
            <a:xfrm>
              <a:off x="1308253" y="2383771"/>
              <a:ext cx="673100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 smtClean="0"/>
                <a:t>loss_1</a:t>
              </a:r>
              <a:r>
                <a:rPr lang="en-US" altLang="zh-TW" dirty="0"/>
                <a:t>, acc_1 = model_1.evaluate(</a:t>
              </a:r>
              <a:r>
                <a:rPr lang="en-US" altLang="zh-TW" dirty="0" err="1"/>
                <a:t>test_data</a:t>
              </a:r>
              <a:r>
                <a:rPr lang="en-US" altLang="zh-TW" dirty="0" smtClean="0"/>
                <a:t>)</a:t>
              </a:r>
              <a:endParaRPr lang="en-US" altLang="zh-TW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08253" y="2817056"/>
              <a:ext cx="6997545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- 2s 15ms/step - loss: 2.1451 -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0.3976 2s 15ms/step - loss: 2.1451 -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0.39</a:t>
              </a:r>
            </a:p>
            <a:p>
              <a:r>
                <a:rPr lang="en-US" altLang="zh-TW" dirty="0"/>
                <a:t>Model-1 Accuracy: 0.397599995136261%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model_1.load_weights('lab4-logs/models/Best-model-1.hdf5</a:t>
            </a:r>
            <a:r>
              <a:rPr lang="en-US" altLang="zh-TW" dirty="0" smtClean="0"/>
              <a:t>')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94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model_2.load_weights('lab4-logs/models/Best-model-2.hdf5')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577031" y="3948937"/>
            <a:ext cx="6997545" cy="1083264"/>
            <a:chOff x="1308253" y="3956576"/>
            <a:chExt cx="6997545" cy="1083264"/>
          </a:xfrm>
        </p:grpSpPr>
        <p:sp>
          <p:nvSpPr>
            <p:cNvPr id="14" name="矩形 13"/>
            <p:cNvSpPr/>
            <p:nvPr/>
          </p:nvSpPr>
          <p:spPr>
            <a:xfrm>
              <a:off x="1308253" y="3956576"/>
              <a:ext cx="435253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loss_2, acc_2 = model_2.evaluate(</a:t>
              </a:r>
              <a:r>
                <a:rPr lang="en-US" altLang="zh-TW" dirty="0" err="1"/>
                <a:t>test_data</a:t>
              </a:r>
              <a:r>
                <a:rPr lang="en-US" altLang="zh-TW" dirty="0"/>
                <a:t>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308253" y="4393509"/>
              <a:ext cx="6997545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- 1s 9ms/step - loss: 2.2280 -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0.7182</a:t>
              </a:r>
            </a:p>
            <a:p>
              <a:r>
                <a:rPr lang="en-US" altLang="zh-TW" dirty="0"/>
                <a:t>Model-2 Accuracy: 0.7182000279426575%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8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model_3.load_weights('lab4-logs/models/Best-model-3.hdf5')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577031" y="3909521"/>
            <a:ext cx="7207097" cy="1088760"/>
            <a:chOff x="1308253" y="5252369"/>
            <a:chExt cx="7207097" cy="1088760"/>
          </a:xfrm>
        </p:grpSpPr>
        <p:sp>
          <p:nvSpPr>
            <p:cNvPr id="14" name="矩形 13"/>
            <p:cNvSpPr/>
            <p:nvPr/>
          </p:nvSpPr>
          <p:spPr>
            <a:xfrm>
              <a:off x="1308254" y="5694798"/>
              <a:ext cx="7207096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- 2s 10ms/step - loss: 0.6237 -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</a:t>
              </a:r>
              <a:r>
                <a:rPr lang="en-US" altLang="zh-TW" dirty="0" smtClean="0"/>
                <a:t>0.7999</a:t>
              </a:r>
              <a:endParaRPr lang="en-US" altLang="zh-TW" dirty="0"/>
            </a:p>
            <a:p>
              <a:r>
                <a:rPr lang="en-US" altLang="zh-TW" dirty="0" smtClean="0"/>
                <a:t>Model-3 </a:t>
              </a:r>
              <a:r>
                <a:rPr lang="en-US" altLang="zh-TW" dirty="0"/>
                <a:t>Accuracy: 0.7998999953269958%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08253" y="5252369"/>
              <a:ext cx="435253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loss_3, acc_3 = model_3.evaluate(</a:t>
              </a:r>
              <a:r>
                <a:rPr lang="en-US" altLang="zh-TW" dirty="0" err="1"/>
                <a:t>test_data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31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acc</a:t>
            </a:r>
            <a:r>
              <a:rPr lang="en-US" altLang="zh-TW" dirty="0"/>
              <a:t> = [acc_1, acc_2, acc_3]</a:t>
            </a:r>
          </a:p>
          <a:p>
            <a:endParaRPr lang="en-US" altLang="zh-TW" dirty="0"/>
          </a:p>
          <a:p>
            <a:r>
              <a:rPr lang="en-US" altLang="zh-TW" dirty="0" err="1"/>
              <a:t>dict</a:t>
            </a:r>
            <a:r>
              <a:rPr lang="en-US" altLang="zh-TW" dirty="0"/>
              <a:t> = {"Loss": loss,  </a:t>
            </a:r>
          </a:p>
          <a:p>
            <a:r>
              <a:rPr lang="en-US" altLang="zh-TW" dirty="0"/>
              <a:t>        "Accuracy": </a:t>
            </a:r>
            <a:r>
              <a:rPr lang="en-US" altLang="zh-TW" dirty="0" err="1"/>
              <a:t>acc</a:t>
            </a:r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df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0924" y="1880877"/>
            <a:ext cx="422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顯示預測的損失值與準確度結果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55" y="4578350"/>
            <a:ext cx="2477524" cy="1873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73755" y="2191052"/>
            <a:ext cx="372343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sz="16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：即為損失率</a:t>
            </a:r>
            <a:endParaRPr lang="en-US" altLang="zh-TW" sz="1600" b="1" i="0" dirty="0" smtClean="0">
              <a:solidFill>
                <a:schemeClr val="accent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：即為準確率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Pd.DataFrame</a:t>
            </a:r>
            <a:r>
              <a:rPr lang="zh-TW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：為二維表格</a:t>
            </a:r>
            <a:endParaRPr lang="en-US" altLang="zh-TW" sz="16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5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332122"/>
            <a:ext cx="264706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7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一、前言</a:t>
            </a:r>
            <a:endParaRPr lang="zh-TW" altLang="en-US" sz="4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957" y="1433512"/>
            <a:ext cx="52006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40742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100" y="1675154"/>
            <a:ext cx="758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www.books.com.tw/products/0010847790?sloc=main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>
                <a:hlinkClick r:id="rId3"/>
              </a:rPr>
              <a:t>https://www.tinytsunami.info/fully-connected-neural-network/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343538" y="2912952"/>
            <a:ext cx="2578698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</a:t>
            </a:r>
            <a:r>
              <a:rPr lang="zh-TW" altLang="en-US" sz="48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訓練方法：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31" y="1753079"/>
            <a:ext cx="4533570" cy="450776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9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</a:t>
            </a:r>
            <a:r>
              <a:rPr lang="zh-TW" altLang="en-US" sz="48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訓練方法：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1" y="2433620"/>
            <a:ext cx="2796822" cy="259885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891" y="2433620"/>
            <a:ext cx="2486243" cy="27909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43" y="2433621"/>
            <a:ext cx="3173814" cy="273705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5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</a:t>
            </a:r>
            <a:r>
              <a:rPr lang="zh-TW" altLang="en-US" sz="48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6" y="2337622"/>
            <a:ext cx="2841277" cy="28222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58" y="2337622"/>
            <a:ext cx="2894652" cy="288498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65" y="2337622"/>
            <a:ext cx="2857346" cy="300638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2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1030476" y="1534622"/>
            <a:ext cx="3208922" cy="5992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</a:t>
            </a:r>
            <a:r>
              <a:rPr lang="en-US" altLang="zh-TW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98" y="2402985"/>
            <a:ext cx="4262369" cy="330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0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的所有圖片被分為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個類別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0~9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數字作為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之編碼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7646" y="2459500"/>
            <a:ext cx="457200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: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airplain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飛機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: automobile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汽車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: bird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: cat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貓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: deer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: dog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: frog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青蛙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: horse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: ship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: truck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剪去並圓角化單一角落矩形 3"/>
          <p:cNvSpPr/>
          <p:nvPr/>
        </p:nvSpPr>
        <p:spPr>
          <a:xfrm>
            <a:off x="2608242" y="1210135"/>
            <a:ext cx="3849708" cy="1569659"/>
          </a:xfrm>
          <a:prstGeom prst="snip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並圓角化單一角落矩形 7"/>
          <p:cNvSpPr/>
          <p:nvPr/>
        </p:nvSpPr>
        <p:spPr>
          <a:xfrm>
            <a:off x="2608239" y="2945561"/>
            <a:ext cx="3849708" cy="1569659"/>
          </a:xfrm>
          <a:prstGeom prst="snip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剪去並圓角化單一角落矩形 8"/>
          <p:cNvSpPr/>
          <p:nvPr/>
        </p:nvSpPr>
        <p:spPr>
          <a:xfrm>
            <a:off x="2608239" y="4641594"/>
            <a:ext cx="3849708" cy="1833075"/>
          </a:xfrm>
          <a:prstGeom prst="snip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55767" y="1376004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</a:p>
          <a:p>
            <a:pPr algn="ctr"/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全連接神經網路）</a:t>
            </a:r>
          </a:p>
        </p:txBody>
      </p:sp>
      <p:sp>
        <p:nvSpPr>
          <p:cNvPr id="11" name="矩形 10"/>
          <p:cNvSpPr/>
          <p:nvPr/>
        </p:nvSpPr>
        <p:spPr>
          <a:xfrm>
            <a:off x="3151201" y="311886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</a:p>
          <a:p>
            <a:pPr algn="ctr"/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58977" y="4675221"/>
            <a:ext cx="2031325" cy="1585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</a:p>
          <a:p>
            <a:pPr algn="ctr"/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Argumenta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7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 rot="5400000">
            <a:off x="4238641" y="2647868"/>
            <a:ext cx="471998" cy="4051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5400000">
            <a:off x="4238641" y="4291764"/>
            <a:ext cx="471998" cy="4051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608239" y="2153813"/>
            <a:ext cx="384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Fully-Connected Neural Network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84959" y="3949857"/>
            <a:ext cx="3696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Neural Networks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33908" y="5709666"/>
            <a:ext cx="36962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Neural Networks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0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2269</TotalTime>
  <Words>1778</Words>
  <Application>Microsoft Office PowerPoint</Application>
  <PresentationFormat>如螢幕大小 (4:3)</PresentationFormat>
  <Paragraphs>316</Paragraphs>
  <Slides>31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Office 佈景主題</vt:lpstr>
      <vt:lpstr>多類別分類問題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多類別分類問題</dc:title>
  <dc:creator>薛 博仁</dc:creator>
  <cp:lastModifiedBy>薛 博仁</cp:lastModifiedBy>
  <cp:revision>37</cp:revision>
  <dcterms:created xsi:type="dcterms:W3CDTF">2020-04-16T08:29:00Z</dcterms:created>
  <dcterms:modified xsi:type="dcterms:W3CDTF">2020-05-01T13:23:23Z</dcterms:modified>
</cp:coreProperties>
</file>