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gzPqNyOo+yxat78y/YKGOFp8C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af15c19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af15c1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This is preliminary study on Machining sensors on PMMA Machining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 type="body"/>
          </p:nvPr>
        </p:nvSpPr>
        <p:spPr>
          <a:xfrm>
            <a:off x="838200" y="529389"/>
            <a:ext cx="10515600" cy="126841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WHEN MAIN Function is run on machining data </a:t>
            </a:r>
            <a:r>
              <a:rPr b="1" lang="en-US"/>
              <a:t>Run4</a:t>
            </a:r>
            <a:endParaRPr/>
          </a:p>
          <a:p>
            <a:pPr indent="-228600" lvl="0" marL="228600" rtl="0" algn="l">
              <a:lnSpc>
                <a:spcPct val="90000"/>
              </a:lnSpc>
              <a:spcBef>
                <a:spcPts val="1000"/>
              </a:spcBef>
              <a:spcAft>
                <a:spcPts val="0"/>
              </a:spcAft>
              <a:buClr>
                <a:schemeClr val="dk1"/>
              </a:buClr>
              <a:buSzPct val="100000"/>
              <a:buChar char="•"/>
            </a:pPr>
            <a:r>
              <a:rPr lang="en-US"/>
              <a:t>When Code runs, it asks you to hand-pick 12 points of Force data. Blue is Fx, Yellow is Fy and Green is Fz.</a:t>
            </a:r>
            <a:endParaRPr/>
          </a:p>
        </p:txBody>
      </p:sp>
      <p:pic>
        <p:nvPicPr>
          <p:cNvPr id="162" name="Google Shape;162;p10"/>
          <p:cNvPicPr preferRelativeResize="0"/>
          <p:nvPr/>
        </p:nvPicPr>
        <p:blipFill rotWithShape="1">
          <a:blip r:embed="rId3">
            <a:alphaModFix/>
          </a:blip>
          <a:srcRect b="0" l="0" r="0" t="0"/>
          <a:stretch/>
        </p:blipFill>
        <p:spPr>
          <a:xfrm>
            <a:off x="224590" y="1974809"/>
            <a:ext cx="2393030" cy="2028239"/>
          </a:xfrm>
          <a:prstGeom prst="rect">
            <a:avLst/>
          </a:prstGeom>
          <a:noFill/>
          <a:ln>
            <a:noFill/>
          </a:ln>
        </p:spPr>
      </p:pic>
      <p:pic>
        <p:nvPicPr>
          <p:cNvPr id="163" name="Google Shape;163;p10"/>
          <p:cNvPicPr preferRelativeResize="0"/>
          <p:nvPr/>
        </p:nvPicPr>
        <p:blipFill rotWithShape="1">
          <a:blip r:embed="rId4">
            <a:alphaModFix/>
          </a:blip>
          <a:srcRect b="0" l="0" r="0" t="0"/>
          <a:stretch/>
        </p:blipFill>
        <p:spPr>
          <a:xfrm>
            <a:off x="2823410" y="1991938"/>
            <a:ext cx="9144000" cy="2206224"/>
          </a:xfrm>
          <a:prstGeom prst="rect">
            <a:avLst/>
          </a:prstGeom>
          <a:noFill/>
          <a:ln>
            <a:noFill/>
          </a:ln>
        </p:spPr>
      </p:pic>
      <p:sp>
        <p:nvSpPr>
          <p:cNvPr id="164" name="Google Shape;164;p10"/>
          <p:cNvSpPr txBox="1"/>
          <p:nvPr/>
        </p:nvSpPr>
        <p:spPr>
          <a:xfrm>
            <a:off x="2576261" y="4460033"/>
            <a:ext cx="6124074" cy="1200329"/>
          </a:xfrm>
          <a:prstGeom prst="rect">
            <a:avLst/>
          </a:prstGeom>
          <a:blipFill rotWithShape="1">
            <a:blip r:embed="rId5">
              <a:alphaModFix/>
            </a:blip>
            <a:stretch>
              <a:fillRect b="-7613" l="-895" r="0" t="-355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Problems is the code.</a:t>
            </a:r>
            <a:endParaRPr/>
          </a:p>
        </p:txBody>
      </p:sp>
      <p:sp>
        <p:nvSpPr>
          <p:cNvPr id="170" name="Google Shape;17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Cycle for each index from IR sensor is not fixed, it fluctuates 200-202 even though the spindle speed is supposed to be constant.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Sometimes code fails to detect/record 100 cycles.</a:t>
            </a:r>
            <a:endParaRPr/>
          </a:p>
          <a:p>
            <a:pPr indent="0" lvl="0" marL="0" rtl="0" algn="l">
              <a:lnSpc>
                <a:spcPct val="90000"/>
              </a:lnSpc>
              <a:spcBef>
                <a:spcPts val="1000"/>
              </a:spcBef>
              <a:spcAft>
                <a:spcPts val="0"/>
              </a:spcAft>
              <a:buClr>
                <a:schemeClr val="dk1"/>
              </a:buClr>
              <a:buSzPts val="2800"/>
              <a:buNone/>
            </a:pPr>
            <a:r>
              <a:rPr lang="en-US"/>
              <a:t>For example 4</a:t>
            </a:r>
            <a:r>
              <a:rPr baseline="30000" lang="en-US"/>
              <a:t>th</a:t>
            </a:r>
            <a:r>
              <a:rPr lang="en-US"/>
              <a:t> channel`s 5</a:t>
            </a:r>
            <a:r>
              <a:rPr baseline="30000" lang="en-US"/>
              <a:t>th</a:t>
            </a:r>
            <a:r>
              <a:rPr lang="en-US"/>
              <a:t> 100 cycle average is shown on left but  </a:t>
            </a:r>
            <a:endParaRPr/>
          </a:p>
          <a:p>
            <a:pPr indent="0" lvl="0" marL="0" rtl="0" algn="l">
              <a:lnSpc>
                <a:spcPct val="90000"/>
              </a:lnSpc>
              <a:spcBef>
                <a:spcPts val="1000"/>
              </a:spcBef>
              <a:spcAft>
                <a:spcPts val="0"/>
              </a:spcAft>
              <a:buClr>
                <a:schemeClr val="dk1"/>
              </a:buClr>
              <a:buSzPts val="2800"/>
              <a:buNone/>
            </a:pPr>
            <a:r>
              <a:rPr lang="en-US"/>
              <a:t>4</a:t>
            </a:r>
            <a:r>
              <a:rPr baseline="30000" lang="en-US"/>
              <a:t>th</a:t>
            </a:r>
            <a:r>
              <a:rPr lang="en-US"/>
              <a:t> channel`s 6</a:t>
            </a:r>
            <a:r>
              <a:rPr baseline="30000" lang="en-US"/>
              <a:t>th</a:t>
            </a:r>
            <a:r>
              <a:rPr lang="en-US"/>
              <a:t> did not work.</a:t>
            </a:r>
            <a:endParaRPr/>
          </a:p>
        </p:txBody>
      </p:sp>
      <p:pic>
        <p:nvPicPr>
          <p:cNvPr id="171" name="Google Shape;171;p11"/>
          <p:cNvPicPr preferRelativeResize="0"/>
          <p:nvPr/>
        </p:nvPicPr>
        <p:blipFill rotWithShape="1">
          <a:blip r:embed="rId3">
            <a:alphaModFix/>
          </a:blip>
          <a:srcRect b="0" l="0" r="0" t="0"/>
          <a:stretch/>
        </p:blipFill>
        <p:spPr>
          <a:xfrm>
            <a:off x="838200" y="4463512"/>
            <a:ext cx="4353614" cy="2394488"/>
          </a:xfrm>
          <a:prstGeom prst="rect">
            <a:avLst/>
          </a:prstGeom>
          <a:noFill/>
          <a:ln>
            <a:noFill/>
          </a:ln>
        </p:spPr>
      </p:pic>
      <p:pic>
        <p:nvPicPr>
          <p:cNvPr id="172" name="Google Shape;172;p11"/>
          <p:cNvPicPr preferRelativeResize="0"/>
          <p:nvPr/>
        </p:nvPicPr>
        <p:blipFill rotWithShape="1">
          <a:blip r:embed="rId4">
            <a:alphaModFix/>
          </a:blip>
          <a:srcRect b="0" l="0" r="0" t="0"/>
          <a:stretch/>
        </p:blipFill>
        <p:spPr>
          <a:xfrm>
            <a:off x="6084976" y="4463512"/>
            <a:ext cx="4375662" cy="23944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Work</a:t>
            </a:r>
            <a:endParaRPr/>
          </a:p>
        </p:txBody>
      </p:sp>
      <p:sp>
        <p:nvSpPr>
          <p:cNvPr id="178" name="Google Shape;17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Incorporate Microphone and AE sensor.</a:t>
            </a:r>
            <a:endParaRPr/>
          </a:p>
          <a:p>
            <a:pPr indent="-228600" lvl="0" marL="228600" rtl="0" algn="l">
              <a:lnSpc>
                <a:spcPct val="90000"/>
              </a:lnSpc>
              <a:spcBef>
                <a:spcPts val="1000"/>
              </a:spcBef>
              <a:spcAft>
                <a:spcPts val="0"/>
              </a:spcAft>
              <a:buClr>
                <a:schemeClr val="dk1"/>
              </a:buClr>
              <a:buSzPts val="2800"/>
              <a:buChar char="•"/>
            </a:pPr>
            <a:r>
              <a:rPr lang="en-US"/>
              <a:t>Make it more robust</a:t>
            </a:r>
            <a:endParaRPr/>
          </a:p>
          <a:p>
            <a:pPr indent="-228600" lvl="0" marL="228600" rtl="0" algn="l">
              <a:lnSpc>
                <a:spcPct val="90000"/>
              </a:lnSpc>
              <a:spcBef>
                <a:spcPts val="1000"/>
              </a:spcBef>
              <a:spcAft>
                <a:spcPts val="0"/>
              </a:spcAft>
              <a:buClr>
                <a:schemeClr val="dk1"/>
              </a:buClr>
              <a:buSzPts val="2800"/>
              <a:buChar char="•"/>
            </a:pPr>
            <a:r>
              <a:rPr lang="en-US"/>
              <a:t>Redesign it for our data acquisition plan.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caf15c1926_0_0"/>
          <p:cNvSpPr txBox="1"/>
          <p:nvPr>
            <p:ph type="title"/>
          </p:nvPr>
        </p:nvSpPr>
        <p:spPr>
          <a:xfrm>
            <a:off x="838200" y="0"/>
            <a:ext cx="10515600" cy="105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Pre-processing for brass</a:t>
            </a:r>
            <a:endParaRPr/>
          </a:p>
        </p:txBody>
      </p:sp>
      <p:pic>
        <p:nvPicPr>
          <p:cNvPr id="184" name="Google Shape;184;gcaf15c1926_0_0"/>
          <p:cNvPicPr preferRelativeResize="0"/>
          <p:nvPr/>
        </p:nvPicPr>
        <p:blipFill>
          <a:blip r:embed="rId3">
            <a:alphaModFix/>
          </a:blip>
          <a:stretch>
            <a:fillRect/>
          </a:stretch>
        </p:blipFill>
        <p:spPr>
          <a:xfrm>
            <a:off x="152400" y="1210200"/>
            <a:ext cx="3244050" cy="2681300"/>
          </a:xfrm>
          <a:prstGeom prst="rect">
            <a:avLst/>
          </a:prstGeom>
          <a:noFill/>
          <a:ln>
            <a:noFill/>
          </a:ln>
        </p:spPr>
      </p:pic>
      <p:pic>
        <p:nvPicPr>
          <p:cNvPr id="185" name="Google Shape;185;gcaf15c1926_0_0"/>
          <p:cNvPicPr preferRelativeResize="0"/>
          <p:nvPr/>
        </p:nvPicPr>
        <p:blipFill>
          <a:blip r:embed="rId4">
            <a:alphaModFix/>
          </a:blip>
          <a:stretch>
            <a:fillRect/>
          </a:stretch>
        </p:blipFill>
        <p:spPr>
          <a:xfrm>
            <a:off x="3523050" y="1178088"/>
            <a:ext cx="3730099" cy="2745525"/>
          </a:xfrm>
          <a:prstGeom prst="rect">
            <a:avLst/>
          </a:prstGeom>
          <a:noFill/>
          <a:ln>
            <a:noFill/>
          </a:ln>
        </p:spPr>
      </p:pic>
      <p:pic>
        <p:nvPicPr>
          <p:cNvPr id="186" name="Google Shape;186;gcaf15c1926_0_0"/>
          <p:cNvPicPr preferRelativeResize="0"/>
          <p:nvPr/>
        </p:nvPicPr>
        <p:blipFill>
          <a:blip r:embed="rId5">
            <a:alphaModFix/>
          </a:blip>
          <a:stretch>
            <a:fillRect/>
          </a:stretch>
        </p:blipFill>
        <p:spPr>
          <a:xfrm>
            <a:off x="7880625" y="1135888"/>
            <a:ext cx="3730099" cy="2829923"/>
          </a:xfrm>
          <a:prstGeom prst="rect">
            <a:avLst/>
          </a:prstGeom>
          <a:noFill/>
          <a:ln>
            <a:noFill/>
          </a:ln>
        </p:spPr>
      </p:pic>
      <p:sp>
        <p:nvSpPr>
          <p:cNvPr id="187" name="Google Shape;187;gcaf15c1926_0_0"/>
          <p:cNvSpPr txBox="1"/>
          <p:nvPr/>
        </p:nvSpPr>
        <p:spPr>
          <a:xfrm>
            <a:off x="8615800" y="3965800"/>
            <a:ext cx="25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497- 498 index</a:t>
            </a:r>
            <a:endParaRPr>
              <a:latin typeface="Calibri"/>
              <a:ea typeface="Calibri"/>
              <a:cs typeface="Calibri"/>
              <a:sym typeface="Calibri"/>
            </a:endParaRPr>
          </a:p>
        </p:txBody>
      </p:sp>
      <p:sp>
        <p:nvSpPr>
          <p:cNvPr id="188" name="Google Shape;188;gcaf15c1926_0_0"/>
          <p:cNvSpPr txBox="1"/>
          <p:nvPr/>
        </p:nvSpPr>
        <p:spPr>
          <a:xfrm>
            <a:off x="8470925" y="4457900"/>
            <a:ext cx="31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4N - 500k HZ</a:t>
            </a:r>
            <a:endParaRPr>
              <a:latin typeface="Calibri"/>
              <a:ea typeface="Calibri"/>
              <a:cs typeface="Calibri"/>
              <a:sym typeface="Calibri"/>
            </a:endParaRPr>
          </a:p>
        </p:txBody>
      </p:sp>
      <p:sp>
        <p:nvSpPr>
          <p:cNvPr id="189" name="Google Shape;189;gcaf15c1926_0_0"/>
          <p:cNvSpPr txBox="1"/>
          <p:nvPr/>
        </p:nvSpPr>
        <p:spPr>
          <a:xfrm>
            <a:off x="627200" y="4366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N - 125k HZ</a:t>
            </a:r>
            <a:endParaRPr>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6"/>
            <a:ext cx="10515600" cy="9989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content</a:t>
            </a:r>
            <a:endParaRPr/>
          </a:p>
        </p:txBody>
      </p:sp>
      <p:sp>
        <p:nvSpPr>
          <p:cNvPr id="90" name="Google Shape;90;p2"/>
          <p:cNvSpPr txBox="1"/>
          <p:nvPr>
            <p:ph idx="1" type="body"/>
          </p:nvPr>
        </p:nvSpPr>
        <p:spPr>
          <a:xfrm>
            <a:off x="838200" y="1825625"/>
            <a:ext cx="10515600" cy="4351338"/>
          </a:xfrm>
          <a:prstGeom prst="rect">
            <a:avLst/>
          </a:prstGeom>
          <a:blipFill rotWithShape="1">
            <a:blip r:embed="rId3">
              <a:alphaModFix/>
            </a:blip>
            <a:stretch>
              <a:fillRect b="0" l="-1042" r="0" t="-350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Acquisition info.</a:t>
            </a:r>
            <a:endParaRPr/>
          </a:p>
        </p:txBody>
      </p:sp>
      <p:sp>
        <p:nvSpPr>
          <p:cNvPr id="96" name="Google Shape;9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6 sensors on BNC2110</a:t>
            </a:r>
            <a:endParaRPr/>
          </a:p>
          <a:p>
            <a:pPr indent="-228600" lvl="0" marL="228600" rtl="0" algn="l">
              <a:lnSpc>
                <a:spcPct val="90000"/>
              </a:lnSpc>
              <a:spcBef>
                <a:spcPts val="1000"/>
              </a:spcBef>
              <a:spcAft>
                <a:spcPts val="0"/>
              </a:spcAft>
              <a:buClr>
                <a:schemeClr val="dk1"/>
              </a:buClr>
              <a:buSzPts val="2800"/>
              <a:buChar char="•"/>
            </a:pPr>
            <a:r>
              <a:rPr lang="en-US"/>
              <a:t>Data Acquisition rate is 200k for each sensors/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0"/>
            <a:ext cx="10515600" cy="7817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Fx run 1-6 (Force in x-axis)</a:t>
            </a:r>
            <a:endParaRPr/>
          </a:p>
        </p:txBody>
      </p:sp>
      <p:pic>
        <p:nvPicPr>
          <p:cNvPr id="102" name="Google Shape;102;p4"/>
          <p:cNvPicPr preferRelativeResize="0"/>
          <p:nvPr>
            <p:ph idx="1" type="body"/>
          </p:nvPr>
        </p:nvPicPr>
        <p:blipFill rotWithShape="1">
          <a:blip r:embed="rId3">
            <a:alphaModFix/>
          </a:blip>
          <a:srcRect b="0" l="0" r="0" t="0"/>
          <a:stretch/>
        </p:blipFill>
        <p:spPr>
          <a:xfrm>
            <a:off x="2798206" y="825120"/>
            <a:ext cx="2872576" cy="2361896"/>
          </a:xfrm>
          <a:prstGeom prst="rect">
            <a:avLst/>
          </a:prstGeom>
          <a:noFill/>
          <a:ln>
            <a:noFill/>
          </a:ln>
        </p:spPr>
      </p:pic>
      <p:pic>
        <p:nvPicPr>
          <p:cNvPr descr="Chart, histogram&#10;&#10;Description automatically generated" id="103" name="Google Shape;103;p4"/>
          <p:cNvPicPr preferRelativeResize="0"/>
          <p:nvPr/>
        </p:nvPicPr>
        <p:blipFill rotWithShape="1">
          <a:blip r:embed="rId4">
            <a:alphaModFix/>
          </a:blip>
          <a:srcRect b="0" l="0" r="0" t="0"/>
          <a:stretch/>
        </p:blipFill>
        <p:spPr>
          <a:xfrm>
            <a:off x="0" y="825120"/>
            <a:ext cx="2798206" cy="2361895"/>
          </a:xfrm>
          <a:prstGeom prst="rect">
            <a:avLst/>
          </a:prstGeom>
          <a:noFill/>
          <a:ln>
            <a:noFill/>
          </a:ln>
        </p:spPr>
      </p:pic>
      <p:pic>
        <p:nvPicPr>
          <p:cNvPr id="104" name="Google Shape;104;p4"/>
          <p:cNvPicPr preferRelativeResize="0"/>
          <p:nvPr/>
        </p:nvPicPr>
        <p:blipFill rotWithShape="1">
          <a:blip r:embed="rId5">
            <a:alphaModFix/>
          </a:blip>
          <a:srcRect b="0" l="0" r="0" t="0"/>
          <a:stretch/>
        </p:blipFill>
        <p:spPr>
          <a:xfrm>
            <a:off x="6092940" y="825121"/>
            <a:ext cx="6014134" cy="2361894"/>
          </a:xfrm>
          <a:prstGeom prst="rect">
            <a:avLst/>
          </a:prstGeom>
          <a:noFill/>
          <a:ln>
            <a:noFill/>
          </a:ln>
        </p:spPr>
      </p:pic>
      <p:pic>
        <p:nvPicPr>
          <p:cNvPr id="105" name="Google Shape;105;p4"/>
          <p:cNvPicPr preferRelativeResize="0"/>
          <p:nvPr/>
        </p:nvPicPr>
        <p:blipFill rotWithShape="1">
          <a:blip r:embed="rId6">
            <a:alphaModFix/>
          </a:blip>
          <a:srcRect b="0" l="0" r="0" t="0"/>
          <a:stretch/>
        </p:blipFill>
        <p:spPr>
          <a:xfrm>
            <a:off x="105098" y="3656488"/>
            <a:ext cx="3987637" cy="1535738"/>
          </a:xfrm>
          <a:prstGeom prst="rect">
            <a:avLst/>
          </a:prstGeom>
          <a:noFill/>
          <a:ln>
            <a:noFill/>
          </a:ln>
        </p:spPr>
      </p:pic>
      <p:pic>
        <p:nvPicPr>
          <p:cNvPr id="106" name="Google Shape;106;p4"/>
          <p:cNvPicPr preferRelativeResize="0"/>
          <p:nvPr/>
        </p:nvPicPr>
        <p:blipFill rotWithShape="1">
          <a:blip r:embed="rId7">
            <a:alphaModFix/>
          </a:blip>
          <a:srcRect b="0" l="0" r="0" t="0"/>
          <a:stretch/>
        </p:blipFill>
        <p:spPr>
          <a:xfrm>
            <a:off x="4423900" y="3116999"/>
            <a:ext cx="7549324" cy="3082900"/>
          </a:xfrm>
          <a:prstGeom prst="rect">
            <a:avLst/>
          </a:prstGeom>
          <a:noFill/>
          <a:ln>
            <a:noFill/>
          </a:ln>
        </p:spPr>
      </p:pic>
      <p:sp>
        <p:nvSpPr>
          <p:cNvPr id="107" name="Google Shape;107;p4"/>
          <p:cNvSpPr txBox="1"/>
          <p:nvPr/>
        </p:nvSpPr>
        <p:spPr>
          <a:xfrm>
            <a:off x="1035166" y="3187015"/>
            <a:ext cx="727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Run1</a:t>
            </a:r>
            <a:endParaRPr/>
          </a:p>
        </p:txBody>
      </p:sp>
      <p:sp>
        <p:nvSpPr>
          <p:cNvPr id="108" name="Google Shape;108;p4"/>
          <p:cNvSpPr txBox="1"/>
          <p:nvPr/>
        </p:nvSpPr>
        <p:spPr>
          <a:xfrm>
            <a:off x="3871345" y="3116988"/>
            <a:ext cx="727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Run2</a:t>
            </a:r>
            <a:endParaRPr/>
          </a:p>
        </p:txBody>
      </p:sp>
      <p:sp>
        <p:nvSpPr>
          <p:cNvPr id="109" name="Google Shape;109;p4"/>
          <p:cNvSpPr txBox="1"/>
          <p:nvPr/>
        </p:nvSpPr>
        <p:spPr>
          <a:xfrm>
            <a:off x="8736070" y="3163581"/>
            <a:ext cx="727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Run3</a:t>
            </a:r>
            <a:endParaRPr/>
          </a:p>
        </p:txBody>
      </p:sp>
      <p:sp>
        <p:nvSpPr>
          <p:cNvPr id="110" name="Google Shape;110;p4"/>
          <p:cNvSpPr txBox="1"/>
          <p:nvPr/>
        </p:nvSpPr>
        <p:spPr>
          <a:xfrm>
            <a:off x="1763040" y="5292370"/>
            <a:ext cx="1035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Run4</a:t>
            </a:r>
            <a:endParaRPr/>
          </a:p>
        </p:txBody>
      </p:sp>
      <p:sp>
        <p:nvSpPr>
          <p:cNvPr id="111" name="Google Shape;111;p4"/>
          <p:cNvSpPr txBox="1"/>
          <p:nvPr/>
        </p:nvSpPr>
        <p:spPr>
          <a:xfrm>
            <a:off x="6110811" y="5303486"/>
            <a:ext cx="727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Run5</a:t>
            </a:r>
            <a:endParaRPr/>
          </a:p>
        </p:txBody>
      </p:sp>
      <p:pic>
        <p:nvPicPr>
          <p:cNvPr id="112" name="Google Shape;112;p4"/>
          <p:cNvPicPr preferRelativeResize="0"/>
          <p:nvPr/>
        </p:nvPicPr>
        <p:blipFill rotWithShape="1">
          <a:blip r:embed="rId8">
            <a:alphaModFix/>
          </a:blip>
          <a:srcRect b="0" l="0" r="0" t="0"/>
          <a:stretch/>
        </p:blipFill>
        <p:spPr>
          <a:xfrm>
            <a:off x="9051682" y="3627614"/>
            <a:ext cx="2199216" cy="1719244"/>
          </a:xfrm>
          <a:prstGeom prst="rect">
            <a:avLst/>
          </a:prstGeom>
          <a:noFill/>
          <a:ln>
            <a:noFill/>
          </a:ln>
        </p:spPr>
      </p:pic>
      <p:sp>
        <p:nvSpPr>
          <p:cNvPr id="113" name="Google Shape;113;p4"/>
          <p:cNvSpPr txBox="1"/>
          <p:nvPr/>
        </p:nvSpPr>
        <p:spPr>
          <a:xfrm>
            <a:off x="9787353" y="5303486"/>
            <a:ext cx="7278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Run6</a:t>
            </a:r>
            <a:endParaRPr/>
          </a:p>
        </p:txBody>
      </p:sp>
      <p:sp>
        <p:nvSpPr>
          <p:cNvPr id="114" name="Google Shape;114;p4"/>
          <p:cNvSpPr txBox="1"/>
          <p:nvPr/>
        </p:nvSpPr>
        <p:spPr>
          <a:xfrm>
            <a:off x="1035166" y="5943600"/>
            <a:ext cx="100459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Each increase in signal shows the machining region. For the first run 2 channels for the second 3 channels were machined. Force sensor has a linear drift which has to be subtracted.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CyCle Fx  --- 6 rotation of the tool.</a:t>
            </a:r>
            <a:endParaRPr/>
          </a:p>
        </p:txBody>
      </p:sp>
      <p:pic>
        <p:nvPicPr>
          <p:cNvPr id="120" name="Google Shape;120;p5"/>
          <p:cNvPicPr preferRelativeResize="0"/>
          <p:nvPr>
            <p:ph idx="1" type="body"/>
          </p:nvPr>
        </p:nvPicPr>
        <p:blipFill rotWithShape="1">
          <a:blip r:embed="rId3">
            <a:alphaModFix/>
          </a:blip>
          <a:srcRect b="0" l="0" r="0" t="0"/>
          <a:stretch/>
        </p:blipFill>
        <p:spPr>
          <a:xfrm>
            <a:off x="838200" y="1690688"/>
            <a:ext cx="4271963" cy="3611350"/>
          </a:xfrm>
          <a:prstGeom prst="rect">
            <a:avLst/>
          </a:prstGeom>
          <a:noFill/>
          <a:ln>
            <a:noFill/>
          </a:ln>
        </p:spPr>
      </p:pic>
      <p:sp>
        <p:nvSpPr>
          <p:cNvPr id="121" name="Google Shape;121;p5"/>
          <p:cNvSpPr txBox="1"/>
          <p:nvPr/>
        </p:nvSpPr>
        <p:spPr>
          <a:xfrm>
            <a:off x="1156996" y="5302038"/>
            <a:ext cx="37757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Run_6 towards the bottom location</a:t>
            </a:r>
            <a:endParaRPr/>
          </a:p>
        </p:txBody>
      </p:sp>
      <p:pic>
        <p:nvPicPr>
          <p:cNvPr id="122" name="Google Shape;122;p5"/>
          <p:cNvPicPr preferRelativeResize="0"/>
          <p:nvPr/>
        </p:nvPicPr>
        <p:blipFill rotWithShape="1">
          <a:blip r:embed="rId4">
            <a:alphaModFix/>
          </a:blip>
          <a:srcRect b="0" l="0" r="0" t="0"/>
          <a:stretch/>
        </p:blipFill>
        <p:spPr>
          <a:xfrm>
            <a:off x="6096000" y="1685328"/>
            <a:ext cx="4271963" cy="3622070"/>
          </a:xfrm>
          <a:prstGeom prst="rect">
            <a:avLst/>
          </a:prstGeom>
          <a:noFill/>
          <a:ln>
            <a:noFill/>
          </a:ln>
        </p:spPr>
      </p:pic>
      <p:sp>
        <p:nvSpPr>
          <p:cNvPr id="123" name="Google Shape;123;p5"/>
          <p:cNvSpPr txBox="1"/>
          <p:nvPr/>
        </p:nvSpPr>
        <p:spPr>
          <a:xfrm>
            <a:off x="7081839" y="5302038"/>
            <a:ext cx="36832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Run_3 Towards the top location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0"/>
            <a:ext cx="10515600" cy="12714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First Channel(100um) for different runs. It shows the average of 20 consecutive cycles</a:t>
            </a:r>
            <a:endParaRPr/>
          </a:p>
        </p:txBody>
      </p:sp>
      <p:pic>
        <p:nvPicPr>
          <p:cNvPr id="129" name="Google Shape;129;p6"/>
          <p:cNvPicPr preferRelativeResize="0"/>
          <p:nvPr>
            <p:ph idx="1" type="body"/>
          </p:nvPr>
        </p:nvPicPr>
        <p:blipFill rotWithShape="1">
          <a:blip r:embed="rId3">
            <a:alphaModFix/>
          </a:blip>
          <a:srcRect b="0" l="0" r="0" t="0"/>
          <a:stretch/>
        </p:blipFill>
        <p:spPr>
          <a:xfrm>
            <a:off x="837922" y="1222770"/>
            <a:ext cx="5598972" cy="1380148"/>
          </a:xfrm>
          <a:prstGeom prst="rect">
            <a:avLst/>
          </a:prstGeom>
          <a:noFill/>
          <a:ln>
            <a:noFill/>
          </a:ln>
        </p:spPr>
      </p:pic>
      <p:pic>
        <p:nvPicPr>
          <p:cNvPr id="130" name="Google Shape;130;p6"/>
          <p:cNvPicPr preferRelativeResize="0"/>
          <p:nvPr/>
        </p:nvPicPr>
        <p:blipFill rotWithShape="1">
          <a:blip r:embed="rId4">
            <a:alphaModFix/>
          </a:blip>
          <a:srcRect b="0" l="0" r="0" t="0"/>
          <a:stretch/>
        </p:blipFill>
        <p:spPr>
          <a:xfrm>
            <a:off x="838201" y="3825688"/>
            <a:ext cx="5257800" cy="3032312"/>
          </a:xfrm>
          <a:prstGeom prst="rect">
            <a:avLst/>
          </a:prstGeom>
          <a:noFill/>
          <a:ln>
            <a:noFill/>
          </a:ln>
        </p:spPr>
      </p:pic>
      <p:sp>
        <p:nvSpPr>
          <p:cNvPr id="131" name="Google Shape;131;p6"/>
          <p:cNvSpPr txBox="1"/>
          <p:nvPr/>
        </p:nvSpPr>
        <p:spPr>
          <a:xfrm>
            <a:off x="146080" y="1728178"/>
            <a:ext cx="3084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3</a:t>
            </a:r>
            <a:endParaRPr/>
          </a:p>
        </p:txBody>
      </p:sp>
      <p:sp>
        <p:nvSpPr>
          <p:cNvPr id="132" name="Google Shape;132;p6"/>
          <p:cNvSpPr txBox="1"/>
          <p:nvPr/>
        </p:nvSpPr>
        <p:spPr>
          <a:xfrm>
            <a:off x="0" y="5157178"/>
            <a:ext cx="30841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6</a:t>
            </a:r>
            <a:endParaRPr/>
          </a:p>
        </p:txBody>
      </p:sp>
      <p:pic>
        <p:nvPicPr>
          <p:cNvPr id="133" name="Google Shape;133;p6"/>
          <p:cNvPicPr preferRelativeResize="0"/>
          <p:nvPr/>
        </p:nvPicPr>
        <p:blipFill rotWithShape="1">
          <a:blip r:embed="rId5">
            <a:alphaModFix/>
          </a:blip>
          <a:srcRect b="0" l="0" r="0" t="0"/>
          <a:stretch/>
        </p:blipFill>
        <p:spPr>
          <a:xfrm>
            <a:off x="6436894" y="2194884"/>
            <a:ext cx="5342021" cy="3029650"/>
          </a:xfrm>
          <a:prstGeom prst="rect">
            <a:avLst/>
          </a:prstGeom>
          <a:noFill/>
          <a:ln>
            <a:noFill/>
          </a:ln>
        </p:spPr>
      </p:pic>
      <p:sp>
        <p:nvSpPr>
          <p:cNvPr id="134" name="Google Shape;134;p6"/>
          <p:cNvSpPr txBox="1"/>
          <p:nvPr/>
        </p:nvSpPr>
        <p:spPr>
          <a:xfrm>
            <a:off x="5646821" y="3059668"/>
            <a:ext cx="8983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Run 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Matlab Code and Functions</a:t>
            </a:r>
            <a:endParaRPr/>
          </a:p>
        </p:txBody>
      </p:sp>
      <p:sp>
        <p:nvSpPr>
          <p:cNvPr id="140" name="Google Shape;140;p7"/>
          <p:cNvSpPr txBox="1"/>
          <p:nvPr>
            <p:ph idx="1" type="body"/>
          </p:nvPr>
        </p:nvSpPr>
        <p:spPr>
          <a:xfrm>
            <a:off x="838200" y="1825625"/>
            <a:ext cx="10515600" cy="27704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FF"/>
              </a:buClr>
              <a:buSzPts val="1800"/>
              <a:buNone/>
            </a:pPr>
            <a:r>
              <a:rPr b="0" i="0" lang="en-US" sz="1800" u="none" strike="noStrike">
                <a:solidFill>
                  <a:srgbClr val="0000FF"/>
                </a:solidFill>
                <a:latin typeface="Courier New"/>
                <a:ea typeface="Courier New"/>
                <a:cs typeface="Courier New"/>
                <a:sym typeface="Courier New"/>
              </a:rPr>
              <a:t>function</a:t>
            </a:r>
            <a:r>
              <a:rPr b="0" i="0" lang="en-US" sz="1800" u="none" strike="noStrike">
                <a:solidFill>
                  <a:srgbClr val="000000"/>
                </a:solidFill>
                <a:latin typeface="Courier New"/>
                <a:ea typeface="Courier New"/>
                <a:cs typeface="Courier New"/>
                <a:sym typeface="Courier New"/>
              </a:rPr>
              <a:t> [DataNew,startsearch]=RemoveDrift(data,startsearch)</a:t>
            </a:r>
            <a:endParaRPr/>
          </a:p>
          <a:p>
            <a:pPr indent="-228600" lvl="0" marL="228600" rtl="0" algn="l">
              <a:lnSpc>
                <a:spcPct val="90000"/>
              </a:lnSpc>
              <a:spcBef>
                <a:spcPts val="1000"/>
              </a:spcBef>
              <a:spcAft>
                <a:spcPts val="0"/>
              </a:spcAft>
              <a:buClr>
                <a:srgbClr val="A020F0"/>
              </a:buClr>
              <a:buSzPts val="1800"/>
              <a:buChar char="•"/>
            </a:pPr>
            <a:r>
              <a:rPr b="0" i="0" lang="en-US" sz="1800" u="none" strike="noStrike">
                <a:solidFill>
                  <a:srgbClr val="A020F0"/>
                </a:solidFill>
                <a:latin typeface="Courier New"/>
                <a:ea typeface="Courier New"/>
                <a:cs typeface="Courier New"/>
                <a:sym typeface="Courier New"/>
              </a:rPr>
              <a:t>'Remove Drift on force data by hand-picked 12 points’</a:t>
            </a:r>
            <a:endParaRPr/>
          </a:p>
          <a:p>
            <a:pPr indent="0" lvl="0" marL="0" rtl="0" algn="l">
              <a:lnSpc>
                <a:spcPct val="90000"/>
              </a:lnSpc>
              <a:spcBef>
                <a:spcPts val="1000"/>
              </a:spcBef>
              <a:spcAft>
                <a:spcPts val="0"/>
              </a:spcAft>
              <a:buClr>
                <a:schemeClr val="dk1"/>
              </a:buClr>
              <a:buSzPts val="2800"/>
              <a:buNone/>
            </a:pPr>
            <a:r>
              <a:rPr lang="en-US"/>
              <a:t>A linear function will be fitted to the 12 data points.</a:t>
            </a:r>
            <a:endParaRPr/>
          </a:p>
          <a:p>
            <a:pPr indent="0" lvl="0" marL="0" rtl="0" algn="l">
              <a:lnSpc>
                <a:spcPct val="90000"/>
              </a:lnSpc>
              <a:spcBef>
                <a:spcPts val="1000"/>
              </a:spcBef>
              <a:spcAft>
                <a:spcPts val="0"/>
              </a:spcAft>
              <a:buClr>
                <a:schemeClr val="dk1"/>
              </a:buClr>
              <a:buSzPts val="2800"/>
              <a:buNone/>
            </a:pPr>
            <a:r>
              <a:rPr lang="en-US"/>
              <a:t>Startsearch is an index and manually inputted. It starts the search for the first machining signal where Max and Min forces are &lt; and &gt; than noise average after drift is removed. </a:t>
            </a:r>
            <a:endParaRPr/>
          </a:p>
        </p:txBody>
      </p:sp>
      <p:pic>
        <p:nvPicPr>
          <p:cNvPr id="141" name="Google Shape;141;p7"/>
          <p:cNvPicPr preferRelativeResize="0"/>
          <p:nvPr/>
        </p:nvPicPr>
        <p:blipFill rotWithShape="1">
          <a:blip r:embed="rId3">
            <a:alphaModFix/>
          </a:blip>
          <a:srcRect b="0" l="0" r="0" t="0"/>
          <a:stretch/>
        </p:blipFill>
        <p:spPr>
          <a:xfrm>
            <a:off x="6288506" y="4084444"/>
            <a:ext cx="3621691" cy="2770439"/>
          </a:xfrm>
          <a:prstGeom prst="rect">
            <a:avLst/>
          </a:prstGeom>
          <a:noFill/>
          <a:ln>
            <a:noFill/>
          </a:ln>
        </p:spPr>
      </p:pic>
      <p:sp>
        <p:nvSpPr>
          <p:cNvPr id="142" name="Google Shape;142;p7"/>
          <p:cNvSpPr txBox="1"/>
          <p:nvPr/>
        </p:nvSpPr>
        <p:spPr>
          <a:xfrm>
            <a:off x="838200" y="4731000"/>
            <a:ext cx="434669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Courier New"/>
                <a:ea typeface="Courier New"/>
                <a:cs typeface="Courier New"/>
                <a:sym typeface="Courier New"/>
              </a:rPr>
              <a:t>First Remove Drift.</a:t>
            </a:r>
            <a:endParaRPr/>
          </a:p>
          <a:p>
            <a:pPr indent="0" lvl="0" marL="0" marR="0" rtl="0" algn="l">
              <a:spcBef>
                <a:spcPts val="0"/>
              </a:spcBef>
              <a:spcAft>
                <a:spcPts val="0"/>
              </a:spcAft>
              <a:buNone/>
            </a:pPr>
            <a:r>
              <a:rPr b="0" i="0" lang="en-US" sz="1800" u="none" strike="noStrike">
                <a:solidFill>
                  <a:srgbClr val="000000"/>
                </a:solidFill>
                <a:latin typeface="Courier New"/>
                <a:ea typeface="Courier New"/>
                <a:cs typeface="Courier New"/>
                <a:sym typeface="Courier New"/>
              </a:rPr>
              <a:t>RoughstartsearchOnForce= 2e5; </a:t>
            </a:r>
            <a:r>
              <a:rPr b="0" i="0" lang="en-US" sz="1800" u="none" strike="noStrike">
                <a:solidFill>
                  <a:srgbClr val="228B22"/>
                </a:solidFill>
                <a:latin typeface="Courier New"/>
                <a:ea typeface="Courier New"/>
                <a:cs typeface="Courier New"/>
                <a:sym typeface="Courier New"/>
              </a:rPr>
              <a:t>%at 200k rate, it is the first second.</a:t>
            </a:r>
            <a:endParaRPr/>
          </a:p>
          <a:p>
            <a:pPr indent="0" lvl="0" marL="0" marR="0" rtl="0" algn="l">
              <a:spcBef>
                <a:spcPts val="0"/>
              </a:spcBef>
              <a:spcAft>
                <a:spcPts val="0"/>
              </a:spcAft>
              <a:buNone/>
            </a:pPr>
            <a:r>
              <a:t/>
            </a:r>
            <a:endParaRPr b="0" i="0" sz="1800" u="none" strike="noStrike">
              <a:solidFill>
                <a:schemeClr val="dk1"/>
              </a:solidFill>
              <a:latin typeface="Calibri"/>
              <a:ea typeface="Calibri"/>
              <a:cs typeface="Calibri"/>
              <a:sym typeface="Calibri"/>
            </a:endParaRPr>
          </a:p>
        </p:txBody>
      </p:sp>
      <p:sp>
        <p:nvSpPr>
          <p:cNvPr id="143" name="Google Shape;143;p7"/>
          <p:cNvSpPr/>
          <p:nvPr/>
        </p:nvSpPr>
        <p:spPr>
          <a:xfrm>
            <a:off x="6485021" y="4755096"/>
            <a:ext cx="156411" cy="743336"/>
          </a:xfrm>
          <a:prstGeom prst="rect">
            <a:avLst/>
          </a:pr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cxnSp>
        <p:nvCxnSpPr>
          <p:cNvPr id="144" name="Google Shape;144;p7"/>
          <p:cNvCxnSpPr>
            <a:stCxn id="143" idx="1"/>
          </p:cNvCxnSpPr>
          <p:nvPr/>
        </p:nvCxnSpPr>
        <p:spPr>
          <a:xfrm flipH="1">
            <a:off x="4957121" y="5126764"/>
            <a:ext cx="1527900" cy="4680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8"/>
          <p:cNvPicPr preferRelativeResize="0"/>
          <p:nvPr>
            <p:ph idx="1" type="body"/>
          </p:nvPr>
        </p:nvPicPr>
        <p:blipFill rotWithShape="1">
          <a:blip r:embed="rId3">
            <a:alphaModFix/>
          </a:blip>
          <a:srcRect b="0" l="0" r="0" t="0"/>
          <a:stretch/>
        </p:blipFill>
        <p:spPr>
          <a:xfrm>
            <a:off x="8113932" y="3834354"/>
            <a:ext cx="3239868" cy="2658521"/>
          </a:xfrm>
          <a:prstGeom prst="rect">
            <a:avLst/>
          </a:prstGeom>
          <a:noFill/>
          <a:ln>
            <a:noFill/>
          </a:ln>
        </p:spPr>
      </p:pic>
      <p:sp>
        <p:nvSpPr>
          <p:cNvPr id="150" name="Google Shape;150;p8"/>
          <p:cNvSpPr txBox="1"/>
          <p:nvPr/>
        </p:nvSpPr>
        <p:spPr>
          <a:xfrm>
            <a:off x="8958021" y="6492875"/>
            <a:ext cx="25262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IR sensor</a:t>
            </a:r>
            <a:endParaRPr/>
          </a:p>
        </p:txBody>
      </p:sp>
      <p:sp>
        <p:nvSpPr>
          <p:cNvPr id="151" name="Google Shape;151;p8"/>
          <p:cNvSpPr txBox="1"/>
          <p:nvPr/>
        </p:nvSpPr>
        <p:spPr>
          <a:xfrm>
            <a:off x="161067" y="365125"/>
            <a:ext cx="11869866"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FF"/>
                </a:solidFill>
                <a:latin typeface="Courier New"/>
                <a:ea typeface="Courier New"/>
                <a:cs typeface="Courier New"/>
                <a:sym typeface="Courier New"/>
              </a:rPr>
              <a:t>function</a:t>
            </a:r>
            <a:r>
              <a:rPr b="0" i="0" lang="en-US" sz="1800" u="none" strike="noStrike">
                <a:solidFill>
                  <a:srgbClr val="000000"/>
                </a:solidFill>
                <a:latin typeface="Courier New"/>
                <a:ea typeface="Courier New"/>
                <a:cs typeface="Courier New"/>
                <a:sym typeface="Courier New"/>
              </a:rPr>
              <a:t> [ChannelCycle]=LoadMachiningData(ChanNum,SpindleRPM, DAQrate ,NumberOfCycle)</a:t>
            </a:r>
            <a:endParaRPr/>
          </a:p>
          <a:p>
            <a:pPr indent="0" lvl="0" marL="0" marR="0" rtl="0" algn="l">
              <a:spcBef>
                <a:spcPts val="0"/>
              </a:spcBef>
              <a:spcAft>
                <a:spcPts val="0"/>
              </a:spcAft>
              <a:buNone/>
            </a:pPr>
            <a:r>
              <a:rPr b="0" i="0" lang="en-US" sz="1800" u="none" strike="noStrike">
                <a:solidFill>
                  <a:schemeClr val="dk1"/>
                </a:solidFill>
                <a:latin typeface="Calibri"/>
                <a:ea typeface="Calibri"/>
                <a:cs typeface="Calibri"/>
                <a:sym typeface="Calibri"/>
              </a:rPr>
              <a:t>ChannelCycle is a struct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function aims at outputting sensor data by dividing channels into n number of tool rotation cycles.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runs </a:t>
            </a:r>
            <a:r>
              <a:rPr lang="en-US" sz="1800" u="sng">
                <a:solidFill>
                  <a:schemeClr val="dk1"/>
                </a:solidFill>
                <a:latin typeface="Calibri"/>
                <a:ea typeface="Calibri"/>
                <a:cs typeface="Calibri"/>
                <a:sym typeface="Calibri"/>
              </a:rPr>
              <a:t>RemoveDrift </a:t>
            </a:r>
            <a:r>
              <a:rPr lang="en-US" sz="1800">
                <a:solidFill>
                  <a:schemeClr val="dk1"/>
                </a:solidFill>
                <a:latin typeface="Calibri"/>
                <a:ea typeface="Calibri"/>
                <a:cs typeface="Calibri"/>
                <a:sym typeface="Calibri"/>
              </a:rPr>
              <a:t>, matches IR sensor with the start of force machining signals and record indices.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 recorded 4 channels data as seen in page 4 run 3-6. After the preprocessing of the first channel, we need to find the start of the consecutive channel. Since the speed of the stage is fixed, we expect same time from end of a channel to start of a new channel.</a:t>
            </a:r>
            <a:endParaRPr/>
          </a:p>
          <a:p>
            <a:pPr indent="0" lvl="0" marL="0" marR="0" rtl="0" algn="l">
              <a:spcBef>
                <a:spcPts val="0"/>
              </a:spcBef>
              <a:spcAft>
                <a:spcPts val="0"/>
              </a:spcAft>
              <a:buNone/>
            </a:pPr>
            <a:r>
              <a:t/>
            </a:r>
            <a:endParaRPr b="0" i="0" sz="1800" u="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Line 94 : </a:t>
            </a:r>
            <a:r>
              <a:rPr b="0" i="0" lang="en-US" sz="1800" u="none" strike="noStrike">
                <a:solidFill>
                  <a:srgbClr val="000000"/>
                </a:solidFill>
                <a:latin typeface="Courier New"/>
                <a:ea typeface="Courier New"/>
                <a:cs typeface="Courier New"/>
                <a:sym typeface="Courier New"/>
              </a:rPr>
              <a:t>ChannelCycle=cell(4,10);</a:t>
            </a:r>
            <a:r>
              <a:rPr lang="en-US" sz="1800">
                <a:solidFill>
                  <a:srgbClr val="000000"/>
                </a:solidFill>
                <a:latin typeface="Courier New"/>
                <a:ea typeface="Courier New"/>
                <a:cs typeface="Courier New"/>
                <a:sym typeface="Courier New"/>
              </a:rPr>
              <a:t> we create a cell for 4 channels each will have 10 (averages of 100 cycles)</a:t>
            </a:r>
            <a:endParaRPr b="0" i="0" sz="1800" u="none" strike="noStrike">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FF"/>
              </a:buClr>
              <a:buSzPts val="1800"/>
              <a:buChar char="•"/>
            </a:pPr>
            <a:r>
              <a:rPr b="0" i="0" lang="en-US" sz="1800" u="none" strike="noStrike">
                <a:solidFill>
                  <a:srgbClr val="0000FF"/>
                </a:solidFill>
                <a:latin typeface="Courier New"/>
                <a:ea typeface="Courier New"/>
                <a:cs typeface="Courier New"/>
                <a:sym typeface="Courier New"/>
              </a:rPr>
              <a:t>function</a:t>
            </a:r>
            <a:r>
              <a:rPr b="0" i="0" lang="en-US" sz="1800" u="none" strike="noStrike">
                <a:solidFill>
                  <a:srgbClr val="000000"/>
                </a:solidFill>
                <a:latin typeface="Courier New"/>
                <a:ea typeface="Courier New"/>
                <a:cs typeface="Courier New"/>
                <a:sym typeface="Courier New"/>
              </a:rPr>
              <a:t> [lineOut, fillOut] = stdshade(amatrix,alpha,acolor,F,smth)</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usage: stdshading(amatrix,alpha,acolor,F,smth)</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plot mean and sem/std coming from a matrix of data, at which each row is an</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observation. sem/std is shown as shading.</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 acolor defines the used color (default is red) </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 F assignes the used x axis (default is steps of 1).</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 alpha defines transparency of the shading (default is no shading and black mean line)</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 smth defines the smoothing factor (default is no smooth)</a:t>
            </a:r>
            <a:endParaRPr/>
          </a:p>
          <a:p>
            <a:pPr indent="-228600" lvl="0" marL="228600" rtl="0" algn="l">
              <a:lnSpc>
                <a:spcPct val="90000"/>
              </a:lnSpc>
              <a:spcBef>
                <a:spcPts val="1000"/>
              </a:spcBef>
              <a:spcAft>
                <a:spcPts val="0"/>
              </a:spcAft>
              <a:buClr>
                <a:srgbClr val="228B22"/>
              </a:buClr>
              <a:buSzPts val="1800"/>
              <a:buChar char="•"/>
            </a:pPr>
            <a:r>
              <a:rPr b="0" i="0" lang="en-US" sz="1800" u="none" strike="noStrike">
                <a:solidFill>
                  <a:srgbClr val="228B22"/>
                </a:solidFill>
                <a:latin typeface="Courier New"/>
                <a:ea typeface="Courier New"/>
                <a:cs typeface="Courier New"/>
                <a:sym typeface="Courier New"/>
              </a:rPr>
              <a:t>% smusall 2010/4/23</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2021-03-12T15:23:45Z</dcterms:created>
  <dc:creator>Ali Alp Gurer</dc:creator>
</cp:coreProperties>
</file>