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</p:sldIdLst>
  <p:sldSz cy="5143500" cx="9144000"/>
  <p:notesSz cx="6858000" cy="9144000"/>
  <p:embeddedFontLst>
    <p:embeddedFont>
      <p:font typeface="Raleway"/>
      <p:regular r:id="rId41"/>
      <p:bold r:id="rId42"/>
      <p:italic r:id="rId43"/>
      <p:boldItalic r:id="rId44"/>
    </p:embeddedFont>
    <p:embeddedFont>
      <p:font typeface="Lato"/>
      <p:regular r:id="rId45"/>
      <p:bold r:id="rId46"/>
      <p:italic r:id="rId47"/>
      <p:boldItalic r:id="rId4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font" Target="fonts/Raleway-bold.fntdata"/><Relationship Id="rId41" Type="http://schemas.openxmlformats.org/officeDocument/2006/relationships/font" Target="fonts/Raleway-regular.fntdata"/><Relationship Id="rId22" Type="http://schemas.openxmlformats.org/officeDocument/2006/relationships/slide" Target="slides/slide17.xml"/><Relationship Id="rId44" Type="http://schemas.openxmlformats.org/officeDocument/2006/relationships/font" Target="fonts/Raleway-boldItalic.fntdata"/><Relationship Id="rId21" Type="http://schemas.openxmlformats.org/officeDocument/2006/relationships/slide" Target="slides/slide16.xml"/><Relationship Id="rId43" Type="http://schemas.openxmlformats.org/officeDocument/2006/relationships/font" Target="fonts/Raleway-italic.fntdata"/><Relationship Id="rId24" Type="http://schemas.openxmlformats.org/officeDocument/2006/relationships/slide" Target="slides/slide19.xml"/><Relationship Id="rId46" Type="http://schemas.openxmlformats.org/officeDocument/2006/relationships/font" Target="fonts/Lato-bold.fntdata"/><Relationship Id="rId23" Type="http://schemas.openxmlformats.org/officeDocument/2006/relationships/slide" Target="slides/slide18.xml"/><Relationship Id="rId45" Type="http://schemas.openxmlformats.org/officeDocument/2006/relationships/font" Target="fonts/La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48" Type="http://schemas.openxmlformats.org/officeDocument/2006/relationships/font" Target="fonts/Lato-boldItalic.fntdata"/><Relationship Id="rId25" Type="http://schemas.openxmlformats.org/officeDocument/2006/relationships/slide" Target="slides/slide20.xml"/><Relationship Id="rId47" Type="http://schemas.openxmlformats.org/officeDocument/2006/relationships/font" Target="fonts/Lato-italic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51356ae8dd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51356ae8dd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51356ae8dd_1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51356ae8dd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56d2413637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56d2413637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56d2413637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56d2413637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56d2413637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56d2413637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56d2413637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56d2413637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56d2413637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56d2413637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56d2413637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56d2413637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56d2413637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56d2413637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56d2413637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56d2413637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51356ae8dd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51356ae8dd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Round Robin : Lista circular de processos prontos, onde cada processo recebe um quantum x para executar.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57049015c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57049015c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592650694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592650694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5926506943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5926506943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5926506943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5926506943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5926506943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5926506943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5926506943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5926506943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5926506943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5926506943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5926506943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5926506943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5926506943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5926506943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5926506943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5926506943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1356ae8dd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51356ae8dd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1- a ideia eh que cada processo tenha uma fatia igual do poder do processador, ex, dado 4 processos prontos para executar, num mundo ideal, cada processo teria 25% do poder do processador. Como nao eh possivel atribuir mais de um processo ao mesmo tempo para o processador, teremos que fazer uma divisao justa ao longo do tempo.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3- Ou seja, eh um intervalo de tempo onde cada processo recebera o processador pelo menos uma vez.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4-o sched_min_granularity serve para garantir que cada processo execute pelo menos x unidades de tempo.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5- Virtual Run Time sera um novo atributo do processo que servirá para guardar a quantidadede tempo que o mesmo ja  utilizou o processador. Sera nele tbm que sera aplicado as prioridades, sendo que um processo  om maior prioridade tera um menor vruntime.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6- Ou seja, sera calculado uma quantidade de tempo baseado no estado atual dos processos e do processo que sera executado, de forma que este alcance um vruntime justo.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5926506943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5926506943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5926506943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5926506943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5926506943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5926506943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5926506943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5926506943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5926506943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5926506943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5926506943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5926506943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51356ae8dd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51356ae8dd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51356ae8dd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51356ae8dd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51356ae8dd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51356ae8dd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51356ae8dd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51356ae8dd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56d2413637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56d2413637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51356ae8dd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51356ae8dd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5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2.png"/><Relationship Id="rId5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Defesa do Trabalho I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Equipe 7 : Leonardo Schlüter e Maria Eduarda de Melo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/>
          <p:nvPr>
            <p:ph idx="1" type="body"/>
          </p:nvPr>
        </p:nvSpPr>
        <p:spPr>
          <a:xfrm>
            <a:off x="723300" y="249000"/>
            <a:ext cx="7697400" cy="464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Para o melhor entendimento, considere o seguinte contexto: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4 processos prontos e um executando;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Nice por processo: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pt-BR" sz="1100"/>
              <a:t>Processo 1 = 0; Peso = </a:t>
            </a:r>
            <a:r>
              <a:rPr lang="pt-BR" sz="1100"/>
              <a:t>88761;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pt-BR" sz="1100"/>
              <a:t>Processo 2 = 20; Peso  = 1024;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pt-BR" sz="1100"/>
              <a:t>Processo 3 = 10; Peso = 9548;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pt-BR" sz="1100"/>
              <a:t>Processo 4 = 15; Peso = 3121;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pt-BR" sz="1100"/>
              <a:t>Processo 5 = 39; Peso = 15;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Soma dos pesos = 102469.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Lembrando que tendo 4 processos prontos e 1 executando  o período seria 50*(4+1) = 250 (considerando </a:t>
            </a:r>
            <a:r>
              <a:rPr i="1" lang="pt-BR" sz="1100"/>
              <a:t>Sched_min_granularity = 50</a:t>
            </a:r>
            <a:r>
              <a:rPr lang="pt-BR" sz="1100"/>
              <a:t>).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Para cada processo, considere como se ele  estivesse executando e os  outros em estado “Pronto”, então o </a:t>
            </a:r>
            <a:r>
              <a:rPr i="1" lang="pt-BR" sz="1100"/>
              <a:t>Time Slice</a:t>
            </a:r>
            <a:r>
              <a:rPr lang="pt-BR" sz="1100"/>
              <a:t> seria: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pt-BR" sz="1100"/>
              <a:t>50 + (88761/</a:t>
            </a:r>
            <a:r>
              <a:rPr lang="pt-BR" sz="1100"/>
              <a:t>102469)*250 = 50 + 216 = 266; (</a:t>
            </a:r>
            <a:r>
              <a:rPr b="1" lang="pt-BR" sz="1100"/>
              <a:t>Maior prioridade</a:t>
            </a:r>
            <a:r>
              <a:rPr lang="pt-BR" sz="1100"/>
              <a:t>)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pt-BR" sz="1100"/>
              <a:t>50 + (1024/102469)*250 = 50 + 2 = 52;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pt-BR" sz="1100"/>
              <a:t>50 + (9548/102469)*250 = 50 + 23 = 73;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pt-BR" sz="1100"/>
              <a:t>50 + (3121/102469)*250 = 50 + 8 = 58;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pt-BR" sz="1100"/>
              <a:t>50 + (15/102469)*250 = 50 + 0 = 50; (</a:t>
            </a:r>
            <a:r>
              <a:rPr b="1" lang="pt-BR" sz="1100"/>
              <a:t>Menor prioridade</a:t>
            </a:r>
            <a:r>
              <a:rPr lang="pt-BR" sz="1100"/>
              <a:t>)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Percebe-se que mesmo com uma diferença muito grande entre os pesos, o </a:t>
            </a:r>
            <a:r>
              <a:rPr i="1" lang="pt-BR" sz="1100"/>
              <a:t>Sched_min_granularity</a:t>
            </a:r>
            <a:r>
              <a:rPr lang="pt-BR" sz="1100"/>
              <a:t> ainda é mantido para todos os processos. Além disso, para processos com prioridade dinâmica elevada (Nice = 0) adiciona-se um acréscimo considerável para ser mais justo e de acordo com a prioridade.</a:t>
            </a:r>
            <a:endParaRPr sz="11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Justificativa dos pesos</a:t>
            </a:r>
            <a:endParaRPr/>
          </a:p>
        </p:txBody>
      </p:sp>
      <p:sp>
        <p:nvSpPr>
          <p:cNvPr id="150" name="Google Shape;150;p23"/>
          <p:cNvSpPr txBox="1"/>
          <p:nvPr>
            <p:ph idx="1" type="body"/>
          </p:nvPr>
        </p:nvSpPr>
        <p:spPr>
          <a:xfrm>
            <a:off x="729450" y="1974600"/>
            <a:ext cx="7688700" cy="30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Para cada unidade aumentada no  </a:t>
            </a:r>
            <a:r>
              <a:rPr i="1" lang="pt-BR" sz="1100"/>
              <a:t>nice</a:t>
            </a:r>
            <a:r>
              <a:rPr lang="pt-BR" sz="1100"/>
              <a:t> o processo deverá perder 10% do tempo do período e vice-versa.</a:t>
            </a:r>
            <a:endParaRPr sz="11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pt-BR" sz="1100"/>
              <a:t>Exemplo:</a:t>
            </a:r>
            <a:endParaRPr b="1" sz="11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100"/>
              <a:t>Sejam dois processos, P1 com </a:t>
            </a:r>
            <a:r>
              <a:rPr i="1" lang="pt-BR" sz="1100"/>
              <a:t>nice </a:t>
            </a:r>
            <a:r>
              <a:rPr lang="pt-BR" sz="1100"/>
              <a:t>20 e P2 com o mesmo </a:t>
            </a:r>
            <a:r>
              <a:rPr i="1" lang="pt-BR" sz="1100"/>
              <a:t>nice</a:t>
            </a:r>
            <a:r>
              <a:rPr lang="pt-BR" sz="1100"/>
              <a:t> e P1 começa a ser executado. Então, para definir o </a:t>
            </a:r>
            <a:r>
              <a:rPr i="1" lang="pt-BR" sz="1100"/>
              <a:t>Time Slice</a:t>
            </a:r>
            <a:r>
              <a:rPr lang="pt-BR" sz="1100"/>
              <a:t> de P1:</a:t>
            </a:r>
            <a:endParaRPr sz="11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i="1" lang="pt-BR" sz="1100"/>
              <a:t>Time Slice 1</a:t>
            </a:r>
            <a:r>
              <a:rPr lang="pt-BR" sz="1100"/>
              <a:t>: </a:t>
            </a:r>
            <a:r>
              <a:rPr i="1" lang="pt-BR" sz="1100"/>
              <a:t>Sched_min_granularity </a:t>
            </a:r>
            <a:r>
              <a:rPr lang="pt-BR" sz="1100"/>
              <a:t>+ (1024/2048)*(período )=&gt; Ambos recebem 50% do período.</a:t>
            </a:r>
            <a:endParaRPr sz="11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100"/>
              <a:t>Caso P2 recebesse um incremento no Nice, o </a:t>
            </a:r>
            <a:r>
              <a:rPr i="1" lang="pt-BR" sz="1100"/>
              <a:t>Time Slice</a:t>
            </a:r>
            <a:r>
              <a:rPr lang="pt-BR" sz="1100"/>
              <a:t> de P1 ficaria:</a:t>
            </a:r>
            <a:endParaRPr sz="11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i="1" lang="pt-BR" sz="1100"/>
              <a:t>Time Slice 1</a:t>
            </a:r>
            <a:r>
              <a:rPr lang="pt-BR" sz="1100"/>
              <a:t>: </a:t>
            </a:r>
            <a:r>
              <a:rPr i="1" lang="pt-BR" sz="1100"/>
              <a:t>Sched_min_granularity + (</a:t>
            </a:r>
            <a:r>
              <a:rPr lang="pt-BR" sz="1100"/>
              <a:t>1024/1844)*(período) =&gt; P1 recebe cerca de 55% do período.</a:t>
            </a:r>
            <a:endParaRPr sz="11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i="1" lang="pt-BR" sz="1100"/>
              <a:t>Time Slice 2</a:t>
            </a:r>
            <a:r>
              <a:rPr lang="pt-BR" sz="1100"/>
              <a:t>: </a:t>
            </a:r>
            <a:r>
              <a:rPr i="1" lang="pt-BR" sz="1100"/>
              <a:t>Sched_min_granularity + (</a:t>
            </a:r>
            <a:r>
              <a:rPr lang="pt-BR" sz="1100"/>
              <a:t>820/1844)*(período) =&gt; P2 recebe cerca de 45% do período.</a:t>
            </a:r>
            <a:endParaRPr sz="11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Preempção</a:t>
            </a:r>
            <a:endParaRPr/>
          </a:p>
        </p:txBody>
      </p:sp>
      <p:sp>
        <p:nvSpPr>
          <p:cNvPr id="156" name="Google Shape;156;p24"/>
          <p:cNvSpPr txBox="1"/>
          <p:nvPr>
            <p:ph idx="1" type="body"/>
          </p:nvPr>
        </p:nvSpPr>
        <p:spPr>
          <a:xfrm>
            <a:off x="729450" y="2078875"/>
            <a:ext cx="7688700" cy="127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Ocorre quando um processo ultrapassa o limite estipulado pelo método </a:t>
            </a:r>
            <a:r>
              <a:rPr i="1" lang="pt-BR"/>
              <a:t>sched_time_slice</a:t>
            </a:r>
            <a:r>
              <a:rPr lang="pt-BR"/>
              <a:t> e seu </a:t>
            </a:r>
            <a:r>
              <a:rPr i="1" lang="pt-BR"/>
              <a:t>vruntime</a:t>
            </a:r>
            <a:r>
              <a:rPr lang="pt-BR"/>
              <a:t> é superior ao </a:t>
            </a:r>
            <a:r>
              <a:rPr i="1" lang="pt-BR"/>
              <a:t>min_vruntime </a:t>
            </a:r>
            <a:r>
              <a:rPr lang="pt-BR"/>
              <a:t>obtido pelo método </a:t>
            </a:r>
            <a:r>
              <a:rPr i="1" lang="pt-BR"/>
              <a:t>find_min_vruntime</a:t>
            </a:r>
            <a:r>
              <a:rPr lang="pt-BR"/>
              <a:t>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A cada interrupção de relógio, um novo </a:t>
            </a:r>
            <a:r>
              <a:rPr i="1" lang="pt-BR"/>
              <a:t>Time Slice</a:t>
            </a:r>
            <a:r>
              <a:rPr lang="pt-BR"/>
              <a:t> é calculado para o processo em execução, uma vez que alguns processos podem ter mudado do estado “Pronto” para outro e não deveriam ser considerados mais nesse valor;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Google Shape;16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4850" y="372500"/>
            <a:ext cx="4954300" cy="420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16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525" y="1110600"/>
            <a:ext cx="8714950" cy="292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Escalonamento</a:t>
            </a:r>
            <a:endParaRPr/>
          </a:p>
        </p:txBody>
      </p:sp>
      <p:sp>
        <p:nvSpPr>
          <p:cNvPr id="172" name="Google Shape;172;p27"/>
          <p:cNvSpPr txBox="1"/>
          <p:nvPr>
            <p:ph idx="1" type="body"/>
          </p:nvPr>
        </p:nvSpPr>
        <p:spPr>
          <a:xfrm>
            <a:off x="729450" y="2078875"/>
            <a:ext cx="7688700" cy="106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O escalonador deverá escolher o processo com o menor </a:t>
            </a:r>
            <a:r>
              <a:rPr i="1" lang="pt-BR"/>
              <a:t>vruntime</a:t>
            </a:r>
            <a:r>
              <a:rPr lang="pt-BR"/>
              <a:t>, ou seja, o processo que menos utilizou a CPU;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Lembrando que processos com prioridade mais alta (ex: -100) normalmente terão um </a:t>
            </a:r>
            <a:r>
              <a:rPr i="1" lang="pt-BR"/>
              <a:t>vruntime </a:t>
            </a:r>
            <a:r>
              <a:rPr lang="pt-BR"/>
              <a:t>menor;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Google Shape;17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8550" y="262675"/>
            <a:ext cx="5626900" cy="461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Lidando com processos novos</a:t>
            </a:r>
            <a:endParaRPr/>
          </a:p>
        </p:txBody>
      </p:sp>
      <p:sp>
        <p:nvSpPr>
          <p:cNvPr id="183" name="Google Shape;183;p29"/>
          <p:cNvSpPr txBox="1"/>
          <p:nvPr>
            <p:ph idx="1" type="body"/>
          </p:nvPr>
        </p:nvSpPr>
        <p:spPr>
          <a:xfrm>
            <a:off x="729450" y="2078875"/>
            <a:ext cx="7688700" cy="11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O </a:t>
            </a:r>
            <a:r>
              <a:rPr i="1" lang="pt-BR"/>
              <a:t>vruntime </a:t>
            </a:r>
            <a:r>
              <a:rPr lang="pt-BR"/>
              <a:t>de processos novos recebe o valor 0 no corpo do método </a:t>
            </a:r>
            <a:r>
              <a:rPr i="1" lang="pt-BR"/>
              <a:t>fork</a:t>
            </a:r>
            <a:r>
              <a:rPr lang="pt-BR"/>
              <a:t> no arquivo fork.c, garantindo que logo serão escalonados pelo processador;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Não é necessária a atribuição de valores para os atributos </a:t>
            </a:r>
            <a:r>
              <a:rPr i="1" lang="pt-BR"/>
              <a:t>control_counter </a:t>
            </a:r>
            <a:r>
              <a:rPr lang="pt-BR"/>
              <a:t>e </a:t>
            </a:r>
            <a:r>
              <a:rPr i="1" lang="pt-BR"/>
              <a:t>time_slice_counter</a:t>
            </a:r>
            <a:r>
              <a:rPr lang="pt-BR"/>
              <a:t>, uma vez que o método </a:t>
            </a:r>
            <a:r>
              <a:rPr i="1" lang="pt-BR"/>
              <a:t>yield</a:t>
            </a:r>
            <a:r>
              <a:rPr lang="pt-BR"/>
              <a:t> é responsável por torná-los iguais a 0;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Google Shape;18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0288" y="212800"/>
            <a:ext cx="5603425" cy="471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Lidando com processos que acordaram</a:t>
            </a:r>
            <a:endParaRPr/>
          </a:p>
        </p:txBody>
      </p:sp>
      <p:sp>
        <p:nvSpPr>
          <p:cNvPr id="194" name="Google Shape;194;p31"/>
          <p:cNvSpPr txBox="1"/>
          <p:nvPr>
            <p:ph idx="1" type="body"/>
          </p:nvPr>
        </p:nvSpPr>
        <p:spPr>
          <a:xfrm>
            <a:off x="729450" y="2078875"/>
            <a:ext cx="7688700" cy="156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O método </a:t>
            </a:r>
            <a:r>
              <a:rPr i="1" lang="pt-BR"/>
              <a:t>sleep</a:t>
            </a:r>
            <a:r>
              <a:rPr lang="pt-BR"/>
              <a:t> no arquivo sleep.c garante a mudança de prioridade, se necessária, para processos utilizaram a chamada de sistema </a:t>
            </a:r>
            <a:r>
              <a:rPr i="1" lang="pt-BR"/>
              <a:t>sleep </a:t>
            </a:r>
            <a:r>
              <a:rPr lang="pt-BR"/>
              <a:t>(argumento priority);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O método </a:t>
            </a:r>
            <a:r>
              <a:rPr i="1" lang="pt-BR"/>
              <a:t>wakeup</a:t>
            </a:r>
            <a:r>
              <a:rPr lang="pt-BR"/>
              <a:t> utilizada o método </a:t>
            </a:r>
            <a:r>
              <a:rPr i="1" lang="pt-BR"/>
              <a:t>sched</a:t>
            </a:r>
            <a:r>
              <a:rPr lang="pt-BR"/>
              <a:t> que garante que o escalonador terá consciência desse processo que acabou de acordar, uma vez que seu estado será alterado para “Pronto” e será verificado seu </a:t>
            </a:r>
            <a:r>
              <a:rPr i="1" lang="pt-BR"/>
              <a:t>vruntime </a:t>
            </a:r>
            <a:r>
              <a:rPr lang="pt-BR"/>
              <a:t>na hora do escalonamento;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O </a:t>
            </a:r>
            <a:r>
              <a:rPr i="1" lang="pt-BR"/>
              <a:t>vruntime </a:t>
            </a:r>
            <a:r>
              <a:rPr lang="pt-BR"/>
              <a:t>não recebe o valor 0;</a:t>
            </a:r>
            <a:endParaRPr b="1" i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Nanvix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Algoritmo de Escalonamento: Round Robin;</a:t>
            </a:r>
            <a:endParaRPr/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Uso do atributo </a:t>
            </a:r>
            <a:r>
              <a:rPr i="1" lang="pt-BR"/>
              <a:t>counter</a:t>
            </a:r>
            <a:r>
              <a:rPr lang="pt-BR"/>
              <a:t> para o controle do tempo na CPU;</a:t>
            </a:r>
            <a:endParaRPr/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Cada processo tem um tempo fixo para executar (</a:t>
            </a:r>
            <a:r>
              <a:rPr i="1" lang="pt-BR"/>
              <a:t>PROC_QUANTUM</a:t>
            </a:r>
            <a:r>
              <a:rPr lang="pt-BR"/>
              <a:t>= 50);</a:t>
            </a:r>
            <a:endParaRPr/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Não utiliza as prioridades para escolher o novo processo a ser executado, apenas o tempo de espera (atributo </a:t>
            </a:r>
            <a:r>
              <a:rPr i="1" lang="pt-BR"/>
              <a:t>counter</a:t>
            </a:r>
            <a:r>
              <a:rPr lang="pt-BR"/>
              <a:t>);</a:t>
            </a:r>
            <a:endParaRPr/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Caso um processo não termine a tarefa no tempo previsto,  o contador será zerado (tempo de espera = 0) e poderá ser escalonado em outro momento;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Mostrando o funcionamento</a:t>
            </a:r>
            <a:endParaRPr/>
          </a:p>
        </p:txBody>
      </p:sp>
      <p:sp>
        <p:nvSpPr>
          <p:cNvPr id="200" name="Google Shape;200;p32"/>
          <p:cNvSpPr/>
          <p:nvPr/>
        </p:nvSpPr>
        <p:spPr>
          <a:xfrm>
            <a:off x="434975" y="2467475"/>
            <a:ext cx="1903500" cy="1155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Processo 1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state = PROC_READY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priority = 40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nice = 0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increment_control = 1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vruntime = 0</a:t>
            </a:r>
            <a:endParaRPr sz="1200"/>
          </a:p>
        </p:txBody>
      </p:sp>
      <p:sp>
        <p:nvSpPr>
          <p:cNvPr id="201" name="Google Shape;201;p32"/>
          <p:cNvSpPr/>
          <p:nvPr/>
        </p:nvSpPr>
        <p:spPr>
          <a:xfrm>
            <a:off x="2597700" y="2467475"/>
            <a:ext cx="1903500" cy="1155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Processo 2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state = PROC_READY</a:t>
            </a:r>
            <a:endParaRPr b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priority = -80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nice = 10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increment_control = 7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vruntime = 0</a:t>
            </a:r>
            <a:endParaRPr sz="1200"/>
          </a:p>
        </p:txBody>
      </p:sp>
      <p:sp>
        <p:nvSpPr>
          <p:cNvPr id="202" name="Google Shape;202;p32"/>
          <p:cNvSpPr/>
          <p:nvPr/>
        </p:nvSpPr>
        <p:spPr>
          <a:xfrm>
            <a:off x="4760425" y="2467475"/>
            <a:ext cx="1903500" cy="1155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Processo 3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state = PROC_READY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priority</a:t>
            </a:r>
            <a:r>
              <a:rPr lang="pt-BR" sz="1200"/>
              <a:t> = -60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nice = 20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increment_control = 6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vruntime = 0</a:t>
            </a:r>
            <a:endParaRPr sz="1200"/>
          </a:p>
        </p:txBody>
      </p:sp>
      <p:sp>
        <p:nvSpPr>
          <p:cNvPr id="203" name="Google Shape;203;p32"/>
          <p:cNvSpPr/>
          <p:nvPr/>
        </p:nvSpPr>
        <p:spPr>
          <a:xfrm>
            <a:off x="6923150" y="2467475"/>
            <a:ext cx="1903500" cy="1155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Processo 4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state = PROC_READY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priority = -40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nice = 30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increment_control = 5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vruntime = 0</a:t>
            </a:r>
            <a:endParaRPr sz="1200"/>
          </a:p>
        </p:txBody>
      </p:sp>
      <p:sp>
        <p:nvSpPr>
          <p:cNvPr id="204" name="Google Shape;204;p32"/>
          <p:cNvSpPr txBox="1"/>
          <p:nvPr/>
        </p:nvSpPr>
        <p:spPr>
          <a:xfrm>
            <a:off x="499925" y="3911100"/>
            <a:ext cx="7645800" cy="10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i="1" lang="pt-BR">
                <a:latin typeface="Lato"/>
                <a:ea typeface="Lato"/>
                <a:cs typeface="Lato"/>
                <a:sym typeface="Lato"/>
              </a:rPr>
              <a:t>Sched_min_granularity</a:t>
            </a:r>
            <a:r>
              <a:rPr lang="pt-BR">
                <a:latin typeface="Lato"/>
                <a:ea typeface="Lato"/>
                <a:cs typeface="Lato"/>
                <a:sym typeface="Lato"/>
              </a:rPr>
              <a:t> =</a:t>
            </a:r>
            <a:r>
              <a:rPr i="1" lang="pt-BR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pt-BR">
                <a:latin typeface="Lato"/>
                <a:ea typeface="Lato"/>
                <a:cs typeface="Lato"/>
                <a:sym typeface="Lato"/>
              </a:rPr>
              <a:t>50;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i="1" lang="pt-BR">
                <a:latin typeface="Lato"/>
                <a:ea typeface="Lato"/>
                <a:cs typeface="Lato"/>
                <a:sym typeface="Lato"/>
              </a:rPr>
              <a:t>Sched_latency = </a:t>
            </a:r>
            <a:r>
              <a:rPr lang="pt-BR">
                <a:latin typeface="Lato"/>
                <a:ea typeface="Lato"/>
                <a:cs typeface="Lato"/>
                <a:sym typeface="Lato"/>
              </a:rPr>
              <a:t>100;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i="1" lang="pt-BR">
                <a:latin typeface="Lato"/>
                <a:ea typeface="Lato"/>
                <a:cs typeface="Lato"/>
                <a:sym typeface="Lato"/>
              </a:rPr>
              <a:t>Nr_latency = </a:t>
            </a:r>
            <a:r>
              <a:rPr lang="pt-BR">
                <a:latin typeface="Lato"/>
                <a:ea typeface="Lato"/>
                <a:cs typeface="Lato"/>
                <a:sym typeface="Lato"/>
              </a:rPr>
              <a:t>100/50 = 2;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Tabela de Processos = [P1, P2, P3, P4]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3"/>
          <p:cNvSpPr/>
          <p:nvPr/>
        </p:nvSpPr>
        <p:spPr>
          <a:xfrm>
            <a:off x="6705975" y="710750"/>
            <a:ext cx="2149500" cy="12831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10" name="Google Shape;210;p33"/>
          <p:cNvSpPr txBox="1"/>
          <p:nvPr/>
        </p:nvSpPr>
        <p:spPr>
          <a:xfrm>
            <a:off x="7085625" y="343700"/>
            <a:ext cx="1390200" cy="2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Escalonado</a:t>
            </a:r>
            <a:endParaRPr b="1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1" name="Google Shape;211;p33"/>
          <p:cNvSpPr txBox="1"/>
          <p:nvPr/>
        </p:nvSpPr>
        <p:spPr>
          <a:xfrm>
            <a:off x="878100" y="2842325"/>
            <a:ext cx="8265900" cy="24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2" name="Google Shape;212;p33"/>
          <p:cNvSpPr txBox="1"/>
          <p:nvPr/>
        </p:nvSpPr>
        <p:spPr>
          <a:xfrm>
            <a:off x="217800" y="2189825"/>
            <a:ext cx="8319300" cy="27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100">
                <a:latin typeface="Lato"/>
                <a:ea typeface="Lato"/>
                <a:cs typeface="Lato"/>
                <a:sym typeface="Lato"/>
              </a:rPr>
              <a:t>tempo de 0 a 12 - Processo 4 é escalonado e começa a executar, termina aos 12.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Lato"/>
                <a:ea typeface="Lato"/>
                <a:cs typeface="Lato"/>
                <a:sym typeface="Lato"/>
              </a:rPr>
              <a:t>Soma dos Pesos = 88761 + 9548 + 1024 + 110 = 99443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100">
                <a:latin typeface="Lato"/>
                <a:ea typeface="Lato"/>
                <a:cs typeface="Lato"/>
                <a:sym typeface="Lato"/>
              </a:rPr>
              <a:t>Time Slice </a:t>
            </a:r>
            <a:r>
              <a:rPr lang="pt-BR" sz="1100">
                <a:latin typeface="Lato"/>
                <a:ea typeface="Lato"/>
                <a:cs typeface="Lato"/>
                <a:sym typeface="Lato"/>
              </a:rPr>
              <a:t>= 50 + (110/99443) * 200 = 50 + 0 = 50</a:t>
            </a:r>
            <a:endParaRPr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Lato"/>
                <a:ea typeface="Lato"/>
                <a:cs typeface="Lato"/>
                <a:sym typeface="Lato"/>
              </a:rPr>
              <a:t>Tempo total de execução = 240 - 228 = 12</a:t>
            </a:r>
            <a:endParaRPr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Lato"/>
                <a:ea typeface="Lato"/>
                <a:cs typeface="Lato"/>
                <a:sym typeface="Lato"/>
              </a:rPr>
              <a:t>Vruntime = 12/5 = 2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3" name="Google Shape;213;p33"/>
          <p:cNvSpPr/>
          <p:nvPr/>
        </p:nvSpPr>
        <p:spPr>
          <a:xfrm>
            <a:off x="2503513" y="774800"/>
            <a:ext cx="1903500" cy="1155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Processo 2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state = PROC_READY</a:t>
            </a:r>
            <a:endParaRPr b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priority = -80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nice = 10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increment_control = 7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vruntime = 0</a:t>
            </a:r>
            <a:endParaRPr sz="1200"/>
          </a:p>
        </p:txBody>
      </p:sp>
      <p:sp>
        <p:nvSpPr>
          <p:cNvPr id="214" name="Google Shape;214;p33"/>
          <p:cNvSpPr/>
          <p:nvPr/>
        </p:nvSpPr>
        <p:spPr>
          <a:xfrm>
            <a:off x="4666238" y="774800"/>
            <a:ext cx="1903500" cy="1155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Processo 3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state = PROC_READY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priority = -60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nice = 20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increment_control = 6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vruntime = 0</a:t>
            </a:r>
            <a:endParaRPr sz="1200"/>
          </a:p>
        </p:txBody>
      </p:sp>
      <p:sp>
        <p:nvSpPr>
          <p:cNvPr id="215" name="Google Shape;215;p33"/>
          <p:cNvSpPr/>
          <p:nvPr/>
        </p:nvSpPr>
        <p:spPr>
          <a:xfrm>
            <a:off x="6828963" y="774800"/>
            <a:ext cx="1903500" cy="1155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Processo 4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state = </a:t>
            </a:r>
            <a:r>
              <a:rPr lang="pt-BR" sz="1100"/>
              <a:t>PROC_RUNNING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priority = -40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nice = 30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increment_control = 5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vruntime = 0</a:t>
            </a:r>
            <a:endParaRPr sz="1200"/>
          </a:p>
        </p:txBody>
      </p:sp>
      <p:sp>
        <p:nvSpPr>
          <p:cNvPr id="216" name="Google Shape;216;p33"/>
          <p:cNvSpPr/>
          <p:nvPr/>
        </p:nvSpPr>
        <p:spPr>
          <a:xfrm>
            <a:off x="340800" y="774800"/>
            <a:ext cx="1903500" cy="1155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Processo 1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state = </a:t>
            </a:r>
            <a:r>
              <a:rPr lang="pt-BR" sz="1100"/>
              <a:t>PROC_READY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priority = 40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nice = 0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increment_control = 1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vruntime = 0</a:t>
            </a:r>
            <a:endParaRPr sz="12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4"/>
          <p:cNvSpPr txBox="1"/>
          <p:nvPr/>
        </p:nvSpPr>
        <p:spPr>
          <a:xfrm>
            <a:off x="7085625" y="343700"/>
            <a:ext cx="1390200" cy="2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die()</a:t>
            </a:r>
            <a:endParaRPr b="1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2" name="Google Shape;222;p34"/>
          <p:cNvSpPr txBox="1"/>
          <p:nvPr/>
        </p:nvSpPr>
        <p:spPr>
          <a:xfrm>
            <a:off x="878100" y="2842325"/>
            <a:ext cx="8265900" cy="24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3" name="Google Shape;223;p34"/>
          <p:cNvSpPr txBox="1"/>
          <p:nvPr/>
        </p:nvSpPr>
        <p:spPr>
          <a:xfrm>
            <a:off x="217800" y="2189825"/>
            <a:ext cx="8319300" cy="27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100">
                <a:latin typeface="Lato"/>
                <a:ea typeface="Lato"/>
                <a:cs typeface="Lato"/>
                <a:sym typeface="Lato"/>
              </a:rPr>
              <a:t>tempo de 0 a 12 - Processo 4 é escalonado e começa a executar, termina aos 12.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Lato"/>
                <a:ea typeface="Lato"/>
                <a:cs typeface="Lato"/>
                <a:sym typeface="Lato"/>
              </a:rPr>
              <a:t>Soma dos Pesos = 88761 + 9548 + 1024 + 110 = 99443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100">
                <a:latin typeface="Lato"/>
                <a:ea typeface="Lato"/>
                <a:cs typeface="Lato"/>
                <a:sym typeface="Lato"/>
              </a:rPr>
              <a:t>Time Slice </a:t>
            </a:r>
            <a:r>
              <a:rPr lang="pt-BR" sz="1100">
                <a:latin typeface="Lato"/>
                <a:ea typeface="Lato"/>
                <a:cs typeface="Lato"/>
                <a:sym typeface="Lato"/>
              </a:rPr>
              <a:t>= 50 + (110/99443) * 200 = 50 + 0 = 50</a:t>
            </a:r>
            <a:endParaRPr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Lato"/>
                <a:ea typeface="Lato"/>
                <a:cs typeface="Lato"/>
                <a:sym typeface="Lato"/>
              </a:rPr>
              <a:t>Tempo total de execução = 12 - 0 = 12</a:t>
            </a:r>
            <a:endParaRPr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Lato"/>
                <a:ea typeface="Lato"/>
                <a:cs typeface="Lato"/>
                <a:sym typeface="Lato"/>
              </a:rPr>
              <a:t>Vruntime = 12/5 = 2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4" name="Google Shape;224;p34"/>
          <p:cNvSpPr/>
          <p:nvPr/>
        </p:nvSpPr>
        <p:spPr>
          <a:xfrm>
            <a:off x="2503513" y="774800"/>
            <a:ext cx="1903500" cy="1155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Processo 2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state = PROC_READY</a:t>
            </a:r>
            <a:endParaRPr b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priority = -80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nice = 10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increment_control = 7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vruntime = 0</a:t>
            </a:r>
            <a:endParaRPr sz="1200"/>
          </a:p>
        </p:txBody>
      </p:sp>
      <p:sp>
        <p:nvSpPr>
          <p:cNvPr id="225" name="Google Shape;225;p34"/>
          <p:cNvSpPr/>
          <p:nvPr/>
        </p:nvSpPr>
        <p:spPr>
          <a:xfrm>
            <a:off x="4666238" y="774800"/>
            <a:ext cx="1903500" cy="1155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Processo 3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state = PROC_READY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priority = -60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nice = 20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increment_control = 6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vruntime = 0</a:t>
            </a:r>
            <a:endParaRPr sz="1200"/>
          </a:p>
        </p:txBody>
      </p:sp>
      <p:sp>
        <p:nvSpPr>
          <p:cNvPr id="226" name="Google Shape;226;p34"/>
          <p:cNvSpPr/>
          <p:nvPr/>
        </p:nvSpPr>
        <p:spPr>
          <a:xfrm>
            <a:off x="6828963" y="774800"/>
            <a:ext cx="1903500" cy="1155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Processo 4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state = </a:t>
            </a:r>
            <a:r>
              <a:rPr lang="pt-BR" sz="1100"/>
              <a:t>PROC_ZOMBIE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priority = -40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nice = 30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increment_control = 5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vruntime = 2</a:t>
            </a:r>
            <a:endParaRPr sz="1200"/>
          </a:p>
        </p:txBody>
      </p:sp>
      <p:sp>
        <p:nvSpPr>
          <p:cNvPr id="227" name="Google Shape;227;p34"/>
          <p:cNvSpPr/>
          <p:nvPr/>
        </p:nvSpPr>
        <p:spPr>
          <a:xfrm>
            <a:off x="340800" y="774800"/>
            <a:ext cx="1903500" cy="1155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Processo 1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state = </a:t>
            </a:r>
            <a:r>
              <a:rPr lang="pt-BR" sz="1100"/>
              <a:t>PROC_READY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priority = 40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nice = 0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increment_control = 1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vruntime = 0</a:t>
            </a:r>
            <a:endParaRPr sz="12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5"/>
          <p:cNvSpPr txBox="1"/>
          <p:nvPr/>
        </p:nvSpPr>
        <p:spPr>
          <a:xfrm>
            <a:off x="878100" y="2842325"/>
            <a:ext cx="8265900" cy="24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3" name="Google Shape;233;p35"/>
          <p:cNvSpPr txBox="1"/>
          <p:nvPr/>
        </p:nvSpPr>
        <p:spPr>
          <a:xfrm>
            <a:off x="217800" y="2189825"/>
            <a:ext cx="8319300" cy="27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100">
                <a:latin typeface="Lato"/>
                <a:ea typeface="Lato"/>
                <a:cs typeface="Lato"/>
                <a:sym typeface="Lato"/>
              </a:rPr>
              <a:t>tempo de 0 a 12 - Processo 4 é escalonado e começa a executar, termina aos 12.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Lato"/>
                <a:ea typeface="Lato"/>
                <a:cs typeface="Lato"/>
                <a:sym typeface="Lato"/>
              </a:rPr>
              <a:t>Soma dos Pesos = 88761 + 9548 + 1024 + 110 = 99443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100">
                <a:latin typeface="Lato"/>
                <a:ea typeface="Lato"/>
                <a:cs typeface="Lato"/>
                <a:sym typeface="Lato"/>
              </a:rPr>
              <a:t>Time Slice </a:t>
            </a:r>
            <a:r>
              <a:rPr lang="pt-BR" sz="1100">
                <a:latin typeface="Lato"/>
                <a:ea typeface="Lato"/>
                <a:cs typeface="Lato"/>
                <a:sym typeface="Lato"/>
              </a:rPr>
              <a:t>= 50 + (110/99443) * 200 = 50 + 0 = 50</a:t>
            </a:r>
            <a:endParaRPr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Lato"/>
                <a:ea typeface="Lato"/>
                <a:cs typeface="Lato"/>
                <a:sym typeface="Lato"/>
              </a:rPr>
              <a:t>Tempo total de execução = 12 - 0 = 12</a:t>
            </a:r>
            <a:endParaRPr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Lato"/>
                <a:ea typeface="Lato"/>
                <a:cs typeface="Lato"/>
                <a:sym typeface="Lato"/>
              </a:rPr>
              <a:t>Vruntime = 12/5 = 2</a:t>
            </a:r>
            <a:endParaRPr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100">
                <a:latin typeface="Lato"/>
                <a:ea typeface="Lato"/>
                <a:cs typeface="Lato"/>
                <a:sym typeface="Lato"/>
              </a:rPr>
              <a:t>tempo de 12 a 63 - Processo 3 é escalonado e começa a executar, mas não termina.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Lato"/>
                <a:ea typeface="Lato"/>
                <a:cs typeface="Lato"/>
                <a:sym typeface="Lato"/>
              </a:rPr>
              <a:t>Soma dos Pesos = 88761 + 9548 + 1024 = 99333</a:t>
            </a:r>
            <a:endParaRPr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100">
                <a:latin typeface="Lato"/>
                <a:ea typeface="Lato"/>
                <a:cs typeface="Lato"/>
                <a:sym typeface="Lato"/>
              </a:rPr>
              <a:t>Time Slice</a:t>
            </a:r>
            <a:r>
              <a:rPr lang="pt-BR" sz="1100">
                <a:latin typeface="Lato"/>
                <a:ea typeface="Lato"/>
                <a:cs typeface="Lato"/>
                <a:sym typeface="Lato"/>
              </a:rPr>
              <a:t> = 50 + (1024/99333) * (5*3) = 50 + 1 = 51</a:t>
            </a:r>
            <a:endParaRPr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Lato"/>
                <a:ea typeface="Lato"/>
                <a:cs typeface="Lato"/>
                <a:sym typeface="Lato"/>
              </a:rPr>
              <a:t>Vruntime = 51/6 = 8</a:t>
            </a:r>
            <a:endParaRPr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4" name="Google Shape;234;p35"/>
          <p:cNvSpPr/>
          <p:nvPr/>
        </p:nvSpPr>
        <p:spPr>
          <a:xfrm>
            <a:off x="2503513" y="774800"/>
            <a:ext cx="1903500" cy="1155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Processo 2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state = PROC_READY</a:t>
            </a:r>
            <a:endParaRPr b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priority = -80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nice = 10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increment_control = 7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vruntime = 0</a:t>
            </a:r>
            <a:endParaRPr sz="1200"/>
          </a:p>
        </p:txBody>
      </p:sp>
      <p:sp>
        <p:nvSpPr>
          <p:cNvPr id="235" name="Google Shape;235;p35"/>
          <p:cNvSpPr/>
          <p:nvPr/>
        </p:nvSpPr>
        <p:spPr>
          <a:xfrm>
            <a:off x="4666238" y="774800"/>
            <a:ext cx="1903500" cy="1155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Processo 3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state = </a:t>
            </a:r>
            <a:r>
              <a:rPr lang="pt-BR" sz="1100"/>
              <a:t>PROC_RUNNING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priority = -60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nice = 20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increment_control = 6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vruntime = 0</a:t>
            </a:r>
            <a:endParaRPr sz="1200"/>
          </a:p>
        </p:txBody>
      </p:sp>
      <p:sp>
        <p:nvSpPr>
          <p:cNvPr id="236" name="Google Shape;236;p35"/>
          <p:cNvSpPr/>
          <p:nvPr/>
        </p:nvSpPr>
        <p:spPr>
          <a:xfrm>
            <a:off x="6828963" y="774800"/>
            <a:ext cx="1903500" cy="1155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Processo 4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state = </a:t>
            </a:r>
            <a:r>
              <a:rPr lang="pt-BR" sz="1100"/>
              <a:t>PROC_ZOMBIE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priority = -40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nice = 30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increment_control = 5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vruntime = 2</a:t>
            </a:r>
            <a:endParaRPr sz="1200"/>
          </a:p>
        </p:txBody>
      </p:sp>
      <p:sp>
        <p:nvSpPr>
          <p:cNvPr id="237" name="Google Shape;237;p35"/>
          <p:cNvSpPr/>
          <p:nvPr/>
        </p:nvSpPr>
        <p:spPr>
          <a:xfrm>
            <a:off x="340800" y="774800"/>
            <a:ext cx="1903500" cy="1155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Processo 1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state = </a:t>
            </a:r>
            <a:r>
              <a:rPr lang="pt-BR" sz="1100"/>
              <a:t>PROC_READY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priority = 40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nice = 0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increment_control = 1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vruntime = 0</a:t>
            </a:r>
            <a:endParaRPr sz="1200"/>
          </a:p>
        </p:txBody>
      </p:sp>
      <p:sp>
        <p:nvSpPr>
          <p:cNvPr id="238" name="Google Shape;238;p35"/>
          <p:cNvSpPr/>
          <p:nvPr/>
        </p:nvSpPr>
        <p:spPr>
          <a:xfrm>
            <a:off x="4543250" y="710750"/>
            <a:ext cx="2149500" cy="12831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39" name="Google Shape;239;p35"/>
          <p:cNvSpPr txBox="1"/>
          <p:nvPr/>
        </p:nvSpPr>
        <p:spPr>
          <a:xfrm>
            <a:off x="4922900" y="365075"/>
            <a:ext cx="1390200" cy="2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Escalonado</a:t>
            </a:r>
            <a:endParaRPr b="1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6"/>
          <p:cNvSpPr txBox="1"/>
          <p:nvPr/>
        </p:nvSpPr>
        <p:spPr>
          <a:xfrm>
            <a:off x="878100" y="2842325"/>
            <a:ext cx="8265900" cy="24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5" name="Google Shape;245;p36"/>
          <p:cNvSpPr txBox="1"/>
          <p:nvPr/>
        </p:nvSpPr>
        <p:spPr>
          <a:xfrm>
            <a:off x="217800" y="2189825"/>
            <a:ext cx="8319300" cy="27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100">
                <a:latin typeface="Lato"/>
                <a:ea typeface="Lato"/>
                <a:cs typeface="Lato"/>
                <a:sym typeface="Lato"/>
              </a:rPr>
              <a:t>tempo de 0 a 12 - Processo 4 é escalonado e começa a executar, termina aos 12.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Lato"/>
                <a:ea typeface="Lato"/>
                <a:cs typeface="Lato"/>
                <a:sym typeface="Lato"/>
              </a:rPr>
              <a:t>Soma dos Pesos = 88761 + 9548 + 1024 + 110 = 99443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100">
                <a:latin typeface="Lato"/>
                <a:ea typeface="Lato"/>
                <a:cs typeface="Lato"/>
                <a:sym typeface="Lato"/>
              </a:rPr>
              <a:t>Time Slice </a:t>
            </a:r>
            <a:r>
              <a:rPr lang="pt-BR" sz="1100">
                <a:latin typeface="Lato"/>
                <a:ea typeface="Lato"/>
                <a:cs typeface="Lato"/>
                <a:sym typeface="Lato"/>
              </a:rPr>
              <a:t>= 50 + (110/99443) * 200 = 50 + 0 = 50</a:t>
            </a:r>
            <a:endParaRPr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Lato"/>
                <a:ea typeface="Lato"/>
                <a:cs typeface="Lato"/>
                <a:sym typeface="Lato"/>
              </a:rPr>
              <a:t>Tempo total de execução = 12 - 0 = 12</a:t>
            </a:r>
            <a:endParaRPr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Lato"/>
                <a:ea typeface="Lato"/>
                <a:cs typeface="Lato"/>
                <a:sym typeface="Lato"/>
              </a:rPr>
              <a:t>Vruntime = 12/5 = 2</a:t>
            </a:r>
            <a:endParaRPr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100">
                <a:latin typeface="Lato"/>
                <a:ea typeface="Lato"/>
                <a:cs typeface="Lato"/>
                <a:sym typeface="Lato"/>
              </a:rPr>
              <a:t>tempo de 12 a 63 - Processo 3 é escalonado e começa a executar, mas não termina.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Lato"/>
                <a:ea typeface="Lato"/>
                <a:cs typeface="Lato"/>
                <a:sym typeface="Lato"/>
              </a:rPr>
              <a:t>Soma dos Pesos = 88761 + 9548 + 1024 = 99333</a:t>
            </a:r>
            <a:endParaRPr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100">
                <a:latin typeface="Lato"/>
                <a:ea typeface="Lato"/>
                <a:cs typeface="Lato"/>
                <a:sym typeface="Lato"/>
              </a:rPr>
              <a:t>Time Slice</a:t>
            </a:r>
            <a:r>
              <a:rPr lang="pt-BR" sz="1100">
                <a:latin typeface="Lato"/>
                <a:ea typeface="Lato"/>
                <a:cs typeface="Lato"/>
                <a:sym typeface="Lato"/>
              </a:rPr>
              <a:t> = 50 + (1024/99333) * (5*3) = 50 + 1 = 51</a:t>
            </a:r>
            <a:endParaRPr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Lato"/>
                <a:ea typeface="Lato"/>
                <a:cs typeface="Lato"/>
                <a:sym typeface="Lato"/>
              </a:rPr>
              <a:t>Vruntime = 51/6 = 8</a:t>
            </a:r>
            <a:endParaRPr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6" name="Google Shape;246;p36"/>
          <p:cNvSpPr/>
          <p:nvPr/>
        </p:nvSpPr>
        <p:spPr>
          <a:xfrm>
            <a:off x="2503513" y="774800"/>
            <a:ext cx="1903500" cy="1155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Processo 2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state = PROC_READY</a:t>
            </a:r>
            <a:endParaRPr b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priority = -80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nice = 10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increment_control = 7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vruntime = 0</a:t>
            </a:r>
            <a:endParaRPr sz="1200"/>
          </a:p>
        </p:txBody>
      </p:sp>
      <p:sp>
        <p:nvSpPr>
          <p:cNvPr id="247" name="Google Shape;247;p36"/>
          <p:cNvSpPr/>
          <p:nvPr/>
        </p:nvSpPr>
        <p:spPr>
          <a:xfrm>
            <a:off x="4666238" y="774800"/>
            <a:ext cx="1903500" cy="1155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Processo 3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state = </a:t>
            </a:r>
            <a:r>
              <a:rPr lang="pt-BR" sz="1100"/>
              <a:t>PROC_READY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priority = -60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nice = 20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increment_control = 6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vruntime = 8</a:t>
            </a:r>
            <a:endParaRPr sz="1200"/>
          </a:p>
        </p:txBody>
      </p:sp>
      <p:sp>
        <p:nvSpPr>
          <p:cNvPr id="248" name="Google Shape;248;p36"/>
          <p:cNvSpPr/>
          <p:nvPr/>
        </p:nvSpPr>
        <p:spPr>
          <a:xfrm>
            <a:off x="6828963" y="774800"/>
            <a:ext cx="1903500" cy="1155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Processo 4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state = </a:t>
            </a:r>
            <a:r>
              <a:rPr lang="pt-BR" sz="1100"/>
              <a:t>PROC_ZOMBIE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priority = -40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nice = 30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increment_control = 5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vruntime = 2</a:t>
            </a:r>
            <a:endParaRPr sz="1200"/>
          </a:p>
        </p:txBody>
      </p:sp>
      <p:sp>
        <p:nvSpPr>
          <p:cNvPr id="249" name="Google Shape;249;p36"/>
          <p:cNvSpPr/>
          <p:nvPr/>
        </p:nvSpPr>
        <p:spPr>
          <a:xfrm>
            <a:off x="340800" y="774800"/>
            <a:ext cx="1903500" cy="1155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Processo 1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state = </a:t>
            </a:r>
            <a:r>
              <a:rPr lang="pt-BR" sz="1100"/>
              <a:t>PROC_READY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priority = 40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nice = 0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increment_control = 1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vruntime = 0</a:t>
            </a:r>
            <a:endParaRPr sz="1200"/>
          </a:p>
        </p:txBody>
      </p:sp>
      <p:sp>
        <p:nvSpPr>
          <p:cNvPr id="250" name="Google Shape;250;p36"/>
          <p:cNvSpPr txBox="1"/>
          <p:nvPr/>
        </p:nvSpPr>
        <p:spPr>
          <a:xfrm>
            <a:off x="4922900" y="365075"/>
            <a:ext cx="1390200" cy="2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yield()</a:t>
            </a:r>
            <a:endParaRPr b="1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7"/>
          <p:cNvSpPr txBox="1"/>
          <p:nvPr/>
        </p:nvSpPr>
        <p:spPr>
          <a:xfrm>
            <a:off x="878100" y="2842325"/>
            <a:ext cx="8265900" cy="24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6" name="Google Shape;256;p37"/>
          <p:cNvSpPr txBox="1"/>
          <p:nvPr/>
        </p:nvSpPr>
        <p:spPr>
          <a:xfrm>
            <a:off x="217800" y="2189825"/>
            <a:ext cx="8319300" cy="27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100">
                <a:latin typeface="Lato"/>
                <a:ea typeface="Lato"/>
                <a:cs typeface="Lato"/>
                <a:sym typeface="Lato"/>
              </a:rPr>
              <a:t>tempo de 63 a 82 - Process 2 é escalonado e começa a executar, mas acaba realizando uma chamada de sistema (E/S) no tempo 82, recebendo uma prioridade nova (-100) (Método </a:t>
            </a:r>
            <a:r>
              <a:rPr b="1" i="1" lang="pt-BR" sz="1100">
                <a:latin typeface="Lato"/>
                <a:ea typeface="Lato"/>
                <a:cs typeface="Lato"/>
                <a:sym typeface="Lato"/>
              </a:rPr>
              <a:t>sleep</a:t>
            </a:r>
            <a:r>
              <a:rPr b="1" lang="pt-BR" sz="1100">
                <a:latin typeface="Lato"/>
                <a:ea typeface="Lato"/>
                <a:cs typeface="Lato"/>
                <a:sym typeface="Lato"/>
              </a:rPr>
              <a:t>).</a:t>
            </a:r>
            <a:endParaRPr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Lato"/>
                <a:ea typeface="Lato"/>
                <a:cs typeface="Lato"/>
                <a:sym typeface="Lato"/>
              </a:rPr>
              <a:t>Soma dos Pesos = 88761 + 9548 + 1024 = 99333</a:t>
            </a:r>
            <a:endParaRPr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100">
                <a:latin typeface="Lato"/>
                <a:ea typeface="Lato"/>
                <a:cs typeface="Lato"/>
                <a:sym typeface="Lato"/>
              </a:rPr>
              <a:t>Time Slice</a:t>
            </a:r>
            <a:r>
              <a:rPr lang="pt-BR" sz="1100">
                <a:latin typeface="Lato"/>
                <a:ea typeface="Lato"/>
                <a:cs typeface="Lato"/>
                <a:sym typeface="Lato"/>
              </a:rPr>
              <a:t> = 50 + (9548/99333) * 150 = 50 + 14 = 64</a:t>
            </a:r>
            <a:endParaRPr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Lato"/>
                <a:ea typeface="Lato"/>
                <a:cs typeface="Lato"/>
                <a:sym typeface="Lato"/>
              </a:rPr>
              <a:t>Tempo total de execução = 82 - 63 = 19</a:t>
            </a:r>
            <a:endParaRPr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Lato"/>
                <a:ea typeface="Lato"/>
                <a:cs typeface="Lato"/>
                <a:sym typeface="Lato"/>
              </a:rPr>
              <a:t>Vruntime = 19/7 = 2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7" name="Google Shape;257;p37"/>
          <p:cNvSpPr/>
          <p:nvPr/>
        </p:nvSpPr>
        <p:spPr>
          <a:xfrm>
            <a:off x="2503513" y="774800"/>
            <a:ext cx="1903500" cy="1155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Processo 2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state = </a:t>
            </a:r>
            <a:r>
              <a:rPr lang="pt-BR" sz="1100"/>
              <a:t>PROC_RUNNING</a:t>
            </a:r>
            <a:endParaRPr b="1"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priority = -80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nice = 10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increment_control = 7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vruntime = 0</a:t>
            </a:r>
            <a:endParaRPr sz="1200"/>
          </a:p>
        </p:txBody>
      </p:sp>
      <p:sp>
        <p:nvSpPr>
          <p:cNvPr id="258" name="Google Shape;258;p37"/>
          <p:cNvSpPr/>
          <p:nvPr/>
        </p:nvSpPr>
        <p:spPr>
          <a:xfrm>
            <a:off x="4666238" y="774800"/>
            <a:ext cx="1903500" cy="1155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Processo 3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state = </a:t>
            </a:r>
            <a:r>
              <a:rPr lang="pt-BR" sz="1100"/>
              <a:t>PROC_READY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priority = -60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nice = 20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increment_control = 6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vruntime = 8</a:t>
            </a:r>
            <a:endParaRPr sz="1200"/>
          </a:p>
        </p:txBody>
      </p:sp>
      <p:sp>
        <p:nvSpPr>
          <p:cNvPr id="259" name="Google Shape;259;p37"/>
          <p:cNvSpPr/>
          <p:nvPr/>
        </p:nvSpPr>
        <p:spPr>
          <a:xfrm>
            <a:off x="6828963" y="774800"/>
            <a:ext cx="1903500" cy="1155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Processo 4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state = </a:t>
            </a:r>
            <a:r>
              <a:rPr lang="pt-BR" sz="1100"/>
              <a:t>PROC_ZOMBIE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priority = -40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nice = 30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increment_control = 5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vruntime = 2</a:t>
            </a:r>
            <a:endParaRPr sz="1200"/>
          </a:p>
        </p:txBody>
      </p:sp>
      <p:sp>
        <p:nvSpPr>
          <p:cNvPr id="260" name="Google Shape;260;p37"/>
          <p:cNvSpPr/>
          <p:nvPr/>
        </p:nvSpPr>
        <p:spPr>
          <a:xfrm>
            <a:off x="340800" y="774800"/>
            <a:ext cx="1903500" cy="1155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Processo 1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state = </a:t>
            </a:r>
            <a:r>
              <a:rPr lang="pt-BR" sz="1100"/>
              <a:t>PROC_READY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priority = 40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nice = 0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increment_control = 1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vruntime = 0</a:t>
            </a:r>
            <a:endParaRPr sz="1200"/>
          </a:p>
        </p:txBody>
      </p:sp>
      <p:sp>
        <p:nvSpPr>
          <p:cNvPr id="261" name="Google Shape;261;p37"/>
          <p:cNvSpPr/>
          <p:nvPr/>
        </p:nvSpPr>
        <p:spPr>
          <a:xfrm>
            <a:off x="2380525" y="710750"/>
            <a:ext cx="2149500" cy="12831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62" name="Google Shape;262;p37"/>
          <p:cNvSpPr txBox="1"/>
          <p:nvPr/>
        </p:nvSpPr>
        <p:spPr>
          <a:xfrm>
            <a:off x="2760175" y="386450"/>
            <a:ext cx="1390200" cy="2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Escalonado</a:t>
            </a:r>
            <a:endParaRPr b="1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8"/>
          <p:cNvSpPr txBox="1"/>
          <p:nvPr/>
        </p:nvSpPr>
        <p:spPr>
          <a:xfrm>
            <a:off x="878100" y="2842325"/>
            <a:ext cx="8265900" cy="24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8" name="Google Shape;268;p38"/>
          <p:cNvSpPr txBox="1"/>
          <p:nvPr/>
        </p:nvSpPr>
        <p:spPr>
          <a:xfrm>
            <a:off x="217800" y="2189825"/>
            <a:ext cx="8319300" cy="27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100">
                <a:latin typeface="Lato"/>
                <a:ea typeface="Lato"/>
                <a:cs typeface="Lato"/>
                <a:sym typeface="Lato"/>
              </a:rPr>
              <a:t>tempo de 63 a 82 - Process 2 é escalonado e começa a executar, mas acaba realizando uma chamada de sistema (E/S) no tempo 82, recebendo uma prioridade nova (-100) (Método </a:t>
            </a:r>
            <a:r>
              <a:rPr b="1" i="1" lang="pt-BR" sz="1100">
                <a:latin typeface="Lato"/>
                <a:ea typeface="Lato"/>
                <a:cs typeface="Lato"/>
                <a:sym typeface="Lato"/>
              </a:rPr>
              <a:t>sleep</a:t>
            </a:r>
            <a:r>
              <a:rPr b="1" lang="pt-BR" sz="1100">
                <a:latin typeface="Lato"/>
                <a:ea typeface="Lato"/>
                <a:cs typeface="Lato"/>
                <a:sym typeface="Lato"/>
              </a:rPr>
              <a:t>).</a:t>
            </a:r>
            <a:endParaRPr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Lato"/>
                <a:ea typeface="Lato"/>
                <a:cs typeface="Lato"/>
                <a:sym typeface="Lato"/>
              </a:rPr>
              <a:t>Soma dos Pesos = 88761 + 9548 + 1024 = 99333</a:t>
            </a:r>
            <a:endParaRPr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100">
                <a:latin typeface="Lato"/>
                <a:ea typeface="Lato"/>
                <a:cs typeface="Lato"/>
                <a:sym typeface="Lato"/>
              </a:rPr>
              <a:t>Time Slice</a:t>
            </a:r>
            <a:r>
              <a:rPr lang="pt-BR" sz="1100">
                <a:latin typeface="Lato"/>
                <a:ea typeface="Lato"/>
                <a:cs typeface="Lato"/>
                <a:sym typeface="Lato"/>
              </a:rPr>
              <a:t> = 50 + (9548/99333) * 150 = 50 + 14 = 64</a:t>
            </a:r>
            <a:endParaRPr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Lato"/>
                <a:ea typeface="Lato"/>
                <a:cs typeface="Lato"/>
                <a:sym typeface="Lato"/>
              </a:rPr>
              <a:t>Tempo total de execução = 82 - 63 = 19</a:t>
            </a:r>
            <a:endParaRPr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Lato"/>
                <a:ea typeface="Lato"/>
                <a:cs typeface="Lato"/>
                <a:sym typeface="Lato"/>
              </a:rPr>
              <a:t>Vruntime = 19/7 = 2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9" name="Google Shape;269;p38"/>
          <p:cNvSpPr/>
          <p:nvPr/>
        </p:nvSpPr>
        <p:spPr>
          <a:xfrm>
            <a:off x="2503513" y="774800"/>
            <a:ext cx="1903500" cy="1155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Processo 2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state = </a:t>
            </a:r>
            <a:r>
              <a:rPr lang="pt-BR" sz="1100"/>
              <a:t>PROC_SLEEPING</a:t>
            </a:r>
            <a:endParaRPr b="1"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priority = -100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nice = 10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increment_control = 8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vruntime = 2</a:t>
            </a:r>
            <a:endParaRPr sz="1200"/>
          </a:p>
        </p:txBody>
      </p:sp>
      <p:sp>
        <p:nvSpPr>
          <p:cNvPr id="270" name="Google Shape;270;p38"/>
          <p:cNvSpPr/>
          <p:nvPr/>
        </p:nvSpPr>
        <p:spPr>
          <a:xfrm>
            <a:off x="4666238" y="774800"/>
            <a:ext cx="1903500" cy="1155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Processo 3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state = </a:t>
            </a:r>
            <a:r>
              <a:rPr lang="pt-BR" sz="1100"/>
              <a:t>PROC_READY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priority = -60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nice = 20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increment_control = 6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vruntime = 8</a:t>
            </a:r>
            <a:endParaRPr sz="1200"/>
          </a:p>
        </p:txBody>
      </p:sp>
      <p:sp>
        <p:nvSpPr>
          <p:cNvPr id="271" name="Google Shape;271;p38"/>
          <p:cNvSpPr/>
          <p:nvPr/>
        </p:nvSpPr>
        <p:spPr>
          <a:xfrm>
            <a:off x="6828963" y="774800"/>
            <a:ext cx="1903500" cy="1155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Processo 4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state = </a:t>
            </a:r>
            <a:r>
              <a:rPr lang="pt-BR" sz="1100"/>
              <a:t>PROC_ZOMBIE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priority = -40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nice = 30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increment_control = 5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vruntime = 2</a:t>
            </a:r>
            <a:endParaRPr sz="1200"/>
          </a:p>
        </p:txBody>
      </p:sp>
      <p:sp>
        <p:nvSpPr>
          <p:cNvPr id="272" name="Google Shape;272;p38"/>
          <p:cNvSpPr/>
          <p:nvPr/>
        </p:nvSpPr>
        <p:spPr>
          <a:xfrm>
            <a:off x="340800" y="774800"/>
            <a:ext cx="1903500" cy="1155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Processo 1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state = </a:t>
            </a:r>
            <a:r>
              <a:rPr lang="pt-BR" sz="1100"/>
              <a:t>PROC_READY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priority = 40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nice = 0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increment_control = 1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vruntime = 0</a:t>
            </a:r>
            <a:endParaRPr sz="1200"/>
          </a:p>
        </p:txBody>
      </p:sp>
      <p:sp>
        <p:nvSpPr>
          <p:cNvPr id="273" name="Google Shape;273;p38"/>
          <p:cNvSpPr txBox="1"/>
          <p:nvPr/>
        </p:nvSpPr>
        <p:spPr>
          <a:xfrm>
            <a:off x="2760175" y="386450"/>
            <a:ext cx="1390200" cy="2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sleep()</a:t>
            </a:r>
            <a:endParaRPr b="1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9"/>
          <p:cNvSpPr txBox="1"/>
          <p:nvPr/>
        </p:nvSpPr>
        <p:spPr>
          <a:xfrm>
            <a:off x="878100" y="2842325"/>
            <a:ext cx="8265900" cy="24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9" name="Google Shape;279;p39"/>
          <p:cNvSpPr txBox="1"/>
          <p:nvPr/>
        </p:nvSpPr>
        <p:spPr>
          <a:xfrm>
            <a:off x="217800" y="2189825"/>
            <a:ext cx="8319300" cy="27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100">
                <a:latin typeface="Lato"/>
                <a:ea typeface="Lato"/>
                <a:cs typeface="Lato"/>
                <a:sym typeface="Lato"/>
              </a:rPr>
              <a:t>tempo de 63 a 82 - Process 2 é escalonado e começa a executar, mas acaba realizando uma chamada de sistema (E/S) no tempo 82, recebendo uma prioridade nova (-100) (Método </a:t>
            </a:r>
            <a:r>
              <a:rPr b="1" i="1" lang="pt-BR" sz="1100">
                <a:latin typeface="Lato"/>
                <a:ea typeface="Lato"/>
                <a:cs typeface="Lato"/>
                <a:sym typeface="Lato"/>
              </a:rPr>
              <a:t>sleep</a:t>
            </a:r>
            <a:r>
              <a:rPr b="1" lang="pt-BR" sz="1100">
                <a:latin typeface="Lato"/>
                <a:ea typeface="Lato"/>
                <a:cs typeface="Lato"/>
                <a:sym typeface="Lato"/>
              </a:rPr>
              <a:t>).</a:t>
            </a:r>
            <a:endParaRPr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Lato"/>
                <a:ea typeface="Lato"/>
                <a:cs typeface="Lato"/>
                <a:sym typeface="Lato"/>
              </a:rPr>
              <a:t>Soma dos Pesos = 88761 + 9548 + 1024 = 99333</a:t>
            </a:r>
            <a:endParaRPr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100">
                <a:latin typeface="Lato"/>
                <a:ea typeface="Lato"/>
                <a:cs typeface="Lato"/>
                <a:sym typeface="Lato"/>
              </a:rPr>
              <a:t>Time Slice</a:t>
            </a:r>
            <a:r>
              <a:rPr lang="pt-BR" sz="1100">
                <a:latin typeface="Lato"/>
                <a:ea typeface="Lato"/>
                <a:cs typeface="Lato"/>
                <a:sym typeface="Lato"/>
              </a:rPr>
              <a:t> = 50 + (9548/99333) * 150 = 50 + 14 = 64</a:t>
            </a:r>
            <a:endParaRPr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Lato"/>
                <a:ea typeface="Lato"/>
                <a:cs typeface="Lato"/>
                <a:sym typeface="Lato"/>
              </a:rPr>
              <a:t>Tempo total de execução = 82 - 63 = 19</a:t>
            </a:r>
            <a:endParaRPr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Lato"/>
                <a:ea typeface="Lato"/>
                <a:cs typeface="Lato"/>
                <a:sym typeface="Lato"/>
              </a:rPr>
              <a:t>Vruntime = 19/7 = 2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100">
                <a:latin typeface="Lato"/>
                <a:ea typeface="Lato"/>
                <a:cs typeface="Lato"/>
                <a:sym typeface="Lato"/>
              </a:rPr>
              <a:t>tempo de 82 a  230- Process 1 é escalonado mas não termina. O processo 4 termina de enviar os sinais aos processos filhos e liberar todos os recursos.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Lato"/>
                <a:ea typeface="Lato"/>
                <a:cs typeface="Lato"/>
                <a:sym typeface="Lato"/>
              </a:rPr>
              <a:t>Soma dos pesos = 88761 + 1024 = 89785</a:t>
            </a:r>
            <a:endParaRPr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100">
                <a:latin typeface="Lato"/>
                <a:ea typeface="Lato"/>
                <a:cs typeface="Lato"/>
                <a:sym typeface="Lato"/>
              </a:rPr>
              <a:t>Time Slice</a:t>
            </a:r>
            <a:r>
              <a:rPr lang="pt-BR" sz="1100">
                <a:latin typeface="Lato"/>
                <a:ea typeface="Lato"/>
                <a:cs typeface="Lato"/>
                <a:sym typeface="Lato"/>
              </a:rPr>
              <a:t> =</a:t>
            </a:r>
            <a:r>
              <a:rPr lang="pt-BR" sz="1100">
                <a:latin typeface="Lato"/>
                <a:ea typeface="Lato"/>
                <a:cs typeface="Lato"/>
                <a:sym typeface="Lato"/>
              </a:rPr>
              <a:t>50 + (88761/89785) * 100 = 50 + 98 = 148</a:t>
            </a:r>
            <a:endParaRPr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Lato"/>
                <a:ea typeface="Lato"/>
                <a:cs typeface="Lato"/>
                <a:sym typeface="Lato"/>
              </a:rPr>
              <a:t>Vruntime = 148/1 = 148</a:t>
            </a:r>
            <a:endParaRPr b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0" name="Google Shape;280;p39"/>
          <p:cNvSpPr/>
          <p:nvPr/>
        </p:nvSpPr>
        <p:spPr>
          <a:xfrm>
            <a:off x="2503513" y="774800"/>
            <a:ext cx="1903500" cy="1155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Processo 2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state = </a:t>
            </a:r>
            <a:r>
              <a:rPr lang="pt-BR" sz="1100"/>
              <a:t>PROC_SLEEPING</a:t>
            </a:r>
            <a:endParaRPr b="1"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priority = -100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nice = 10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increment_control = 8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vruntime = 2</a:t>
            </a:r>
            <a:endParaRPr sz="1200"/>
          </a:p>
        </p:txBody>
      </p:sp>
      <p:sp>
        <p:nvSpPr>
          <p:cNvPr id="281" name="Google Shape;281;p39"/>
          <p:cNvSpPr/>
          <p:nvPr/>
        </p:nvSpPr>
        <p:spPr>
          <a:xfrm>
            <a:off x="4666238" y="774800"/>
            <a:ext cx="1903500" cy="1155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Processo 3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state = </a:t>
            </a:r>
            <a:r>
              <a:rPr lang="pt-BR" sz="1100"/>
              <a:t>PROC_READY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priority = -60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nice = 20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increment_control = 6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vruntime = 8</a:t>
            </a:r>
            <a:endParaRPr sz="1200"/>
          </a:p>
        </p:txBody>
      </p:sp>
      <p:sp>
        <p:nvSpPr>
          <p:cNvPr id="282" name="Google Shape;282;p39"/>
          <p:cNvSpPr/>
          <p:nvPr/>
        </p:nvSpPr>
        <p:spPr>
          <a:xfrm>
            <a:off x="6828963" y="774800"/>
            <a:ext cx="1903500" cy="1155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Processo 4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state = </a:t>
            </a:r>
            <a:r>
              <a:rPr lang="pt-BR" sz="1100"/>
              <a:t>PROC_ZOMBIE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priority = -40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nice = 30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increment_control = 5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vruntime = 2</a:t>
            </a:r>
            <a:endParaRPr sz="1200"/>
          </a:p>
        </p:txBody>
      </p:sp>
      <p:sp>
        <p:nvSpPr>
          <p:cNvPr id="283" name="Google Shape;283;p39"/>
          <p:cNvSpPr/>
          <p:nvPr/>
        </p:nvSpPr>
        <p:spPr>
          <a:xfrm>
            <a:off x="340800" y="774800"/>
            <a:ext cx="1903500" cy="1155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Processo 1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state = </a:t>
            </a:r>
            <a:r>
              <a:rPr lang="pt-BR" sz="1100"/>
              <a:t>PROC_RUNNING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priority = 40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nice = 0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increment_control = 1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vruntime = 0</a:t>
            </a:r>
            <a:endParaRPr sz="1200"/>
          </a:p>
        </p:txBody>
      </p:sp>
      <p:sp>
        <p:nvSpPr>
          <p:cNvPr id="284" name="Google Shape;284;p39"/>
          <p:cNvSpPr/>
          <p:nvPr/>
        </p:nvSpPr>
        <p:spPr>
          <a:xfrm>
            <a:off x="217800" y="710750"/>
            <a:ext cx="2149500" cy="12831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85" name="Google Shape;285;p39"/>
          <p:cNvSpPr txBox="1"/>
          <p:nvPr/>
        </p:nvSpPr>
        <p:spPr>
          <a:xfrm>
            <a:off x="597450" y="375775"/>
            <a:ext cx="1390200" cy="2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Escalonado</a:t>
            </a:r>
            <a:endParaRPr b="1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0"/>
          <p:cNvSpPr txBox="1"/>
          <p:nvPr/>
        </p:nvSpPr>
        <p:spPr>
          <a:xfrm>
            <a:off x="878100" y="2842325"/>
            <a:ext cx="8265900" cy="24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1" name="Google Shape;291;p40"/>
          <p:cNvSpPr txBox="1"/>
          <p:nvPr/>
        </p:nvSpPr>
        <p:spPr>
          <a:xfrm>
            <a:off x="217800" y="2189825"/>
            <a:ext cx="8319300" cy="27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100">
                <a:latin typeface="Lato"/>
                <a:ea typeface="Lato"/>
                <a:cs typeface="Lato"/>
                <a:sym typeface="Lato"/>
              </a:rPr>
              <a:t>tempo de 63 a 82 - Process 2 é escalonado e começa a executar, mas acaba realizando uma chamada de sistema (E/S) no tempo 82, recebendo uma prioridade nova (-100) (Método </a:t>
            </a:r>
            <a:r>
              <a:rPr b="1" i="1" lang="pt-BR" sz="1100">
                <a:latin typeface="Lato"/>
                <a:ea typeface="Lato"/>
                <a:cs typeface="Lato"/>
                <a:sym typeface="Lato"/>
              </a:rPr>
              <a:t>sleep</a:t>
            </a:r>
            <a:r>
              <a:rPr b="1" lang="pt-BR" sz="1100">
                <a:latin typeface="Lato"/>
                <a:ea typeface="Lato"/>
                <a:cs typeface="Lato"/>
                <a:sym typeface="Lato"/>
              </a:rPr>
              <a:t>).</a:t>
            </a:r>
            <a:endParaRPr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Lato"/>
                <a:ea typeface="Lato"/>
                <a:cs typeface="Lato"/>
                <a:sym typeface="Lato"/>
              </a:rPr>
              <a:t>Soma dos Pesos = 88761 + 9548 + 1024 = 99333</a:t>
            </a:r>
            <a:endParaRPr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100">
                <a:latin typeface="Lato"/>
                <a:ea typeface="Lato"/>
                <a:cs typeface="Lato"/>
                <a:sym typeface="Lato"/>
              </a:rPr>
              <a:t>Time Slice</a:t>
            </a:r>
            <a:r>
              <a:rPr lang="pt-BR" sz="1100">
                <a:latin typeface="Lato"/>
                <a:ea typeface="Lato"/>
                <a:cs typeface="Lato"/>
                <a:sym typeface="Lato"/>
              </a:rPr>
              <a:t> = 50 + (9548/99333) * 150 = 50 + 14 = 64</a:t>
            </a:r>
            <a:endParaRPr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Lato"/>
                <a:ea typeface="Lato"/>
                <a:cs typeface="Lato"/>
                <a:sym typeface="Lato"/>
              </a:rPr>
              <a:t>Tempo total de execução = 82 - 63 = 19</a:t>
            </a:r>
            <a:endParaRPr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Lato"/>
                <a:ea typeface="Lato"/>
                <a:cs typeface="Lato"/>
                <a:sym typeface="Lato"/>
              </a:rPr>
              <a:t>Vruntime = 19/7 = 2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100">
                <a:latin typeface="Lato"/>
                <a:ea typeface="Lato"/>
                <a:cs typeface="Lato"/>
                <a:sym typeface="Lato"/>
              </a:rPr>
              <a:t>tempo de 82 a  230- Process 1 é escalonado mas não termina. O processo 4 termina de enviar os sinais aos processos filhos e liberar todos os recursos. 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Lato"/>
                <a:ea typeface="Lato"/>
                <a:cs typeface="Lato"/>
                <a:sym typeface="Lato"/>
              </a:rPr>
              <a:t>Soma dos pesos = 88761 + 1024 = 89785</a:t>
            </a:r>
            <a:endParaRPr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100">
                <a:latin typeface="Lato"/>
                <a:ea typeface="Lato"/>
                <a:cs typeface="Lato"/>
                <a:sym typeface="Lato"/>
              </a:rPr>
              <a:t>Time Slice</a:t>
            </a:r>
            <a:r>
              <a:rPr lang="pt-BR" sz="1100">
                <a:latin typeface="Lato"/>
                <a:ea typeface="Lato"/>
                <a:cs typeface="Lato"/>
                <a:sym typeface="Lato"/>
              </a:rPr>
              <a:t> =</a:t>
            </a:r>
            <a:r>
              <a:rPr lang="pt-BR" sz="1100">
                <a:latin typeface="Lato"/>
                <a:ea typeface="Lato"/>
                <a:cs typeface="Lato"/>
                <a:sym typeface="Lato"/>
              </a:rPr>
              <a:t>50 + (88761/89785) * 100 = 50 + 98 = 148</a:t>
            </a:r>
            <a:endParaRPr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Lato"/>
                <a:ea typeface="Lato"/>
                <a:cs typeface="Lato"/>
                <a:sym typeface="Lato"/>
              </a:rPr>
              <a:t>Vruntime = 148/1 = 148</a:t>
            </a:r>
            <a:endParaRPr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2" name="Google Shape;292;p40"/>
          <p:cNvSpPr/>
          <p:nvPr/>
        </p:nvSpPr>
        <p:spPr>
          <a:xfrm>
            <a:off x="2503513" y="774800"/>
            <a:ext cx="1903500" cy="1155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Processo 2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state = </a:t>
            </a:r>
            <a:r>
              <a:rPr lang="pt-BR" sz="1100"/>
              <a:t>PROC_SLEEPING</a:t>
            </a:r>
            <a:endParaRPr b="1"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priority = -100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nice = 10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increment_control = 8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vruntime = 2</a:t>
            </a:r>
            <a:endParaRPr sz="1200"/>
          </a:p>
        </p:txBody>
      </p:sp>
      <p:sp>
        <p:nvSpPr>
          <p:cNvPr id="293" name="Google Shape;293;p40"/>
          <p:cNvSpPr/>
          <p:nvPr/>
        </p:nvSpPr>
        <p:spPr>
          <a:xfrm>
            <a:off x="4666238" y="774800"/>
            <a:ext cx="1903500" cy="1155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Processo 3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state = </a:t>
            </a:r>
            <a:r>
              <a:rPr lang="pt-BR" sz="1100"/>
              <a:t>PROC_READY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priority = -60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nice = 20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increment_control = 6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vruntime = 8</a:t>
            </a:r>
            <a:endParaRPr sz="1200"/>
          </a:p>
        </p:txBody>
      </p:sp>
      <p:sp>
        <p:nvSpPr>
          <p:cNvPr id="294" name="Google Shape;294;p40"/>
          <p:cNvSpPr/>
          <p:nvPr/>
        </p:nvSpPr>
        <p:spPr>
          <a:xfrm>
            <a:off x="6828963" y="774800"/>
            <a:ext cx="1903500" cy="1155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Processo 4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state = </a:t>
            </a:r>
            <a:r>
              <a:rPr lang="pt-BR" sz="1100"/>
              <a:t>PROC_DEAD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priority = -40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nice = 30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increment_control = 5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vruntime = 2</a:t>
            </a:r>
            <a:endParaRPr sz="1200"/>
          </a:p>
        </p:txBody>
      </p:sp>
      <p:sp>
        <p:nvSpPr>
          <p:cNvPr id="295" name="Google Shape;295;p40"/>
          <p:cNvSpPr/>
          <p:nvPr/>
        </p:nvSpPr>
        <p:spPr>
          <a:xfrm>
            <a:off x="340800" y="774800"/>
            <a:ext cx="1903500" cy="1155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Processo 1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state = </a:t>
            </a:r>
            <a:r>
              <a:rPr lang="pt-BR" sz="1100"/>
              <a:t>PROC_READY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priority = 40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nice = 0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increment_control = 1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vruntime = 148</a:t>
            </a:r>
            <a:endParaRPr sz="1200"/>
          </a:p>
        </p:txBody>
      </p:sp>
      <p:sp>
        <p:nvSpPr>
          <p:cNvPr id="296" name="Google Shape;296;p40"/>
          <p:cNvSpPr txBox="1"/>
          <p:nvPr/>
        </p:nvSpPr>
        <p:spPr>
          <a:xfrm>
            <a:off x="597450" y="375775"/>
            <a:ext cx="1390200" cy="2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yield()</a:t>
            </a:r>
            <a:endParaRPr b="1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7" name="Google Shape;297;p40"/>
          <p:cNvSpPr txBox="1"/>
          <p:nvPr/>
        </p:nvSpPr>
        <p:spPr>
          <a:xfrm>
            <a:off x="7267400" y="418550"/>
            <a:ext cx="1390200" cy="2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bury()</a:t>
            </a:r>
            <a:endParaRPr b="1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1"/>
          <p:cNvSpPr txBox="1"/>
          <p:nvPr/>
        </p:nvSpPr>
        <p:spPr>
          <a:xfrm>
            <a:off x="878100" y="2842325"/>
            <a:ext cx="8265900" cy="24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3" name="Google Shape;303;p41"/>
          <p:cNvSpPr txBox="1"/>
          <p:nvPr/>
        </p:nvSpPr>
        <p:spPr>
          <a:xfrm>
            <a:off x="217800" y="2189825"/>
            <a:ext cx="8319300" cy="27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100">
                <a:latin typeface="Lato"/>
                <a:ea typeface="Lato"/>
                <a:cs typeface="Lato"/>
                <a:sym typeface="Lato"/>
              </a:rPr>
              <a:t>tempo de 230 a  250 - Process 3 é escalonado e termina aos 250. O processo 2 acorda.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Lato"/>
                <a:ea typeface="Lato"/>
                <a:cs typeface="Lato"/>
                <a:sym typeface="Lato"/>
              </a:rPr>
              <a:t>Soma dos pesos = 88761 + 1024 = 89785</a:t>
            </a:r>
            <a:endParaRPr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100">
                <a:latin typeface="Lato"/>
                <a:ea typeface="Lato"/>
                <a:cs typeface="Lato"/>
                <a:sym typeface="Lato"/>
              </a:rPr>
              <a:t>Time Slice </a:t>
            </a:r>
            <a:r>
              <a:rPr lang="pt-BR" sz="1100">
                <a:latin typeface="Lato"/>
                <a:ea typeface="Lato"/>
                <a:cs typeface="Lato"/>
                <a:sym typeface="Lato"/>
              </a:rPr>
              <a:t>= 50 + (1024/89785) * 100 = 50 + 1 = 51</a:t>
            </a:r>
            <a:endParaRPr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Lato"/>
                <a:ea typeface="Lato"/>
                <a:cs typeface="Lato"/>
                <a:sym typeface="Lato"/>
              </a:rPr>
              <a:t>Tempo total de execução = 250 - 230 = 20</a:t>
            </a:r>
            <a:endParaRPr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Lato"/>
                <a:ea typeface="Lato"/>
                <a:cs typeface="Lato"/>
                <a:sym typeface="Lato"/>
              </a:rPr>
              <a:t>Vruntime = 8 + 20/6 = 11</a:t>
            </a:r>
            <a:endParaRPr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4" name="Google Shape;304;p41"/>
          <p:cNvSpPr/>
          <p:nvPr/>
        </p:nvSpPr>
        <p:spPr>
          <a:xfrm>
            <a:off x="2503513" y="774800"/>
            <a:ext cx="1903500" cy="1155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Processo 2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state = </a:t>
            </a:r>
            <a:r>
              <a:rPr lang="pt-BR" sz="1100"/>
              <a:t>PROC_SLEEPING</a:t>
            </a:r>
            <a:endParaRPr b="1"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priority = -100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nice = 10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increment_control = 8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vruntime = 2</a:t>
            </a:r>
            <a:endParaRPr sz="1200"/>
          </a:p>
        </p:txBody>
      </p:sp>
      <p:sp>
        <p:nvSpPr>
          <p:cNvPr id="305" name="Google Shape;305;p41"/>
          <p:cNvSpPr/>
          <p:nvPr/>
        </p:nvSpPr>
        <p:spPr>
          <a:xfrm>
            <a:off x="4666238" y="774800"/>
            <a:ext cx="1903500" cy="1155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Processo 3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state = </a:t>
            </a:r>
            <a:r>
              <a:rPr lang="pt-BR" sz="1100"/>
              <a:t>PROC_RUNNING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priority = -60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nice = 20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increment_control = 6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vruntime = 8</a:t>
            </a:r>
            <a:endParaRPr sz="1200"/>
          </a:p>
        </p:txBody>
      </p:sp>
      <p:sp>
        <p:nvSpPr>
          <p:cNvPr id="306" name="Google Shape;306;p41"/>
          <p:cNvSpPr/>
          <p:nvPr/>
        </p:nvSpPr>
        <p:spPr>
          <a:xfrm>
            <a:off x="6828963" y="774800"/>
            <a:ext cx="1903500" cy="1155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Processo 4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state = </a:t>
            </a:r>
            <a:r>
              <a:rPr lang="pt-BR" sz="1100"/>
              <a:t>PROC_DEAD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priority = -40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nice = 30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increment_control = 5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vruntime = 2</a:t>
            </a:r>
            <a:endParaRPr sz="1200"/>
          </a:p>
        </p:txBody>
      </p:sp>
      <p:sp>
        <p:nvSpPr>
          <p:cNvPr id="307" name="Google Shape;307;p41"/>
          <p:cNvSpPr/>
          <p:nvPr/>
        </p:nvSpPr>
        <p:spPr>
          <a:xfrm>
            <a:off x="340800" y="774800"/>
            <a:ext cx="1903500" cy="1155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Processo 1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state = </a:t>
            </a:r>
            <a:r>
              <a:rPr lang="pt-BR" sz="1100"/>
              <a:t>PROC_READY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priority = 40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nice = 0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increment_control = 1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vruntime = 148</a:t>
            </a:r>
            <a:endParaRPr sz="1200"/>
          </a:p>
        </p:txBody>
      </p:sp>
      <p:sp>
        <p:nvSpPr>
          <p:cNvPr id="308" name="Google Shape;308;p41"/>
          <p:cNvSpPr/>
          <p:nvPr/>
        </p:nvSpPr>
        <p:spPr>
          <a:xfrm>
            <a:off x="4543250" y="710750"/>
            <a:ext cx="2149500" cy="12831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309" name="Google Shape;309;p41"/>
          <p:cNvSpPr txBox="1"/>
          <p:nvPr/>
        </p:nvSpPr>
        <p:spPr>
          <a:xfrm>
            <a:off x="4922900" y="354375"/>
            <a:ext cx="1390200" cy="2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Escalonado</a:t>
            </a:r>
            <a:endParaRPr b="1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Completely Fair Scheduler (CFS)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61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O algoritmo tenta ser o mais justo possível, dando uma parcela proporcional a cada processo;</a:t>
            </a:r>
            <a:endParaRPr/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As prioridades afetam o tempo que um processo executará;</a:t>
            </a:r>
            <a:endParaRPr/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i="1" lang="pt-BR"/>
              <a:t>Sched_latency</a:t>
            </a:r>
            <a:r>
              <a:rPr lang="pt-BR"/>
              <a:t>: Período mínimo em que (</a:t>
            </a:r>
            <a:r>
              <a:rPr i="1" lang="pt-BR"/>
              <a:t>nr_latency</a:t>
            </a:r>
            <a:r>
              <a:rPr lang="pt-BR"/>
              <a:t>)  processos executariam pelo menos uma vez;</a:t>
            </a:r>
            <a:endParaRPr/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i="1" lang="pt-BR"/>
              <a:t>Sched_min_granularity</a:t>
            </a:r>
            <a:r>
              <a:rPr lang="pt-BR"/>
              <a:t>: Tempo mínimo para cada processo rodar;</a:t>
            </a:r>
            <a:endParaRPr/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i="1" lang="pt-BR"/>
              <a:t>Nr_latency</a:t>
            </a:r>
            <a:r>
              <a:rPr lang="pt-BR"/>
              <a:t> = </a:t>
            </a:r>
            <a:r>
              <a:rPr i="1" lang="pt-BR"/>
              <a:t>Sched_latency</a:t>
            </a:r>
            <a:r>
              <a:rPr lang="pt-BR"/>
              <a:t>/</a:t>
            </a:r>
            <a:r>
              <a:rPr i="1" lang="pt-BR"/>
              <a:t>Sched_min_granularity</a:t>
            </a:r>
            <a:r>
              <a:rPr lang="pt-BR"/>
              <a:t> (Quantidade de processos que executariam conforme a exigência do </a:t>
            </a:r>
            <a:r>
              <a:rPr i="1" lang="pt-BR"/>
              <a:t>Sched_min_granularity</a:t>
            </a:r>
            <a:r>
              <a:rPr lang="pt-BR"/>
              <a:t> e </a:t>
            </a:r>
            <a:r>
              <a:rPr i="1" lang="pt-BR"/>
              <a:t>Sched_latency</a:t>
            </a:r>
            <a:r>
              <a:rPr lang="pt-BR"/>
              <a:t>);</a:t>
            </a:r>
            <a:endParaRPr/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O atributo </a:t>
            </a:r>
            <a:r>
              <a:rPr i="1" lang="pt-BR"/>
              <a:t>vruntime</a:t>
            </a:r>
            <a:r>
              <a:rPr lang="pt-BR"/>
              <a:t>;</a:t>
            </a:r>
            <a:endParaRPr/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Para os processos com maior prioridade, o tempo de execução deverá ser i</a:t>
            </a:r>
            <a:r>
              <a:rPr lang="pt-BR"/>
              <a:t>ncrementado mais lentamente</a:t>
            </a:r>
            <a:r>
              <a:rPr lang="pt-BR"/>
              <a:t> em comparação com os outros. E no caso contrário, o incremento deverá ser mais rápido;</a:t>
            </a:r>
            <a:endParaRPr/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i="1" lang="pt-BR"/>
              <a:t>Time Slice</a:t>
            </a:r>
            <a:r>
              <a:rPr b="1" lang="pt-BR"/>
              <a:t>: Um tempo dado a um processo em que poderá rodar sem ser preemptado;</a:t>
            </a:r>
            <a:endParaRPr b="1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2"/>
          <p:cNvSpPr txBox="1"/>
          <p:nvPr/>
        </p:nvSpPr>
        <p:spPr>
          <a:xfrm>
            <a:off x="878100" y="2842325"/>
            <a:ext cx="8265900" cy="24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15" name="Google Shape;315;p42"/>
          <p:cNvSpPr txBox="1"/>
          <p:nvPr/>
        </p:nvSpPr>
        <p:spPr>
          <a:xfrm>
            <a:off x="217800" y="2189825"/>
            <a:ext cx="8319300" cy="27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100">
                <a:latin typeface="Lato"/>
                <a:ea typeface="Lato"/>
                <a:cs typeface="Lato"/>
                <a:sym typeface="Lato"/>
              </a:rPr>
              <a:t>tempo de 230 a  250 - Process 3 é escalonado e termina aos 250. </a:t>
            </a:r>
            <a:r>
              <a:rPr b="1" lang="pt-BR" sz="1100">
                <a:latin typeface="Lato"/>
                <a:ea typeface="Lato"/>
                <a:cs typeface="Lato"/>
                <a:sym typeface="Lato"/>
              </a:rPr>
              <a:t>O processo 2 acorda.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Lato"/>
                <a:ea typeface="Lato"/>
                <a:cs typeface="Lato"/>
                <a:sym typeface="Lato"/>
              </a:rPr>
              <a:t>Soma dos pesos = 88761 + 1024 = 89785</a:t>
            </a:r>
            <a:endParaRPr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100">
                <a:latin typeface="Lato"/>
                <a:ea typeface="Lato"/>
                <a:cs typeface="Lato"/>
                <a:sym typeface="Lato"/>
              </a:rPr>
              <a:t>Time Slice </a:t>
            </a:r>
            <a:r>
              <a:rPr lang="pt-BR" sz="1100">
                <a:latin typeface="Lato"/>
                <a:ea typeface="Lato"/>
                <a:cs typeface="Lato"/>
                <a:sym typeface="Lato"/>
              </a:rPr>
              <a:t>=: 50 + (1024/89785) * 100 = 50 + 98 = 148</a:t>
            </a:r>
            <a:endParaRPr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Lato"/>
                <a:ea typeface="Lato"/>
                <a:cs typeface="Lato"/>
                <a:sym typeface="Lato"/>
              </a:rPr>
              <a:t>Tempo total de execução = 250 - 230 = 20</a:t>
            </a:r>
            <a:endParaRPr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Lato"/>
                <a:ea typeface="Lato"/>
                <a:cs typeface="Lato"/>
                <a:sym typeface="Lato"/>
              </a:rPr>
              <a:t>Vruntime = 8 + 20/6 = 11</a:t>
            </a:r>
            <a:endParaRPr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16" name="Google Shape;316;p42"/>
          <p:cNvSpPr/>
          <p:nvPr/>
        </p:nvSpPr>
        <p:spPr>
          <a:xfrm>
            <a:off x="2503513" y="774800"/>
            <a:ext cx="1903500" cy="1155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Processo 2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state = </a:t>
            </a:r>
            <a:r>
              <a:rPr lang="pt-BR" sz="1100"/>
              <a:t>PROC_READY</a:t>
            </a:r>
            <a:endParaRPr b="1"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priority = -100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nice = 10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increment_control = 8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vruntime = 2</a:t>
            </a:r>
            <a:endParaRPr sz="1200"/>
          </a:p>
        </p:txBody>
      </p:sp>
      <p:sp>
        <p:nvSpPr>
          <p:cNvPr id="317" name="Google Shape;317;p42"/>
          <p:cNvSpPr/>
          <p:nvPr/>
        </p:nvSpPr>
        <p:spPr>
          <a:xfrm>
            <a:off x="4666238" y="774800"/>
            <a:ext cx="1903500" cy="1155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Processo 3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state = </a:t>
            </a:r>
            <a:r>
              <a:rPr lang="pt-BR" sz="1100"/>
              <a:t>PROC_ZOMBIE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priority = -60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nice = 20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increment_control = 6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vruntime = 11</a:t>
            </a:r>
            <a:endParaRPr sz="1200"/>
          </a:p>
        </p:txBody>
      </p:sp>
      <p:sp>
        <p:nvSpPr>
          <p:cNvPr id="318" name="Google Shape;318;p42"/>
          <p:cNvSpPr/>
          <p:nvPr/>
        </p:nvSpPr>
        <p:spPr>
          <a:xfrm>
            <a:off x="6828963" y="774800"/>
            <a:ext cx="1903500" cy="1155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Processo 4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state = </a:t>
            </a:r>
            <a:r>
              <a:rPr lang="pt-BR" sz="1100"/>
              <a:t>PROC_DEAD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priority = -40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nice = 30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increment_control = 5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vruntime = 2</a:t>
            </a:r>
            <a:endParaRPr sz="1200"/>
          </a:p>
        </p:txBody>
      </p:sp>
      <p:sp>
        <p:nvSpPr>
          <p:cNvPr id="319" name="Google Shape;319;p42"/>
          <p:cNvSpPr/>
          <p:nvPr/>
        </p:nvSpPr>
        <p:spPr>
          <a:xfrm>
            <a:off x="340800" y="774800"/>
            <a:ext cx="1903500" cy="1155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Processo 1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state = </a:t>
            </a:r>
            <a:r>
              <a:rPr lang="pt-BR" sz="1100"/>
              <a:t>PROC_READY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priority = 40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nice = 0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increment_control = 1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vruntime = 148</a:t>
            </a:r>
            <a:endParaRPr sz="1200"/>
          </a:p>
        </p:txBody>
      </p:sp>
      <p:sp>
        <p:nvSpPr>
          <p:cNvPr id="320" name="Google Shape;320;p42"/>
          <p:cNvSpPr txBox="1"/>
          <p:nvPr/>
        </p:nvSpPr>
        <p:spPr>
          <a:xfrm>
            <a:off x="4922900" y="354375"/>
            <a:ext cx="1390200" cy="2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die()</a:t>
            </a:r>
            <a:endParaRPr b="1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21" name="Google Shape;321;p42"/>
          <p:cNvSpPr txBox="1"/>
          <p:nvPr/>
        </p:nvSpPr>
        <p:spPr>
          <a:xfrm>
            <a:off x="2789300" y="354375"/>
            <a:ext cx="1390200" cy="2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wakeup()</a:t>
            </a:r>
            <a:endParaRPr b="1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3"/>
          <p:cNvSpPr txBox="1"/>
          <p:nvPr/>
        </p:nvSpPr>
        <p:spPr>
          <a:xfrm>
            <a:off x="878100" y="2842325"/>
            <a:ext cx="8265900" cy="24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27" name="Google Shape;327;p43"/>
          <p:cNvSpPr txBox="1"/>
          <p:nvPr/>
        </p:nvSpPr>
        <p:spPr>
          <a:xfrm>
            <a:off x="217800" y="2189825"/>
            <a:ext cx="8319300" cy="27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100">
                <a:latin typeface="Lato"/>
                <a:ea typeface="Lato"/>
                <a:cs typeface="Lato"/>
                <a:sym typeface="Lato"/>
              </a:rPr>
              <a:t>tempo de 230 a  250 - Process 3 é escalonado e termina aos 250. O processo 2 acorda.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Lato"/>
                <a:ea typeface="Lato"/>
                <a:cs typeface="Lato"/>
                <a:sym typeface="Lato"/>
              </a:rPr>
              <a:t>Soma dos pesos = 88761 + 1024 = 89785</a:t>
            </a:r>
            <a:endParaRPr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100">
                <a:latin typeface="Lato"/>
                <a:ea typeface="Lato"/>
                <a:cs typeface="Lato"/>
                <a:sym typeface="Lato"/>
              </a:rPr>
              <a:t>Time Slice</a:t>
            </a:r>
            <a:r>
              <a:rPr lang="pt-BR" sz="1100">
                <a:latin typeface="Lato"/>
                <a:ea typeface="Lato"/>
                <a:cs typeface="Lato"/>
                <a:sym typeface="Lato"/>
              </a:rPr>
              <a:t> =50 + (1024/89785) * 100 = 50 + 98 = 148</a:t>
            </a:r>
            <a:endParaRPr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Lato"/>
                <a:ea typeface="Lato"/>
                <a:cs typeface="Lato"/>
                <a:sym typeface="Lato"/>
              </a:rPr>
              <a:t>Tempo total de execução = 250 - 230 = 20</a:t>
            </a:r>
            <a:endParaRPr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Lato"/>
                <a:ea typeface="Lato"/>
                <a:cs typeface="Lato"/>
                <a:sym typeface="Lato"/>
              </a:rPr>
              <a:t>Vruntime = 8 + 20/6 = 11</a:t>
            </a:r>
            <a:endParaRPr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100">
                <a:latin typeface="Lato"/>
                <a:ea typeface="Lato"/>
                <a:cs typeface="Lato"/>
                <a:sym typeface="Lato"/>
              </a:rPr>
              <a:t>tempo de 250 a 280 - O processo 2 é escalonado e termina aos 280. O processo 1 recebe um nice +10.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Lato"/>
                <a:ea typeface="Lato"/>
                <a:cs typeface="Lato"/>
                <a:sym typeface="Lato"/>
              </a:rPr>
              <a:t>Soma dos pesos = 88761 + 9548 = 98309</a:t>
            </a:r>
            <a:endParaRPr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100">
                <a:latin typeface="Lato"/>
                <a:ea typeface="Lato"/>
                <a:cs typeface="Lato"/>
                <a:sym typeface="Lato"/>
              </a:rPr>
              <a:t>Time Slice </a:t>
            </a:r>
            <a:r>
              <a:rPr lang="pt-BR" sz="1100">
                <a:latin typeface="Lato"/>
                <a:ea typeface="Lato"/>
                <a:cs typeface="Lato"/>
                <a:sym typeface="Lato"/>
              </a:rPr>
              <a:t>= 50 + (9548/98309) * 100 = 50 + 9 = 59</a:t>
            </a:r>
            <a:endParaRPr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Lato"/>
                <a:ea typeface="Lato"/>
                <a:cs typeface="Lato"/>
                <a:sym typeface="Lato"/>
              </a:rPr>
              <a:t>Tempo total de execução = 280 - 250 = 30</a:t>
            </a:r>
            <a:endParaRPr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Lato"/>
                <a:ea typeface="Lato"/>
                <a:cs typeface="Lato"/>
                <a:sym typeface="Lato"/>
              </a:rPr>
              <a:t>Vruntime = 2 + 30/8 = 2 + 3 = 5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28" name="Google Shape;328;p43"/>
          <p:cNvSpPr/>
          <p:nvPr/>
        </p:nvSpPr>
        <p:spPr>
          <a:xfrm>
            <a:off x="2503513" y="774800"/>
            <a:ext cx="1903500" cy="1155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Processo 2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state = </a:t>
            </a:r>
            <a:r>
              <a:rPr lang="pt-BR" sz="1100"/>
              <a:t>PROC_RUNNING</a:t>
            </a:r>
            <a:endParaRPr b="1"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priority = -100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nice = 10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increment_control = 8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vruntime = 2</a:t>
            </a:r>
            <a:endParaRPr sz="1200"/>
          </a:p>
        </p:txBody>
      </p:sp>
      <p:sp>
        <p:nvSpPr>
          <p:cNvPr id="329" name="Google Shape;329;p43"/>
          <p:cNvSpPr/>
          <p:nvPr/>
        </p:nvSpPr>
        <p:spPr>
          <a:xfrm>
            <a:off x="4666238" y="774800"/>
            <a:ext cx="1903500" cy="1155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Processo 3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state = </a:t>
            </a:r>
            <a:r>
              <a:rPr lang="pt-BR" sz="1100"/>
              <a:t>PROC_ZOMBIE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priority = -60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nice = 20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increment_control = 6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vruntime = 11</a:t>
            </a:r>
            <a:endParaRPr sz="1200"/>
          </a:p>
        </p:txBody>
      </p:sp>
      <p:sp>
        <p:nvSpPr>
          <p:cNvPr id="330" name="Google Shape;330;p43"/>
          <p:cNvSpPr/>
          <p:nvPr/>
        </p:nvSpPr>
        <p:spPr>
          <a:xfrm>
            <a:off x="6828963" y="774800"/>
            <a:ext cx="1903500" cy="1155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Processo 4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state = </a:t>
            </a:r>
            <a:r>
              <a:rPr lang="pt-BR" sz="1100"/>
              <a:t>PROC_DEAD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priority = -40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nice = 30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increment_control = 5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vruntime = 2</a:t>
            </a:r>
            <a:endParaRPr sz="1200"/>
          </a:p>
        </p:txBody>
      </p:sp>
      <p:sp>
        <p:nvSpPr>
          <p:cNvPr id="331" name="Google Shape;331;p43"/>
          <p:cNvSpPr/>
          <p:nvPr/>
        </p:nvSpPr>
        <p:spPr>
          <a:xfrm>
            <a:off x="340800" y="774800"/>
            <a:ext cx="1903500" cy="1155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Processo 1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state = </a:t>
            </a:r>
            <a:r>
              <a:rPr lang="pt-BR" sz="1100"/>
              <a:t>PROC_READY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priority = 40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nice = 0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increment_control = 1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vruntime = 148</a:t>
            </a:r>
            <a:endParaRPr sz="1200"/>
          </a:p>
        </p:txBody>
      </p:sp>
      <p:sp>
        <p:nvSpPr>
          <p:cNvPr id="332" name="Google Shape;332;p43"/>
          <p:cNvSpPr txBox="1"/>
          <p:nvPr/>
        </p:nvSpPr>
        <p:spPr>
          <a:xfrm>
            <a:off x="2760175" y="342350"/>
            <a:ext cx="1390200" cy="2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Escalonado</a:t>
            </a:r>
            <a:endParaRPr b="1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3" name="Google Shape;333;p43"/>
          <p:cNvSpPr/>
          <p:nvPr/>
        </p:nvSpPr>
        <p:spPr>
          <a:xfrm>
            <a:off x="2380525" y="710750"/>
            <a:ext cx="2149500" cy="12831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44"/>
          <p:cNvSpPr txBox="1"/>
          <p:nvPr/>
        </p:nvSpPr>
        <p:spPr>
          <a:xfrm>
            <a:off x="878100" y="2842325"/>
            <a:ext cx="8265900" cy="24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9" name="Google Shape;339;p44"/>
          <p:cNvSpPr txBox="1"/>
          <p:nvPr/>
        </p:nvSpPr>
        <p:spPr>
          <a:xfrm>
            <a:off x="217800" y="2189825"/>
            <a:ext cx="8319300" cy="27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100">
                <a:latin typeface="Lato"/>
                <a:ea typeface="Lato"/>
                <a:cs typeface="Lato"/>
                <a:sym typeface="Lato"/>
              </a:rPr>
              <a:t>tempo de 230 a  250 - Process 3 é escalonado e termina aos 250. O processo 2 acorda.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Lato"/>
                <a:ea typeface="Lato"/>
                <a:cs typeface="Lato"/>
                <a:sym typeface="Lato"/>
              </a:rPr>
              <a:t>Soma dos pesos = 88761 + 1024 = 89785</a:t>
            </a:r>
            <a:endParaRPr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100">
                <a:latin typeface="Lato"/>
                <a:ea typeface="Lato"/>
                <a:cs typeface="Lato"/>
                <a:sym typeface="Lato"/>
              </a:rPr>
              <a:t>Time Slice</a:t>
            </a:r>
            <a:r>
              <a:rPr lang="pt-BR" sz="1100">
                <a:latin typeface="Lato"/>
                <a:ea typeface="Lato"/>
                <a:cs typeface="Lato"/>
                <a:sym typeface="Lato"/>
              </a:rPr>
              <a:t> </a:t>
            </a:r>
            <a:r>
              <a:rPr i="1" lang="pt-BR" sz="1100">
                <a:latin typeface="Lato"/>
                <a:ea typeface="Lato"/>
                <a:cs typeface="Lato"/>
                <a:sym typeface="Lato"/>
              </a:rPr>
              <a:t>= </a:t>
            </a:r>
            <a:r>
              <a:rPr lang="pt-BR" sz="1100">
                <a:latin typeface="Lato"/>
                <a:ea typeface="Lato"/>
                <a:cs typeface="Lato"/>
                <a:sym typeface="Lato"/>
              </a:rPr>
              <a:t>50 + (1024/89785) * 100 = 50 + 98 = 148</a:t>
            </a:r>
            <a:endParaRPr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Lato"/>
                <a:ea typeface="Lato"/>
                <a:cs typeface="Lato"/>
                <a:sym typeface="Lato"/>
              </a:rPr>
              <a:t>Tempo total de execução = 250 - 230 = 20</a:t>
            </a:r>
            <a:endParaRPr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Lato"/>
                <a:ea typeface="Lato"/>
                <a:cs typeface="Lato"/>
                <a:sym typeface="Lato"/>
              </a:rPr>
              <a:t>Vruntime = 8 + 20/6 = 11</a:t>
            </a:r>
            <a:endParaRPr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100">
                <a:latin typeface="Lato"/>
                <a:ea typeface="Lato"/>
                <a:cs typeface="Lato"/>
                <a:sym typeface="Lato"/>
              </a:rPr>
              <a:t>tempo de 250 a 280 - O processo 2 é escalonado e termina aos 280. O processo 1 recebe um nice +10.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Lato"/>
                <a:ea typeface="Lato"/>
                <a:cs typeface="Lato"/>
                <a:sym typeface="Lato"/>
              </a:rPr>
              <a:t>Soma dos pesos = 88761 + 9548 = 98309</a:t>
            </a:r>
            <a:endParaRPr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100">
                <a:latin typeface="Lato"/>
                <a:ea typeface="Lato"/>
                <a:cs typeface="Lato"/>
                <a:sym typeface="Lato"/>
              </a:rPr>
              <a:t>Time Slice =</a:t>
            </a:r>
            <a:r>
              <a:rPr lang="pt-BR" sz="1100">
                <a:latin typeface="Lato"/>
                <a:ea typeface="Lato"/>
                <a:cs typeface="Lato"/>
                <a:sym typeface="Lato"/>
              </a:rPr>
              <a:t> 50 + (9548/98309) * 100 = 50 + 9 = 59</a:t>
            </a:r>
            <a:endParaRPr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Lato"/>
                <a:ea typeface="Lato"/>
                <a:cs typeface="Lato"/>
                <a:sym typeface="Lato"/>
              </a:rPr>
              <a:t>Tempo total de execução = 280 - 250 = 30</a:t>
            </a:r>
            <a:endParaRPr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Lato"/>
                <a:ea typeface="Lato"/>
                <a:cs typeface="Lato"/>
                <a:sym typeface="Lato"/>
              </a:rPr>
              <a:t>Vruntime = 2 + 30/8 = 2 + 3 = 5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40" name="Google Shape;340;p44"/>
          <p:cNvSpPr/>
          <p:nvPr/>
        </p:nvSpPr>
        <p:spPr>
          <a:xfrm>
            <a:off x="2503513" y="774800"/>
            <a:ext cx="1903500" cy="1155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Processo 2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state = </a:t>
            </a:r>
            <a:r>
              <a:rPr lang="pt-BR" sz="1100"/>
              <a:t>PROC_ZOMBIE</a:t>
            </a:r>
            <a:endParaRPr b="1"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priority = -100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nice = 10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increment_control = 8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vruntime = 5</a:t>
            </a:r>
            <a:endParaRPr sz="1200"/>
          </a:p>
        </p:txBody>
      </p:sp>
      <p:sp>
        <p:nvSpPr>
          <p:cNvPr id="341" name="Google Shape;341;p44"/>
          <p:cNvSpPr/>
          <p:nvPr/>
        </p:nvSpPr>
        <p:spPr>
          <a:xfrm>
            <a:off x="4666238" y="774800"/>
            <a:ext cx="1903500" cy="1155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Processo 3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state = </a:t>
            </a:r>
            <a:r>
              <a:rPr lang="pt-BR" sz="1100"/>
              <a:t>PROC_ZOMBIE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priority = -60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nice = 20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increment_control = 6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vruntime = 11</a:t>
            </a:r>
            <a:endParaRPr sz="1200"/>
          </a:p>
        </p:txBody>
      </p:sp>
      <p:sp>
        <p:nvSpPr>
          <p:cNvPr id="342" name="Google Shape;342;p44"/>
          <p:cNvSpPr/>
          <p:nvPr/>
        </p:nvSpPr>
        <p:spPr>
          <a:xfrm>
            <a:off x="6828963" y="774800"/>
            <a:ext cx="1903500" cy="1155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Processo 4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state = </a:t>
            </a:r>
            <a:r>
              <a:rPr lang="pt-BR" sz="1100"/>
              <a:t>PROC_DEAD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priority = -40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nice = 30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increment_control = 5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vruntime = 2</a:t>
            </a:r>
            <a:endParaRPr sz="1200"/>
          </a:p>
        </p:txBody>
      </p:sp>
      <p:sp>
        <p:nvSpPr>
          <p:cNvPr id="343" name="Google Shape;343;p44"/>
          <p:cNvSpPr/>
          <p:nvPr/>
        </p:nvSpPr>
        <p:spPr>
          <a:xfrm>
            <a:off x="340800" y="774800"/>
            <a:ext cx="1903500" cy="1155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Processo 1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state = </a:t>
            </a:r>
            <a:r>
              <a:rPr lang="pt-BR" sz="1100"/>
              <a:t>PROC_READY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priority = 40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nice = 10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increment_control = 1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vruntime = 148</a:t>
            </a:r>
            <a:endParaRPr sz="1200"/>
          </a:p>
        </p:txBody>
      </p:sp>
      <p:sp>
        <p:nvSpPr>
          <p:cNvPr id="344" name="Google Shape;344;p44"/>
          <p:cNvSpPr txBox="1"/>
          <p:nvPr/>
        </p:nvSpPr>
        <p:spPr>
          <a:xfrm>
            <a:off x="2760175" y="342350"/>
            <a:ext cx="1390200" cy="2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die ()</a:t>
            </a:r>
            <a:endParaRPr b="1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45" name="Google Shape;345;p44"/>
          <p:cNvSpPr txBox="1"/>
          <p:nvPr/>
        </p:nvSpPr>
        <p:spPr>
          <a:xfrm>
            <a:off x="626575" y="342350"/>
            <a:ext cx="1390200" cy="2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nice</a:t>
            </a:r>
            <a:r>
              <a:rPr b="1" lang="pt-BR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(+10)</a:t>
            </a:r>
            <a:endParaRPr b="1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45"/>
          <p:cNvSpPr txBox="1"/>
          <p:nvPr/>
        </p:nvSpPr>
        <p:spPr>
          <a:xfrm>
            <a:off x="878100" y="2842325"/>
            <a:ext cx="8265900" cy="24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51" name="Google Shape;351;p45"/>
          <p:cNvSpPr txBox="1"/>
          <p:nvPr/>
        </p:nvSpPr>
        <p:spPr>
          <a:xfrm>
            <a:off x="217800" y="2189825"/>
            <a:ext cx="8319300" cy="27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100">
                <a:latin typeface="Lato"/>
                <a:ea typeface="Lato"/>
                <a:cs typeface="Lato"/>
                <a:sym typeface="Lato"/>
              </a:rPr>
              <a:t>tempo de 250 a 280 - O processo 2 é escalonado e termina aos 280. O processo 1 recebe um nice +10.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Lato"/>
                <a:ea typeface="Lato"/>
                <a:cs typeface="Lato"/>
                <a:sym typeface="Lato"/>
              </a:rPr>
              <a:t>Soma dos pesos = 88761 + 9548 = 98309</a:t>
            </a:r>
            <a:endParaRPr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100">
                <a:latin typeface="Lato"/>
                <a:ea typeface="Lato"/>
                <a:cs typeface="Lato"/>
                <a:sym typeface="Lato"/>
              </a:rPr>
              <a:t>Time Slice</a:t>
            </a:r>
            <a:r>
              <a:rPr lang="pt-BR" sz="1100">
                <a:latin typeface="Lato"/>
                <a:ea typeface="Lato"/>
                <a:cs typeface="Lato"/>
                <a:sym typeface="Lato"/>
              </a:rPr>
              <a:t> =</a:t>
            </a:r>
            <a:r>
              <a:rPr lang="pt-BR" sz="1100">
                <a:latin typeface="Lato"/>
                <a:ea typeface="Lato"/>
                <a:cs typeface="Lato"/>
                <a:sym typeface="Lato"/>
              </a:rPr>
              <a:t>50 + (9548/98309) * 100 = 50 + 9 = 59</a:t>
            </a:r>
            <a:endParaRPr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Lato"/>
                <a:ea typeface="Lato"/>
                <a:cs typeface="Lato"/>
                <a:sym typeface="Lato"/>
              </a:rPr>
              <a:t>Tempo total de execução = 280 - 250 = 30</a:t>
            </a:r>
            <a:endParaRPr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Lato"/>
                <a:ea typeface="Lato"/>
                <a:cs typeface="Lato"/>
                <a:sym typeface="Lato"/>
              </a:rPr>
              <a:t>Vruntime = 2 + 30/8 = 2 + 3 = 5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100">
                <a:latin typeface="Lato"/>
                <a:ea typeface="Lato"/>
                <a:cs typeface="Lato"/>
                <a:sym typeface="Lato"/>
              </a:rPr>
              <a:t>tempo de 280 a 380 - O processo 1 é escalonado e termina aos 380. Os processos 2 e 3 terminam de enviar os sinais e liberar os recursos. 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Lato"/>
                <a:ea typeface="Lato"/>
                <a:cs typeface="Lato"/>
                <a:sym typeface="Lato"/>
              </a:rPr>
              <a:t>Soma dos pesos = 9548</a:t>
            </a:r>
            <a:endParaRPr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100">
                <a:latin typeface="Lato"/>
                <a:ea typeface="Lato"/>
                <a:cs typeface="Lato"/>
                <a:sym typeface="Lato"/>
              </a:rPr>
              <a:t>Time Slice </a:t>
            </a:r>
            <a:r>
              <a:rPr lang="pt-BR" sz="1100">
                <a:latin typeface="Lato"/>
                <a:ea typeface="Lato"/>
                <a:cs typeface="Lato"/>
                <a:sym typeface="Lato"/>
              </a:rPr>
              <a:t>=  50 + (9548+9548) * 50 = 50 + 50 = 100</a:t>
            </a:r>
            <a:endParaRPr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Lato"/>
                <a:ea typeface="Lato"/>
                <a:cs typeface="Lato"/>
                <a:sym typeface="Lato"/>
              </a:rPr>
              <a:t>Vruntime = 148 + 100/1 = 248</a:t>
            </a:r>
            <a:endParaRPr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52" name="Google Shape;352;p45"/>
          <p:cNvSpPr/>
          <p:nvPr/>
        </p:nvSpPr>
        <p:spPr>
          <a:xfrm>
            <a:off x="2503513" y="774800"/>
            <a:ext cx="1903500" cy="1155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Processo 2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state = </a:t>
            </a:r>
            <a:r>
              <a:rPr lang="pt-BR" sz="1100"/>
              <a:t>PROC_ZOMBIE</a:t>
            </a:r>
            <a:endParaRPr b="1"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priority = -100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nice = 10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increment_control = 8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vruntime = 5</a:t>
            </a:r>
            <a:endParaRPr sz="1200"/>
          </a:p>
        </p:txBody>
      </p:sp>
      <p:sp>
        <p:nvSpPr>
          <p:cNvPr id="353" name="Google Shape;353;p45"/>
          <p:cNvSpPr/>
          <p:nvPr/>
        </p:nvSpPr>
        <p:spPr>
          <a:xfrm>
            <a:off x="4666238" y="774800"/>
            <a:ext cx="1903500" cy="1155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Processo 3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state = </a:t>
            </a:r>
            <a:r>
              <a:rPr lang="pt-BR" sz="1100"/>
              <a:t>PROC_ZOMBIE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priority = -60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nice = 20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increment_control = 6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vruntime = 11</a:t>
            </a:r>
            <a:endParaRPr sz="1200"/>
          </a:p>
        </p:txBody>
      </p:sp>
      <p:sp>
        <p:nvSpPr>
          <p:cNvPr id="354" name="Google Shape;354;p45"/>
          <p:cNvSpPr/>
          <p:nvPr/>
        </p:nvSpPr>
        <p:spPr>
          <a:xfrm>
            <a:off x="6828963" y="774800"/>
            <a:ext cx="1903500" cy="1155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Processo 4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state = </a:t>
            </a:r>
            <a:r>
              <a:rPr lang="pt-BR" sz="1100"/>
              <a:t>PROC_DEAD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priority = -40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nice = 30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increment_control = 5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vruntime = 2</a:t>
            </a:r>
            <a:endParaRPr sz="1200"/>
          </a:p>
        </p:txBody>
      </p:sp>
      <p:sp>
        <p:nvSpPr>
          <p:cNvPr id="355" name="Google Shape;355;p45"/>
          <p:cNvSpPr/>
          <p:nvPr/>
        </p:nvSpPr>
        <p:spPr>
          <a:xfrm>
            <a:off x="340800" y="774800"/>
            <a:ext cx="1903500" cy="1155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Processo 1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state = </a:t>
            </a:r>
            <a:r>
              <a:rPr lang="pt-BR" sz="1100"/>
              <a:t>PROC_RUNNING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priority = 40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nice = 10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increment_control = 1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vruntime = 148</a:t>
            </a:r>
            <a:endParaRPr sz="1200"/>
          </a:p>
        </p:txBody>
      </p:sp>
      <p:sp>
        <p:nvSpPr>
          <p:cNvPr id="356" name="Google Shape;356;p45"/>
          <p:cNvSpPr/>
          <p:nvPr/>
        </p:nvSpPr>
        <p:spPr>
          <a:xfrm>
            <a:off x="217800" y="710750"/>
            <a:ext cx="2149500" cy="12831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357" name="Google Shape;357;p45"/>
          <p:cNvSpPr txBox="1"/>
          <p:nvPr/>
        </p:nvSpPr>
        <p:spPr>
          <a:xfrm>
            <a:off x="597450" y="374450"/>
            <a:ext cx="1390200" cy="2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Escalonado</a:t>
            </a:r>
            <a:endParaRPr b="1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46"/>
          <p:cNvSpPr txBox="1"/>
          <p:nvPr/>
        </p:nvSpPr>
        <p:spPr>
          <a:xfrm>
            <a:off x="878100" y="2842325"/>
            <a:ext cx="8265900" cy="24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63" name="Google Shape;363;p46"/>
          <p:cNvSpPr txBox="1"/>
          <p:nvPr/>
        </p:nvSpPr>
        <p:spPr>
          <a:xfrm>
            <a:off x="217800" y="2189825"/>
            <a:ext cx="8319300" cy="27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100">
                <a:latin typeface="Lato"/>
                <a:ea typeface="Lato"/>
                <a:cs typeface="Lato"/>
                <a:sym typeface="Lato"/>
              </a:rPr>
              <a:t>tempo de 250 a 280 - O processo 2 é escalonado e termina aos 280. O processo 1 recebe um nice +10.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Lato"/>
                <a:ea typeface="Lato"/>
                <a:cs typeface="Lato"/>
                <a:sym typeface="Lato"/>
              </a:rPr>
              <a:t>Soma dos pesos = 88761 + 9548 = 98309</a:t>
            </a:r>
            <a:endParaRPr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100">
                <a:latin typeface="Lato"/>
                <a:ea typeface="Lato"/>
                <a:cs typeface="Lato"/>
                <a:sym typeface="Lato"/>
              </a:rPr>
              <a:t>Time Slice</a:t>
            </a:r>
            <a:r>
              <a:rPr lang="pt-BR" sz="1100">
                <a:latin typeface="Lato"/>
                <a:ea typeface="Lato"/>
                <a:cs typeface="Lato"/>
                <a:sym typeface="Lato"/>
              </a:rPr>
              <a:t> =50 + (9548/98309) * 100 = 50 + 9 = 59</a:t>
            </a:r>
            <a:endParaRPr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Lato"/>
                <a:ea typeface="Lato"/>
                <a:cs typeface="Lato"/>
                <a:sym typeface="Lato"/>
              </a:rPr>
              <a:t>Tempo total de execução = 280 - 250 = 30</a:t>
            </a:r>
            <a:endParaRPr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Lato"/>
                <a:ea typeface="Lato"/>
                <a:cs typeface="Lato"/>
                <a:sym typeface="Lato"/>
              </a:rPr>
              <a:t>Vruntime = 2 + 30/8 = 2 + 3 = 5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100">
                <a:latin typeface="Lato"/>
                <a:ea typeface="Lato"/>
                <a:cs typeface="Lato"/>
                <a:sym typeface="Lato"/>
              </a:rPr>
              <a:t>tempo de 280 a 380 - O processo 1 é escalonado e termina aos 380. Os processos 2 e 3 terminam de enviar os sinais e liberar os recursos. 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Lato"/>
                <a:ea typeface="Lato"/>
                <a:cs typeface="Lato"/>
                <a:sym typeface="Lato"/>
              </a:rPr>
              <a:t>Soma dos pesos = 9548</a:t>
            </a:r>
            <a:endParaRPr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100">
                <a:latin typeface="Lato"/>
                <a:ea typeface="Lato"/>
                <a:cs typeface="Lato"/>
                <a:sym typeface="Lato"/>
              </a:rPr>
              <a:t>Time Slice </a:t>
            </a:r>
            <a:r>
              <a:rPr lang="pt-BR" sz="1100">
                <a:latin typeface="Lato"/>
                <a:ea typeface="Lato"/>
                <a:cs typeface="Lato"/>
                <a:sym typeface="Lato"/>
              </a:rPr>
              <a:t>=  50 + (9548+9548) * 50 = 50 + 50 = 100</a:t>
            </a:r>
            <a:endParaRPr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Lato"/>
                <a:ea typeface="Lato"/>
                <a:cs typeface="Lato"/>
                <a:sym typeface="Lato"/>
              </a:rPr>
              <a:t>Vruntime = 148 + 100/1 = 248</a:t>
            </a:r>
            <a:endParaRPr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64" name="Google Shape;364;p46"/>
          <p:cNvSpPr/>
          <p:nvPr/>
        </p:nvSpPr>
        <p:spPr>
          <a:xfrm>
            <a:off x="2503513" y="774800"/>
            <a:ext cx="1903500" cy="1155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Processo 2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state = </a:t>
            </a:r>
            <a:r>
              <a:rPr lang="pt-BR" sz="1100"/>
              <a:t>PROC_DEAD</a:t>
            </a:r>
            <a:endParaRPr b="1"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priority = -100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nice = 10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increment_control = 8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vruntime = 5</a:t>
            </a:r>
            <a:endParaRPr sz="1200"/>
          </a:p>
        </p:txBody>
      </p:sp>
      <p:sp>
        <p:nvSpPr>
          <p:cNvPr id="365" name="Google Shape;365;p46"/>
          <p:cNvSpPr/>
          <p:nvPr/>
        </p:nvSpPr>
        <p:spPr>
          <a:xfrm>
            <a:off x="4666238" y="774800"/>
            <a:ext cx="1903500" cy="1155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Processo 3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state = </a:t>
            </a:r>
            <a:r>
              <a:rPr lang="pt-BR" sz="1100"/>
              <a:t>PROC_DEAD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priority = -60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nice = 20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increment_control = 6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vruntime = 11</a:t>
            </a:r>
            <a:endParaRPr sz="1200"/>
          </a:p>
        </p:txBody>
      </p:sp>
      <p:sp>
        <p:nvSpPr>
          <p:cNvPr id="366" name="Google Shape;366;p46"/>
          <p:cNvSpPr/>
          <p:nvPr/>
        </p:nvSpPr>
        <p:spPr>
          <a:xfrm>
            <a:off x="6828963" y="774800"/>
            <a:ext cx="1903500" cy="1155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Processo 4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state = </a:t>
            </a:r>
            <a:r>
              <a:rPr lang="pt-BR" sz="1100"/>
              <a:t>PROC_DEAD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priority = -40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nice = 30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increment_control = 5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vruntime = 2</a:t>
            </a:r>
            <a:endParaRPr sz="1200"/>
          </a:p>
        </p:txBody>
      </p:sp>
      <p:sp>
        <p:nvSpPr>
          <p:cNvPr id="367" name="Google Shape;367;p46"/>
          <p:cNvSpPr/>
          <p:nvPr/>
        </p:nvSpPr>
        <p:spPr>
          <a:xfrm>
            <a:off x="340800" y="774800"/>
            <a:ext cx="1903500" cy="1155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Processo 1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state = </a:t>
            </a:r>
            <a:r>
              <a:rPr lang="pt-BR" sz="1100"/>
              <a:t>PROC_ZOMBIE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priority = 40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nice = 10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increment_control = 1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vruntime = 248</a:t>
            </a:r>
            <a:endParaRPr sz="1200"/>
          </a:p>
        </p:txBody>
      </p:sp>
      <p:sp>
        <p:nvSpPr>
          <p:cNvPr id="368" name="Google Shape;368;p46"/>
          <p:cNvSpPr txBox="1"/>
          <p:nvPr/>
        </p:nvSpPr>
        <p:spPr>
          <a:xfrm>
            <a:off x="597450" y="374450"/>
            <a:ext cx="1390200" cy="2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die()</a:t>
            </a:r>
            <a:endParaRPr b="1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69" name="Google Shape;369;p46"/>
          <p:cNvSpPr txBox="1"/>
          <p:nvPr/>
        </p:nvSpPr>
        <p:spPr>
          <a:xfrm>
            <a:off x="2807250" y="374450"/>
            <a:ext cx="1390200" cy="2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bury</a:t>
            </a:r>
            <a:r>
              <a:rPr b="1" lang="pt-BR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()</a:t>
            </a:r>
            <a:endParaRPr b="1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70" name="Google Shape;370;p46"/>
          <p:cNvSpPr txBox="1"/>
          <p:nvPr/>
        </p:nvSpPr>
        <p:spPr>
          <a:xfrm>
            <a:off x="4922900" y="374450"/>
            <a:ext cx="1390200" cy="2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bury()</a:t>
            </a:r>
            <a:endParaRPr b="1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47"/>
          <p:cNvSpPr txBox="1"/>
          <p:nvPr/>
        </p:nvSpPr>
        <p:spPr>
          <a:xfrm>
            <a:off x="878100" y="2842325"/>
            <a:ext cx="8265900" cy="24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76" name="Google Shape;376;p47"/>
          <p:cNvSpPr txBox="1"/>
          <p:nvPr/>
        </p:nvSpPr>
        <p:spPr>
          <a:xfrm>
            <a:off x="217800" y="2189825"/>
            <a:ext cx="8319300" cy="27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77" name="Google Shape;377;p47"/>
          <p:cNvSpPr/>
          <p:nvPr/>
        </p:nvSpPr>
        <p:spPr>
          <a:xfrm>
            <a:off x="2503513" y="774800"/>
            <a:ext cx="1903500" cy="1155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Processo 2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state = </a:t>
            </a:r>
            <a:r>
              <a:rPr lang="pt-BR" sz="1100"/>
              <a:t>PROC_DEAD</a:t>
            </a:r>
            <a:endParaRPr b="1"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priority = -100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nice = 10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increment_control = 8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vruntime = 5</a:t>
            </a:r>
            <a:endParaRPr sz="1200"/>
          </a:p>
        </p:txBody>
      </p:sp>
      <p:sp>
        <p:nvSpPr>
          <p:cNvPr id="378" name="Google Shape;378;p47"/>
          <p:cNvSpPr/>
          <p:nvPr/>
        </p:nvSpPr>
        <p:spPr>
          <a:xfrm>
            <a:off x="4666238" y="774800"/>
            <a:ext cx="1903500" cy="1155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Processo 3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state = </a:t>
            </a:r>
            <a:r>
              <a:rPr lang="pt-BR" sz="1100"/>
              <a:t>PROC_DEAD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priority = -60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nice = 20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increment_control = 6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vruntime = 11</a:t>
            </a:r>
            <a:endParaRPr sz="1200"/>
          </a:p>
        </p:txBody>
      </p:sp>
      <p:sp>
        <p:nvSpPr>
          <p:cNvPr id="379" name="Google Shape;379;p47"/>
          <p:cNvSpPr/>
          <p:nvPr/>
        </p:nvSpPr>
        <p:spPr>
          <a:xfrm>
            <a:off x="6828963" y="774800"/>
            <a:ext cx="1903500" cy="1155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Processo 4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state = </a:t>
            </a:r>
            <a:r>
              <a:rPr lang="pt-BR" sz="1100"/>
              <a:t>PROC_DEAD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priority = -40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nice = 30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increment_control = 5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vruntime = 2</a:t>
            </a:r>
            <a:endParaRPr sz="1200"/>
          </a:p>
        </p:txBody>
      </p:sp>
      <p:sp>
        <p:nvSpPr>
          <p:cNvPr id="380" name="Google Shape;380;p47"/>
          <p:cNvSpPr/>
          <p:nvPr/>
        </p:nvSpPr>
        <p:spPr>
          <a:xfrm>
            <a:off x="340800" y="774800"/>
            <a:ext cx="1903500" cy="1155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Processo 1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state = </a:t>
            </a:r>
            <a:r>
              <a:rPr lang="pt-BR" sz="1100"/>
              <a:t>PROC_DEAD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priority = 40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nice = 10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increment_control = 1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vruntime = 248</a:t>
            </a:r>
            <a:endParaRPr sz="1200"/>
          </a:p>
        </p:txBody>
      </p:sp>
      <p:sp>
        <p:nvSpPr>
          <p:cNvPr id="381" name="Google Shape;381;p47"/>
          <p:cNvSpPr txBox="1"/>
          <p:nvPr/>
        </p:nvSpPr>
        <p:spPr>
          <a:xfrm>
            <a:off x="597450" y="374450"/>
            <a:ext cx="1390200" cy="2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bury</a:t>
            </a:r>
            <a:r>
              <a:rPr b="1" lang="pt-BR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()</a:t>
            </a:r>
            <a:endParaRPr b="1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Problema no Sched_latency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número de processos prontos é variável, logo o Sched_latency não seria a melhor medida.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pt-BR"/>
              <a:t>Exemplo: </a:t>
            </a:r>
            <a:r>
              <a:rPr i="1" lang="pt-BR"/>
              <a:t>Sched_min_granularity</a:t>
            </a:r>
            <a:r>
              <a:rPr lang="pt-BR"/>
              <a:t> = 10ms e </a:t>
            </a:r>
            <a:r>
              <a:rPr i="1" lang="pt-BR"/>
              <a:t>Sched_latency</a:t>
            </a:r>
            <a:r>
              <a:rPr lang="pt-BR"/>
              <a:t> = 20 ms.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Para 2 processos com as mesmas prioridades: 20/2 = </a:t>
            </a:r>
            <a:r>
              <a:rPr lang="pt-BR"/>
              <a:t>10 ms</a:t>
            </a:r>
            <a:r>
              <a:rPr lang="pt-BR"/>
              <a:t> para cada um.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Para 10 </a:t>
            </a:r>
            <a:r>
              <a:rPr lang="pt-BR"/>
              <a:t>processos</a:t>
            </a:r>
            <a:r>
              <a:rPr lang="pt-BR"/>
              <a:t>: 20/10 = </a:t>
            </a:r>
            <a:r>
              <a:rPr b="1" lang="pt-BR">
                <a:solidFill>
                  <a:schemeClr val="accent3"/>
                </a:solidFill>
              </a:rPr>
              <a:t>2ms  </a:t>
            </a:r>
            <a:r>
              <a:rPr lang="pt-BR"/>
              <a:t>=&gt; Valor menor que o </a:t>
            </a:r>
            <a:r>
              <a:rPr i="1" lang="pt-BR"/>
              <a:t>Sched_min_granularity</a:t>
            </a:r>
            <a:r>
              <a:rPr lang="pt-BR"/>
              <a:t>.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Para solucionar esse problema, um novo período é entregue: 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accent3"/>
                </a:solidFill>
              </a:rPr>
              <a:t>(Quantidade de processos prontos + 1) * (</a:t>
            </a:r>
            <a:r>
              <a:rPr b="1" i="1" lang="pt-BR">
                <a:solidFill>
                  <a:schemeClr val="accent3"/>
                </a:solidFill>
              </a:rPr>
              <a:t>Sched_min_granularity</a:t>
            </a:r>
            <a:r>
              <a:rPr b="1" lang="pt-BR">
                <a:solidFill>
                  <a:schemeClr val="accent3"/>
                </a:solidFill>
              </a:rPr>
              <a:t>)</a:t>
            </a:r>
            <a:endParaRPr b="1">
              <a:solidFill>
                <a:schemeClr val="accent3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Influência da prioridade estática (</a:t>
            </a:r>
            <a:r>
              <a:rPr i="1" lang="pt-BR"/>
              <a:t>Priority</a:t>
            </a:r>
            <a:r>
              <a:rPr lang="pt-BR"/>
              <a:t>)</a:t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729450" y="2078875"/>
            <a:ext cx="7688700" cy="85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O Nanvix contém as seguintes prioridades estáticas: -100, -80, -60, -40, -20, 0, 20 e 40;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O processo com maior prioridade é o mais negativo, nesse caso  o -100;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Consideramos a prioridade estática no incremento do </a:t>
            </a:r>
            <a:r>
              <a:rPr i="1" lang="pt-BR"/>
              <a:t>vruntime</a:t>
            </a:r>
            <a:r>
              <a:rPr lang="pt-BR"/>
              <a:t> no método </a:t>
            </a:r>
            <a:r>
              <a:rPr i="1" lang="pt-BR"/>
              <a:t>do_clock</a:t>
            </a:r>
            <a:r>
              <a:rPr lang="pt-BR"/>
              <a:t>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2" name="Google Shape;11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0900" y="3005125"/>
            <a:ext cx="5355249" cy="198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318150" y="2700175"/>
            <a:ext cx="8507700" cy="217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O vetor </a:t>
            </a:r>
            <a:r>
              <a:rPr i="1" lang="pt-BR"/>
              <a:t>control_increment</a:t>
            </a:r>
            <a:r>
              <a:rPr lang="pt-BR"/>
              <a:t> representa quantos ciclos são necessários para um incremento no </a:t>
            </a:r>
            <a:r>
              <a:rPr i="1" lang="pt-BR"/>
              <a:t>vruntime</a:t>
            </a:r>
            <a:r>
              <a:rPr lang="pt-BR"/>
              <a:t> de um processo e o primeiro elemento seria para a prioridade -100. Percebe-se que um processo com prioridade 40 incrementará 8 vezes mais que um de -100;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Dessa forma, a cada 8 incrementos do atributo </a:t>
            </a:r>
            <a:r>
              <a:rPr i="1" lang="pt-BR"/>
              <a:t>control_counter</a:t>
            </a:r>
            <a:r>
              <a:rPr lang="pt-BR"/>
              <a:t>, </a:t>
            </a:r>
            <a:r>
              <a:rPr lang="pt-BR"/>
              <a:t>o </a:t>
            </a:r>
            <a:r>
              <a:rPr i="1" lang="pt-BR"/>
              <a:t>vruntime</a:t>
            </a:r>
            <a:r>
              <a:rPr lang="pt-BR"/>
              <a:t> será incrementado uma vez para um processo com prioridade -100;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A função </a:t>
            </a:r>
            <a:r>
              <a:rPr i="1" lang="pt-BR"/>
              <a:t>prio_to_control_increment</a:t>
            </a:r>
            <a:r>
              <a:rPr lang="pt-BR"/>
              <a:t> apenas ajusta a prioridade como um índice do vetor: (prioridade + 100)/20;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8" name="Google Shape;11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9711" y="1108752"/>
            <a:ext cx="7644575" cy="13808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9113" y="398400"/>
            <a:ext cx="7865775" cy="42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Influência da prioridade dinâmica (</a:t>
            </a:r>
            <a:r>
              <a:rPr i="1" lang="pt-BR"/>
              <a:t>Nice</a:t>
            </a:r>
            <a:r>
              <a:rPr lang="pt-BR"/>
              <a:t>)</a:t>
            </a:r>
            <a:endParaRPr/>
          </a:p>
        </p:txBody>
      </p:sp>
      <p:sp>
        <p:nvSpPr>
          <p:cNvPr id="125" name="Google Shape;125;p19"/>
          <p:cNvSpPr txBox="1"/>
          <p:nvPr>
            <p:ph idx="1" type="body"/>
          </p:nvPr>
        </p:nvSpPr>
        <p:spPr>
          <a:xfrm>
            <a:off x="729450" y="2078875"/>
            <a:ext cx="7688700" cy="129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O atributo </a:t>
            </a:r>
            <a:r>
              <a:rPr i="1" lang="pt-BR"/>
              <a:t>nice</a:t>
            </a:r>
            <a:r>
              <a:rPr lang="pt-BR"/>
              <a:t> encontra-se no intervalo [0,39] no Nanvix;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O </a:t>
            </a:r>
            <a:r>
              <a:rPr i="1" lang="pt-BR"/>
              <a:t>nice</a:t>
            </a:r>
            <a:r>
              <a:rPr lang="pt-BR"/>
              <a:t> foi considerado no cálculo do </a:t>
            </a:r>
            <a:r>
              <a:rPr i="1" lang="pt-BR"/>
              <a:t>Time Slice</a:t>
            </a:r>
            <a:r>
              <a:rPr lang="pt-BR"/>
              <a:t> como um acréscimo;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Para cada valor de </a:t>
            </a:r>
            <a:r>
              <a:rPr i="1" lang="pt-BR"/>
              <a:t>nice </a:t>
            </a:r>
            <a:r>
              <a:rPr lang="pt-BR"/>
              <a:t>é atribuído um peso através da seguinte fórmula: 1024/1.25^(nice) (Linux)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Os valores foram mantidos, apenas os índices foram alterados para se ajustar aos valores do </a:t>
            </a:r>
            <a:r>
              <a:rPr i="1" lang="pt-BR"/>
              <a:t>nice</a:t>
            </a:r>
            <a:r>
              <a:rPr lang="pt-BR"/>
              <a:t> no Nanvix porque o intervalo entre [-20,19] é o mesmo que [0,39];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675" y="2851575"/>
            <a:ext cx="3771900" cy="2066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2861100"/>
            <a:ext cx="4086225" cy="2047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05762" y="322775"/>
            <a:ext cx="6732476" cy="211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/>
          <p:nvPr>
            <p:ph idx="1" type="body"/>
          </p:nvPr>
        </p:nvSpPr>
        <p:spPr>
          <a:xfrm>
            <a:off x="318150" y="2013475"/>
            <a:ext cx="8507700" cy="28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método </a:t>
            </a:r>
            <a:r>
              <a:rPr i="1" lang="pt-BR"/>
              <a:t>sched_period</a:t>
            </a:r>
            <a:r>
              <a:rPr lang="pt-BR"/>
              <a:t> apenas avalia se a definição de </a:t>
            </a:r>
            <a:r>
              <a:rPr i="1" lang="pt-BR"/>
              <a:t>Sched_min_granularity</a:t>
            </a:r>
            <a:r>
              <a:rPr lang="pt-BR"/>
              <a:t> está sendo atendida;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método </a:t>
            </a:r>
            <a:r>
              <a:rPr i="1" lang="pt-BR"/>
              <a:t>sched_time_slice </a:t>
            </a:r>
            <a:r>
              <a:rPr lang="pt-BR"/>
              <a:t>evidencia a influência do atributo </a:t>
            </a:r>
            <a:r>
              <a:rPr i="1" lang="pt-BR"/>
              <a:t>nice</a:t>
            </a:r>
            <a:r>
              <a:rPr lang="pt-BR"/>
              <a:t>, sendo seu algoritmo o seguinte: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pt-BR"/>
              <a:t>Pegar o período através do método </a:t>
            </a:r>
            <a:r>
              <a:rPr i="1" lang="pt-BR"/>
              <a:t>sched_period</a:t>
            </a:r>
            <a:r>
              <a:rPr lang="pt-BR"/>
              <a:t>;</a:t>
            </a:r>
            <a:endParaRPr/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pt-BR"/>
              <a:t>Pegar o peso do processo em execução ;</a:t>
            </a:r>
            <a:endParaRPr/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pt-BR"/>
              <a:t>Somar todos os pesos(</a:t>
            </a:r>
            <a:r>
              <a:rPr i="1" lang="pt-BR"/>
              <a:t>sum_weights</a:t>
            </a:r>
            <a:r>
              <a:rPr lang="pt-BR"/>
              <a:t>) dos processos em estado “Pronto” com o peso do processo em execução;</a:t>
            </a:r>
            <a:endParaRPr/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pt-BR"/>
              <a:t>Encontrar a razão entre o peso do processo em execução com a soma dos pesos;</a:t>
            </a:r>
            <a:endParaRPr/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pt-BR"/>
              <a:t>Atribuir ao </a:t>
            </a:r>
            <a:r>
              <a:rPr i="1" lang="pt-BR"/>
              <a:t>Time Slice </a:t>
            </a:r>
            <a:r>
              <a:rPr lang="pt-BR"/>
              <a:t>a soma entre </a:t>
            </a:r>
            <a:r>
              <a:rPr i="1" lang="pt-BR"/>
              <a:t>Sched_min_granularity </a:t>
            </a:r>
            <a:r>
              <a:rPr lang="pt-BR"/>
              <a:t>e a razão no item 4  multiplicado pelo período;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8" name="Google Shape;13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000" y="228600"/>
            <a:ext cx="4695779" cy="186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69575" y="78850"/>
            <a:ext cx="3575325" cy="216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