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2" r:id="rId6"/>
    <p:sldId id="259" r:id="rId7"/>
    <p:sldId id="260"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6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E5EF3A4B-8B4F-4005-B9B9-3E3EFC8A9077}" type="datetimeFigureOut">
              <a:rPr kumimoji="1" lang="ja-JP" altLang="en-US" smtClean="0"/>
              <a:t>2018/5/24</a:t>
            </a:fld>
            <a:endParaRPr kumimoji="1" lang="ja-JP" alt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D214232-6E98-4B8E-803E-436C2F2A4032}" type="slidenum">
              <a:rPr kumimoji="1" lang="ja-JP" altLang="en-US" smtClean="0"/>
              <a:t>‹#›</a:t>
            </a:fld>
            <a:endParaRPr kumimoji="1" lang="ja-JP" alt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1124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EF3A4B-8B4F-4005-B9B9-3E3EFC8A9077}" type="datetimeFigureOut">
              <a:rPr kumimoji="1" lang="ja-JP" altLang="en-US" smtClean="0"/>
              <a:t>2018/5/24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214232-6E98-4B8E-803E-436C2F2A4032}" type="slidenum">
              <a:rPr kumimoji="1" lang="ja-JP" altLang="en-US" smtClean="0"/>
              <a:t>‹#›</a:t>
            </a:fld>
            <a:endParaRPr kumimoji="1" lang="ja-JP" altLang="en-US"/>
          </a:p>
        </p:txBody>
      </p:sp>
    </p:spTree>
    <p:extLst>
      <p:ext uri="{BB962C8B-B14F-4D97-AF65-F5344CB8AC3E}">
        <p14:creationId xmlns:p14="http://schemas.microsoft.com/office/powerpoint/2010/main" val="345657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EF3A4B-8B4F-4005-B9B9-3E3EFC8A9077}" type="datetimeFigureOut">
              <a:rPr kumimoji="1" lang="ja-JP" altLang="en-US" smtClean="0"/>
              <a:t>2018/5/24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214232-6E98-4B8E-803E-436C2F2A4032}" type="slidenum">
              <a:rPr kumimoji="1" lang="ja-JP" altLang="en-US" smtClean="0"/>
              <a:t>‹#›</a:t>
            </a:fld>
            <a:endParaRPr kumimoji="1" lang="ja-JP" altLang="en-US"/>
          </a:p>
        </p:txBody>
      </p:sp>
    </p:spTree>
    <p:extLst>
      <p:ext uri="{BB962C8B-B14F-4D97-AF65-F5344CB8AC3E}">
        <p14:creationId xmlns:p14="http://schemas.microsoft.com/office/powerpoint/2010/main" val="4360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EF3A4B-8B4F-4005-B9B9-3E3EFC8A9077}" type="datetimeFigureOut">
              <a:rPr kumimoji="1" lang="ja-JP" altLang="en-US" smtClean="0"/>
              <a:t>2018/5/24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214232-6E98-4B8E-803E-436C2F2A4032}" type="slidenum">
              <a:rPr kumimoji="1" lang="ja-JP" altLang="en-US" smtClean="0"/>
              <a:t>‹#›</a:t>
            </a:fld>
            <a:endParaRPr kumimoji="1" lang="ja-JP" altLang="en-US"/>
          </a:p>
        </p:txBody>
      </p:sp>
    </p:spTree>
    <p:extLst>
      <p:ext uri="{BB962C8B-B14F-4D97-AF65-F5344CB8AC3E}">
        <p14:creationId xmlns:p14="http://schemas.microsoft.com/office/powerpoint/2010/main" val="122721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E5EF3A4B-8B4F-4005-B9B9-3E3EFC8A9077}" type="datetimeFigureOut">
              <a:rPr kumimoji="1" lang="ja-JP" altLang="en-US" smtClean="0"/>
              <a:t>2018/5/24</a:t>
            </a:fld>
            <a:endParaRPr kumimoji="1" lang="ja-JP" alt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D214232-6E98-4B8E-803E-436C2F2A4032}" type="slidenum">
              <a:rPr kumimoji="1" lang="ja-JP" altLang="en-US" smtClean="0"/>
              <a:t>‹#›</a:t>
            </a:fld>
            <a:endParaRPr kumimoji="1" lang="ja-JP" alt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008211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5EF3A4B-8B4F-4005-B9B9-3E3EFC8A9077}" type="datetimeFigureOut">
              <a:rPr kumimoji="1" lang="ja-JP" altLang="en-US" smtClean="0"/>
              <a:t>2018/5/24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D214232-6E98-4B8E-803E-436C2F2A4032}" type="slidenum">
              <a:rPr kumimoji="1" lang="ja-JP" altLang="en-US" smtClean="0"/>
              <a:t>‹#›</a:t>
            </a:fld>
            <a:endParaRPr kumimoji="1" lang="ja-JP" altLang="en-US"/>
          </a:p>
        </p:txBody>
      </p:sp>
    </p:spTree>
    <p:extLst>
      <p:ext uri="{BB962C8B-B14F-4D97-AF65-F5344CB8AC3E}">
        <p14:creationId xmlns:p14="http://schemas.microsoft.com/office/powerpoint/2010/main" val="13375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5EF3A4B-8B4F-4005-B9B9-3E3EFC8A9077}" type="datetimeFigureOut">
              <a:rPr kumimoji="1" lang="ja-JP" altLang="en-US" smtClean="0"/>
              <a:t>2018/5/24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D214232-6E98-4B8E-803E-436C2F2A4032}" type="slidenum">
              <a:rPr kumimoji="1" lang="ja-JP" altLang="en-US" smtClean="0"/>
              <a:t>‹#›</a:t>
            </a:fld>
            <a:endParaRPr kumimoji="1" lang="ja-JP" altLang="en-US"/>
          </a:p>
        </p:txBody>
      </p:sp>
    </p:spTree>
    <p:extLst>
      <p:ext uri="{BB962C8B-B14F-4D97-AF65-F5344CB8AC3E}">
        <p14:creationId xmlns:p14="http://schemas.microsoft.com/office/powerpoint/2010/main" val="338501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5EF3A4B-8B4F-4005-B9B9-3E3EFC8A9077}" type="datetimeFigureOut">
              <a:rPr kumimoji="1" lang="ja-JP" altLang="en-US" smtClean="0"/>
              <a:t>2018/5/24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D214232-6E98-4B8E-803E-436C2F2A4032}" type="slidenum">
              <a:rPr kumimoji="1" lang="ja-JP" altLang="en-US" smtClean="0"/>
              <a:t>‹#›</a:t>
            </a:fld>
            <a:endParaRPr kumimoji="1" lang="ja-JP" altLang="en-US"/>
          </a:p>
        </p:txBody>
      </p:sp>
    </p:spTree>
    <p:extLst>
      <p:ext uri="{BB962C8B-B14F-4D97-AF65-F5344CB8AC3E}">
        <p14:creationId xmlns:p14="http://schemas.microsoft.com/office/powerpoint/2010/main" val="155126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F3A4B-8B4F-4005-B9B9-3E3EFC8A9077}" type="datetimeFigureOut">
              <a:rPr kumimoji="1" lang="ja-JP" altLang="en-US" smtClean="0"/>
              <a:t>2018/5/24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D214232-6E98-4B8E-803E-436C2F2A4032}" type="slidenum">
              <a:rPr kumimoji="1" lang="ja-JP" altLang="en-US" smtClean="0"/>
              <a:t>‹#›</a:t>
            </a:fld>
            <a:endParaRPr kumimoji="1" lang="ja-JP" altLang="en-US"/>
          </a:p>
        </p:txBody>
      </p:sp>
    </p:spTree>
    <p:extLst>
      <p:ext uri="{BB962C8B-B14F-4D97-AF65-F5344CB8AC3E}">
        <p14:creationId xmlns:p14="http://schemas.microsoft.com/office/powerpoint/2010/main" val="100031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E5EF3A4B-8B4F-4005-B9B9-3E3EFC8A9077}" type="datetimeFigureOut">
              <a:rPr kumimoji="1" lang="ja-JP" altLang="en-US" smtClean="0"/>
              <a:t>2018/5/24</a:t>
            </a:fld>
            <a:endParaRPr kumimoji="1" lang="ja-JP" alt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D214232-6E98-4B8E-803E-436C2F2A4032}" type="slidenum">
              <a:rPr kumimoji="1" lang="ja-JP" altLang="en-US" smtClean="0"/>
              <a:t>‹#›</a:t>
            </a:fld>
            <a:endParaRPr kumimoji="1" lang="ja-JP" alt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374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E5EF3A4B-8B4F-4005-B9B9-3E3EFC8A9077}" type="datetimeFigureOut">
              <a:rPr kumimoji="1" lang="ja-JP" altLang="en-US" smtClean="0"/>
              <a:t>2018/5/24</a:t>
            </a:fld>
            <a:endParaRPr kumimoji="1" lang="ja-JP" alt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D214232-6E98-4B8E-803E-436C2F2A4032}" type="slidenum">
              <a:rPr kumimoji="1" lang="ja-JP" altLang="en-US" smtClean="0"/>
              <a:t>‹#›</a:t>
            </a:fld>
            <a:endParaRPr kumimoji="1" lang="ja-JP" alt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573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2930" y="142875"/>
            <a:ext cx="8401050" cy="64008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2930" y="925829"/>
            <a:ext cx="8401050" cy="5412105"/>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5EF3A4B-8B4F-4005-B9B9-3E3EFC8A9077}" type="datetimeFigureOut">
              <a:rPr kumimoji="1" lang="ja-JP" altLang="en-US" smtClean="0"/>
              <a:t>2018/5/24</a:t>
            </a:fld>
            <a:endParaRPr kumimoji="1" lang="ja-JP" alt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D214232-6E98-4B8E-803E-436C2F2A4032}" type="slidenum">
              <a:rPr kumimoji="1" lang="ja-JP" altLang="en-US" smtClean="0"/>
              <a:t>‹#›</a:t>
            </a:fld>
            <a:endParaRPr kumimoji="1" lang="ja-JP" alt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28686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4" orient="horz" pos="1368">
          <p15:clr>
            <a:srgbClr val="F26B43"/>
          </p15:clr>
        </p15:guide>
        <p15:guide id="5"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5184">
          <p15:clr>
            <a:srgbClr val="F26B43"/>
          </p15:clr>
        </p15:guide>
        <p15:guide id="10" pos="702">
          <p15:clr>
            <a:srgbClr val="F26B43"/>
          </p15:clr>
        </p15:guide>
        <p15:guide id="11"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lstStyle/>
          <a:p>
            <a:r>
              <a:rPr lang="en-US" altLang="ja-JP" sz="2800" dirty="0"/>
              <a:t>Additive Component Analysis</a:t>
            </a:r>
            <a:endParaRPr kumimoji="1" lang="ja-JP" altLang="en-US" sz="2800" dirty="0"/>
          </a:p>
        </p:txBody>
      </p:sp>
      <p:sp>
        <p:nvSpPr>
          <p:cNvPr id="3" name="サブタイトル 2"/>
          <p:cNvSpPr>
            <a:spLocks noGrp="1"/>
          </p:cNvSpPr>
          <p:nvPr>
            <p:ph type="subTitle" idx="1"/>
          </p:nvPr>
        </p:nvSpPr>
        <p:spPr/>
        <p:txBody>
          <a:bodyPr>
            <a:normAutofit fontScale="92500" lnSpcReduction="20000"/>
          </a:bodyPr>
          <a:lstStyle/>
          <a:p>
            <a:pPr algn="r"/>
            <a:r>
              <a:rPr lang="en-US" altLang="ja-JP" dirty="0" smtClean="0"/>
              <a:t>Finish Reading : 20180524</a:t>
            </a:r>
          </a:p>
          <a:p>
            <a:pPr algn="r"/>
            <a:endParaRPr lang="en-US" altLang="ja-JP" dirty="0" smtClean="0"/>
          </a:p>
          <a:p>
            <a:pPr algn="r"/>
            <a:r>
              <a:rPr lang="en-US" altLang="ja-JP" dirty="0" smtClean="0"/>
              <a:t>Murdock, C., &amp; Torre, F. De. (</a:t>
            </a:r>
            <a:r>
              <a:rPr lang="en-US" altLang="ja-JP" dirty="0" err="1" smtClean="0"/>
              <a:t>n.d.</a:t>
            </a:r>
            <a:r>
              <a:rPr lang="en-US" altLang="ja-JP" dirty="0" smtClean="0"/>
              <a:t>). Additive Component Analysis, 2491–2499.</a:t>
            </a:r>
          </a:p>
          <a:p>
            <a:endParaRPr kumimoji="1" lang="ja-JP" altLang="en-US" dirty="0"/>
          </a:p>
        </p:txBody>
      </p:sp>
    </p:spTree>
    <p:extLst>
      <p:ext uri="{BB962C8B-B14F-4D97-AF65-F5344CB8AC3E}">
        <p14:creationId xmlns:p14="http://schemas.microsoft.com/office/powerpoint/2010/main" val="312550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PCA</a:t>
            </a:r>
            <a:r>
              <a:rPr kumimoji="1" lang="ja-JP" altLang="en-US" dirty="0" smtClean="0"/>
              <a:t>の非線形拡張である</a:t>
            </a:r>
            <a:r>
              <a:rPr kumimoji="1" lang="en-US" altLang="ja-JP" dirty="0" smtClean="0"/>
              <a:t>Additive component analysis</a:t>
            </a:r>
            <a:r>
              <a:rPr kumimoji="1" lang="ja-JP" altLang="en-US" dirty="0" smtClean="0"/>
              <a:t>を提案</a:t>
            </a:r>
            <a:endParaRPr kumimoji="1" lang="en-US" altLang="ja-JP" dirty="0" smtClean="0"/>
          </a:p>
          <a:p>
            <a:endParaRPr kumimoji="1" lang="ja-JP" altLang="en-US" dirty="0"/>
          </a:p>
        </p:txBody>
      </p:sp>
    </p:spTree>
    <p:extLst>
      <p:ext uri="{BB962C8B-B14F-4D97-AF65-F5344CB8AC3E}">
        <p14:creationId xmlns:p14="http://schemas.microsoft.com/office/powerpoint/2010/main" val="429192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先行研究と比べてどこがすごい？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PCA</a:t>
            </a:r>
            <a:r>
              <a:rPr kumimoji="1" lang="ja-JP" altLang="en-US" dirty="0" smtClean="0"/>
              <a:t>では，正則化</a:t>
            </a:r>
            <a:r>
              <a:rPr kumimoji="1" lang="en-US" altLang="ja-JP" dirty="0" smtClean="0"/>
              <a:t>(</a:t>
            </a:r>
            <a:r>
              <a:rPr kumimoji="1" lang="ja-JP" altLang="en-US" dirty="0" smtClean="0"/>
              <a:t>非負性</a:t>
            </a:r>
            <a:r>
              <a:rPr kumimoji="1" lang="en-US" altLang="ja-JP" dirty="0" smtClean="0"/>
              <a:t>,</a:t>
            </a:r>
            <a:r>
              <a:rPr lang="ja-JP" altLang="en-US" dirty="0"/>
              <a:t>スパース</a:t>
            </a:r>
            <a:r>
              <a:rPr kumimoji="1" lang="ja-JP" altLang="en-US" dirty="0" smtClean="0"/>
              <a:t>性</a:t>
            </a:r>
            <a:r>
              <a:rPr kumimoji="1" lang="en-US" altLang="ja-JP" dirty="0" smtClean="0"/>
              <a:t>)</a:t>
            </a:r>
            <a:r>
              <a:rPr kumimoji="1" lang="ja-JP" altLang="en-US" dirty="0" smtClean="0"/>
              <a:t>を通して意味のある表現を獲得できるように</a:t>
            </a:r>
            <a:r>
              <a:rPr lang="ja-JP" altLang="en-US" dirty="0" smtClean="0"/>
              <a:t>されてきた．</a:t>
            </a:r>
            <a:endParaRPr lang="en-US" altLang="ja-JP" dirty="0" smtClean="0"/>
          </a:p>
          <a:p>
            <a:r>
              <a:rPr kumimoji="1" lang="ja-JP" altLang="en-US" dirty="0" smtClean="0"/>
              <a:t>しかし，</a:t>
            </a:r>
            <a:r>
              <a:rPr kumimoji="1" lang="en-US" altLang="ja-JP" dirty="0" smtClean="0"/>
              <a:t>PCA</a:t>
            </a:r>
            <a:r>
              <a:rPr kumimoji="1" lang="ja-JP" altLang="en-US" dirty="0" smtClean="0"/>
              <a:t>の根底にある線形性の仮定はその有効性を制限しているのではないか？？</a:t>
            </a:r>
            <a:endParaRPr kumimoji="1" lang="en-US" altLang="ja-JP" dirty="0" smtClean="0"/>
          </a:p>
          <a:p>
            <a:r>
              <a:rPr lang="ja-JP" altLang="en-US" dirty="0" smtClean="0"/>
              <a:t>という問題定義からスタート</a:t>
            </a:r>
            <a:endParaRPr lang="en-US" altLang="ja-JP" dirty="0" smtClean="0"/>
          </a:p>
          <a:p>
            <a:r>
              <a:rPr kumimoji="1" lang="en-US" altLang="ja-JP" dirty="0" smtClean="0"/>
              <a:t>PCA</a:t>
            </a:r>
            <a:r>
              <a:rPr kumimoji="1" lang="ja-JP" altLang="en-US" dirty="0" smtClean="0"/>
              <a:t>を非線形拡張である</a:t>
            </a:r>
            <a:r>
              <a:rPr kumimoji="1" lang="en-US" altLang="ja-JP" dirty="0" smtClean="0"/>
              <a:t>Additive </a:t>
            </a:r>
            <a:r>
              <a:rPr kumimoji="1" lang="en-US" altLang="ja-JP" dirty="0" err="1" smtClean="0"/>
              <a:t>Componet</a:t>
            </a:r>
            <a:r>
              <a:rPr kumimoji="1" lang="en-US" altLang="ja-JP" dirty="0" smtClean="0"/>
              <a:t> Analysis</a:t>
            </a:r>
            <a:r>
              <a:rPr kumimoji="1" lang="ja-JP" altLang="en-US" dirty="0" smtClean="0"/>
              <a:t>を提案</a:t>
            </a:r>
            <a:endParaRPr kumimoji="1" lang="en-US" altLang="ja-JP" dirty="0" smtClean="0"/>
          </a:p>
          <a:p>
            <a:endParaRPr lang="en-US" altLang="ja-JP" dirty="0" smtClean="0"/>
          </a:p>
          <a:p>
            <a:r>
              <a:rPr lang="en-US" altLang="ja-JP" dirty="0" smtClean="0"/>
              <a:t>Pairwise similarities</a:t>
            </a:r>
            <a:r>
              <a:rPr lang="ja-JP" altLang="en-US" dirty="0" smtClean="0"/>
              <a:t>の計算やテスト中の訓練データの保存を必要としないため，大きなデータセットに効率的に適用可</a:t>
            </a:r>
            <a:endParaRPr kumimoji="1" lang="en-US" altLang="ja-JP" dirty="0" smtClean="0"/>
          </a:p>
          <a:p>
            <a:endParaRPr kumimoji="1" lang="ja-JP" altLang="en-US" dirty="0"/>
          </a:p>
        </p:txBody>
      </p:sp>
    </p:spTree>
    <p:extLst>
      <p:ext uri="{BB962C8B-B14F-4D97-AF65-F5344CB8AC3E}">
        <p14:creationId xmlns:p14="http://schemas.microsoft.com/office/powerpoint/2010/main" val="123064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手法や技術のキモはどこ？</a:t>
            </a:r>
            <a:endParaRPr kumimoji="1" lang="ja-JP" altLang="en-US" dirty="0"/>
          </a:p>
        </p:txBody>
      </p:sp>
      <p:sp>
        <p:nvSpPr>
          <p:cNvPr id="3" name="コンテンツ プレースホルダー 2"/>
          <p:cNvSpPr>
            <a:spLocks noGrp="1"/>
          </p:cNvSpPr>
          <p:nvPr>
            <p:ph idx="1"/>
          </p:nvPr>
        </p:nvSpPr>
        <p:spPr>
          <a:xfrm>
            <a:off x="582930" y="925829"/>
            <a:ext cx="3822438" cy="5412105"/>
          </a:xfrm>
        </p:spPr>
        <p:txBody>
          <a:bodyPr>
            <a:noAutofit/>
          </a:bodyPr>
          <a:lstStyle/>
          <a:p>
            <a:r>
              <a:rPr lang="en-US" altLang="ja-JP" sz="1600" dirty="0"/>
              <a:t>(a)PCA</a:t>
            </a:r>
            <a:r>
              <a:rPr lang="ja-JP" altLang="ja-JP" sz="1600" dirty="0"/>
              <a:t>で初期化，線形基底関数近似</a:t>
            </a:r>
            <a:r>
              <a:rPr lang="en-US" altLang="ja-JP" sz="1600" dirty="0" err="1"/>
              <a:t>lj</a:t>
            </a:r>
            <a:r>
              <a:rPr lang="ja-JP" altLang="ja-JP" sz="1600" dirty="0"/>
              <a:t>で定義されるアフィン部分空間上に各データ</a:t>
            </a:r>
            <a:r>
              <a:rPr lang="en-US" altLang="ja-JP" sz="1600" dirty="0"/>
              <a:t>xi</a:t>
            </a:r>
            <a:r>
              <a:rPr lang="ja-JP" altLang="ja-JP" sz="1600" dirty="0"/>
              <a:t>を投影することによって，近似潜在変数</a:t>
            </a:r>
            <a:r>
              <a:rPr lang="en-US" altLang="ja-JP" sz="1600" dirty="0" err="1"/>
              <a:t>wi</a:t>
            </a:r>
            <a:r>
              <a:rPr lang="en-US" altLang="ja-JP" sz="1600" dirty="0"/>
              <a:t>~</a:t>
            </a:r>
            <a:r>
              <a:rPr lang="ja-JP" altLang="ja-JP" sz="1600" dirty="0"/>
              <a:t>が得られる</a:t>
            </a:r>
          </a:p>
          <a:p>
            <a:r>
              <a:rPr lang="en-US" altLang="ja-JP" sz="1600" dirty="0"/>
              <a:t>(b)</a:t>
            </a:r>
            <a:r>
              <a:rPr lang="en-US" altLang="ja-JP" sz="1600" dirty="0" err="1"/>
              <a:t>wi</a:t>
            </a:r>
            <a:r>
              <a:rPr lang="ja-JP" altLang="ja-JP" sz="1600" dirty="0"/>
              <a:t>は，点</a:t>
            </a:r>
            <a:r>
              <a:rPr lang="en-US" altLang="ja-JP" sz="1600" dirty="0"/>
              <a:t>f(</a:t>
            </a:r>
            <a:r>
              <a:rPr lang="en-US" altLang="ja-JP" sz="1600" dirty="0" err="1"/>
              <a:t>wi</a:t>
            </a:r>
            <a:r>
              <a:rPr lang="en-US" altLang="ja-JP" sz="1600" dirty="0"/>
              <a:t>)</a:t>
            </a:r>
            <a:r>
              <a:rPr lang="ja-JP" altLang="ja-JP" sz="1600" dirty="0"/>
              <a:t>における</a:t>
            </a:r>
            <a:r>
              <a:rPr lang="en-US" altLang="ja-JP" sz="1600" dirty="0"/>
              <a:t>tangent space</a:t>
            </a:r>
            <a:r>
              <a:rPr lang="ja-JP" altLang="ja-JP" sz="1600" dirty="0"/>
              <a:t>に</a:t>
            </a:r>
            <a:r>
              <a:rPr lang="en-US" altLang="ja-JP" sz="1600" dirty="0"/>
              <a:t>xi</a:t>
            </a:r>
            <a:r>
              <a:rPr lang="ja-JP" altLang="ja-JP" sz="1600" dirty="0"/>
              <a:t>を投影することによって更新される</a:t>
            </a:r>
          </a:p>
          <a:p>
            <a:r>
              <a:rPr lang="ja-JP" altLang="ja-JP" sz="1600" dirty="0"/>
              <a:t>このステップは，精度を高めるためにより小さな</a:t>
            </a:r>
            <a:r>
              <a:rPr lang="en-US" altLang="ja-JP" sz="1600" dirty="0"/>
              <a:t>step size</a:t>
            </a:r>
            <a:r>
              <a:rPr lang="ja-JP" altLang="ja-JP" sz="1600" dirty="0"/>
              <a:t>を用いて複数回繰り返される．結果として，多様体への</a:t>
            </a:r>
            <a:r>
              <a:rPr lang="en-US" altLang="ja-JP" sz="1600" dirty="0"/>
              <a:t>xi</a:t>
            </a:r>
            <a:r>
              <a:rPr lang="ja-JP" altLang="ja-JP" sz="1600" dirty="0" err="1"/>
              <a:t>の近</a:t>
            </a:r>
            <a:r>
              <a:rPr lang="ja-JP" altLang="ja-JP" sz="1600" dirty="0"/>
              <a:t>似正規直交投影が得られる．</a:t>
            </a:r>
          </a:p>
          <a:p>
            <a:r>
              <a:rPr lang="en-US" altLang="ja-JP" sz="1600" dirty="0"/>
              <a:t>(c)target component </a:t>
            </a:r>
            <a:r>
              <a:rPr lang="en-US" altLang="ja-JP" sz="1600" dirty="0" err="1"/>
              <a:t>gij</a:t>
            </a:r>
            <a:r>
              <a:rPr lang="ja-JP" altLang="ja-JP" sz="1600" dirty="0"/>
              <a:t>は，その間の再構成誤差を等しく再配分することによって求められる．</a:t>
            </a:r>
          </a:p>
          <a:p>
            <a:r>
              <a:rPr lang="en-US" altLang="ja-JP" sz="1600" dirty="0"/>
              <a:t>(d)</a:t>
            </a:r>
            <a:r>
              <a:rPr lang="ja-JP" altLang="ja-JP" sz="1600" dirty="0"/>
              <a:t>線形近似</a:t>
            </a:r>
            <a:r>
              <a:rPr lang="en-US" altLang="ja-JP" sz="1600" dirty="0" err="1"/>
              <a:t>lj</a:t>
            </a:r>
            <a:r>
              <a:rPr lang="ja-JP" altLang="ja-JP" sz="1600" dirty="0"/>
              <a:t>に沿った基底関数</a:t>
            </a:r>
            <a:r>
              <a:rPr lang="en-US" altLang="ja-JP" sz="1600" dirty="0"/>
              <a:t>fj</a:t>
            </a:r>
            <a:r>
              <a:rPr lang="ja-JP" altLang="ja-JP" sz="1600" dirty="0"/>
              <a:t>は</a:t>
            </a:r>
            <a:r>
              <a:rPr lang="en-US" altLang="ja-JP" sz="1600" dirty="0"/>
              <a:t>simple univariate regression</a:t>
            </a:r>
            <a:r>
              <a:rPr lang="ja-JP" altLang="ja-JP" sz="1600" dirty="0"/>
              <a:t>を使って求められる．</a:t>
            </a:r>
            <a:endParaRPr kumimoji="1" lang="ja-JP" altLang="en-US" sz="1600" dirty="0"/>
          </a:p>
        </p:txBody>
      </p:sp>
      <p:pic>
        <p:nvPicPr>
          <p:cNvPr id="4" name="図 3"/>
          <p:cNvPicPr>
            <a:picLocks noChangeAspect="1"/>
          </p:cNvPicPr>
          <p:nvPr/>
        </p:nvPicPr>
        <p:blipFill>
          <a:blip r:embed="rId2"/>
          <a:stretch>
            <a:fillRect/>
          </a:stretch>
        </p:blipFill>
        <p:spPr>
          <a:xfrm>
            <a:off x="4405368" y="925829"/>
            <a:ext cx="4738632" cy="5584508"/>
          </a:xfrm>
          <a:prstGeom prst="rect">
            <a:avLst/>
          </a:prstGeom>
        </p:spPr>
      </p:pic>
      <p:sp>
        <p:nvSpPr>
          <p:cNvPr id="5" name="テキスト ボックス 4"/>
          <p:cNvSpPr txBox="1"/>
          <p:nvPr/>
        </p:nvSpPr>
        <p:spPr>
          <a:xfrm>
            <a:off x="1016822" y="6239470"/>
            <a:ext cx="2954655" cy="369332"/>
          </a:xfrm>
          <a:prstGeom prst="rect">
            <a:avLst/>
          </a:prstGeom>
          <a:noFill/>
        </p:spPr>
        <p:txBody>
          <a:bodyPr wrap="none" rtlCol="0">
            <a:spAutoFit/>
          </a:bodyPr>
          <a:lstStyle/>
          <a:p>
            <a:r>
              <a:rPr kumimoji="1" lang="ja-JP" altLang="en-US" u="sng" dirty="0" smtClean="0"/>
              <a:t>数式の導出はかなり難しい</a:t>
            </a:r>
            <a:endParaRPr kumimoji="1" lang="ja-JP" altLang="en-US" u="sng" dirty="0"/>
          </a:p>
        </p:txBody>
      </p:sp>
    </p:spTree>
    <p:extLst>
      <p:ext uri="{BB962C8B-B14F-4D97-AF65-F5344CB8AC3E}">
        <p14:creationId xmlns:p14="http://schemas.microsoft.com/office/powerpoint/2010/main" val="224758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どうやって有効性を確認した？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スイスロールをノイズによって汚したときの可視化実験</a:t>
            </a:r>
            <a:endParaRPr kumimoji="1" lang="en-US" altLang="ja-JP" dirty="0" smtClean="0"/>
          </a:p>
          <a:p>
            <a:endParaRPr lang="en-US" altLang="ja-JP" dirty="0" smtClean="0"/>
          </a:p>
          <a:p>
            <a:r>
              <a:rPr lang="en-US" altLang="ja-JP" dirty="0" smtClean="0"/>
              <a:t>MNIST</a:t>
            </a:r>
            <a:r>
              <a:rPr lang="ja-JP" altLang="en-US" dirty="0" smtClean="0"/>
              <a:t>を用いた，投影，逆投影による再構成誤差</a:t>
            </a:r>
            <a:r>
              <a:rPr lang="en-US" altLang="ja-JP" dirty="0" smtClean="0"/>
              <a:t>(MSE)</a:t>
            </a:r>
            <a:r>
              <a:rPr lang="ja-JP" altLang="en-US" dirty="0" smtClean="0"/>
              <a:t>の測定</a:t>
            </a:r>
            <a:endParaRPr lang="en-US" altLang="ja-JP" dirty="0" smtClean="0"/>
          </a:p>
          <a:p>
            <a:pPr lvl="1"/>
            <a:r>
              <a:rPr kumimoji="1" lang="ja-JP" altLang="en-US" dirty="0" smtClean="0"/>
              <a:t>おそらくこれで</a:t>
            </a:r>
            <a:r>
              <a:rPr kumimoji="1" lang="en-US" altLang="ja-JP" dirty="0" smtClean="0"/>
              <a:t>,out of sample</a:t>
            </a:r>
            <a:r>
              <a:rPr kumimoji="1" lang="ja-JP" altLang="en-US" dirty="0" err="1" smtClean="0"/>
              <a:t>，</a:t>
            </a:r>
            <a:r>
              <a:rPr kumimoji="1" lang="en-US" altLang="ja-JP" dirty="0" smtClean="0"/>
              <a:t>pre image </a:t>
            </a:r>
            <a:r>
              <a:rPr kumimoji="1" lang="en-US" altLang="ja-JP" dirty="0" err="1" smtClean="0"/>
              <a:t>ploblem</a:t>
            </a:r>
            <a:r>
              <a:rPr kumimoji="1" lang="ja-JP" altLang="en-US" dirty="0" smtClean="0"/>
              <a:t>を測定しているのでは</a:t>
            </a:r>
            <a:r>
              <a:rPr kumimoji="1" lang="en-US" altLang="ja-JP" dirty="0" smtClean="0"/>
              <a:t>…</a:t>
            </a:r>
            <a:endParaRPr kumimoji="1" lang="ja-JP" altLang="en-US" dirty="0"/>
          </a:p>
        </p:txBody>
      </p:sp>
      <p:pic>
        <p:nvPicPr>
          <p:cNvPr id="4" name="図 3"/>
          <p:cNvPicPr>
            <a:picLocks noChangeAspect="1"/>
          </p:cNvPicPr>
          <p:nvPr/>
        </p:nvPicPr>
        <p:blipFill>
          <a:blip r:embed="rId2"/>
          <a:stretch>
            <a:fillRect/>
          </a:stretch>
        </p:blipFill>
        <p:spPr>
          <a:xfrm>
            <a:off x="957532" y="2815706"/>
            <a:ext cx="1940943" cy="4042294"/>
          </a:xfrm>
          <a:prstGeom prst="rect">
            <a:avLst/>
          </a:prstGeom>
        </p:spPr>
      </p:pic>
      <p:pic>
        <p:nvPicPr>
          <p:cNvPr id="5" name="図 4"/>
          <p:cNvPicPr>
            <a:picLocks noChangeAspect="1"/>
          </p:cNvPicPr>
          <p:nvPr/>
        </p:nvPicPr>
        <p:blipFill>
          <a:blip r:embed="rId3"/>
          <a:stretch>
            <a:fillRect/>
          </a:stretch>
        </p:blipFill>
        <p:spPr>
          <a:xfrm>
            <a:off x="4192437" y="3608350"/>
            <a:ext cx="4639933" cy="2527725"/>
          </a:xfrm>
          <a:prstGeom prst="rect">
            <a:avLst/>
          </a:prstGeom>
        </p:spPr>
      </p:pic>
    </p:spTree>
    <p:extLst>
      <p:ext uri="{BB962C8B-B14F-4D97-AF65-F5344CB8AC3E}">
        <p14:creationId xmlns:p14="http://schemas.microsoft.com/office/powerpoint/2010/main" val="58057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議論はある？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T-SNE</a:t>
            </a:r>
            <a:r>
              <a:rPr kumimoji="1" lang="ja-JP" altLang="en-US" dirty="0" smtClean="0"/>
              <a:t>を可視化実験の比較に使うのはおかしいのではないかと思った．</a:t>
            </a:r>
            <a:endParaRPr kumimoji="1" lang="ja-JP" altLang="en-US" dirty="0"/>
          </a:p>
        </p:txBody>
      </p:sp>
    </p:spTree>
    <p:extLst>
      <p:ext uri="{BB962C8B-B14F-4D97-AF65-F5344CB8AC3E}">
        <p14:creationId xmlns:p14="http://schemas.microsoft.com/office/powerpoint/2010/main" val="261904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次に読むべき論文は？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54062298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ユーザー定義 1">
      <a:majorFont>
        <a:latin typeface="Times New Roman"/>
        <a:ea typeface="メイリオ"/>
        <a:cs typeface=""/>
      </a:majorFont>
      <a:minorFont>
        <a:latin typeface="Times New Roman"/>
        <a:ea typeface="メイリオ"/>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TM10001105[[fn=トリミング]]</Template>
  <TotalTime>221</TotalTime>
  <Words>365</Words>
  <Application>Microsoft Office PowerPoint</Application>
  <PresentationFormat>画面に合わせる (4:3)</PresentationFormat>
  <Paragraphs>28</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メイリオ</vt:lpstr>
      <vt:lpstr>Franklin Gothic Book</vt:lpstr>
      <vt:lpstr>Times New Roman</vt:lpstr>
      <vt:lpstr>Crop</vt:lpstr>
      <vt:lpstr>Additive Component Analysis</vt:lpstr>
      <vt:lpstr>どんなもの？</vt:lpstr>
      <vt:lpstr>先行研究と比べてどこがすごい？</vt:lpstr>
      <vt:lpstr>手法や技術のキモはどこ？</vt:lpstr>
      <vt:lpstr>どうやって有効性を確認した？</vt:lpstr>
      <vt:lpstr>議論はある？</vt:lpstr>
      <vt:lpstr>次に読むべき論文は？</vt:lpstr>
    </vt:vector>
  </TitlesOfParts>
  <Company>国立大学法人東京農工大学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simizlab</dc:creator>
  <cp:lastModifiedBy>tozawa</cp:lastModifiedBy>
  <cp:revision>16</cp:revision>
  <dcterms:created xsi:type="dcterms:W3CDTF">2018-05-24T00:05:16Z</dcterms:created>
  <dcterms:modified xsi:type="dcterms:W3CDTF">2018-05-24T05:00:29Z</dcterms:modified>
</cp:coreProperties>
</file>