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4" r:id="rId6"/>
    <p:sldId id="261"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114" d="100"/>
          <a:sy n="114" d="100"/>
        </p:scale>
        <p:origin x="11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0FDA7A1E-D9BF-4DF4-BEDD-7C5AD6F4BFC5}"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052736"/>
            <a:ext cx="7772400" cy="5142848"/>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37387"/>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133350"/>
            <a:ext cx="7772400" cy="559346"/>
          </a:xfrm>
          <a:prstGeom prst="rect">
            <a:avLst/>
          </a:prstGeom>
        </p:spPr>
        <p:txBody>
          <a:bodyPr bIns="91440" anchor="b" anchorCtr="0">
            <a:noAutofit/>
          </a:bodyPr>
          <a:lstStyle/>
          <a:p>
            <a:r>
              <a:rPr kumimoji="0" lang="ja-JP" altLang="en-US" dirty="0" smtClean="0"/>
              <a:t>マスター タイトルの書式設定</a:t>
            </a:r>
            <a:endParaRPr kumimoji="0" lang="en-US" dirty="0"/>
          </a:p>
        </p:txBody>
      </p:sp>
      <p:sp>
        <p:nvSpPr>
          <p:cNvPr id="13" name="テキスト プレースホルダー 12"/>
          <p:cNvSpPr>
            <a:spLocks noGrp="1"/>
          </p:cNvSpPr>
          <p:nvPr>
            <p:ph type="body" idx="1"/>
          </p:nvPr>
        </p:nvSpPr>
        <p:spPr>
          <a:xfrm>
            <a:off x="914400" y="1067579"/>
            <a:ext cx="7772400" cy="5155626"/>
          </a:xfrm>
          <a:prstGeom prst="rect">
            <a:avLst/>
          </a:prstGeom>
        </p:spPr>
        <p:txBody>
          <a:bodyPr>
            <a:normAutofit/>
          </a:bodyPr>
          <a:lstStyle/>
          <a:p>
            <a:pPr lvl="0" eaLnBrk="1" latinLnBrk="0" hangingPunct="1"/>
            <a:r>
              <a:rPr kumimoji="0" lang="ja-JP" altLang="en-US" dirty="0" smtClean="0"/>
              <a:t>マスター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14" name="日付プレースホルダー 13"/>
          <p:cNvSpPr>
            <a:spLocks noGrp="1"/>
          </p:cNvSpPr>
          <p:nvPr>
            <p:ph type="dt" sz="half" idx="2"/>
          </p:nvPr>
        </p:nvSpPr>
        <p:spPr>
          <a:xfrm>
            <a:off x="6172200" y="6238875"/>
            <a:ext cx="2476500" cy="476250"/>
          </a:xfrm>
          <a:prstGeom prst="rect">
            <a:avLst/>
          </a:prstGeom>
        </p:spPr>
        <p:txBody>
          <a:bodyPr anchor="ctr" anchorCtr="0"/>
          <a:lstStyle>
            <a:lvl1pPr algn="r" eaLnBrk="1" latinLnBrk="0" hangingPunct="1">
              <a:defRPr kumimoji="0" sz="1400">
                <a:solidFill>
                  <a:schemeClr val="tx2"/>
                </a:solidFill>
              </a:defRPr>
            </a:lvl1pPr>
          </a:lstStyle>
          <a:p>
            <a:fld id="{CE0ECA18-E216-471D-9D73-817DF02C01A3}" type="datetimeFigureOut">
              <a:rPr kumimoji="1" lang="ja-JP" altLang="en-US" smtClean="0"/>
              <a:t>2018/6/6</a:t>
            </a:fld>
            <a:endParaRPr kumimoji="1" lang="ja-JP" altLang="en-US"/>
          </a:p>
        </p:txBody>
      </p:sp>
      <p:sp>
        <p:nvSpPr>
          <p:cNvPr id="3" name="フッター プレースホルダー 2"/>
          <p:cNvSpPr>
            <a:spLocks noGrp="1"/>
          </p:cNvSpPr>
          <p:nvPr>
            <p:ph type="ftr" sz="quarter" idx="3"/>
          </p:nvPr>
        </p:nvSpPr>
        <p:spPr>
          <a:xfrm>
            <a:off x="914400" y="6257925"/>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8191500" y="192205"/>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DA7A1E-D9BF-4DF4-BEDD-7C5AD6F4BFC5}" type="slidenum">
              <a:rPr kumimoji="1" lang="ja-JP" altLang="en-US" smtClean="0"/>
              <a:t>‹#›</a:t>
            </a:fld>
            <a:endParaRPr kumimoji="1" lang="ja-JP" altLang="en-US"/>
          </a:p>
        </p:txBody>
      </p:sp>
      <p:sp>
        <p:nvSpPr>
          <p:cNvPr id="10" name="正方形/長方形 9"/>
          <p:cNvSpPr/>
          <p:nvPr userDrawn="1"/>
        </p:nvSpPr>
        <p:spPr>
          <a:xfrm>
            <a:off x="62931" y="836617"/>
            <a:ext cx="9021537" cy="1116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userDrawn="1"/>
        </p:nvSpPr>
        <p:spPr>
          <a:xfrm>
            <a:off x="62931" y="717255"/>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userDrawn="1"/>
        </p:nvSpPr>
        <p:spPr>
          <a:xfrm>
            <a:off x="62931" y="94421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28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panose="05000000000000000000" pitchFamily="2" charset="2"/>
        <a:buChar char="p"/>
        <a:defRPr kumimoji="1" sz="18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Ø"/>
        <a:defRPr kumimoji="1" sz="16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1" sz="14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panose="05000000000000000000" pitchFamily="2" charset="2"/>
        <a:buChar char="Ø"/>
        <a:defRPr kumimoji="1" sz="14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Wingdings" panose="05000000000000000000" pitchFamily="2" charset="2"/>
        <a:buChar char="Ø"/>
        <a:defRPr kumimoji="1" sz="14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92500" lnSpcReduction="20000"/>
          </a:bodyPr>
          <a:lstStyle/>
          <a:p>
            <a:pPr algn="r"/>
            <a:r>
              <a:rPr lang="en-US" altLang="ja-JP" sz="2400" dirty="0" smtClean="0"/>
              <a:t>Finish reading: 2018-6-6</a:t>
            </a:r>
          </a:p>
          <a:p>
            <a:pPr algn="r"/>
            <a:endParaRPr lang="en-US" altLang="ja-JP" sz="2400" dirty="0"/>
          </a:p>
          <a:p>
            <a:pPr algn="r"/>
            <a:r>
              <a:rPr lang="en-US" altLang="ja-JP" sz="2400" dirty="0" smtClean="0"/>
              <a:t>Mei</a:t>
            </a:r>
            <a:r>
              <a:rPr lang="en-US" altLang="ja-JP" sz="2400" dirty="0"/>
              <a:t>, Y., </a:t>
            </a:r>
            <a:r>
              <a:rPr lang="en-US" altLang="ja-JP" sz="2400" dirty="0" err="1"/>
              <a:t>Zhaofan</a:t>
            </a:r>
            <a:r>
              <a:rPr lang="en-US" altLang="ja-JP" sz="2400" dirty="0"/>
              <a:t>, Z., Ting, Q., Dong, Y., &amp; Liu Tao. (2018). Fully Convolutional Networks for Semantic Segmentation. In </a:t>
            </a:r>
            <a:r>
              <a:rPr lang="en-US" altLang="ja-JP" sz="2400" i="1" dirty="0"/>
              <a:t>CVPR</a:t>
            </a:r>
            <a:r>
              <a:rPr lang="en-US" altLang="ja-JP" sz="2400" dirty="0"/>
              <a:t> (Vol. 39, pp. 3431–3440</a:t>
            </a:r>
            <a:r>
              <a:rPr lang="en-US" altLang="ja-JP" sz="2400" dirty="0" smtClean="0"/>
              <a:t>).</a:t>
            </a:r>
          </a:p>
          <a:p>
            <a:endParaRPr lang="en-US" altLang="ja-JP" dirty="0">
              <a:effectLst/>
            </a:endParaRPr>
          </a:p>
        </p:txBody>
      </p:sp>
      <p:sp>
        <p:nvSpPr>
          <p:cNvPr id="3" name="タイトル 2"/>
          <p:cNvSpPr>
            <a:spLocks noGrp="1"/>
          </p:cNvSpPr>
          <p:nvPr>
            <p:ph type="ctrTitle"/>
          </p:nvPr>
        </p:nvSpPr>
        <p:spPr/>
        <p:txBody>
          <a:bodyPr/>
          <a:lstStyle/>
          <a:p>
            <a:r>
              <a:rPr lang="en-US" altLang="ja-JP" dirty="0"/>
              <a:t>Fully Convolutional Networks for Semantic Segmentation</a:t>
            </a:r>
            <a:endParaRPr kumimoji="1" lang="ja-JP" altLang="en-US" dirty="0"/>
          </a:p>
        </p:txBody>
      </p:sp>
    </p:spTree>
    <p:extLst>
      <p:ext uri="{BB962C8B-B14F-4D97-AF65-F5344CB8AC3E}">
        <p14:creationId xmlns:p14="http://schemas.microsoft.com/office/powerpoint/2010/main" val="254807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Rank 1 in Segmentation Track of Visual Domain Adaptation Challenge </a:t>
            </a:r>
            <a:r>
              <a:rPr lang="en-US" altLang="ja-JP" dirty="0" smtClean="0"/>
              <a:t>2017</a:t>
            </a:r>
          </a:p>
          <a:p>
            <a:r>
              <a:rPr kumimoji="1" lang="en-US" altLang="ja-JP" dirty="0" smtClean="0"/>
              <a:t>CVPR 2018</a:t>
            </a:r>
            <a:r>
              <a:rPr kumimoji="1" lang="ja-JP" altLang="en-US" dirty="0" smtClean="0"/>
              <a:t>の論文</a:t>
            </a:r>
            <a:endParaRPr kumimoji="1" lang="en-US" altLang="ja-JP" dirty="0" smtClean="0"/>
          </a:p>
          <a:p>
            <a:pPr marL="0" indent="0">
              <a:buNone/>
            </a:pPr>
            <a:endParaRPr kumimoji="1" lang="en-US" altLang="ja-JP" dirty="0" smtClean="0"/>
          </a:p>
          <a:p>
            <a:r>
              <a:rPr lang="ja-JP" altLang="en-US" dirty="0" smtClean="0"/>
              <a:t>ゲームなどの画像</a:t>
            </a:r>
            <a:r>
              <a:rPr lang="en-US" altLang="ja-JP" dirty="0" smtClean="0"/>
              <a:t>(</a:t>
            </a:r>
            <a:r>
              <a:rPr lang="ja-JP" altLang="en-US" dirty="0" smtClean="0"/>
              <a:t>今回の論文では</a:t>
            </a:r>
            <a:r>
              <a:rPr lang="en-US" altLang="ja-JP" dirty="0" smtClean="0"/>
              <a:t>synthetic data</a:t>
            </a:r>
            <a:r>
              <a:rPr lang="ja-JP" altLang="en-US" dirty="0" smtClean="0"/>
              <a:t>という</a:t>
            </a:r>
            <a:r>
              <a:rPr lang="en-US" altLang="ja-JP" dirty="0" smtClean="0"/>
              <a:t>)</a:t>
            </a:r>
            <a:r>
              <a:rPr lang="ja-JP" altLang="en-US" dirty="0" smtClean="0"/>
              <a:t>で学習し，実画像をセグメンテーションする</a:t>
            </a:r>
            <a:r>
              <a:rPr lang="en-US" altLang="ja-JP" dirty="0" smtClean="0"/>
              <a:t>Fully </a:t>
            </a:r>
            <a:r>
              <a:rPr lang="en-US" altLang="ja-JP" dirty="0"/>
              <a:t>Convolutional </a:t>
            </a:r>
            <a:r>
              <a:rPr lang="en-US" altLang="ja-JP" dirty="0" smtClean="0"/>
              <a:t>Adaptation </a:t>
            </a:r>
            <a:r>
              <a:rPr lang="en-US" altLang="ja-JP" dirty="0"/>
              <a:t>Networks (FCAN</a:t>
            </a:r>
            <a:r>
              <a:rPr lang="en-US" altLang="ja-JP" dirty="0" smtClean="0"/>
              <a:t>)</a:t>
            </a:r>
            <a:r>
              <a:rPr lang="ja-JP" altLang="en-US" dirty="0" smtClean="0"/>
              <a:t>を提案．</a:t>
            </a:r>
            <a:endParaRPr lang="en-US" altLang="ja-JP" dirty="0" smtClean="0"/>
          </a:p>
          <a:p>
            <a:r>
              <a:rPr lang="en-US" altLang="ja-JP" dirty="0"/>
              <a:t>Appearance Adaptation Networks (AAN)</a:t>
            </a:r>
            <a:r>
              <a:rPr lang="ja-JP" altLang="en-US" dirty="0"/>
              <a:t>と</a:t>
            </a:r>
            <a:r>
              <a:rPr lang="en-US" altLang="ja-JP" dirty="0"/>
              <a:t>Representation Adaptation Networks (RAN</a:t>
            </a:r>
            <a:r>
              <a:rPr lang="en-US" altLang="ja-JP" dirty="0" smtClean="0"/>
              <a:t>)</a:t>
            </a:r>
            <a:r>
              <a:rPr lang="ja-JP" altLang="en-US" dirty="0" smtClean="0"/>
              <a:t>から構成されている．</a:t>
            </a:r>
            <a:endParaRPr kumimoji="1" lang="ja-JP" altLang="en-US" dirty="0"/>
          </a:p>
        </p:txBody>
      </p:sp>
      <p:pic>
        <p:nvPicPr>
          <p:cNvPr id="4" name="図 3"/>
          <p:cNvPicPr>
            <a:picLocks noChangeAspect="1"/>
          </p:cNvPicPr>
          <p:nvPr/>
        </p:nvPicPr>
        <p:blipFill>
          <a:blip r:embed="rId2"/>
          <a:stretch>
            <a:fillRect/>
          </a:stretch>
        </p:blipFill>
        <p:spPr>
          <a:xfrm>
            <a:off x="1547664" y="3645024"/>
            <a:ext cx="6226860" cy="3045200"/>
          </a:xfrm>
          <a:prstGeom prst="rect">
            <a:avLst/>
          </a:prstGeom>
        </p:spPr>
      </p:pic>
    </p:spTree>
    <p:extLst>
      <p:ext uri="{BB962C8B-B14F-4D97-AF65-F5344CB8AC3E}">
        <p14:creationId xmlns:p14="http://schemas.microsoft.com/office/powerpoint/2010/main" val="348659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合成画像で学習されたモデルを単に適用するとドメインシフトによる実画像上では高い汎化性能誤差に導く可能性がある．</a:t>
            </a:r>
            <a:endParaRPr kumimoji="1" lang="en-US" altLang="ja-JP" dirty="0" smtClean="0"/>
          </a:p>
          <a:p>
            <a:endParaRPr lang="en-US" altLang="ja-JP" dirty="0" smtClean="0"/>
          </a:p>
          <a:p>
            <a:r>
              <a:rPr lang="ja-JP" altLang="en-US" dirty="0" smtClean="0"/>
              <a:t>視覚的な外観レベル</a:t>
            </a:r>
            <a:r>
              <a:rPr lang="ja-JP" altLang="en-US" dirty="0"/>
              <a:t>と表現レベルの主な適応の両方の観点からこの</a:t>
            </a:r>
            <a:r>
              <a:rPr lang="ja-JP" altLang="en-US" dirty="0" smtClean="0"/>
              <a:t>問題を解決していく．</a:t>
            </a:r>
            <a:endParaRPr lang="en-US" altLang="ja-JP" dirty="0" smtClean="0"/>
          </a:p>
          <a:p>
            <a:r>
              <a:rPr kumimoji="1" lang="ja-JP" altLang="en-US" dirty="0"/>
              <a:t>具体的</a:t>
            </a:r>
            <a:r>
              <a:rPr kumimoji="1" lang="ja-JP" altLang="en-US" dirty="0" smtClean="0"/>
              <a:t>には，一度ドメインを変更してから学習していく</a:t>
            </a:r>
            <a:endParaRPr kumimoji="1" lang="en-US" altLang="ja-JP" dirty="0" smtClean="0"/>
          </a:p>
          <a:p>
            <a:endParaRPr lang="en-US" altLang="ja-JP" dirty="0"/>
          </a:p>
          <a:p>
            <a:r>
              <a:rPr kumimoji="1" lang="en-US" altLang="ja-JP" dirty="0" smtClean="0"/>
              <a:t>State of the art</a:t>
            </a:r>
            <a:endParaRPr kumimoji="1" lang="ja-JP" altLang="en-US" dirty="0"/>
          </a:p>
        </p:txBody>
      </p:sp>
      <p:pic>
        <p:nvPicPr>
          <p:cNvPr id="4" name="図 3"/>
          <p:cNvPicPr>
            <a:picLocks noChangeAspect="1"/>
          </p:cNvPicPr>
          <p:nvPr/>
        </p:nvPicPr>
        <p:blipFill>
          <a:blip r:embed="rId2"/>
          <a:stretch>
            <a:fillRect/>
          </a:stretch>
        </p:blipFill>
        <p:spPr>
          <a:xfrm>
            <a:off x="2699792" y="3624160"/>
            <a:ext cx="4086225" cy="2800350"/>
          </a:xfrm>
          <a:prstGeom prst="rect">
            <a:avLst/>
          </a:prstGeom>
        </p:spPr>
      </p:pic>
    </p:spTree>
    <p:extLst>
      <p:ext uri="{BB962C8B-B14F-4D97-AF65-F5344CB8AC3E}">
        <p14:creationId xmlns:p14="http://schemas.microsoft.com/office/powerpoint/2010/main" val="382237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Appearance Adaptation Networks (AAN) </a:t>
            </a:r>
          </a:p>
          <a:p>
            <a:pPr lvl="1"/>
            <a:r>
              <a:rPr lang="ja-JP" altLang="en-US" dirty="0"/>
              <a:t>視覚的な見地から</a:t>
            </a:r>
            <a:r>
              <a:rPr lang="en-US" altLang="ja-JP" dirty="0"/>
              <a:t>AAN</a:t>
            </a:r>
            <a:r>
              <a:rPr lang="ja-JP" altLang="en-US" dirty="0"/>
              <a:t>を利用して画像をあるドメインから別のドメインに転送</a:t>
            </a:r>
            <a:r>
              <a:rPr lang="ja-JP" altLang="en-US" dirty="0" smtClean="0"/>
              <a:t>する</a:t>
            </a:r>
            <a:endParaRPr lang="en-US" altLang="ja-JP" dirty="0" smtClean="0"/>
          </a:p>
          <a:p>
            <a:pPr lvl="1"/>
            <a:r>
              <a:rPr lang="ja-JP" altLang="en-US" dirty="0"/>
              <a:t>あるドメインの画像コンテンツを他のドメインの「スタイル」と再結合することに</a:t>
            </a:r>
            <a:r>
              <a:rPr lang="ja-JP" altLang="en-US" dirty="0" smtClean="0"/>
              <a:t>よって，視覚的</a:t>
            </a:r>
            <a:r>
              <a:rPr lang="ja-JP" altLang="en-US" dirty="0"/>
              <a:t>外観はドメイン不変である傾向が</a:t>
            </a:r>
            <a:r>
              <a:rPr lang="ja-JP" altLang="en-US" dirty="0" smtClean="0"/>
              <a:t>ある</a:t>
            </a:r>
            <a:endParaRPr lang="en-US" altLang="ja-JP" dirty="0" smtClean="0"/>
          </a:p>
          <a:p>
            <a:pPr lvl="1"/>
            <a:r>
              <a:rPr kumimoji="1" lang="ja-JP" altLang="en-US" dirty="0" smtClean="0"/>
              <a:t>あるドメインからドメインを抽出するようなネットワーク？？</a:t>
            </a:r>
            <a:endParaRPr kumimoji="1" lang="ja-JP" altLang="en-US" dirty="0"/>
          </a:p>
        </p:txBody>
      </p:sp>
      <p:pic>
        <p:nvPicPr>
          <p:cNvPr id="4" name="図 3"/>
          <p:cNvPicPr>
            <a:picLocks noChangeAspect="1"/>
          </p:cNvPicPr>
          <p:nvPr/>
        </p:nvPicPr>
        <p:blipFill>
          <a:blip r:embed="rId2"/>
          <a:stretch>
            <a:fillRect/>
          </a:stretch>
        </p:blipFill>
        <p:spPr>
          <a:xfrm>
            <a:off x="251520" y="3068960"/>
            <a:ext cx="3308995" cy="3692306"/>
          </a:xfrm>
          <a:prstGeom prst="rect">
            <a:avLst/>
          </a:prstGeom>
        </p:spPr>
      </p:pic>
      <p:pic>
        <p:nvPicPr>
          <p:cNvPr id="5" name="図 4"/>
          <p:cNvPicPr>
            <a:picLocks noChangeAspect="1"/>
          </p:cNvPicPr>
          <p:nvPr/>
        </p:nvPicPr>
        <p:blipFill>
          <a:blip r:embed="rId3"/>
          <a:stretch>
            <a:fillRect/>
          </a:stretch>
        </p:blipFill>
        <p:spPr>
          <a:xfrm>
            <a:off x="4499992" y="4369391"/>
            <a:ext cx="4057650" cy="657225"/>
          </a:xfrm>
          <a:prstGeom prst="rect">
            <a:avLst/>
          </a:prstGeom>
        </p:spPr>
      </p:pic>
      <p:sp>
        <p:nvSpPr>
          <p:cNvPr id="7" name="テキスト ボックス 6"/>
          <p:cNvSpPr txBox="1"/>
          <p:nvPr/>
        </p:nvSpPr>
        <p:spPr>
          <a:xfrm>
            <a:off x="4705241" y="5645192"/>
            <a:ext cx="3647152" cy="923330"/>
          </a:xfrm>
          <a:prstGeom prst="rect">
            <a:avLst/>
          </a:prstGeom>
          <a:noFill/>
        </p:spPr>
        <p:txBody>
          <a:bodyPr wrap="none" rtlCol="0">
            <a:spAutoFit/>
          </a:bodyPr>
          <a:lstStyle/>
          <a:p>
            <a:r>
              <a:rPr kumimoji="1" lang="ja-JP" altLang="en-US" dirty="0" smtClean="0"/>
              <a:t>第</a:t>
            </a:r>
            <a:r>
              <a:rPr kumimoji="1" lang="en-US" altLang="ja-JP" dirty="0" smtClean="0"/>
              <a:t>1</a:t>
            </a:r>
            <a:r>
              <a:rPr kumimoji="1" lang="ja-JP" altLang="en-US" dirty="0" smtClean="0"/>
              <a:t>項：コンテンツを保存する項</a:t>
            </a:r>
            <a:endParaRPr kumimoji="1" lang="en-US" altLang="ja-JP" dirty="0" smtClean="0"/>
          </a:p>
          <a:p>
            <a:r>
              <a:rPr lang="ja-JP" altLang="en-US" dirty="0" smtClean="0"/>
              <a:t>（</a:t>
            </a:r>
            <a:r>
              <a:rPr lang="en-US" altLang="ja-JP" dirty="0" smtClean="0"/>
              <a:t>semantic information</a:t>
            </a:r>
            <a:r>
              <a:rPr lang="ja-JP" altLang="en-US" dirty="0" smtClean="0"/>
              <a:t>）</a:t>
            </a:r>
            <a:endParaRPr lang="en-US" altLang="ja-JP" dirty="0" smtClean="0"/>
          </a:p>
          <a:p>
            <a:r>
              <a:rPr kumimoji="1" lang="ja-JP" altLang="en-US" dirty="0" smtClean="0"/>
              <a:t>第</a:t>
            </a:r>
            <a:r>
              <a:rPr kumimoji="1" lang="en-US" altLang="ja-JP" dirty="0" smtClean="0"/>
              <a:t>2</a:t>
            </a:r>
            <a:r>
              <a:rPr kumimoji="1" lang="ja-JP" altLang="en-US" dirty="0" smtClean="0"/>
              <a:t>項：</a:t>
            </a:r>
            <a:r>
              <a:rPr kumimoji="1" lang="en-US" altLang="ja-JP" dirty="0" smtClean="0"/>
              <a:t>style</a:t>
            </a:r>
            <a:r>
              <a:rPr kumimoji="1" lang="ja-JP" altLang="en-US" dirty="0" err="1" smtClean="0"/>
              <a:t>を保</a:t>
            </a:r>
            <a:r>
              <a:rPr kumimoji="1" lang="ja-JP" altLang="en-US" dirty="0" smtClean="0"/>
              <a:t>存する項</a:t>
            </a:r>
            <a:endParaRPr kumimoji="1" lang="ja-JP" altLang="en-US" dirty="0"/>
          </a:p>
        </p:txBody>
      </p:sp>
      <p:sp>
        <p:nvSpPr>
          <p:cNvPr id="8" name="正方形/長方形 7"/>
          <p:cNvSpPr/>
          <p:nvPr/>
        </p:nvSpPr>
        <p:spPr>
          <a:xfrm>
            <a:off x="4283968" y="3690771"/>
            <a:ext cx="2031325" cy="369332"/>
          </a:xfrm>
          <a:prstGeom prst="rect">
            <a:avLst/>
          </a:prstGeom>
        </p:spPr>
        <p:txBody>
          <a:bodyPr wrap="none">
            <a:spAutoFit/>
          </a:bodyPr>
          <a:lstStyle/>
          <a:p>
            <a:r>
              <a:rPr lang="ja-JP" altLang="en-US" dirty="0" smtClean="0"/>
              <a:t>以下の式を最適化</a:t>
            </a:r>
            <a:endParaRPr lang="ja-JP" altLang="en-US" dirty="0"/>
          </a:p>
        </p:txBody>
      </p:sp>
    </p:spTree>
    <p:extLst>
      <p:ext uri="{BB962C8B-B14F-4D97-AF65-F5344CB8AC3E}">
        <p14:creationId xmlns:p14="http://schemas.microsoft.com/office/powerpoint/2010/main" val="272721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技術や手法のキモはどこ</a:t>
            </a:r>
            <a:r>
              <a:rPr lang="ja-JP" altLang="en-US" dirty="0" smtClean="0"/>
              <a:t>？</a:t>
            </a:r>
            <a:endParaRPr kumimoji="1" lang="ja-JP" altLang="en-US" dirty="0"/>
          </a:p>
        </p:txBody>
      </p:sp>
      <p:sp>
        <p:nvSpPr>
          <p:cNvPr id="6" name="コンテンツ プレースホルダー 5"/>
          <p:cNvSpPr>
            <a:spLocks noGrp="1"/>
          </p:cNvSpPr>
          <p:nvPr>
            <p:ph sz="quarter" idx="1"/>
          </p:nvPr>
        </p:nvSpPr>
        <p:spPr/>
        <p:txBody>
          <a:bodyPr/>
          <a:lstStyle/>
          <a:p>
            <a:r>
              <a:rPr lang="en-US" altLang="ja-JP" dirty="0"/>
              <a:t>Representation Adaptation Networks (RAN) </a:t>
            </a:r>
          </a:p>
          <a:p>
            <a:pPr lvl="1"/>
            <a:r>
              <a:rPr lang="ja-JP" altLang="en-US" dirty="0"/>
              <a:t>ドメイン不変表現を敵対的に学習</a:t>
            </a:r>
            <a:r>
              <a:rPr lang="ja-JP" altLang="en-US" dirty="0" smtClean="0"/>
              <a:t>．</a:t>
            </a:r>
            <a:endParaRPr lang="en-US" altLang="ja-JP" dirty="0" smtClean="0"/>
          </a:p>
          <a:p>
            <a:pPr lvl="1"/>
            <a:r>
              <a:rPr lang="ja-JP" altLang="en-US" dirty="0"/>
              <a:t>ドメイン</a:t>
            </a:r>
            <a:r>
              <a:rPr lang="en-US" altLang="ja-JP" dirty="0"/>
              <a:t>Discriminator</a:t>
            </a:r>
            <a:r>
              <a:rPr lang="ja-JP" altLang="en-US" dirty="0"/>
              <a:t>は特徴マップ内の各空間単位の受容野に対応する画像領域がどのドメインから来るかを分類するように考案されて</a:t>
            </a:r>
            <a:r>
              <a:rPr lang="ja-JP" altLang="en-US" dirty="0" smtClean="0"/>
              <a:t>いる</a:t>
            </a:r>
            <a:endParaRPr lang="en-US" altLang="ja-JP" dirty="0" smtClean="0"/>
          </a:p>
          <a:p>
            <a:pPr lvl="1"/>
            <a:r>
              <a:rPr kumimoji="1" lang="ja-JP" altLang="en-US" dirty="0" smtClean="0"/>
              <a:t>特徴を抽出する</a:t>
            </a:r>
            <a:r>
              <a:rPr kumimoji="1" lang="en-US" altLang="ja-JP" dirty="0" smtClean="0"/>
              <a:t>F</a:t>
            </a:r>
            <a:r>
              <a:rPr kumimoji="1" lang="ja-JP" altLang="en-US" dirty="0" smtClean="0"/>
              <a:t>と</a:t>
            </a:r>
            <a:r>
              <a:rPr kumimoji="1" lang="en-US" altLang="ja-JP" dirty="0" smtClean="0"/>
              <a:t>annotation</a:t>
            </a:r>
            <a:r>
              <a:rPr kumimoji="1" lang="ja-JP" altLang="en-US" dirty="0" smtClean="0"/>
              <a:t>する</a:t>
            </a:r>
            <a:r>
              <a:rPr kumimoji="1" lang="en-US" altLang="ja-JP" dirty="0" smtClean="0"/>
              <a:t>D</a:t>
            </a:r>
            <a:r>
              <a:rPr kumimoji="1" lang="ja-JP" altLang="en-US" dirty="0" smtClean="0"/>
              <a:t>によって構成</a:t>
            </a:r>
            <a:endParaRPr kumimoji="1" lang="en-US" altLang="ja-JP" dirty="0" smtClean="0"/>
          </a:p>
          <a:p>
            <a:pPr lvl="1"/>
            <a:r>
              <a:rPr lang="en-US" altLang="ja-JP" dirty="0" smtClean="0"/>
              <a:t>D</a:t>
            </a:r>
            <a:r>
              <a:rPr lang="ja-JP" altLang="en-US" dirty="0" smtClean="0"/>
              <a:t>には，</a:t>
            </a:r>
            <a:r>
              <a:rPr lang="en-US" altLang="ja-JP" dirty="0" smtClean="0"/>
              <a:t>ASPP</a:t>
            </a:r>
            <a:r>
              <a:rPr lang="ja-JP" altLang="en-US" dirty="0" smtClean="0"/>
              <a:t>の拡張版を提案している．</a:t>
            </a:r>
            <a:endParaRPr kumimoji="1" lang="ja-JP" altLang="en-US" dirty="0"/>
          </a:p>
        </p:txBody>
      </p:sp>
      <p:pic>
        <p:nvPicPr>
          <p:cNvPr id="9" name="図 8"/>
          <p:cNvPicPr>
            <a:picLocks noChangeAspect="1"/>
          </p:cNvPicPr>
          <p:nvPr/>
        </p:nvPicPr>
        <p:blipFill>
          <a:blip r:embed="rId2"/>
          <a:stretch>
            <a:fillRect/>
          </a:stretch>
        </p:blipFill>
        <p:spPr>
          <a:xfrm>
            <a:off x="1255388" y="3107026"/>
            <a:ext cx="3314700" cy="514350"/>
          </a:xfrm>
          <a:prstGeom prst="rect">
            <a:avLst/>
          </a:prstGeom>
        </p:spPr>
      </p:pic>
      <p:sp>
        <p:nvSpPr>
          <p:cNvPr id="10" name="正方形/長方形 9"/>
          <p:cNvSpPr/>
          <p:nvPr/>
        </p:nvSpPr>
        <p:spPr>
          <a:xfrm>
            <a:off x="683568" y="2780928"/>
            <a:ext cx="1569660" cy="369332"/>
          </a:xfrm>
          <a:prstGeom prst="rect">
            <a:avLst/>
          </a:prstGeom>
        </p:spPr>
        <p:txBody>
          <a:bodyPr wrap="none">
            <a:spAutoFit/>
          </a:bodyPr>
          <a:lstStyle/>
          <a:p>
            <a:r>
              <a:rPr lang="ja-JP" altLang="en-US" dirty="0"/>
              <a:t>以下</a:t>
            </a:r>
            <a:r>
              <a:rPr lang="ja-JP" altLang="en-US" dirty="0" smtClean="0"/>
              <a:t>を最適化</a:t>
            </a:r>
            <a:endParaRPr lang="ja-JP" altLang="en-US" dirty="0"/>
          </a:p>
        </p:txBody>
      </p:sp>
      <p:pic>
        <p:nvPicPr>
          <p:cNvPr id="11" name="図 10"/>
          <p:cNvPicPr>
            <a:picLocks noChangeAspect="1"/>
          </p:cNvPicPr>
          <p:nvPr/>
        </p:nvPicPr>
        <p:blipFill>
          <a:blip r:embed="rId3"/>
          <a:stretch>
            <a:fillRect/>
          </a:stretch>
        </p:blipFill>
        <p:spPr>
          <a:xfrm>
            <a:off x="4793307" y="2924944"/>
            <a:ext cx="4124325" cy="1085850"/>
          </a:xfrm>
          <a:prstGeom prst="rect">
            <a:avLst/>
          </a:prstGeom>
        </p:spPr>
      </p:pic>
      <p:pic>
        <p:nvPicPr>
          <p:cNvPr id="13" name="図 12"/>
          <p:cNvPicPr>
            <a:picLocks noChangeAspect="1"/>
          </p:cNvPicPr>
          <p:nvPr/>
        </p:nvPicPr>
        <p:blipFill>
          <a:blip r:embed="rId4"/>
          <a:stretch>
            <a:fillRect/>
          </a:stretch>
        </p:blipFill>
        <p:spPr>
          <a:xfrm>
            <a:off x="1762285" y="3873911"/>
            <a:ext cx="5838825" cy="2847975"/>
          </a:xfrm>
          <a:prstGeom prst="rect">
            <a:avLst/>
          </a:prstGeom>
        </p:spPr>
      </p:pic>
    </p:spTree>
    <p:extLst>
      <p:ext uri="{BB962C8B-B14F-4D97-AF65-F5344CB8AC3E}">
        <p14:creationId xmlns:p14="http://schemas.microsoft.com/office/powerpoint/2010/main" val="3562080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評価値</a:t>
            </a:r>
            <a:endParaRPr kumimoji="1" lang="en-US" altLang="ja-JP" dirty="0" smtClean="0"/>
          </a:p>
          <a:p>
            <a:pPr lvl="1"/>
            <a:r>
              <a:rPr lang="en-US" altLang="ja-JP" dirty="0" smtClean="0"/>
              <a:t>Intersection over Union(</a:t>
            </a:r>
            <a:r>
              <a:rPr lang="en-US" altLang="ja-JP" dirty="0" err="1" smtClean="0"/>
              <a:t>IoU</a:t>
            </a:r>
            <a:r>
              <a:rPr lang="en-US" altLang="ja-JP" dirty="0" smtClean="0"/>
              <a:t>) / category</a:t>
            </a:r>
          </a:p>
          <a:p>
            <a:pPr lvl="1"/>
            <a:r>
              <a:rPr kumimoji="1" lang="en-US" altLang="ja-JP" dirty="0" smtClean="0"/>
              <a:t>Mean </a:t>
            </a:r>
            <a:r>
              <a:rPr kumimoji="1" lang="en-US" altLang="ja-JP" dirty="0" err="1" smtClean="0"/>
              <a:t>IoU</a:t>
            </a:r>
            <a:r>
              <a:rPr kumimoji="1" lang="en-US" altLang="ja-JP" dirty="0" smtClean="0"/>
              <a:t> over all the categories</a:t>
            </a:r>
          </a:p>
          <a:p>
            <a:r>
              <a:rPr lang="ja-JP" altLang="en-US" dirty="0" smtClean="0"/>
              <a:t>実験内容</a:t>
            </a:r>
            <a:endParaRPr lang="en-US" altLang="ja-JP" dirty="0" smtClean="0"/>
          </a:p>
          <a:p>
            <a:pPr lvl="1"/>
            <a:r>
              <a:rPr kumimoji="1" lang="en-US" altLang="ja-JP" dirty="0" smtClean="0"/>
              <a:t>FCAN</a:t>
            </a:r>
            <a:r>
              <a:rPr kumimoji="1" lang="ja-JP" altLang="en-US" dirty="0" smtClean="0"/>
              <a:t>の各パーツの貢献度の評価</a:t>
            </a:r>
            <a:endParaRPr kumimoji="1" lang="en-US" altLang="ja-JP" dirty="0" smtClean="0"/>
          </a:p>
          <a:p>
            <a:pPr lvl="1"/>
            <a:r>
              <a:rPr kumimoji="1" lang="en-US" altLang="ja-JP" dirty="0" smtClean="0"/>
              <a:t>Ablation study</a:t>
            </a:r>
          </a:p>
          <a:p>
            <a:pPr lvl="1"/>
            <a:r>
              <a:rPr lang="en-US" altLang="ja-JP" dirty="0" smtClean="0"/>
              <a:t>State of the art </a:t>
            </a:r>
            <a:r>
              <a:rPr lang="ja-JP" altLang="en-US" dirty="0" smtClean="0"/>
              <a:t>との比較</a:t>
            </a:r>
            <a:endParaRPr lang="en-US" altLang="ja-JP" dirty="0" smtClean="0"/>
          </a:p>
          <a:p>
            <a:pPr lvl="1"/>
            <a:r>
              <a:rPr kumimoji="1" lang="en-US" altLang="ja-JP" dirty="0" smtClean="0"/>
              <a:t>Semi supervised</a:t>
            </a:r>
            <a:r>
              <a:rPr kumimoji="1" lang="ja-JP" altLang="en-US" dirty="0" err="1" smtClean="0"/>
              <a:t>での</a:t>
            </a:r>
            <a:r>
              <a:rPr kumimoji="1" lang="ja-JP" altLang="en-US" dirty="0" smtClean="0"/>
              <a:t>適用</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91650" y="4121893"/>
            <a:ext cx="6580459" cy="2140540"/>
          </a:xfrm>
          <a:prstGeom prst="rect">
            <a:avLst/>
          </a:prstGeom>
        </p:spPr>
      </p:pic>
      <p:pic>
        <p:nvPicPr>
          <p:cNvPr id="5" name="図 4"/>
          <p:cNvPicPr>
            <a:picLocks noChangeAspect="1"/>
          </p:cNvPicPr>
          <p:nvPr/>
        </p:nvPicPr>
        <p:blipFill>
          <a:blip r:embed="rId3"/>
          <a:stretch>
            <a:fillRect/>
          </a:stretch>
        </p:blipFill>
        <p:spPr>
          <a:xfrm>
            <a:off x="4932040" y="1429658"/>
            <a:ext cx="4114800" cy="2314575"/>
          </a:xfrm>
          <a:prstGeom prst="rect">
            <a:avLst/>
          </a:prstGeom>
        </p:spPr>
      </p:pic>
      <p:pic>
        <p:nvPicPr>
          <p:cNvPr id="6" name="図 5"/>
          <p:cNvPicPr>
            <a:picLocks noChangeAspect="1"/>
          </p:cNvPicPr>
          <p:nvPr/>
        </p:nvPicPr>
        <p:blipFill>
          <a:blip r:embed="rId4"/>
          <a:stretch>
            <a:fillRect/>
          </a:stretch>
        </p:blipFill>
        <p:spPr>
          <a:xfrm>
            <a:off x="6672109" y="4122632"/>
            <a:ext cx="2471891" cy="1829083"/>
          </a:xfrm>
          <a:prstGeom prst="rect">
            <a:avLst/>
          </a:prstGeom>
        </p:spPr>
      </p:pic>
    </p:spTree>
    <p:extLst>
      <p:ext uri="{BB962C8B-B14F-4D97-AF65-F5344CB8AC3E}">
        <p14:creationId xmlns:p14="http://schemas.microsoft.com/office/powerpoint/2010/main" val="71440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著者より</a:t>
            </a:r>
            <a:endParaRPr kumimoji="1" lang="en-US" altLang="ja-JP" dirty="0" smtClean="0"/>
          </a:p>
          <a:p>
            <a:pPr lvl="1"/>
            <a:r>
              <a:rPr kumimoji="1" lang="ja-JP" altLang="en-US" dirty="0" smtClean="0"/>
              <a:t>別の統計パターンによる画像の意味内容をレンダリングするより高度な技術が</a:t>
            </a:r>
            <a:r>
              <a:rPr kumimoji="1" lang="en-US" altLang="ja-JP" dirty="0" smtClean="0"/>
              <a:t>AAN</a:t>
            </a:r>
            <a:r>
              <a:rPr kumimoji="1" lang="ja-JP" altLang="en-US" dirty="0" smtClean="0"/>
              <a:t>で検討される</a:t>
            </a:r>
            <a:endParaRPr kumimoji="1" lang="en-US" altLang="ja-JP" dirty="0" smtClean="0"/>
          </a:p>
          <a:p>
            <a:pPr lvl="1"/>
            <a:r>
              <a:rPr lang="ja-JP" altLang="en-US" dirty="0" smtClean="0"/>
              <a:t>合成画像が簡単に手に入るような，屋内シーンでのセグメンテーションや肖像画でのセグメンテーションなどの他の特定のシーンに</a:t>
            </a:r>
            <a:r>
              <a:rPr lang="en-US" altLang="ja-JP" dirty="0" smtClean="0"/>
              <a:t>FCAN</a:t>
            </a:r>
            <a:r>
              <a:rPr lang="ja-JP" altLang="en-US" dirty="0" smtClean="0"/>
              <a:t>をさらに拡張したい．</a:t>
            </a:r>
            <a:endParaRPr lang="en-US" altLang="ja-JP" dirty="0"/>
          </a:p>
          <a:p>
            <a:endParaRPr kumimoji="1" lang="en-US" altLang="ja-JP" dirty="0" smtClean="0"/>
          </a:p>
          <a:p>
            <a:r>
              <a:rPr kumimoji="1" lang="ja-JP" altLang="en-US" dirty="0" smtClean="0"/>
              <a:t>疑問に思ったこと</a:t>
            </a:r>
            <a:endParaRPr kumimoji="1" lang="en-US" altLang="ja-JP" dirty="0" smtClean="0"/>
          </a:p>
          <a:p>
            <a:pPr lvl="1"/>
            <a:r>
              <a:rPr lang="en-US" altLang="ja-JP" dirty="0" err="1" smtClean="0"/>
              <a:t>Lseg</a:t>
            </a:r>
            <a:r>
              <a:rPr lang="ja-JP" altLang="en-US" dirty="0" err="1" smtClean="0"/>
              <a:t>って</a:t>
            </a:r>
            <a:r>
              <a:rPr lang="ja-JP" altLang="en-US" dirty="0" smtClean="0"/>
              <a:t>何？</a:t>
            </a:r>
            <a:r>
              <a:rPr lang="en-US" altLang="ja-JP" dirty="0" err="1" smtClean="0"/>
              <a:t>Softmax</a:t>
            </a:r>
            <a:r>
              <a:rPr lang="ja-JP" altLang="en-US" dirty="0" err="1" smtClean="0"/>
              <a:t>だろうか</a:t>
            </a:r>
            <a:endParaRPr lang="en-US" altLang="ja-JP" dirty="0" smtClean="0"/>
          </a:p>
          <a:p>
            <a:pPr lvl="1"/>
            <a:r>
              <a:rPr kumimoji="1" lang="ja-JP" altLang="en-US" dirty="0" smtClean="0"/>
              <a:t>テストのとき，ターゲット画像を一度ドメイン変換するのでは？</a:t>
            </a:r>
            <a:endParaRPr kumimoji="1" lang="ja-JP" altLang="en-US" dirty="0"/>
          </a:p>
        </p:txBody>
      </p:sp>
    </p:spTree>
    <p:extLst>
      <p:ext uri="{BB962C8B-B14F-4D97-AF65-F5344CB8AC3E}">
        <p14:creationId xmlns:p14="http://schemas.microsoft.com/office/powerpoint/2010/main" val="4958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err="1"/>
              <a:t>Atrous</a:t>
            </a:r>
            <a:r>
              <a:rPr lang="en-US" altLang="ja-JP" dirty="0"/>
              <a:t> Spatial Pyramid Pooling (ASPP) [1</a:t>
            </a:r>
            <a:r>
              <a:rPr lang="en-US" altLang="ja-JP" dirty="0" smtClean="0"/>
              <a:t>]</a:t>
            </a:r>
          </a:p>
          <a:p>
            <a:pPr lvl="1"/>
            <a:r>
              <a:rPr lang="en-US" altLang="ja-JP" dirty="0"/>
              <a:t>L.-C. Chen, G. Papandreou, I. Kokkinos, K. Murphy, and A. L. </a:t>
            </a:r>
            <a:r>
              <a:rPr lang="en-US" altLang="ja-JP" dirty="0" err="1"/>
              <a:t>Yuille</a:t>
            </a:r>
            <a:r>
              <a:rPr lang="en-US" altLang="ja-JP" dirty="0"/>
              <a:t>. </a:t>
            </a:r>
            <a:r>
              <a:rPr lang="en-US" altLang="ja-JP" dirty="0" err="1"/>
              <a:t>Deeplab</a:t>
            </a:r>
            <a:r>
              <a:rPr lang="en-US" altLang="ja-JP" dirty="0"/>
              <a:t>: Semantic image segmentation with deep convolutional nets, </a:t>
            </a:r>
            <a:r>
              <a:rPr lang="en-US" altLang="ja-JP" dirty="0" err="1"/>
              <a:t>atrous</a:t>
            </a:r>
            <a:r>
              <a:rPr lang="en-US" altLang="ja-JP" dirty="0"/>
              <a:t> convolution, and fully con- </a:t>
            </a:r>
            <a:r>
              <a:rPr lang="en-US" altLang="ja-JP" dirty="0" err="1"/>
              <a:t>nected</a:t>
            </a:r>
            <a:r>
              <a:rPr lang="en-US" altLang="ja-JP" dirty="0"/>
              <a:t> </a:t>
            </a:r>
            <a:r>
              <a:rPr lang="en-US" altLang="ja-JP" dirty="0" err="1"/>
              <a:t>crfs</a:t>
            </a:r>
            <a:r>
              <a:rPr lang="en-US" altLang="ja-JP" dirty="0"/>
              <a:t>. Trans. on PAMI, 40(4):834–848, 2018.</a:t>
            </a:r>
            <a:endParaRPr kumimoji="1" lang="ja-JP" altLang="en-US" dirty="0"/>
          </a:p>
        </p:txBody>
      </p:sp>
    </p:spTree>
    <p:extLst>
      <p:ext uri="{BB962C8B-B14F-4D97-AF65-F5344CB8AC3E}">
        <p14:creationId xmlns:p14="http://schemas.microsoft.com/office/powerpoint/2010/main" val="2106661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Times New Roman"/>
        <a:ea typeface="メイリオ"/>
        <a:cs typeface=""/>
      </a:majorFont>
      <a:minorFont>
        <a:latin typeface="Times New Roman"/>
        <a:ea typeface="メイリオ"/>
        <a:cs typeface=""/>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プレゼンテーション1" id="{09BD5E79-5746-46FB-8DDB-A8AF2325D690}" vid="{BA72FA78-6D76-4854-AEAC-469D5E0DB2CC}"/>
    </a:ext>
  </a:extLst>
</a:theme>
</file>

<file path=docProps/app.xml><?xml version="1.0" encoding="utf-8"?>
<Properties xmlns="http://schemas.openxmlformats.org/officeDocument/2006/extended-properties" xmlns:vt="http://schemas.openxmlformats.org/officeDocument/2006/docPropsVTypes">
  <Template>落合陽一流サーベイ</Template>
  <TotalTime>36</TotalTime>
  <Words>579</Words>
  <Application>Microsoft Office PowerPoint</Application>
  <PresentationFormat>画面に合わせる (4:3)</PresentationFormat>
  <Paragraphs>53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メイリオ</vt:lpstr>
      <vt:lpstr>Times New Roman</vt:lpstr>
      <vt:lpstr>Wingdings</vt:lpstr>
      <vt:lpstr>ジャパネスク</vt:lpstr>
      <vt:lpstr>Fully Convolutional Networks for Semantic Segmentation</vt:lpstr>
      <vt:lpstr>どんなもの？</vt:lpstr>
      <vt:lpstr>先行研究と比べてどこがすごい？</vt:lpstr>
      <vt:lpstr>技術や手法のキモはどこ？</vt:lpstr>
      <vt:lpstr>技術や手法のキモはどこ？</vt:lpstr>
      <vt:lpstr>どうやって有効だと検証した？</vt:lpstr>
      <vt:lpstr>議論はある？</vt:lpstr>
      <vt:lpstr>次に読むべき論文は？</vt:lpstr>
    </vt:vector>
  </TitlesOfParts>
  <Company>国立大学法人東京農工大学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Convolutional Networks for Semantic Segmentation</dc:title>
  <dc:creator>tozawa</dc:creator>
  <cp:lastModifiedBy>tozawa</cp:lastModifiedBy>
  <cp:revision>9</cp:revision>
  <dcterms:created xsi:type="dcterms:W3CDTF">2018-06-06T12:05:42Z</dcterms:created>
  <dcterms:modified xsi:type="dcterms:W3CDTF">2018-06-06T12:42:16Z</dcterms:modified>
</cp:coreProperties>
</file>