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varScale="1">
        <p:scale>
          <a:sx n="118" d="100"/>
          <a:sy n="118"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17" name="フッター プレースホルダー 16"/>
          <p:cNvSpPr>
            <a:spLocks noGrp="1"/>
          </p:cNvSpPr>
          <p:nvPr>
            <p:ph type="ftr" sz="quarter" idx="11"/>
          </p:nvPr>
        </p:nvSpPr>
        <p:spPr/>
        <p:txBody>
          <a:bodyPr/>
          <a:lstStyle/>
          <a:p>
            <a:endParaRPr kumimoji="1" lang="ja-JP" altLang="en-US"/>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0FDA7A1E-D9BF-4DF4-BEDD-7C5AD6F4BFC5}" type="slidenum">
              <a:rPr kumimoji="1" lang="ja-JP" altLang="en-US" smtClean="0"/>
              <a:t>‹#›</a:t>
            </a:fld>
            <a:endParaRPr kumimoji="1" lang="ja-JP" altLang="en-US"/>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914400" y="1052736"/>
            <a:ext cx="7772400" cy="5142848"/>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5" name="フッター プレースホルダー 4"/>
          <p:cNvSpPr>
            <a:spLocks noGrp="1"/>
          </p:cNvSpPr>
          <p:nvPr>
            <p:ph type="ftr" sz="quarter" idx="11"/>
          </p:nvPr>
        </p:nvSpPr>
        <p:spPr>
          <a:xfrm>
            <a:off x="800100" y="6172200"/>
            <a:ext cx="4000500" cy="457200"/>
          </a:xfrm>
        </p:spPr>
        <p:txBody>
          <a:bodyPr/>
          <a:lstStyle/>
          <a:p>
            <a:endParaRPr kumimoji="1" lang="ja-JP" altLang="en-US"/>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146304" y="6208776"/>
            <a:ext cx="457200" cy="457200"/>
          </a:xfrm>
        </p:spPr>
        <p:txBody>
          <a:bodyPr/>
          <a:lstStyle/>
          <a:p>
            <a:fld id="{0FDA7A1E-D9BF-4DF4-BEDD-7C5AD6F4BFC5}"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11" name="コンテンツ プレースホルダー 10"/>
          <p:cNvSpPr>
            <a:spLocks noGrp="1"/>
          </p:cNvSpPr>
          <p:nvPr>
            <p:ph sz="half" idx="2"/>
          </p:nvPr>
        </p:nvSpPr>
        <p:spPr>
          <a:xfrm>
            <a:off x="9144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11" name="コンテンツ プレースホルダー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CE0ECA18-E216-471D-9D73-817DF02C01A3}" type="datetimeFigureOut">
              <a:rPr kumimoji="1" lang="ja-JP" altLang="en-US" smtClean="0"/>
              <a:t>2018/5/16</a:t>
            </a:fld>
            <a:endParaRPr kumimoji="1" lang="ja-JP" altLang="en-US"/>
          </a:p>
        </p:txBody>
      </p:sp>
      <p:sp>
        <p:nvSpPr>
          <p:cNvPr id="6" name="フッター プレースホルダー 5"/>
          <p:cNvSpPr>
            <a:spLocks noGrp="1"/>
          </p:cNvSpPr>
          <p:nvPr>
            <p:ph type="ftr" sz="quarter" idx="11"/>
          </p:nvPr>
        </p:nvSpPr>
        <p:spPr>
          <a:xfrm>
            <a:off x="914400" y="6172200"/>
            <a:ext cx="3886200" cy="457200"/>
          </a:xfrm>
        </p:spPr>
        <p:txBody>
          <a:bodyPr/>
          <a:lstStyle/>
          <a:p>
            <a:endParaRPr kumimoji="1" lang="ja-JP" altLang="en-US"/>
          </a:p>
        </p:txBody>
      </p:sp>
      <p:sp>
        <p:nvSpPr>
          <p:cNvPr id="7" name="スライド番号プレースホルダー 6"/>
          <p:cNvSpPr>
            <a:spLocks noGrp="1"/>
          </p:cNvSpPr>
          <p:nvPr>
            <p:ph type="sldNum" sz="quarter" idx="12"/>
          </p:nvPr>
        </p:nvSpPr>
        <p:spPr>
          <a:xfrm>
            <a:off x="146304" y="6208776"/>
            <a:ext cx="457200" cy="457200"/>
          </a:xfrm>
        </p:spPr>
        <p:txBody>
          <a:bodyPr/>
          <a:lstStyle/>
          <a:p>
            <a:fld id="{0FDA7A1E-D9BF-4DF4-BEDD-7C5AD6F4BFC5}" type="slidenum">
              <a:rPr kumimoji="1" lang="ja-JP" altLang="en-US" smtClean="0"/>
              <a:t>‹#›</a:t>
            </a:fld>
            <a:endParaRPr kumimoji="1" lang="ja-JP" altLang="en-US"/>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ー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37387"/>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ー 21"/>
          <p:cNvSpPr>
            <a:spLocks noGrp="1"/>
          </p:cNvSpPr>
          <p:nvPr>
            <p:ph type="title"/>
          </p:nvPr>
        </p:nvSpPr>
        <p:spPr>
          <a:xfrm>
            <a:off x="914400" y="133350"/>
            <a:ext cx="7772400" cy="559346"/>
          </a:xfrm>
          <a:prstGeom prst="rect">
            <a:avLst/>
          </a:prstGeom>
        </p:spPr>
        <p:txBody>
          <a:bodyPr bIns="91440" anchor="b" anchorCtr="0">
            <a:noAutofit/>
          </a:bodyPr>
          <a:lstStyle/>
          <a:p>
            <a:r>
              <a:rPr kumimoji="0" lang="ja-JP" altLang="en-US" dirty="0" smtClean="0"/>
              <a:t>マスター タイトルの書式設定</a:t>
            </a:r>
            <a:endParaRPr kumimoji="0" lang="en-US" dirty="0"/>
          </a:p>
        </p:txBody>
      </p:sp>
      <p:sp>
        <p:nvSpPr>
          <p:cNvPr id="13" name="テキスト プレースホルダー 12"/>
          <p:cNvSpPr>
            <a:spLocks noGrp="1"/>
          </p:cNvSpPr>
          <p:nvPr>
            <p:ph type="body" idx="1"/>
          </p:nvPr>
        </p:nvSpPr>
        <p:spPr>
          <a:xfrm>
            <a:off x="914400" y="1067579"/>
            <a:ext cx="7772400" cy="5155626"/>
          </a:xfrm>
          <a:prstGeom prst="rect">
            <a:avLst/>
          </a:prstGeom>
        </p:spPr>
        <p:txBody>
          <a:bodyPr>
            <a:normAutofit/>
          </a:bodyPr>
          <a:lstStyle/>
          <a:p>
            <a:pPr lvl="0" eaLnBrk="1" latinLnBrk="0" hangingPunct="1"/>
            <a:r>
              <a:rPr kumimoji="0" lang="ja-JP" altLang="en-US" dirty="0" smtClean="0"/>
              <a:t>マスター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
        <p:nvSpPr>
          <p:cNvPr id="14" name="日付プレースホルダー 13"/>
          <p:cNvSpPr>
            <a:spLocks noGrp="1"/>
          </p:cNvSpPr>
          <p:nvPr>
            <p:ph type="dt" sz="half" idx="2"/>
          </p:nvPr>
        </p:nvSpPr>
        <p:spPr>
          <a:xfrm>
            <a:off x="6172200" y="6238875"/>
            <a:ext cx="2476500" cy="476250"/>
          </a:xfrm>
          <a:prstGeom prst="rect">
            <a:avLst/>
          </a:prstGeom>
        </p:spPr>
        <p:txBody>
          <a:bodyPr anchor="ctr" anchorCtr="0"/>
          <a:lstStyle>
            <a:lvl1pPr algn="r" eaLnBrk="1" latinLnBrk="0" hangingPunct="1">
              <a:defRPr kumimoji="0" sz="1400">
                <a:solidFill>
                  <a:schemeClr val="tx2"/>
                </a:solidFill>
              </a:defRPr>
            </a:lvl1pPr>
          </a:lstStyle>
          <a:p>
            <a:fld id="{CE0ECA18-E216-471D-9D73-817DF02C01A3}" type="datetimeFigureOut">
              <a:rPr kumimoji="1" lang="ja-JP" altLang="en-US" smtClean="0"/>
              <a:t>2018/5/16</a:t>
            </a:fld>
            <a:endParaRPr kumimoji="1" lang="ja-JP" altLang="en-US"/>
          </a:p>
        </p:txBody>
      </p:sp>
      <p:sp>
        <p:nvSpPr>
          <p:cNvPr id="3" name="フッター プレースホルダー 2"/>
          <p:cNvSpPr>
            <a:spLocks noGrp="1"/>
          </p:cNvSpPr>
          <p:nvPr>
            <p:ph type="ftr" sz="quarter" idx="3"/>
          </p:nvPr>
        </p:nvSpPr>
        <p:spPr>
          <a:xfrm>
            <a:off x="914400" y="6257925"/>
            <a:ext cx="3962400" cy="4572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8191500" y="192205"/>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FDA7A1E-D9BF-4DF4-BEDD-7C5AD6F4BFC5}" type="slidenum">
              <a:rPr kumimoji="1" lang="ja-JP" altLang="en-US" smtClean="0"/>
              <a:t>‹#›</a:t>
            </a:fld>
            <a:endParaRPr kumimoji="1" lang="ja-JP" altLang="en-US"/>
          </a:p>
        </p:txBody>
      </p:sp>
      <p:sp>
        <p:nvSpPr>
          <p:cNvPr id="10" name="正方形/長方形 9"/>
          <p:cNvSpPr/>
          <p:nvPr userDrawn="1"/>
        </p:nvSpPr>
        <p:spPr>
          <a:xfrm>
            <a:off x="62931" y="836617"/>
            <a:ext cx="9021537" cy="1116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userDrawn="1"/>
        </p:nvSpPr>
        <p:spPr>
          <a:xfrm>
            <a:off x="62931" y="717255"/>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userDrawn="1"/>
        </p:nvSpPr>
        <p:spPr>
          <a:xfrm>
            <a:off x="62931" y="94421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28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panose="05000000000000000000" pitchFamily="2" charset="2"/>
        <a:buChar char="p"/>
        <a:defRPr kumimoji="1"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panose="05000000000000000000" pitchFamily="2" charset="2"/>
        <a:buChar char="Ø"/>
        <a:defRPr kumimoji="1" sz="16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panose="05000000000000000000" pitchFamily="2" charset="2"/>
        <a:buChar char="Ø"/>
        <a:defRPr kumimoji="1" sz="14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panose="05000000000000000000" pitchFamily="2" charset="2"/>
        <a:buChar char="Ø"/>
        <a:defRPr kumimoji="1" sz="14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Wingdings" panose="05000000000000000000" pitchFamily="2" charset="2"/>
        <a:buChar char="Ø"/>
        <a:defRPr kumimoji="1" sz="14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fontScale="85000" lnSpcReduction="20000"/>
          </a:bodyPr>
          <a:lstStyle/>
          <a:p>
            <a:pPr algn="r"/>
            <a:r>
              <a:rPr lang="en-US" altLang="ja-JP" dirty="0" smtClean="0"/>
              <a:t>Finish Reading: 20180516</a:t>
            </a:r>
          </a:p>
          <a:p>
            <a:pPr algn="r"/>
            <a:endParaRPr lang="en-US" altLang="ja-JP" dirty="0" smtClean="0"/>
          </a:p>
          <a:p>
            <a:pPr algn="r"/>
            <a:r>
              <a:rPr lang="en-US" altLang="ja-JP" dirty="0" err="1"/>
              <a:t>Parmar</a:t>
            </a:r>
            <a:r>
              <a:rPr lang="en-US" altLang="ja-JP" dirty="0"/>
              <a:t>, N., </a:t>
            </a:r>
            <a:r>
              <a:rPr lang="en-US" altLang="ja-JP" dirty="0" err="1"/>
              <a:t>Vaswani</a:t>
            </a:r>
            <a:r>
              <a:rPr lang="en-US" altLang="ja-JP" dirty="0"/>
              <a:t>, A., </a:t>
            </a:r>
            <a:r>
              <a:rPr lang="en-US" altLang="ja-JP" dirty="0" err="1"/>
              <a:t>Uszkoreit</a:t>
            </a:r>
            <a:r>
              <a:rPr lang="en-US" altLang="ja-JP" dirty="0"/>
              <a:t>, J., Kaiser, Ł., </a:t>
            </a:r>
            <a:r>
              <a:rPr lang="en-US" altLang="ja-JP" dirty="0" err="1"/>
              <a:t>Shazeer</a:t>
            </a:r>
            <a:r>
              <a:rPr lang="en-US" altLang="ja-JP" dirty="0"/>
              <a:t>, N., &amp; Ku, A. (2018). Image Transformer. Retrieved from http://arxiv.org/abs/1802.05751</a:t>
            </a:r>
          </a:p>
          <a:p>
            <a:pPr algn="r"/>
            <a:endParaRPr lang="en-US" altLang="ja-JP" dirty="0" smtClean="0"/>
          </a:p>
          <a:p>
            <a:pPr algn="r"/>
            <a:endParaRPr kumimoji="1" lang="ja-JP" altLang="en-US" dirty="0"/>
          </a:p>
        </p:txBody>
      </p:sp>
      <p:sp>
        <p:nvSpPr>
          <p:cNvPr id="3" name="タイトル 2"/>
          <p:cNvSpPr>
            <a:spLocks noGrp="1"/>
          </p:cNvSpPr>
          <p:nvPr>
            <p:ph type="ctrTitle"/>
          </p:nvPr>
        </p:nvSpPr>
        <p:spPr/>
        <p:txBody>
          <a:bodyPr/>
          <a:lstStyle/>
          <a:p>
            <a:r>
              <a:rPr kumimoji="1" lang="en-US" altLang="ja-JP" dirty="0" smtClean="0"/>
              <a:t>Image Transformer</a:t>
            </a:r>
            <a:br>
              <a:rPr kumimoji="1" lang="en-US" altLang="ja-JP" dirty="0" smtClean="0"/>
            </a:br>
            <a:endParaRPr kumimoji="1" lang="ja-JP" altLang="en-US" dirty="0"/>
          </a:p>
        </p:txBody>
      </p:sp>
    </p:spTree>
    <p:extLst>
      <p:ext uri="{BB962C8B-B14F-4D97-AF65-F5344CB8AC3E}">
        <p14:creationId xmlns:p14="http://schemas.microsoft.com/office/powerpoint/2010/main" val="254807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Self-attention</a:t>
            </a:r>
            <a:r>
              <a:rPr kumimoji="1" lang="ja-JP" altLang="en-US" dirty="0" smtClean="0"/>
              <a:t>に基づくモデル構造（</a:t>
            </a:r>
            <a:r>
              <a:rPr kumimoji="1" lang="en-US" altLang="ja-JP" dirty="0" smtClean="0"/>
              <a:t>Transformer</a:t>
            </a:r>
            <a:r>
              <a:rPr kumimoji="1" lang="ja-JP" altLang="en-US" dirty="0" smtClean="0"/>
              <a:t>）を，</a:t>
            </a:r>
            <a:r>
              <a:rPr lang="ja-JP" altLang="en-US" dirty="0" smtClean="0"/>
              <a:t>扱いやすい尤度</a:t>
            </a:r>
            <a:r>
              <a:rPr lang="en-US" altLang="ja-JP" dirty="0" smtClean="0"/>
              <a:t>(</a:t>
            </a:r>
            <a:r>
              <a:rPr lang="en-US" altLang="ja-JP" dirty="0"/>
              <a:t>tractable likelihood</a:t>
            </a:r>
            <a:r>
              <a:rPr lang="en-US" altLang="ja-JP" dirty="0" smtClean="0"/>
              <a:t>)</a:t>
            </a:r>
            <a:r>
              <a:rPr lang="ja-JP" altLang="en-US" dirty="0" smtClean="0"/>
              <a:t>を</a:t>
            </a:r>
            <a:r>
              <a:rPr lang="ja-JP" altLang="en-US" dirty="0"/>
              <a:t>用いて画像生成のシーケンスモデリング定式化</a:t>
            </a:r>
            <a:r>
              <a:rPr lang="ja-JP" altLang="en-US" dirty="0" smtClean="0"/>
              <a:t>に</a:t>
            </a:r>
            <a:r>
              <a:rPr kumimoji="1" lang="ja-JP" altLang="en-US" dirty="0" smtClean="0"/>
              <a:t>一般化．</a:t>
            </a:r>
            <a:endParaRPr kumimoji="1" lang="en-US" altLang="ja-JP" dirty="0" smtClean="0"/>
          </a:p>
          <a:p>
            <a:endParaRPr kumimoji="1" lang="en-US" altLang="ja-JP" dirty="0" smtClean="0"/>
          </a:p>
          <a:p>
            <a:r>
              <a:rPr lang="en-US" altLang="ja-JP" dirty="0" smtClean="0"/>
              <a:t>Self-attention</a:t>
            </a:r>
            <a:r>
              <a:rPr lang="ja-JP" altLang="en-US" dirty="0" smtClean="0"/>
              <a:t>の拡張は，画像の</a:t>
            </a:r>
            <a:r>
              <a:rPr lang="en-US" altLang="ja-JP" dirty="0" smtClean="0"/>
              <a:t>2</a:t>
            </a:r>
            <a:r>
              <a:rPr lang="ja-JP" altLang="en-US" dirty="0" smtClean="0"/>
              <a:t>次元性を利用することによって，効率的に</a:t>
            </a:r>
            <a:r>
              <a:rPr lang="en-US" altLang="ja-JP" dirty="0" smtClean="0"/>
              <a:t>self-attention</a:t>
            </a:r>
            <a:r>
              <a:rPr lang="ja-JP" altLang="en-US" dirty="0" smtClean="0"/>
              <a:t>の拡張を可能にする．</a:t>
            </a:r>
            <a:endParaRPr lang="en-US" altLang="ja-JP" dirty="0" smtClean="0"/>
          </a:p>
          <a:p>
            <a:pPr marL="320040" lvl="1" indent="0">
              <a:buNone/>
            </a:pPr>
            <a:endParaRPr kumimoji="1" lang="en-US" altLang="ja-JP" u="sng" dirty="0" smtClean="0"/>
          </a:p>
          <a:p>
            <a:r>
              <a:rPr kumimoji="1" lang="en-US" altLang="ja-JP" dirty="0" smtClean="0"/>
              <a:t>Self-attention</a:t>
            </a:r>
            <a:r>
              <a:rPr lang="ja-JP" altLang="en-US" dirty="0" smtClean="0"/>
              <a:t>メカニズムを局所近傍に注意を払うように制限することにより，一般的な</a:t>
            </a:r>
            <a:r>
              <a:rPr lang="en-US" altLang="ja-JP" dirty="0" smtClean="0"/>
              <a:t>CNN</a:t>
            </a:r>
            <a:r>
              <a:rPr lang="ja-JP" altLang="en-US" dirty="0" smtClean="0"/>
              <a:t>よりも層当たりの受容野がかなり大きく維持されるにも関わらず，モデルが実際に処理できる画像のサイズが大幅に増大する．</a:t>
            </a:r>
            <a:endParaRPr lang="en-US" altLang="ja-JP" dirty="0" smtClean="0"/>
          </a:p>
          <a:p>
            <a:pPr lvl="2"/>
            <a:endParaRPr kumimoji="1" lang="en-US" altLang="ja-JP" dirty="0" smtClean="0"/>
          </a:p>
        </p:txBody>
      </p:sp>
    </p:spTree>
    <p:extLst>
      <p:ext uri="{BB962C8B-B14F-4D97-AF65-F5344CB8AC3E}">
        <p14:creationId xmlns:p14="http://schemas.microsoft.com/office/powerpoint/2010/main" val="3486597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dirty="0"/>
              <a:t>RNN</a:t>
            </a:r>
            <a:r>
              <a:rPr lang="ja-JP" altLang="en-US" dirty="0"/>
              <a:t>と比較して</a:t>
            </a:r>
            <a:r>
              <a:rPr lang="en-US" altLang="ja-JP" dirty="0"/>
              <a:t>CNN</a:t>
            </a:r>
            <a:r>
              <a:rPr lang="ja-JP" altLang="en-US" dirty="0"/>
              <a:t>のデメリットは，</a:t>
            </a:r>
            <a:r>
              <a:rPr lang="en-US" altLang="ja-JP" dirty="0"/>
              <a:t>receptive field</a:t>
            </a:r>
            <a:r>
              <a:rPr lang="ja-JP" altLang="en-US" dirty="0"/>
              <a:t>をかなり制限すること．</a:t>
            </a:r>
            <a:endParaRPr lang="en-US" altLang="ja-JP" dirty="0"/>
          </a:p>
          <a:p>
            <a:pPr lvl="1"/>
            <a:r>
              <a:rPr lang="ja-JP" altLang="en-US" dirty="0"/>
              <a:t>これは，画像によくみられる長距離現象（おそらく，画像の次元が多いことを指している）をモデル化する能力に悪影響を与える可能性がある．</a:t>
            </a:r>
            <a:endParaRPr lang="en-US" altLang="ja-JP" dirty="0"/>
          </a:p>
          <a:p>
            <a:pPr lvl="1"/>
            <a:r>
              <a:rPr lang="en-US" altLang="ja-JP" dirty="0"/>
              <a:t>Receptive field</a:t>
            </a:r>
            <a:r>
              <a:rPr lang="ja-JP" altLang="en-US" dirty="0"/>
              <a:t>を増やすことは，品質をかなり向上させることが示されている．</a:t>
            </a:r>
            <a:endParaRPr lang="en-US" altLang="ja-JP" dirty="0"/>
          </a:p>
          <a:p>
            <a:pPr lvl="1"/>
            <a:r>
              <a:rPr lang="ja-JP" altLang="en-US" dirty="0"/>
              <a:t>本研究は，</a:t>
            </a:r>
            <a:r>
              <a:rPr lang="en-US" altLang="ja-JP" dirty="0" err="1"/>
              <a:t>PixelCNN</a:t>
            </a:r>
            <a:r>
              <a:rPr lang="ja-JP" altLang="en-US" dirty="0"/>
              <a:t>よりかなり大きな</a:t>
            </a:r>
            <a:r>
              <a:rPr lang="en-US" altLang="ja-JP" dirty="0"/>
              <a:t>receptive fields</a:t>
            </a:r>
            <a:r>
              <a:rPr lang="ja-JP" altLang="en-US" dirty="0"/>
              <a:t>が使えるように</a:t>
            </a:r>
            <a:r>
              <a:rPr lang="ja-JP" altLang="en-US" dirty="0" smtClean="0"/>
              <a:t>なった？</a:t>
            </a:r>
            <a:endParaRPr lang="en-US" altLang="ja-JP" dirty="0" smtClean="0"/>
          </a:p>
          <a:p>
            <a:pPr lvl="2"/>
            <a:r>
              <a:rPr lang="en-US" altLang="ja-JP" dirty="0" smtClean="0"/>
              <a:t>Local self-</a:t>
            </a:r>
            <a:r>
              <a:rPr lang="en-US" altLang="ja-JP" dirty="0" err="1" smtClean="0"/>
              <a:t>attenstion</a:t>
            </a:r>
            <a:r>
              <a:rPr lang="ja-JP" altLang="en-US" dirty="0" smtClean="0"/>
              <a:t>を提案</a:t>
            </a:r>
            <a:endParaRPr lang="en-US" altLang="ja-JP" dirty="0" smtClean="0"/>
          </a:p>
          <a:p>
            <a:pPr lvl="1"/>
            <a:endParaRPr lang="en-US" altLang="ja-JP" dirty="0" smtClean="0"/>
          </a:p>
          <a:p>
            <a:r>
              <a:rPr lang="en-US" altLang="ja-JP" strike="sngStrike" dirty="0" smtClean="0"/>
              <a:t>CIFAR-10</a:t>
            </a:r>
            <a:r>
              <a:rPr lang="ja-JP" altLang="en-US" strike="sngStrike" dirty="0" smtClean="0"/>
              <a:t>において画像モデルの</a:t>
            </a:r>
            <a:r>
              <a:rPr lang="en-US" altLang="ja-JP" strike="sngStrike" dirty="0" smtClean="0"/>
              <a:t>SOTA</a:t>
            </a:r>
            <a:r>
              <a:rPr lang="ja-JP" altLang="en-US" strike="sngStrike" dirty="0" smtClean="0"/>
              <a:t>は</a:t>
            </a:r>
            <a:r>
              <a:rPr lang="en-US" altLang="ja-JP" strike="sngStrike" dirty="0" err="1" smtClean="0"/>
              <a:t>PixelCNN</a:t>
            </a:r>
            <a:r>
              <a:rPr lang="en-US" altLang="ja-JP" strike="sngStrike" dirty="0" smtClean="0"/>
              <a:t>++</a:t>
            </a:r>
            <a:r>
              <a:rPr lang="ja-JP" altLang="en-US" strike="sngStrike" dirty="0" smtClean="0"/>
              <a:t>である．</a:t>
            </a:r>
            <a:endParaRPr lang="en-US" altLang="ja-JP" strike="sngStrike" dirty="0" smtClean="0"/>
          </a:p>
          <a:p>
            <a:pPr lvl="1"/>
            <a:r>
              <a:rPr kumimoji="1" lang="ja-JP" altLang="en-US" strike="sngStrike" dirty="0" smtClean="0"/>
              <a:t>離散ロジスティック混合尤度を持つ出力画素の分布をモデル化する</a:t>
            </a:r>
            <a:endParaRPr kumimoji="1" lang="en-US" altLang="ja-JP" strike="sngStrike" dirty="0" smtClean="0"/>
          </a:p>
          <a:p>
            <a:endParaRPr kumimoji="1" lang="en-US" altLang="ja-JP" dirty="0" smtClean="0"/>
          </a:p>
          <a:p>
            <a:r>
              <a:rPr kumimoji="1" lang="en-US" altLang="ja-JP" strike="sngStrike" dirty="0" smtClean="0"/>
              <a:t>GANs</a:t>
            </a:r>
            <a:r>
              <a:rPr kumimoji="1" lang="ja-JP" altLang="en-US" strike="sngStrike" dirty="0" smtClean="0"/>
              <a:t>の訓練は，不安定であり，出力を確率論的</a:t>
            </a:r>
            <a:r>
              <a:rPr lang="ja-JP" altLang="en-US" strike="sngStrike" dirty="0"/>
              <a:t>に</a:t>
            </a:r>
            <a:r>
              <a:rPr kumimoji="1" lang="ja-JP" altLang="en-US" strike="sngStrike" dirty="0" smtClean="0"/>
              <a:t>解釈</a:t>
            </a:r>
            <a:r>
              <a:rPr lang="ja-JP" altLang="en-US" strike="sngStrike" dirty="0" smtClean="0"/>
              <a:t>するのは容易ではない．</a:t>
            </a:r>
            <a:endParaRPr lang="en-US" altLang="ja-JP" strike="sngStrike" dirty="0" smtClean="0"/>
          </a:p>
          <a:p>
            <a:pPr lvl="1"/>
            <a:r>
              <a:rPr kumimoji="1" lang="ja-JP" altLang="en-US" strike="sngStrike" dirty="0" smtClean="0"/>
              <a:t>これのせいで，モデルが多様性をとらえているかの度合いを測定するのが難しくなる．</a:t>
            </a:r>
            <a:endParaRPr kumimoji="1" lang="en-US" altLang="ja-JP" strike="sngStrike" dirty="0" smtClean="0"/>
          </a:p>
          <a:p>
            <a:pPr lvl="1"/>
            <a:r>
              <a:rPr kumimoji="1" lang="ja-JP" altLang="en-US" strike="sngStrike" dirty="0" smtClean="0"/>
              <a:t>異なるハイパーパラメータの選択は，扱いやすい尤度</a:t>
            </a:r>
            <a:r>
              <a:rPr kumimoji="1" lang="en-US" altLang="ja-JP" strike="sngStrike" dirty="0" smtClean="0"/>
              <a:t>(tractable likelihood)</a:t>
            </a:r>
            <a:r>
              <a:rPr kumimoji="1" lang="ja-JP" altLang="en-US" strike="sngStrike" dirty="0" smtClean="0"/>
              <a:t>をもつモデルより，</a:t>
            </a:r>
            <a:r>
              <a:rPr kumimoji="1" lang="en-US" altLang="ja-JP" strike="sngStrike" dirty="0" smtClean="0"/>
              <a:t>GANs</a:t>
            </a:r>
            <a:r>
              <a:rPr kumimoji="1" lang="ja-JP" altLang="en-US" strike="sngStrike" dirty="0" smtClean="0"/>
              <a:t>ではより難しくなる．</a:t>
            </a:r>
            <a:endParaRPr lang="en-US" altLang="ja-JP" strike="sngStrike" dirty="0" smtClean="0"/>
          </a:p>
          <a:p>
            <a:pPr lvl="1"/>
            <a:endParaRPr kumimoji="1" lang="en-US" altLang="ja-JP" dirty="0" smtClean="0"/>
          </a:p>
          <a:p>
            <a:pPr lvl="1"/>
            <a:endParaRPr kumimoji="1" lang="en-US" altLang="ja-JP" dirty="0" smtClean="0"/>
          </a:p>
        </p:txBody>
      </p:sp>
    </p:spTree>
    <p:extLst>
      <p:ext uri="{BB962C8B-B14F-4D97-AF65-F5344CB8AC3E}">
        <p14:creationId xmlns:p14="http://schemas.microsoft.com/office/powerpoint/2010/main" val="382237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a:xfrm>
            <a:off x="183975" y="1052736"/>
            <a:ext cx="4763699" cy="5142848"/>
          </a:xfrm>
        </p:spPr>
        <p:txBody>
          <a:bodyPr/>
          <a:lstStyle/>
          <a:p>
            <a:r>
              <a:rPr kumimoji="1" lang="en-US" altLang="ja-JP" dirty="0" smtClean="0"/>
              <a:t>Self-attention</a:t>
            </a:r>
            <a:r>
              <a:rPr kumimoji="1" lang="ja-JP" altLang="en-US" dirty="0" smtClean="0"/>
              <a:t>（</a:t>
            </a:r>
            <a:r>
              <a:rPr kumimoji="1" lang="en-US" altLang="ja-JP" dirty="0" smtClean="0"/>
              <a:t>Figure 1</a:t>
            </a:r>
            <a:r>
              <a:rPr kumimoji="1" lang="ja-JP" altLang="en-US" dirty="0" smtClean="0"/>
              <a:t>）</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画像をクエリブロックに分割し，これらのそれぞれをクエリブロックを含むより大きなメモリブロックに関連つける．</a:t>
            </a:r>
            <a:endParaRPr kumimoji="1" lang="ja-JP" altLang="en-US" dirty="0"/>
          </a:p>
        </p:txBody>
      </p:sp>
      <p:pic>
        <p:nvPicPr>
          <p:cNvPr id="4" name="図 3"/>
          <p:cNvPicPr>
            <a:picLocks noChangeAspect="1"/>
          </p:cNvPicPr>
          <p:nvPr/>
        </p:nvPicPr>
        <p:blipFill>
          <a:blip r:embed="rId2"/>
          <a:stretch>
            <a:fillRect/>
          </a:stretch>
        </p:blipFill>
        <p:spPr>
          <a:xfrm>
            <a:off x="4947675" y="1052736"/>
            <a:ext cx="4108318" cy="5690964"/>
          </a:xfrm>
          <a:prstGeom prst="rect">
            <a:avLst/>
          </a:prstGeom>
        </p:spPr>
      </p:pic>
      <p:pic>
        <p:nvPicPr>
          <p:cNvPr id="5" name="図 4"/>
          <p:cNvPicPr>
            <a:picLocks noChangeAspect="1"/>
          </p:cNvPicPr>
          <p:nvPr/>
        </p:nvPicPr>
        <p:blipFill>
          <a:blip r:embed="rId3"/>
          <a:stretch>
            <a:fillRect/>
          </a:stretch>
        </p:blipFill>
        <p:spPr>
          <a:xfrm>
            <a:off x="914400" y="1484784"/>
            <a:ext cx="3024607" cy="1101554"/>
          </a:xfrm>
          <a:prstGeom prst="rect">
            <a:avLst/>
          </a:prstGeom>
        </p:spPr>
      </p:pic>
      <p:pic>
        <p:nvPicPr>
          <p:cNvPr id="6" name="図 5"/>
          <p:cNvPicPr>
            <a:picLocks noChangeAspect="1"/>
          </p:cNvPicPr>
          <p:nvPr/>
        </p:nvPicPr>
        <p:blipFill>
          <a:blip r:embed="rId4"/>
          <a:stretch>
            <a:fillRect/>
          </a:stretch>
        </p:blipFill>
        <p:spPr>
          <a:xfrm>
            <a:off x="1187624" y="3698917"/>
            <a:ext cx="2867739" cy="3159083"/>
          </a:xfrm>
          <a:prstGeom prst="rect">
            <a:avLst/>
          </a:prstGeom>
        </p:spPr>
      </p:pic>
    </p:spTree>
    <p:extLst>
      <p:ext uri="{BB962C8B-B14F-4D97-AF65-F5344CB8AC3E}">
        <p14:creationId xmlns:p14="http://schemas.microsoft.com/office/powerpoint/2010/main" val="272721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Generative Image Modeling</a:t>
            </a:r>
          </a:p>
          <a:p>
            <a:pPr lvl="1"/>
            <a:endParaRPr kumimoji="1" lang="en-US" altLang="ja-JP" dirty="0" smtClean="0"/>
          </a:p>
          <a:p>
            <a:r>
              <a:rPr kumimoji="1" lang="en-US" altLang="ja-JP" dirty="0" smtClean="0"/>
              <a:t>Image Super-Resolution</a:t>
            </a:r>
          </a:p>
          <a:p>
            <a:pPr lvl="1"/>
            <a:r>
              <a:rPr lang="ja-JP" altLang="en-US" dirty="0" smtClean="0"/>
              <a:t>拡大倍率</a:t>
            </a:r>
            <a:r>
              <a:rPr lang="en-US" altLang="ja-JP" dirty="0" smtClean="0"/>
              <a:t>4</a:t>
            </a:r>
            <a:r>
              <a:rPr lang="ja-JP" altLang="en-US" dirty="0" smtClean="0"/>
              <a:t>倍で実験を行った．</a:t>
            </a:r>
            <a:endParaRPr lang="en-US" altLang="ja-JP" dirty="0" smtClean="0"/>
          </a:p>
          <a:p>
            <a:pPr lvl="1"/>
            <a:r>
              <a:rPr lang="ja-JP" altLang="en-US" dirty="0"/>
              <a:t>既存の自動測定基準は，視覚的な画像品質と相関しないことが示されている．</a:t>
            </a:r>
            <a:endParaRPr lang="en-US" altLang="ja-JP" dirty="0"/>
          </a:p>
          <a:p>
            <a:pPr lvl="1"/>
            <a:r>
              <a:rPr kumimoji="1" lang="ja-JP" altLang="en-US" dirty="0" smtClean="0"/>
              <a:t>評価方法</a:t>
            </a:r>
            <a:endParaRPr kumimoji="1" lang="en-US" altLang="ja-JP" dirty="0" smtClean="0"/>
          </a:p>
          <a:p>
            <a:pPr lvl="2"/>
            <a:r>
              <a:rPr kumimoji="1" lang="ja-JP" altLang="en-US" dirty="0" smtClean="0"/>
              <a:t>人による視覚的評価を行う．</a:t>
            </a:r>
            <a:endParaRPr kumimoji="1" lang="en-US" altLang="ja-JP" dirty="0" smtClean="0"/>
          </a:p>
          <a:p>
            <a:pPr lvl="2"/>
            <a:r>
              <a:rPr lang="en-US" altLang="ja-JP" dirty="0" smtClean="0"/>
              <a:t>Consistency</a:t>
            </a:r>
          </a:p>
          <a:p>
            <a:pPr lvl="3"/>
            <a:r>
              <a:rPr lang="en-US" altLang="ja-JP" dirty="0"/>
              <a:t>the L2 distance between the low resolution input and a </a:t>
            </a:r>
            <a:r>
              <a:rPr lang="en-US" altLang="ja-JP" dirty="0" err="1"/>
              <a:t>bicubic</a:t>
            </a:r>
            <a:r>
              <a:rPr lang="en-US" altLang="ja-JP" dirty="0"/>
              <a:t> </a:t>
            </a:r>
            <a:r>
              <a:rPr lang="en-US" altLang="ja-JP" dirty="0" err="1"/>
              <a:t>downsampled</a:t>
            </a:r>
            <a:r>
              <a:rPr lang="en-US" altLang="ja-JP" dirty="0"/>
              <a:t> version of the high resolution </a:t>
            </a:r>
            <a:r>
              <a:rPr lang="en-US" altLang="ja-JP" dirty="0" smtClean="0"/>
              <a:t>sample</a:t>
            </a:r>
          </a:p>
          <a:p>
            <a:pPr lvl="3"/>
            <a:endParaRPr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3275856" y="4078643"/>
            <a:ext cx="3351389" cy="2779332"/>
          </a:xfrm>
          <a:prstGeom prst="rect">
            <a:avLst/>
          </a:prstGeom>
        </p:spPr>
      </p:pic>
    </p:spTree>
    <p:extLst>
      <p:ext uri="{BB962C8B-B14F-4D97-AF65-F5344CB8AC3E}">
        <p14:creationId xmlns:p14="http://schemas.microsoft.com/office/powerpoint/2010/main" val="71440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GANs</a:t>
            </a:r>
            <a:r>
              <a:rPr kumimoji="1" lang="ja-JP" altLang="en-US" dirty="0" smtClean="0"/>
              <a:t>を考慮してでも，画像の自己回帰生成は，さらなる研究のための非常に有望な領域であるという，</a:t>
            </a:r>
            <a:r>
              <a:rPr lang="ja-JP" altLang="en-US" dirty="0" smtClean="0"/>
              <a:t>さらなる根拠を提供することを望む</a:t>
            </a:r>
            <a:endParaRPr lang="en-US" altLang="ja-JP" dirty="0" smtClean="0"/>
          </a:p>
          <a:p>
            <a:pPr lvl="1"/>
            <a:r>
              <a:rPr lang="en-US" altLang="ja-JP" dirty="0" smtClean="0"/>
              <a:t>GANs</a:t>
            </a:r>
            <a:r>
              <a:rPr lang="ja-JP" altLang="en-US" dirty="0" smtClean="0"/>
              <a:t>に</a:t>
            </a:r>
            <a:r>
              <a:rPr lang="en-US" altLang="ja-JP" dirty="0" smtClean="0"/>
              <a:t>Image Transformer</a:t>
            </a:r>
            <a:r>
              <a:rPr lang="ja-JP" altLang="en-US" dirty="0" err="1" smtClean="0"/>
              <a:t>のような</a:t>
            </a:r>
            <a:r>
              <a:rPr lang="ja-JP" altLang="en-US" dirty="0" smtClean="0"/>
              <a:t>ネットワーク構造を使って</a:t>
            </a:r>
            <a:endParaRPr lang="en-US" altLang="ja-JP" dirty="0" smtClean="0"/>
          </a:p>
          <a:p>
            <a:pPr lvl="1"/>
            <a:endParaRPr lang="en-US" altLang="ja-JP" dirty="0"/>
          </a:p>
          <a:p>
            <a:r>
              <a:rPr lang="en-US" altLang="ja-JP" dirty="0" smtClean="0"/>
              <a:t>Free-form text</a:t>
            </a:r>
            <a:r>
              <a:rPr lang="ja-JP" altLang="en-US" dirty="0" smtClean="0"/>
              <a:t>を含んでいる幅広い条件付き情報でも行いたい．</a:t>
            </a:r>
            <a:endParaRPr lang="en-US" altLang="ja-JP" dirty="0" smtClean="0"/>
          </a:p>
          <a:p>
            <a:pPr lvl="1"/>
            <a:r>
              <a:rPr lang="en-US" altLang="ja-JP" dirty="0" smtClean="0"/>
              <a:t>Modality</a:t>
            </a:r>
            <a:r>
              <a:rPr lang="ja-JP" altLang="en-US" dirty="0" smtClean="0"/>
              <a:t>の組み合わせタスクなども</a:t>
            </a:r>
            <a:endParaRPr lang="en-US" altLang="ja-JP" dirty="0" smtClean="0"/>
          </a:p>
          <a:p>
            <a:pPr lvl="2"/>
            <a:r>
              <a:rPr lang="ja-JP" altLang="en-US" dirty="0" smtClean="0"/>
              <a:t>言語駆動の画像生成</a:t>
            </a:r>
            <a:endParaRPr lang="en-US" altLang="ja-JP" dirty="0" smtClean="0"/>
          </a:p>
          <a:p>
            <a:pPr lvl="2"/>
            <a:endParaRPr lang="en-US" altLang="ja-JP" dirty="0"/>
          </a:p>
          <a:p>
            <a:pPr lvl="2"/>
            <a:endParaRPr lang="en-US" altLang="ja-JP" dirty="0" smtClean="0"/>
          </a:p>
          <a:p>
            <a:r>
              <a:rPr lang="ja-JP" altLang="en-US" dirty="0" smtClean="0"/>
              <a:t>より多くのモデルベースの強化学習手法で，静止画を超えてビデオに移行し，そのようなモデルのアプリケーションに向けて動くことを目指している．</a:t>
            </a:r>
            <a:endParaRPr lang="en-US" altLang="ja-JP" dirty="0" smtClean="0"/>
          </a:p>
          <a:p>
            <a:endParaRPr lang="en-US" altLang="ja-JP" dirty="0" smtClean="0"/>
          </a:p>
          <a:p>
            <a:r>
              <a:rPr lang="en-US" altLang="ja-JP" dirty="0"/>
              <a:t>Attention</a:t>
            </a:r>
            <a:r>
              <a:rPr lang="ja-JP" altLang="en-US" dirty="0"/>
              <a:t>とは</a:t>
            </a:r>
            <a:endParaRPr lang="en-US" altLang="ja-JP" dirty="0"/>
          </a:p>
          <a:p>
            <a:r>
              <a:rPr lang="ja-JP" altLang="en-US" dirty="0"/>
              <a:t>評価値について</a:t>
            </a:r>
            <a:endParaRPr lang="en-US" altLang="ja-JP" dirty="0"/>
          </a:p>
          <a:p>
            <a:pPr lvl="1"/>
            <a:r>
              <a:rPr lang="en-US" altLang="ja-JP" dirty="0"/>
              <a:t>Negative log likelihood</a:t>
            </a:r>
            <a:r>
              <a:rPr lang="ja-JP" altLang="en-US" dirty="0"/>
              <a:t>とは</a:t>
            </a:r>
            <a:endParaRPr lang="en-US" altLang="ja-JP" dirty="0"/>
          </a:p>
          <a:p>
            <a:endParaRPr kumimoji="1" lang="en-US" altLang="ja-JP" dirty="0" smtClean="0"/>
          </a:p>
          <a:p>
            <a:endParaRPr kumimoji="1" lang="ja-JP" altLang="en-US" dirty="0"/>
          </a:p>
        </p:txBody>
      </p:sp>
    </p:spTree>
    <p:extLst>
      <p:ext uri="{BB962C8B-B14F-4D97-AF65-F5344CB8AC3E}">
        <p14:creationId xmlns:p14="http://schemas.microsoft.com/office/powerpoint/2010/main" val="49580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normAutofit fontScale="92500" lnSpcReduction="10000"/>
          </a:bodyPr>
          <a:lstStyle/>
          <a:p>
            <a:r>
              <a:rPr kumimoji="1" lang="ja-JP" altLang="en-US" dirty="0" smtClean="0"/>
              <a:t>インスパイア論文</a:t>
            </a:r>
            <a:endParaRPr kumimoji="1" lang="en-US" altLang="ja-JP" dirty="0" smtClean="0"/>
          </a:p>
          <a:p>
            <a:pPr lvl="1"/>
            <a:r>
              <a:rPr lang="en-US" altLang="ja-JP" dirty="0"/>
              <a:t>fully visible belief </a:t>
            </a:r>
            <a:r>
              <a:rPr lang="en-US" altLang="ja-JP" dirty="0" smtClean="0"/>
              <a:t>networks</a:t>
            </a:r>
          </a:p>
          <a:p>
            <a:pPr lvl="2"/>
            <a:r>
              <a:rPr lang="en-US" altLang="ja-JP" dirty="0" err="1"/>
              <a:t>Bengio</a:t>
            </a:r>
            <a:r>
              <a:rPr lang="en-US" altLang="ja-JP" dirty="0"/>
              <a:t>, </a:t>
            </a:r>
            <a:r>
              <a:rPr lang="en-US" altLang="ja-JP" dirty="0" err="1"/>
              <a:t>Yoshua</a:t>
            </a:r>
            <a:r>
              <a:rPr lang="en-US" altLang="ja-JP" dirty="0"/>
              <a:t> and </a:t>
            </a:r>
            <a:r>
              <a:rPr lang="en-US" altLang="ja-JP" dirty="0" err="1"/>
              <a:t>Bengio</a:t>
            </a:r>
            <a:r>
              <a:rPr lang="en-US" altLang="ja-JP" dirty="0"/>
              <a:t>, </a:t>
            </a:r>
            <a:r>
              <a:rPr lang="en-US" altLang="ja-JP" dirty="0" err="1"/>
              <a:t>Samy</a:t>
            </a:r>
            <a:r>
              <a:rPr lang="en-US" altLang="ja-JP" dirty="0"/>
              <a:t>. Modeling high- dimensional discrete data with multi-layer neural net- works. In ADVANCES IN NEURAL INFORMATION PROCESSING SYSTEMS 12, pp. 400–406. MIT Press, 2000</a:t>
            </a:r>
            <a:endParaRPr lang="en-US" altLang="ja-JP" dirty="0" smtClean="0"/>
          </a:p>
          <a:p>
            <a:pPr lvl="1"/>
            <a:r>
              <a:rPr kumimoji="1" lang="en-US" altLang="ja-JP" dirty="0" smtClean="0"/>
              <a:t>NADE</a:t>
            </a:r>
          </a:p>
          <a:p>
            <a:pPr lvl="2"/>
            <a:r>
              <a:rPr lang="en-US" altLang="ja-JP" dirty="0" err="1"/>
              <a:t>Larochelle</a:t>
            </a:r>
            <a:r>
              <a:rPr lang="en-US" altLang="ja-JP" dirty="0"/>
              <a:t>, Hugo and Murray, Iain. The neural </a:t>
            </a:r>
            <a:r>
              <a:rPr lang="en-US" altLang="ja-JP" dirty="0" err="1"/>
              <a:t>autoregres</a:t>
            </a:r>
            <a:r>
              <a:rPr lang="en-US" altLang="ja-JP" dirty="0"/>
              <a:t>- </a:t>
            </a:r>
            <a:r>
              <a:rPr lang="en-US" altLang="ja-JP" dirty="0" err="1"/>
              <a:t>sive</a:t>
            </a:r>
            <a:r>
              <a:rPr lang="en-US" altLang="ja-JP" dirty="0"/>
              <a:t> distribution estimator. In The Proceedings of the 14th International Conference on Artificial Intelligence and Statistics, volume 15 of JMLR: W&amp;CP, pp. 29–37, 2011</a:t>
            </a:r>
            <a:r>
              <a:rPr lang="en-US" altLang="ja-JP" dirty="0" smtClean="0"/>
              <a:t>.</a:t>
            </a:r>
          </a:p>
          <a:p>
            <a:pPr lvl="2"/>
            <a:endParaRPr kumimoji="1" lang="en-US" altLang="ja-JP" dirty="0"/>
          </a:p>
          <a:p>
            <a:r>
              <a:rPr lang="en-US" altLang="ja-JP" dirty="0" smtClean="0"/>
              <a:t>Pixel CNN, </a:t>
            </a:r>
            <a:r>
              <a:rPr lang="en-US" altLang="ja-JP" dirty="0" err="1" smtClean="0"/>
              <a:t>PixelCNN</a:t>
            </a:r>
            <a:r>
              <a:rPr lang="en-US" altLang="ja-JP" dirty="0" smtClean="0"/>
              <a:t>++(</a:t>
            </a:r>
            <a:r>
              <a:rPr lang="ja-JP" altLang="en-US" dirty="0" smtClean="0"/>
              <a:t>これを読まないとわからないかも</a:t>
            </a:r>
            <a:r>
              <a:rPr lang="en-US" altLang="ja-JP" dirty="0" smtClean="0"/>
              <a:t>)</a:t>
            </a:r>
          </a:p>
          <a:p>
            <a:pPr lvl="1"/>
            <a:r>
              <a:rPr lang="en-US" altLang="ja-JP" dirty="0"/>
              <a:t>van den Oord, Aaron, </a:t>
            </a:r>
            <a:r>
              <a:rPr lang="en-US" altLang="ja-JP" dirty="0" err="1"/>
              <a:t>Kalchbrenner</a:t>
            </a:r>
            <a:r>
              <a:rPr lang="en-US" altLang="ja-JP" dirty="0"/>
              <a:t>, </a:t>
            </a:r>
            <a:r>
              <a:rPr lang="en-US" altLang="ja-JP" dirty="0" err="1"/>
              <a:t>Nal</a:t>
            </a:r>
            <a:r>
              <a:rPr lang="en-US" altLang="ja-JP" dirty="0"/>
              <a:t>, </a:t>
            </a:r>
            <a:r>
              <a:rPr lang="en-US" altLang="ja-JP" dirty="0" err="1"/>
              <a:t>Vinyals</a:t>
            </a:r>
            <a:r>
              <a:rPr lang="en-US" altLang="ja-JP" dirty="0"/>
              <a:t>, Oriol, </a:t>
            </a:r>
            <a:r>
              <a:rPr lang="en-US" altLang="ja-JP" dirty="0" err="1"/>
              <a:t>Espeholt</a:t>
            </a:r>
            <a:r>
              <a:rPr lang="en-US" altLang="ja-JP" dirty="0"/>
              <a:t>, Lasse, Graves, Alex, and </a:t>
            </a:r>
            <a:r>
              <a:rPr lang="en-US" altLang="ja-JP" dirty="0" err="1"/>
              <a:t>Kavukcuoglu</a:t>
            </a:r>
            <a:r>
              <a:rPr lang="en-US" altLang="ja-JP" dirty="0"/>
              <a:t>, </a:t>
            </a:r>
            <a:r>
              <a:rPr lang="en-US" altLang="ja-JP" dirty="0" err="1"/>
              <a:t>Koray</a:t>
            </a:r>
            <a:r>
              <a:rPr lang="en-US" altLang="ja-JP" dirty="0"/>
              <a:t>. Conditional image generation with </a:t>
            </a:r>
            <a:r>
              <a:rPr lang="en-US" altLang="ja-JP" dirty="0" err="1"/>
              <a:t>pixelcnn</a:t>
            </a:r>
            <a:r>
              <a:rPr lang="en-US" altLang="ja-JP" dirty="0"/>
              <a:t> decoders. NIPS, 2016b</a:t>
            </a:r>
            <a:r>
              <a:rPr lang="en-US" altLang="ja-JP" dirty="0" smtClean="0"/>
              <a:t>.</a:t>
            </a:r>
          </a:p>
          <a:p>
            <a:pPr lvl="1"/>
            <a:r>
              <a:rPr lang="en-US" altLang="ja-JP" dirty="0" err="1"/>
              <a:t>Salimans</a:t>
            </a:r>
            <a:r>
              <a:rPr lang="en-US" altLang="ja-JP" dirty="0"/>
              <a:t>, Tim, </a:t>
            </a:r>
            <a:r>
              <a:rPr lang="en-US" altLang="ja-JP" dirty="0" err="1"/>
              <a:t>Karpathy</a:t>
            </a:r>
            <a:r>
              <a:rPr lang="en-US" altLang="ja-JP" dirty="0"/>
              <a:t>, Andrej, Chen, Xi, </a:t>
            </a:r>
            <a:r>
              <a:rPr lang="en-US" altLang="ja-JP" dirty="0" err="1"/>
              <a:t>Kingma</a:t>
            </a:r>
            <a:r>
              <a:rPr lang="en-US" altLang="ja-JP" dirty="0"/>
              <a:t>, </a:t>
            </a:r>
            <a:r>
              <a:rPr lang="en-US" altLang="ja-JP" dirty="0" err="1"/>
              <a:t>Diederik</a:t>
            </a:r>
            <a:r>
              <a:rPr lang="en-US" altLang="ja-JP" dirty="0"/>
              <a:t> P., and </a:t>
            </a:r>
            <a:r>
              <a:rPr lang="en-US" altLang="ja-JP" dirty="0" err="1"/>
              <a:t>Bulatov</a:t>
            </a:r>
            <a:r>
              <a:rPr lang="en-US" altLang="ja-JP" dirty="0"/>
              <a:t>, </a:t>
            </a:r>
            <a:r>
              <a:rPr lang="en-US" altLang="ja-JP" dirty="0" err="1"/>
              <a:t>Yaroslav</a:t>
            </a:r>
            <a:r>
              <a:rPr lang="en-US" altLang="ja-JP" dirty="0"/>
              <a:t>. </a:t>
            </a:r>
            <a:r>
              <a:rPr lang="en-US" altLang="ja-JP" dirty="0" err="1"/>
              <a:t>Pixelcnn</a:t>
            </a:r>
            <a:r>
              <a:rPr lang="en-US" altLang="ja-JP" dirty="0"/>
              <a:t>++: A pix- </a:t>
            </a:r>
            <a:r>
              <a:rPr lang="en-US" altLang="ja-JP" dirty="0" err="1"/>
              <a:t>elcnn</a:t>
            </a:r>
            <a:r>
              <a:rPr lang="en-US" altLang="ja-JP" dirty="0"/>
              <a:t> implementation with discretized logistic mixture likelihood and other modifications. under review at ICLR 2017.</a:t>
            </a:r>
          </a:p>
          <a:p>
            <a:pPr lvl="1"/>
            <a:endParaRPr lang="en-US" altLang="ja-JP" dirty="0"/>
          </a:p>
          <a:p>
            <a:r>
              <a:rPr lang="ja-JP" altLang="en-US" dirty="0" smtClean="0"/>
              <a:t>既存</a:t>
            </a:r>
            <a:r>
              <a:rPr lang="ja-JP" altLang="en-US" dirty="0"/>
              <a:t>の自動測定基準は</a:t>
            </a:r>
            <a:r>
              <a:rPr lang="ja-JP" altLang="en-US" dirty="0" smtClean="0"/>
              <a:t>，</a:t>
            </a:r>
            <a:r>
              <a:rPr lang="ja-JP" altLang="en-US" dirty="0"/>
              <a:t>視覚的</a:t>
            </a:r>
            <a:r>
              <a:rPr lang="ja-JP" altLang="en-US" dirty="0" smtClean="0"/>
              <a:t>な</a:t>
            </a:r>
            <a:r>
              <a:rPr lang="ja-JP" altLang="en-US" dirty="0"/>
              <a:t>画像品質と相関しないことが示されている</a:t>
            </a:r>
            <a:r>
              <a:rPr lang="ja-JP" altLang="en-US" dirty="0" smtClean="0"/>
              <a:t>．</a:t>
            </a:r>
            <a:endParaRPr lang="en-US" altLang="ja-JP" dirty="0" smtClean="0"/>
          </a:p>
          <a:p>
            <a:pPr lvl="1"/>
            <a:r>
              <a:rPr lang="en-US" altLang="ja-JP" dirty="0"/>
              <a:t>Dahl, Ryan, </a:t>
            </a:r>
            <a:r>
              <a:rPr lang="en-US" altLang="ja-JP" dirty="0" err="1"/>
              <a:t>Norouzi</a:t>
            </a:r>
            <a:r>
              <a:rPr lang="en-US" altLang="ja-JP" dirty="0"/>
              <a:t>, Mohammad, and </a:t>
            </a:r>
            <a:r>
              <a:rPr lang="en-US" altLang="ja-JP" dirty="0" err="1"/>
              <a:t>Shlens</a:t>
            </a:r>
            <a:r>
              <a:rPr lang="en-US" altLang="ja-JP" dirty="0"/>
              <a:t>, Jonathan. Pixel recursive super resolution. 2017. URL https: //arxiv.org/abs/1702.00783.</a:t>
            </a:r>
            <a:endParaRPr kumimoji="1" lang="ja-JP" altLang="en-US" dirty="0"/>
          </a:p>
        </p:txBody>
      </p:sp>
    </p:spTree>
    <p:extLst>
      <p:ext uri="{BB962C8B-B14F-4D97-AF65-F5344CB8AC3E}">
        <p14:creationId xmlns:p14="http://schemas.microsoft.com/office/powerpoint/2010/main" val="2106661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Times New Roman"/>
        <a:ea typeface="メイリオ"/>
        <a:cs typeface=""/>
      </a:majorFont>
      <a:minorFont>
        <a:latin typeface="Times New Roman"/>
        <a:ea typeface="メイリオ"/>
        <a:cs typeface=""/>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プレゼンテーション1" id="{09BD5E79-5746-46FB-8DDB-A8AF2325D690}" vid="{BA72FA78-6D76-4854-AEAC-469D5E0DB2CC}"/>
    </a:ext>
  </a:extLst>
</a:theme>
</file>

<file path=docProps/app.xml><?xml version="1.0" encoding="utf-8"?>
<Properties xmlns="http://schemas.openxmlformats.org/officeDocument/2006/extended-properties" xmlns:vt="http://schemas.openxmlformats.org/officeDocument/2006/docPropsVTypes">
  <Template>落合陽一流サーベイ</Template>
  <TotalTime>92</TotalTime>
  <Words>788</Words>
  <Application>Microsoft Office PowerPoint</Application>
  <PresentationFormat>画面に合わせる (4:3)</PresentationFormat>
  <Paragraphs>67</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メイリオ</vt:lpstr>
      <vt:lpstr>Times New Roman</vt:lpstr>
      <vt:lpstr>Wingdings</vt:lpstr>
      <vt:lpstr>ジャパネスク</vt:lpstr>
      <vt:lpstr>Image Transformer </vt:lpstr>
      <vt:lpstr>どんなもの？</vt:lpstr>
      <vt:lpstr>先行研究と比べてどこがすごい？</vt:lpstr>
      <vt:lpstr>技術や手法のキモはどこ？</vt:lpstr>
      <vt:lpstr>どうやって有効だと検証した？</vt:lpstr>
      <vt:lpstr>議論はある？</vt:lpstr>
      <vt:lpstr>次に読むべき論文は？</vt:lpstr>
    </vt:vector>
  </TitlesOfParts>
  <Company>国立大学法人東京農工大学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Transformer </dc:title>
  <dc:creator>tozawa</dc:creator>
  <cp:lastModifiedBy>tozawa</cp:lastModifiedBy>
  <cp:revision>14</cp:revision>
  <dcterms:created xsi:type="dcterms:W3CDTF">2018-05-16T09:12:39Z</dcterms:created>
  <dcterms:modified xsi:type="dcterms:W3CDTF">2018-05-16T10:44:42Z</dcterms:modified>
</cp:coreProperties>
</file>