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0" r:id="rId6"/>
    <p:sldId id="264" r:id="rId7"/>
    <p:sldId id="265" r:id="rId8"/>
    <p:sldId id="261" r:id="rId9"/>
    <p:sldId id="262" r:id="rId10"/>
    <p:sldId id="263" r:id="rId11"/>
    <p:sldId id="267" r:id="rId12"/>
    <p:sldId id="277" r:id="rId13"/>
    <p:sldId id="278" r:id="rId14"/>
    <p:sldId id="279" r:id="rId15"/>
    <p:sldId id="283" r:id="rId16"/>
    <p:sldId id="280" r:id="rId17"/>
    <p:sldId id="281" r:id="rId18"/>
    <p:sldId id="282" r:id="rId19"/>
    <p:sldId id="284" r:id="rId20"/>
    <p:sldId id="285" r:id="rId21"/>
    <p:sldId id="286" r:id="rId22"/>
    <p:sldId id="287" r:id="rId23"/>
    <p:sldId id="291" r:id="rId24"/>
    <p:sldId id="292" r:id="rId25"/>
    <p:sldId id="293" r:id="rId26"/>
    <p:sldId id="294" r:id="rId27"/>
    <p:sldId id="288" r:id="rId28"/>
    <p:sldId id="289" r:id="rId29"/>
    <p:sldId id="290" r:id="rId30"/>
    <p:sldId id="295" r:id="rId31"/>
    <p:sldId id="296" r:id="rId32"/>
    <p:sldId id="297" r:id="rId33"/>
    <p:sldId id="298" r:id="rId34"/>
    <p:sldId id="302" r:id="rId35"/>
    <p:sldId id="303" r:id="rId36"/>
    <p:sldId id="299" r:id="rId37"/>
    <p:sldId id="300" r:id="rId38"/>
    <p:sldId id="301" r:id="rId39"/>
    <p:sldId id="305" r:id="rId40"/>
    <p:sldId id="306" r:id="rId41"/>
    <p:sldId id="307" r:id="rId42"/>
    <p:sldId id="308" r:id="rId43"/>
    <p:sldId id="312" r:id="rId44"/>
    <p:sldId id="314" r:id="rId45"/>
    <p:sldId id="315" r:id="rId46"/>
    <p:sldId id="316" r:id="rId47"/>
    <p:sldId id="309" r:id="rId48"/>
    <p:sldId id="310" r:id="rId49"/>
    <p:sldId id="311" r:id="rId50"/>
    <p:sldId id="324" r:id="rId51"/>
    <p:sldId id="317" r:id="rId52"/>
    <p:sldId id="318" r:id="rId53"/>
    <p:sldId id="319" r:id="rId54"/>
    <p:sldId id="325" r:id="rId55"/>
    <p:sldId id="320" r:id="rId56"/>
    <p:sldId id="321" r:id="rId57"/>
    <p:sldId id="322" r:id="rId58"/>
    <p:sldId id="326" r:id="rId59"/>
    <p:sldId id="327" r:id="rId60"/>
    <p:sldId id="328" r:id="rId61"/>
    <p:sldId id="329" r:id="rId62"/>
    <p:sldId id="333" r:id="rId63"/>
    <p:sldId id="330" r:id="rId64"/>
    <p:sldId id="331" r:id="rId65"/>
    <p:sldId id="332" r:id="rId66"/>
    <p:sldId id="334" r:id="rId67"/>
    <p:sldId id="335" r:id="rId68"/>
    <p:sldId id="337" r:id="rId69"/>
    <p:sldId id="336" r:id="rId70"/>
    <p:sldId id="338" r:id="rId71"/>
    <p:sldId id="340" r:id="rId72"/>
    <p:sldId id="341" r:id="rId73"/>
    <p:sldId id="342" r:id="rId74"/>
    <p:sldId id="346" r:id="rId75"/>
    <p:sldId id="347" r:id="rId76"/>
    <p:sldId id="348" r:id="rId77"/>
    <p:sldId id="343" r:id="rId78"/>
    <p:sldId id="344" r:id="rId79"/>
    <p:sldId id="345" r:id="rId80"/>
    <p:sldId id="356" r:id="rId81"/>
    <p:sldId id="349" r:id="rId82"/>
    <p:sldId id="350" r:id="rId83"/>
    <p:sldId id="351" r:id="rId84"/>
    <p:sldId id="352" r:id="rId85"/>
    <p:sldId id="357" r:id="rId86"/>
    <p:sldId id="353" r:id="rId87"/>
    <p:sldId id="354" r:id="rId88"/>
    <p:sldId id="358" r:id="rId89"/>
    <p:sldId id="359" r:id="rId90"/>
    <p:sldId id="360" r:id="rId91"/>
    <p:sldId id="361" r:id="rId92"/>
    <p:sldId id="365" r:id="rId93"/>
    <p:sldId id="366" r:id="rId94"/>
    <p:sldId id="367" r:id="rId95"/>
    <p:sldId id="362" r:id="rId96"/>
    <p:sldId id="363" r:id="rId97"/>
    <p:sldId id="364" r:id="rId98"/>
    <p:sldId id="375" r:id="rId99"/>
    <p:sldId id="369" r:id="rId100"/>
    <p:sldId id="370" r:id="rId101"/>
    <p:sldId id="371" r:id="rId102"/>
    <p:sldId id="377" r:id="rId103"/>
    <p:sldId id="378" r:id="rId104"/>
    <p:sldId id="379" r:id="rId105"/>
    <p:sldId id="372" r:id="rId106"/>
    <p:sldId id="376" r:id="rId107"/>
    <p:sldId id="373" r:id="rId108"/>
    <p:sldId id="374" r:id="rId109"/>
    <p:sldId id="381" r:id="rId110"/>
    <p:sldId id="380" r:id="rId111"/>
    <p:sldId id="382" r:id="rId112"/>
    <p:sldId id="383" r:id="rId113"/>
    <p:sldId id="384" r:id="rId114"/>
    <p:sldId id="385" r:id="rId115"/>
    <p:sldId id="386" r:id="rId116"/>
    <p:sldId id="390" r:id="rId117"/>
    <p:sldId id="387" r:id="rId118"/>
    <p:sldId id="388" r:id="rId119"/>
    <p:sldId id="389" r:id="rId120"/>
    <p:sldId id="276" r:id="rId121"/>
    <p:sldId id="266" r:id="rId122"/>
    <p:sldId id="268" r:id="rId123"/>
    <p:sldId id="269" r:id="rId124"/>
    <p:sldId id="270" r:id="rId125"/>
    <p:sldId id="271" r:id="rId126"/>
    <p:sldId id="272" r:id="rId1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D27EF48-64D5-4A6F-976B-C7129612D335}">
          <p14:sldIdLst>
            <p14:sldId id="256"/>
          </p14:sldIdLst>
        </p14:section>
        <p14:section name="High-Resolution Image Synthesis and Semantic Manipulation with Conditional GANs" id="{0D4FE64B-7544-46CD-9306-882C22D5ECC4}">
          <p14:sldIdLst>
            <p14:sldId id="259"/>
            <p14:sldId id="258"/>
            <p14:sldId id="257"/>
            <p14:sldId id="260"/>
            <p14:sldId id="264"/>
            <p14:sldId id="265"/>
            <p14:sldId id="261"/>
            <p14:sldId id="262"/>
            <p14:sldId id="263"/>
          </p14:sldIdLst>
        </p14:section>
        <p14:section name="Image Quality Assessment: From Error Visibility to Structural Similarity" id="{F6395D18-199D-4C97-BD57-88FE8C4F8528}">
          <p14:sldIdLst>
            <p14:sldId id="267"/>
            <p14:sldId id="277"/>
            <p14:sldId id="278"/>
            <p14:sldId id="279"/>
            <p14:sldId id="283"/>
            <p14:sldId id="280"/>
            <p14:sldId id="281"/>
            <p14:sldId id="282"/>
          </p14:sldIdLst>
        </p14:section>
        <p14:section name="Least Squares Generative Adversarial Networks" id="{CDF22082-BDC0-4487-BCE4-C283CB8DA638}">
          <p14:sldIdLst>
            <p14:sldId id="284"/>
            <p14:sldId id="285"/>
            <p14:sldId id="286"/>
            <p14:sldId id="287"/>
            <p14:sldId id="291"/>
            <p14:sldId id="292"/>
            <p14:sldId id="293"/>
            <p14:sldId id="294"/>
            <p14:sldId id="288"/>
            <p14:sldId id="289"/>
            <p14:sldId id="290"/>
          </p14:sldIdLst>
        </p14:section>
        <p14:section name="Deep Image Prior" id="{84B61459-8933-488D-8F01-8764B081A0A2}">
          <p14:sldIdLst>
            <p14:sldId id="295"/>
            <p14:sldId id="296"/>
            <p14:sldId id="297"/>
            <p14:sldId id="298"/>
            <p14:sldId id="302"/>
            <p14:sldId id="303"/>
            <p14:sldId id="299"/>
            <p14:sldId id="300"/>
            <p14:sldId id="301"/>
          </p14:sldIdLst>
        </p14:section>
        <p14:section name="AttnGAN: Fine-Grained Text to Image Generation with Attentional Generative Adversarial Networks" id="{0AA76F6A-C582-4F76-93CB-0DF5003841F9}">
          <p14:sldIdLst>
            <p14:sldId id="305"/>
            <p14:sldId id="306"/>
            <p14:sldId id="307"/>
            <p14:sldId id="308"/>
            <p14:sldId id="312"/>
            <p14:sldId id="314"/>
            <p14:sldId id="315"/>
            <p14:sldId id="316"/>
            <p14:sldId id="309"/>
            <p14:sldId id="310"/>
            <p14:sldId id="311"/>
          </p14:sldIdLst>
        </p14:section>
        <p14:section name="Medical Image Synthesis with Context-Aware Generative Adversarial Networks" id="{11AA69C9-2D42-4B2B-BAAE-4C8B7EA42AD3}">
          <p14:sldIdLst>
            <p14:sldId id="324"/>
            <p14:sldId id="317"/>
            <p14:sldId id="318"/>
            <p14:sldId id="319"/>
            <p14:sldId id="325"/>
            <p14:sldId id="320"/>
            <p14:sldId id="321"/>
            <p14:sldId id="322"/>
          </p14:sldIdLst>
        </p14:section>
        <p14:section name="PixelNN: Example-based Image Synthesis" id="{A219A3EA-D4E3-4C3C-A856-58BFBDCB9C15}">
          <p14:sldIdLst>
            <p14:sldId id="326"/>
            <p14:sldId id="327"/>
            <p14:sldId id="328"/>
            <p14:sldId id="329"/>
            <p14:sldId id="333"/>
            <p14:sldId id="330"/>
            <p14:sldId id="331"/>
            <p14:sldId id="332"/>
          </p14:sldIdLst>
        </p14:section>
        <p14:section name="Super-resolution reconstruction in frequency, image, and wavelet domains to reduce through-plane partial voluming in MRI" id="{488B4B55-0D08-4674-87E9-DCAD9C5BEB74}">
          <p14:sldIdLst>
            <p14:sldId id="334"/>
            <p14:sldId id="335"/>
            <p14:sldId id="337"/>
            <p14:sldId id="336"/>
          </p14:sldIdLst>
        </p14:section>
        <p14:section name="SegAN: Adversarial Network with Multi-scale L1 Loss for Medical Image Segmentation" id="{4A6BF94A-6B53-4DB3-9AB3-CF25C893CB65}">
          <p14:sldIdLst>
            <p14:sldId id="338"/>
            <p14:sldId id="340"/>
            <p14:sldId id="341"/>
            <p14:sldId id="342"/>
            <p14:sldId id="346"/>
            <p14:sldId id="347"/>
            <p14:sldId id="348"/>
            <p14:sldId id="343"/>
            <p14:sldId id="344"/>
            <p14:sldId id="345"/>
          </p14:sldIdLst>
        </p14:section>
        <p14:section name="NiftyNet: a deep-learning platform for medical imaging" id="{1E913944-7517-431B-A81F-051E1F87C478}">
          <p14:sldIdLst>
            <p14:sldId id="356"/>
            <p14:sldId id="349"/>
            <p14:sldId id="350"/>
            <p14:sldId id="351"/>
            <p14:sldId id="352"/>
            <p14:sldId id="357"/>
            <p14:sldId id="353"/>
            <p14:sldId id="354"/>
          </p14:sldIdLst>
        </p14:section>
        <p14:section name="Automatic Multi-organ Segmentation on Abdominal CT with Dense V-networks" id="{0B4EB939-2C92-4678-8176-8DB62BD39756}">
          <p14:sldIdLst>
            <p14:sldId id="358"/>
            <p14:sldId id="359"/>
            <p14:sldId id="360"/>
            <p14:sldId id="361"/>
            <p14:sldId id="365"/>
            <p14:sldId id="366"/>
            <p14:sldId id="367"/>
            <p14:sldId id="362"/>
            <p14:sldId id="363"/>
            <p14:sldId id="364"/>
          </p14:sldIdLst>
        </p14:section>
        <p14:section name="Learning Discrete Representations via Information Maximizing Self-Augmented Training" id="{540BD5A8-4E82-47D6-B4F0-30B51AF73E52}">
          <p14:sldIdLst>
            <p14:sldId id="375"/>
            <p14:sldId id="369"/>
            <p14:sldId id="370"/>
            <p14:sldId id="371"/>
            <p14:sldId id="377"/>
            <p14:sldId id="378"/>
            <p14:sldId id="379"/>
            <p14:sldId id="372"/>
            <p14:sldId id="376"/>
            <p14:sldId id="373"/>
            <p14:sldId id="374"/>
          </p14:sldIdLst>
        </p14:section>
        <p14:section name="20180226 Ian goodfellow おすすめ論文" id="{F91158FE-0A10-40B3-B570-D7B952A6B674}">
          <p14:sldIdLst>
            <p14:sldId id="381"/>
            <p14:sldId id="380"/>
            <p14:sldId id="382"/>
          </p14:sldIdLst>
        </p14:section>
        <p14:section name="SPECTRAL NORMALIZATION FOR GENERATIVE ADVERSARIAL NETWORKS" id="{2161B329-FA3A-4062-99AB-3779610DFAC2}">
          <p14:sldIdLst>
            <p14:sldId id="383"/>
            <p14:sldId id="384"/>
            <p14:sldId id="385"/>
            <p14:sldId id="386"/>
            <p14:sldId id="390"/>
            <p14:sldId id="387"/>
            <p14:sldId id="388"/>
            <p14:sldId id="389"/>
          </p14:sldIdLst>
        </p14:section>
        <p14:section name="落合陽一流サーベイ" id="{E1B715C5-0EB7-4092-962E-516AB4B424AB}">
          <p14:sldIdLst>
            <p14:sldId id="276"/>
            <p14:sldId id="266"/>
            <p14:sldId id="268"/>
            <p14:sldId id="269"/>
            <p14:sldId id="270"/>
            <p14:sldId id="271"/>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8" d="100"/>
          <a:sy n="118" d="100"/>
        </p:scale>
        <p:origin x="138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0FDA7A1E-D9BF-4DF4-BEDD-7C5AD6F4BFC5}"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DA7A1E-D9BF-4DF4-BEDD-7C5AD6F4BFC5}"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CE0ECA18-E216-471D-9D73-817DF02C01A3}" type="datetimeFigureOut">
              <a:rPr kumimoji="1" lang="ja-JP" altLang="en-US" smtClean="0"/>
              <a:t>2018/4/27</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0FDA7A1E-D9BF-4DF4-BEDD-7C5AD6F4BFC5}"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E0ECA18-E216-471D-9D73-817DF02C01A3}" type="datetimeFigureOut">
              <a:rPr kumimoji="1" lang="ja-JP" altLang="en-US" smtClean="0"/>
              <a:t>2018/4/27</a:t>
            </a:fld>
            <a:endParaRPr kumimoji="1" lang="ja-JP" altLang="en-US"/>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DA7A1E-D9BF-4DF4-BEDD-7C5AD6F4BFC5}"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0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t.co/ILjuNWzDcM" TargetMode="External"/><Relationship Id="rId2" Type="http://schemas.openxmlformats.org/officeDocument/2006/relationships/hyperlink" Target="https://t.co/xM68fLD8KI"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en-US" altLang="ja-JP" dirty="0" smtClean="0"/>
              <a:t>2017-2018 tozawa</a:t>
            </a:r>
            <a:endParaRPr kumimoji="1" lang="ja-JP" altLang="en-US" dirty="0"/>
          </a:p>
        </p:txBody>
      </p:sp>
      <p:sp>
        <p:nvSpPr>
          <p:cNvPr id="2" name="タイトル 1"/>
          <p:cNvSpPr>
            <a:spLocks noGrp="1"/>
          </p:cNvSpPr>
          <p:nvPr>
            <p:ph type="ctrTitle"/>
          </p:nvPr>
        </p:nvSpPr>
        <p:spPr/>
        <p:txBody>
          <a:bodyPr/>
          <a:lstStyle/>
          <a:p>
            <a:r>
              <a:rPr kumimoji="1" lang="en-US" altLang="ja-JP" dirty="0" smtClean="0"/>
              <a:t>Paper</a:t>
            </a:r>
            <a:r>
              <a:rPr kumimoji="1" lang="ja-JP" altLang="en-US" dirty="0" smtClean="0"/>
              <a:t> </a:t>
            </a:r>
            <a:r>
              <a:rPr lang="en-US" altLang="ja-JP" dirty="0"/>
              <a:t>S</a:t>
            </a:r>
            <a:r>
              <a:rPr kumimoji="1" lang="en-US" altLang="ja-JP" dirty="0" smtClean="0"/>
              <a:t>urvey</a:t>
            </a:r>
            <a:endParaRPr kumimoji="1" lang="ja-JP" altLang="en-US" dirty="0"/>
          </a:p>
        </p:txBody>
      </p:sp>
    </p:spTree>
    <p:extLst>
      <p:ext uri="{BB962C8B-B14F-4D97-AF65-F5344CB8AC3E}">
        <p14:creationId xmlns:p14="http://schemas.microsoft.com/office/powerpoint/2010/main" val="4027296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[33]</a:t>
            </a:r>
            <a:r>
              <a:rPr lang="en-US" altLang="ja-JP" dirty="0"/>
              <a:t> J. Li, X. Liang, Y. Wei, T. Xu, J. Feng, and S. Yan. Perceptual generative adversarial networks for small object detection. In IEEE Conference on Computer Vision and Pattern Recognition (CVPR), 2017</a:t>
            </a:r>
            <a:r>
              <a:rPr lang="en-US" altLang="ja-JP" dirty="0" smtClean="0"/>
              <a:t>.</a:t>
            </a:r>
          </a:p>
          <a:p>
            <a:endParaRPr kumimoji="1" lang="en-US" altLang="ja-JP" dirty="0" smtClean="0"/>
          </a:p>
          <a:p>
            <a:r>
              <a:rPr kumimoji="1" lang="en-US" altLang="ja-JP" dirty="0" smtClean="0"/>
              <a:t>[37]</a:t>
            </a:r>
            <a:r>
              <a:rPr lang="en-US" altLang="ja-JP" dirty="0"/>
              <a:t> X. Mao, Q. Li, H. </a:t>
            </a:r>
            <a:r>
              <a:rPr lang="en-US" altLang="ja-JP" dirty="0" err="1"/>
              <a:t>Xie</a:t>
            </a:r>
            <a:r>
              <a:rPr lang="en-US" altLang="ja-JP" dirty="0"/>
              <a:t>, R. Y. Lau, Z. Wang, and S. P. </a:t>
            </a:r>
            <a:r>
              <a:rPr lang="en-US" altLang="ja-JP" dirty="0" err="1"/>
              <a:t>Smolley</a:t>
            </a:r>
            <a:r>
              <a:rPr lang="en-US" altLang="ja-JP" dirty="0"/>
              <a:t>. Least squares generative adversarial networks. In IEEE International Conference on Computer Vision (ICCV), 2017. </a:t>
            </a:r>
            <a:endParaRPr kumimoji="1" lang="ja-JP" altLang="en-US" dirty="0"/>
          </a:p>
        </p:txBody>
      </p:sp>
    </p:spTree>
    <p:extLst>
      <p:ext uri="{BB962C8B-B14F-4D97-AF65-F5344CB8AC3E}">
        <p14:creationId xmlns:p14="http://schemas.microsoft.com/office/powerpoint/2010/main" val="15043981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pPr marL="0" indent="0">
              <a:buNone/>
            </a:pPr>
            <a:r>
              <a:rPr kumimoji="1" lang="ja-JP" altLang="en-US" sz="2000" dirty="0" smtClean="0"/>
              <a:t>比較として，</a:t>
            </a:r>
            <a:endParaRPr kumimoji="1" lang="en-US" altLang="ja-JP" sz="2000" dirty="0" smtClean="0"/>
          </a:p>
          <a:p>
            <a:r>
              <a:rPr kumimoji="1" lang="en-US" altLang="ja-JP" sz="2000" dirty="0" smtClean="0"/>
              <a:t>K-means</a:t>
            </a:r>
          </a:p>
          <a:p>
            <a:r>
              <a:rPr lang="en-US" altLang="ja-JP" sz="2000" dirty="0" smtClean="0"/>
              <a:t>DEC</a:t>
            </a:r>
          </a:p>
          <a:p>
            <a:r>
              <a:rPr kumimoji="1" lang="en-US" altLang="ja-JP" sz="2000" dirty="0" err="1" smtClean="0"/>
              <a:t>Denosing</a:t>
            </a:r>
            <a:r>
              <a:rPr kumimoji="1" lang="en-US" altLang="ja-JP" sz="2000" dirty="0" smtClean="0"/>
              <a:t> </a:t>
            </a:r>
            <a:r>
              <a:rPr kumimoji="1" lang="en-US" altLang="ja-JP" sz="2000" dirty="0" err="1" smtClean="0"/>
              <a:t>autoencoder</a:t>
            </a:r>
            <a:r>
              <a:rPr kumimoji="1" lang="en-US" altLang="ja-JP" sz="2000" dirty="0" smtClean="0"/>
              <a:t> + K-means</a:t>
            </a:r>
          </a:p>
          <a:p>
            <a:pPr marL="0" indent="0">
              <a:buNone/>
            </a:pPr>
            <a:r>
              <a:rPr lang="ja-JP" altLang="en-US" sz="2000" dirty="0" smtClean="0"/>
              <a:t>を使用</a:t>
            </a:r>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3794597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normAutofit/>
              </a:bodyPr>
              <a:lstStyle/>
              <a:p>
                <a:r>
                  <a:rPr lang="en-US" altLang="ja-JP" sz="2000" dirty="0" smtClean="0"/>
                  <a:t>Informaion</a:t>
                </a:r>
                <a:r>
                  <a:rPr lang="en-US" altLang="ja-JP" sz="2000" dirty="0"/>
                  <a:t> </a:t>
                </a:r>
                <a:r>
                  <a:rPr lang="en-US" altLang="ja-JP" sz="2000" dirty="0" err="1"/>
                  <a:t>Maxmizing</a:t>
                </a:r>
                <a:r>
                  <a:rPr lang="en-US" altLang="ja-JP" sz="2000" dirty="0"/>
                  <a:t> Self-Augmented </a:t>
                </a:r>
                <a:r>
                  <a:rPr lang="en-US" altLang="ja-JP" sz="2000" dirty="0" smtClean="0"/>
                  <a:t>Training(IMSAT)</a:t>
                </a:r>
              </a:p>
              <a:p>
                <a:pPr marL="0" indent="0">
                  <a:buNone/>
                </a:pPr>
                <a:r>
                  <a:rPr kumimoji="1" lang="en-US" altLang="ja-JP" sz="2000" dirty="0" smtClean="0"/>
                  <a:t>1</a:t>
                </a:r>
                <a:r>
                  <a:rPr kumimoji="1" lang="ja-JP" altLang="en-US" sz="2000" dirty="0" err="1" smtClean="0"/>
                  <a:t>．</a:t>
                </a:r>
                <a:r>
                  <a:rPr kumimoji="1" lang="en-US" altLang="ja-JP" sz="2000" dirty="0" smtClean="0"/>
                  <a:t>Information maximization</a:t>
                </a:r>
              </a:p>
              <a:p>
                <a:pPr marL="0" indent="0">
                  <a:buNone/>
                </a:pPr>
                <a:r>
                  <a:rPr kumimoji="1" lang="ja-JP" altLang="en-US" sz="2000" dirty="0" smtClean="0"/>
                  <a:t>複数出力確率的分類器</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𝜃</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𝑦</m:t>
                        </m:r>
                      </m:e>
                      <m:sub>
                        <m:r>
                          <a:rPr kumimoji="1" lang="en-US" altLang="ja-JP" sz="2000" b="0" i="1" smtClean="0">
                            <a:latin typeface="Cambria Math" panose="02040503050406030204" pitchFamily="18" charset="0"/>
                          </a:rPr>
                          <m:t>𝑀</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oMath>
                </a14:m>
                <a:r>
                  <a:rPr kumimoji="1" lang="ja-JP" altLang="en-US" sz="2000" dirty="0" smtClean="0"/>
                  <a:t>を学習すること</a:t>
                </a:r>
                <a:endParaRPr kumimoji="1" lang="en-US" altLang="ja-JP" sz="2000" dirty="0" smtClean="0"/>
              </a:p>
              <a:p>
                <a:pPr marL="0" indent="0">
                  <a:buNone/>
                </a:pPr>
                <a:r>
                  <a:rPr lang="ja-JP" altLang="en-US" sz="2000" dirty="0" smtClean="0"/>
                  <a:t>これは，似た入力を似た表現に写像する</a:t>
                </a:r>
                <a:endParaRPr lang="en-US" altLang="ja-JP" sz="2000" dirty="0" smtClean="0"/>
              </a:p>
              <a:p>
                <a:pPr marL="0" indent="0">
                  <a:buNone/>
                </a:pPr>
                <a:r>
                  <a:rPr kumimoji="1" lang="ja-JP" altLang="en-US" sz="2000" dirty="0" smtClean="0"/>
                  <a:t>単純化のために，条件付き確率</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𝜃</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a:latin typeface="Cambria Math" panose="02040503050406030204" pitchFamily="18" charset="0"/>
                          </a:rPr>
                          <m:t>𝑀</m:t>
                        </m:r>
                      </m:sub>
                    </m:sSub>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oMath>
                </a14:m>
                <a:r>
                  <a:rPr kumimoji="1" lang="ja-JP" altLang="en-US" sz="2000" dirty="0" smtClean="0"/>
                  <a:t>を</a:t>
                </a:r>
                <a:r>
                  <a:rPr kumimoji="1" lang="en-US" altLang="ja-JP" sz="2000" dirty="0" smtClean="0"/>
                  <a:t>DNN</a:t>
                </a:r>
                <a:r>
                  <a:rPr kumimoji="1" lang="ja-JP" altLang="en-US" sz="2000" dirty="0" smtClean="0"/>
                  <a:t>によってモデル化する．</a:t>
                </a: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0">
                <a:blip r:embed="rId2"/>
                <a:stretch>
                  <a:fillRect l="-784" t="-800" r="-784"/>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3442518" y="3933056"/>
            <a:ext cx="2716163" cy="2730056"/>
          </a:xfrm>
          <a:prstGeom prst="rect">
            <a:avLst/>
          </a:prstGeom>
        </p:spPr>
      </p:pic>
    </p:spTree>
    <p:extLst>
      <p:ext uri="{BB962C8B-B14F-4D97-AF65-F5344CB8AC3E}">
        <p14:creationId xmlns:p14="http://schemas.microsoft.com/office/powerpoint/2010/main" val="17943277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914400" y="1447800"/>
                <a:ext cx="7772400" cy="5293568"/>
              </a:xfrm>
            </p:spPr>
            <p:txBody>
              <a:bodyPr>
                <a:normAutofit/>
              </a:bodyPr>
              <a:lstStyle/>
              <a:p>
                <a:r>
                  <a:rPr kumimoji="1" lang="ja-JP" altLang="en-US" sz="2000" dirty="0" smtClean="0"/>
                  <a:t>入力と離散表現間の</a:t>
                </a:r>
                <a:r>
                  <a:rPr kumimoji="1" lang="en-US" altLang="ja-JP" sz="2000" dirty="0" smtClean="0"/>
                  <a:t>MI</a:t>
                </a:r>
                <a:r>
                  <a:rPr kumimoji="1" lang="ja-JP" altLang="en-US" sz="2000" dirty="0" smtClean="0"/>
                  <a:t>を最大化する．</a:t>
                </a:r>
                <a:endParaRPr kumimoji="1" lang="en-US" altLang="ja-JP" sz="2000" dirty="0" smtClean="0"/>
              </a:p>
              <a:p>
                <a:endParaRPr lang="en-US" altLang="ja-JP" sz="2000" dirty="0"/>
              </a:p>
              <a:p>
                <a:endParaRPr kumimoji="1" lang="en-US" altLang="ja-JP" sz="2000" dirty="0" smtClean="0"/>
              </a:p>
              <a:p>
                <a:r>
                  <a:rPr lang="en-US" altLang="ja-JP" sz="2000" dirty="0" smtClean="0"/>
                  <a:t>SAT</a:t>
                </a:r>
                <a:r>
                  <a:rPr lang="ja-JP" altLang="en-US" sz="2000" dirty="0" smtClean="0"/>
                  <a:t>（</a:t>
                </a:r>
                <a:r>
                  <a:rPr lang="en-US" altLang="ja-JP" sz="2000" dirty="0" smtClean="0"/>
                  <a:t>Self-Augmented Training</a:t>
                </a:r>
                <a:r>
                  <a:rPr lang="ja-JP" altLang="en-US" sz="2000" dirty="0" smtClean="0"/>
                  <a:t>）</a:t>
                </a:r>
                <a:endParaRPr kumimoji="1" lang="en-US" altLang="ja-JP" sz="2000" dirty="0" smtClean="0"/>
              </a:p>
              <a:p>
                <a:pPr marL="0" indent="0">
                  <a:buNone/>
                </a:pPr>
                <a:r>
                  <a:rPr kumimoji="1" lang="ja-JP" altLang="en-US" sz="2000" dirty="0" smtClean="0"/>
                  <a:t>原データ点と</a:t>
                </a:r>
                <a:r>
                  <a:rPr kumimoji="1" lang="en-US" altLang="ja-JP" sz="2000" dirty="0" smtClean="0"/>
                  <a:t>augmented</a:t>
                </a:r>
                <a:r>
                  <a:rPr kumimoji="1" lang="ja-JP" altLang="en-US" sz="2000" dirty="0" smtClean="0"/>
                  <a:t>データ点間の相違点の表現を制約する</a:t>
                </a:r>
                <a:endParaRPr kumimoji="1" lang="en-US" altLang="ja-JP" sz="2000" dirty="0" smtClean="0"/>
              </a:p>
              <a:p>
                <a:pPr marL="0" indent="0">
                  <a:buNone/>
                </a:pPr>
                <a:r>
                  <a:rPr lang="ja-JP" altLang="en-US" sz="2000" dirty="0"/>
                  <a:t>データ点</a:t>
                </a:r>
                <a:r>
                  <a:rPr lang="en-US" altLang="ja-JP" sz="2000" dirty="0"/>
                  <a:t>x</a:t>
                </a:r>
                <a:r>
                  <a:rPr lang="ja-JP" altLang="en-US" sz="2000" dirty="0" smtClean="0"/>
                  <a:t>で作られた</a:t>
                </a:r>
                <a:r>
                  <a:rPr lang="en-US" altLang="ja-JP" sz="2000" dirty="0" smtClean="0"/>
                  <a:t>SAT</a:t>
                </a:r>
                <a:r>
                  <a:rPr lang="ja-JP" altLang="en-US" sz="2000" dirty="0" smtClean="0"/>
                  <a:t>の正則化は</a:t>
                </a:r>
                <a:endParaRPr lang="en-US" altLang="ja-JP" sz="2000" dirty="0" smtClean="0"/>
              </a:p>
              <a:p>
                <a:pPr marL="0" indent="0">
                  <a:buNone/>
                </a:pPr>
                <a:endParaRPr kumimoji="1" lang="en-US" altLang="ja-JP" sz="2000" dirty="0"/>
              </a:p>
              <a:p>
                <a:pPr marL="0" indent="0">
                  <a:buNone/>
                </a:pPr>
                <a:endParaRPr lang="en-US" altLang="ja-JP" sz="2000" dirty="0" smtClean="0"/>
              </a:p>
              <a:p>
                <a:pPr marL="0" indent="0">
                  <a:buNone/>
                </a:pPr>
                <a:endParaRPr kumimoji="1" lang="en-US" altLang="ja-JP" sz="2000" dirty="0"/>
              </a:p>
              <a:p>
                <a:pPr marL="0" indent="0">
                  <a:buNone/>
                </a:pP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acc>
                          <m:accPr>
                            <m:chr m:val="̂"/>
                            <m:ctrlPr>
                              <a:rPr lang="en-US" altLang="ja-JP" sz="2000" i="1" smtClean="0">
                                <a:latin typeface="Cambria Math" panose="02040503050406030204" pitchFamily="18" charset="0"/>
                              </a:rPr>
                            </m:ctrlPr>
                          </m:accPr>
                          <m:e>
                            <m:r>
                              <a:rPr lang="en-US" altLang="ja-JP" sz="2000" i="1">
                                <a:latin typeface="Cambria Math" panose="02040503050406030204" pitchFamily="18" charset="0"/>
                              </a:rPr>
                              <m:t>𝜃</m:t>
                            </m:r>
                          </m:e>
                        </m:acc>
                      </m:sub>
                    </m:sSub>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𝑚</m:t>
                        </m:r>
                      </m:sub>
                    </m:sSub>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oMath>
                </a14:m>
                <a:r>
                  <a:rPr kumimoji="1" lang="ja-JP" altLang="en-US" sz="2000" dirty="0" smtClean="0"/>
                  <a:t>：原データ点</a:t>
                </a:r>
                <a:r>
                  <a:rPr kumimoji="1" lang="en-US" altLang="ja-JP" sz="2000" dirty="0" smtClean="0"/>
                  <a:t>x</a:t>
                </a:r>
                <a:r>
                  <a:rPr kumimoji="1" lang="ja-JP" altLang="en-US" sz="2000" dirty="0" smtClean="0"/>
                  <a:t>の予測</a:t>
                </a:r>
                <a:endParaRPr kumimoji="1" lang="en-US" altLang="ja-JP" sz="2000" dirty="0" smtClean="0"/>
              </a:p>
              <a:p>
                <a:pPr marL="0" indent="0">
                  <a:buNone/>
                </a:pPr>
                <a14:m>
                  <m:oMath xmlns:m="http://schemas.openxmlformats.org/officeDocument/2006/math">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𝜃</m:t>
                        </m:r>
                      </m:e>
                    </m:acc>
                  </m:oMath>
                </a14:m>
                <a:r>
                  <a:rPr kumimoji="1" lang="ja-JP" altLang="en-US" sz="2000" dirty="0" smtClean="0"/>
                  <a:t>：現在のネットワークのパラメータ</a:t>
                </a:r>
                <a:endParaRPr kumimoji="1" lang="en-US" altLang="ja-JP" sz="2000" dirty="0" smtClean="0"/>
              </a:p>
              <a:p>
                <a:pPr marL="0" indent="0">
                  <a:buNone/>
                </a:pPr>
                <a:r>
                  <a:rPr kumimoji="1" lang="ja-JP" altLang="en-US" sz="2000" dirty="0" smtClean="0"/>
                  <a:t>式</a:t>
                </a:r>
                <a:r>
                  <a:rPr kumimoji="1" lang="en-US" altLang="ja-JP" sz="2000" dirty="0" smtClean="0"/>
                  <a:t>3</a:t>
                </a:r>
                <a:r>
                  <a:rPr kumimoji="1" lang="ja-JP" altLang="en-US" sz="2000" dirty="0" smtClean="0"/>
                  <a:t>は，</a:t>
                </a:r>
                <a:r>
                  <a:rPr kumimoji="1" lang="en-US" altLang="ja-JP" sz="2000" dirty="0" smtClean="0"/>
                  <a:t>Augmented</a:t>
                </a:r>
                <a:r>
                  <a:rPr lang="ja-JP" altLang="en-US" sz="2000" dirty="0" smtClean="0"/>
                  <a:t>データの表現は，それらの原データに近づけられる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914400" y="1447800"/>
                <a:ext cx="7772400" cy="5293568"/>
              </a:xfrm>
              <a:blipFill rotWithShape="0">
                <a:blip r:embed="rId2"/>
                <a:stretch>
                  <a:fillRect l="-784" t="-1037"/>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3519487" y="1844824"/>
            <a:ext cx="2562225" cy="533400"/>
          </a:xfrm>
          <a:prstGeom prst="rect">
            <a:avLst/>
          </a:prstGeom>
        </p:spPr>
      </p:pic>
      <p:pic>
        <p:nvPicPr>
          <p:cNvPr id="5" name="図 4"/>
          <p:cNvPicPr>
            <a:picLocks noChangeAspect="1"/>
          </p:cNvPicPr>
          <p:nvPr/>
        </p:nvPicPr>
        <p:blipFill>
          <a:blip r:embed="rId4"/>
          <a:stretch>
            <a:fillRect/>
          </a:stretch>
        </p:blipFill>
        <p:spPr>
          <a:xfrm>
            <a:off x="3086099" y="3733800"/>
            <a:ext cx="3429000" cy="819150"/>
          </a:xfrm>
          <a:prstGeom prst="rect">
            <a:avLst/>
          </a:prstGeom>
        </p:spPr>
      </p:pic>
    </p:spTree>
    <p:extLst>
      <p:ext uri="{BB962C8B-B14F-4D97-AF65-F5344CB8AC3E}">
        <p14:creationId xmlns:p14="http://schemas.microsoft.com/office/powerpoint/2010/main" val="32473431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a:xfrm>
            <a:off x="914400" y="1447800"/>
            <a:ext cx="7772400" cy="5293568"/>
          </a:xfrm>
        </p:spPr>
        <p:txBody>
          <a:bodyPr>
            <a:normAutofit/>
          </a:bodyPr>
          <a:lstStyle/>
          <a:p>
            <a:r>
              <a:rPr lang="en-US" altLang="ja-JP" sz="2000" dirty="0" smtClean="0"/>
              <a:t>SAT</a:t>
            </a:r>
            <a:r>
              <a:rPr lang="ja-JP" altLang="en-US" sz="2000" dirty="0" smtClean="0"/>
              <a:t>による正則化は，全ての訓練データ点にわたって平均化される</a:t>
            </a:r>
            <a:endParaRPr lang="en-US" altLang="ja-JP" sz="2000" dirty="0" smtClean="0"/>
          </a:p>
          <a:p>
            <a:endParaRPr lang="en-US" altLang="ja-JP" sz="2000" dirty="0"/>
          </a:p>
          <a:p>
            <a:endParaRPr lang="en-US" altLang="ja-JP" sz="2000" dirty="0" smtClean="0"/>
          </a:p>
          <a:p>
            <a:r>
              <a:rPr lang="en-US" altLang="ja-JP" sz="2000" dirty="0" smtClean="0"/>
              <a:t>Augmentation function T</a:t>
            </a:r>
            <a:endParaRPr lang="en-US" altLang="ja-JP" sz="2000" dirty="0"/>
          </a:p>
          <a:p>
            <a:r>
              <a:rPr lang="ja-JP" altLang="en-US" sz="2000" dirty="0" smtClean="0"/>
              <a:t>より一般的な特定のアプリケーションに依存しない</a:t>
            </a:r>
            <a:r>
              <a:rPr lang="en-US" altLang="ja-JP" sz="2000" dirty="0" err="1" smtClean="0"/>
              <a:t>aug.</a:t>
            </a:r>
            <a:r>
              <a:rPr lang="en-US" altLang="ja-JP" sz="2000" dirty="0" smtClean="0"/>
              <a:t> function</a:t>
            </a:r>
            <a:r>
              <a:rPr lang="ja-JP" altLang="en-US" sz="2000" dirty="0" smtClean="0"/>
              <a:t>が，考慮できる</a:t>
            </a:r>
            <a:endParaRPr lang="en-US" altLang="ja-JP" sz="2000" dirty="0" smtClean="0"/>
          </a:p>
          <a:p>
            <a:r>
              <a:rPr lang="ja-JP" altLang="en-US" sz="2000" dirty="0" smtClean="0"/>
              <a:t>例えば，局所摂動である．</a:t>
            </a:r>
            <a:endParaRPr lang="en-US" altLang="ja-JP" sz="2000" dirty="0" smtClean="0"/>
          </a:p>
          <a:p>
            <a:endParaRPr lang="en-US" altLang="ja-JP" sz="2000" dirty="0" smtClean="0"/>
          </a:p>
          <a:p>
            <a:r>
              <a:rPr kumimoji="1" lang="ja-JP" altLang="en-US" sz="2000" dirty="0" err="1" smtClean="0"/>
              <a:t>ｒ</a:t>
            </a:r>
            <a:r>
              <a:rPr kumimoji="1" lang="ja-JP" altLang="en-US" sz="2000" dirty="0" smtClean="0"/>
              <a:t>は小さな摂動，データ点の意味を変化させない</a:t>
            </a:r>
            <a:endParaRPr kumimoji="1" lang="en-US" altLang="ja-JP" sz="2000" dirty="0" smtClean="0"/>
          </a:p>
          <a:p>
            <a:r>
              <a:rPr kumimoji="1" lang="en-US" altLang="ja-JP" sz="2000" dirty="0" smtClean="0"/>
              <a:t>SAT</a:t>
            </a:r>
            <a:r>
              <a:rPr kumimoji="1" lang="ja-JP" altLang="en-US" sz="2000" dirty="0" smtClean="0"/>
              <a:t>における局所摂動の使用は局所的不変であるデータ表現を進める</a:t>
            </a:r>
            <a:endParaRPr kumimoji="1"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3214687" y="2132856"/>
            <a:ext cx="3171825" cy="542925"/>
          </a:xfrm>
          <a:prstGeom prst="rect">
            <a:avLst/>
          </a:prstGeom>
        </p:spPr>
      </p:pic>
      <p:pic>
        <p:nvPicPr>
          <p:cNvPr id="5" name="図 4"/>
          <p:cNvPicPr>
            <a:picLocks noChangeAspect="1"/>
          </p:cNvPicPr>
          <p:nvPr/>
        </p:nvPicPr>
        <p:blipFill>
          <a:blip r:embed="rId3"/>
          <a:stretch>
            <a:fillRect/>
          </a:stretch>
        </p:blipFill>
        <p:spPr>
          <a:xfrm>
            <a:off x="3491880" y="4365104"/>
            <a:ext cx="2400300" cy="352425"/>
          </a:xfrm>
          <a:prstGeom prst="rect">
            <a:avLst/>
          </a:prstGeom>
        </p:spPr>
      </p:pic>
      <p:pic>
        <p:nvPicPr>
          <p:cNvPr id="6" name="図 5"/>
          <p:cNvPicPr>
            <a:picLocks noChangeAspect="1"/>
          </p:cNvPicPr>
          <p:nvPr/>
        </p:nvPicPr>
        <p:blipFill>
          <a:blip r:embed="rId4"/>
          <a:stretch>
            <a:fillRect/>
          </a:stretch>
        </p:blipFill>
        <p:spPr>
          <a:xfrm>
            <a:off x="3052761" y="5805264"/>
            <a:ext cx="3495675" cy="885825"/>
          </a:xfrm>
          <a:prstGeom prst="rect">
            <a:avLst/>
          </a:prstGeom>
        </p:spPr>
      </p:pic>
    </p:spTree>
    <p:extLst>
      <p:ext uri="{BB962C8B-B14F-4D97-AF65-F5344CB8AC3E}">
        <p14:creationId xmlns:p14="http://schemas.microsoft.com/office/powerpoint/2010/main" val="8530397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2</a:t>
            </a:r>
            <a:r>
              <a:rPr kumimoji="1" lang="ja-JP" altLang="en-US" sz="2000" dirty="0" err="1" smtClean="0"/>
              <a:t>つの</a:t>
            </a:r>
            <a:r>
              <a:rPr kumimoji="1" lang="ja-JP" altLang="en-US" sz="2000" dirty="0" smtClean="0"/>
              <a:t>表現正則化手法に基づくは，</a:t>
            </a:r>
            <a:r>
              <a:rPr kumimoji="1" lang="en-US" altLang="ja-JP" sz="2000" dirty="0" smtClean="0"/>
              <a:t>RPT</a:t>
            </a:r>
            <a:r>
              <a:rPr kumimoji="1" lang="ja-JP" altLang="en-US" sz="2000" dirty="0" err="1" smtClean="0"/>
              <a:t>，</a:t>
            </a:r>
            <a:r>
              <a:rPr kumimoji="1" lang="en-US" altLang="ja-JP" sz="2000" dirty="0" smtClean="0"/>
              <a:t>VAT</a:t>
            </a:r>
            <a:r>
              <a:rPr kumimoji="1" lang="ja-JP" altLang="en-US" sz="2000" dirty="0" smtClean="0"/>
              <a:t>がある．</a:t>
            </a:r>
            <a:endParaRPr kumimoji="1" lang="en-US" altLang="ja-JP" sz="2000" dirty="0" smtClean="0"/>
          </a:p>
          <a:p>
            <a:r>
              <a:rPr lang="en-US" altLang="ja-JP" sz="2000" dirty="0" smtClean="0"/>
              <a:t>RPT</a:t>
            </a:r>
            <a:r>
              <a:rPr lang="ja-JP" altLang="en-US" sz="2000" dirty="0" smtClean="0"/>
              <a:t>では，摂動</a:t>
            </a:r>
            <a:r>
              <a:rPr lang="en-US" altLang="ja-JP" sz="2000" dirty="0" smtClean="0"/>
              <a:t>r</a:t>
            </a:r>
            <a:r>
              <a:rPr lang="ja-JP" altLang="en-US" sz="2000" dirty="0" smtClean="0"/>
              <a:t>は</a:t>
            </a:r>
            <a:r>
              <a:rPr lang="en-US" altLang="ja-JP" sz="2000" dirty="0" smtClean="0"/>
              <a:t>hyper-sphere</a:t>
            </a:r>
            <a:r>
              <a:rPr lang="ja-JP" altLang="en-US" sz="2000" dirty="0" smtClean="0"/>
              <a:t>からランダムにサンプルされる．</a:t>
            </a:r>
            <a:endParaRPr lang="en-US" altLang="ja-JP" sz="2000" dirty="0" smtClean="0"/>
          </a:p>
          <a:p>
            <a:r>
              <a:rPr lang="ja-JP" altLang="en-US" sz="2000" dirty="0" smtClean="0"/>
              <a:t>一方，</a:t>
            </a:r>
            <a:r>
              <a:rPr lang="en-US" altLang="ja-JP" sz="2000" dirty="0" smtClean="0"/>
              <a:t>VAT</a:t>
            </a:r>
            <a:r>
              <a:rPr lang="ja-JP" altLang="en-US" sz="2000" dirty="0" smtClean="0"/>
              <a:t>では，摂動</a:t>
            </a:r>
            <a:r>
              <a:rPr lang="en-US" altLang="ja-JP" sz="2000" dirty="0" smtClean="0"/>
              <a:t>r</a:t>
            </a:r>
            <a:r>
              <a:rPr lang="ja-JP" altLang="en-US" sz="2000" dirty="0" smtClean="0"/>
              <a:t>は</a:t>
            </a:r>
            <a:r>
              <a:rPr lang="en-US" altLang="ja-JP" sz="2000" dirty="0" smtClean="0"/>
              <a:t>adversarial direction</a:t>
            </a:r>
            <a:r>
              <a:rPr lang="ja-JP" altLang="en-US" sz="2000" dirty="0" smtClean="0"/>
              <a:t>であるために選ばれる．</a:t>
            </a:r>
            <a:endParaRPr lang="en-US" altLang="ja-JP" sz="2000" dirty="0" smtClean="0"/>
          </a:p>
          <a:p>
            <a:endParaRPr lang="en-US" altLang="ja-JP" sz="2000" dirty="0"/>
          </a:p>
          <a:p>
            <a:endParaRPr lang="en-US" altLang="ja-JP" sz="2000" dirty="0" smtClean="0"/>
          </a:p>
          <a:p>
            <a:r>
              <a:rPr lang="ja-JP" altLang="en-US" sz="2000" dirty="0" smtClean="0"/>
              <a:t>式</a:t>
            </a:r>
            <a:r>
              <a:rPr lang="en-US" altLang="ja-JP" sz="2000" dirty="0" smtClean="0"/>
              <a:t>6</a:t>
            </a:r>
            <a:r>
              <a:rPr lang="ja-JP" altLang="en-US" sz="2000" dirty="0" smtClean="0"/>
              <a:t>は，以下を参照してね</a:t>
            </a:r>
            <a:endParaRPr lang="en-US" altLang="ja-JP" sz="2000" dirty="0" smtClean="0"/>
          </a:p>
          <a:p>
            <a:r>
              <a:rPr lang="en-US" altLang="ja-JP" sz="2000" dirty="0" err="1"/>
              <a:t>Miyato</a:t>
            </a:r>
            <a:r>
              <a:rPr lang="en-US" altLang="ja-JP" sz="2000" dirty="0"/>
              <a:t>, </a:t>
            </a:r>
            <a:r>
              <a:rPr lang="en-US" altLang="ja-JP" sz="2000" dirty="0" err="1"/>
              <a:t>Takeru</a:t>
            </a:r>
            <a:r>
              <a:rPr lang="en-US" altLang="ja-JP" sz="2000" dirty="0"/>
              <a:t>, Maeda, Shin-</a:t>
            </a:r>
            <a:r>
              <a:rPr lang="en-US" altLang="ja-JP" sz="2000" dirty="0" err="1"/>
              <a:t>ichi</a:t>
            </a:r>
            <a:r>
              <a:rPr lang="en-US" altLang="ja-JP" sz="2000" dirty="0"/>
              <a:t>, Koyama, </a:t>
            </a:r>
            <a:r>
              <a:rPr lang="en-US" altLang="ja-JP" sz="2000" dirty="0" err="1"/>
              <a:t>Masanori,Nakae</a:t>
            </a:r>
            <a:r>
              <a:rPr lang="en-US" altLang="ja-JP" sz="2000" dirty="0"/>
              <a:t>, Ken, and Ishii, Shin. Distributional smoothing with virtual adversarial training. In ICLR, 2016.</a:t>
            </a:r>
            <a:endParaRPr lang="en-US" altLang="ja-JP" sz="2000" dirty="0" smtClean="0"/>
          </a:p>
        </p:txBody>
      </p:sp>
      <p:pic>
        <p:nvPicPr>
          <p:cNvPr id="5" name="図 4"/>
          <p:cNvPicPr>
            <a:picLocks noChangeAspect="1"/>
          </p:cNvPicPr>
          <p:nvPr/>
        </p:nvPicPr>
        <p:blipFill>
          <a:blip r:embed="rId2"/>
          <a:stretch>
            <a:fillRect/>
          </a:stretch>
        </p:blipFill>
        <p:spPr>
          <a:xfrm>
            <a:off x="2915816" y="2924944"/>
            <a:ext cx="3438525" cy="438150"/>
          </a:xfrm>
          <a:prstGeom prst="rect">
            <a:avLst/>
          </a:prstGeom>
        </p:spPr>
      </p:pic>
    </p:spTree>
    <p:extLst>
      <p:ext uri="{BB962C8B-B14F-4D97-AF65-F5344CB8AC3E}">
        <p14:creationId xmlns:p14="http://schemas.microsoft.com/office/powerpoint/2010/main" val="9509712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Clustering</a:t>
            </a:r>
            <a:r>
              <a:rPr kumimoji="1" lang="ja-JP" altLang="en-US" sz="2000" dirty="0" smtClean="0"/>
              <a:t>と</a:t>
            </a:r>
            <a:r>
              <a:rPr kumimoji="1" lang="en-US" altLang="ja-JP" sz="2000" dirty="0" smtClean="0"/>
              <a:t>Hash learning</a:t>
            </a:r>
            <a:r>
              <a:rPr kumimoji="1" lang="ja-JP" altLang="en-US" sz="2000" dirty="0" smtClean="0"/>
              <a:t>について実験</a:t>
            </a:r>
            <a:endParaRPr kumimoji="1" lang="en-US" altLang="ja-JP" sz="2000" dirty="0" smtClean="0"/>
          </a:p>
          <a:p>
            <a:endParaRPr kumimoji="1" lang="en-US" altLang="ja-JP" sz="2000" dirty="0" smtClean="0"/>
          </a:p>
          <a:p>
            <a:r>
              <a:rPr lang="en-US" altLang="ja-JP" sz="2000" dirty="0" smtClean="0"/>
              <a:t>Clustering Evaluation metric</a:t>
            </a:r>
          </a:p>
          <a:p>
            <a:endParaRPr lang="en-US" altLang="ja-JP" sz="2000" dirty="0"/>
          </a:p>
          <a:p>
            <a:endParaRPr lang="en-US" altLang="ja-JP" sz="2000" dirty="0" smtClean="0"/>
          </a:p>
          <a:p>
            <a:r>
              <a:rPr lang="ja-JP" altLang="en-US" sz="2000" dirty="0" smtClean="0"/>
              <a:t>クラスタの数を</a:t>
            </a:r>
            <a:r>
              <a:rPr lang="en-US" altLang="ja-JP" sz="2000" dirty="0" smtClean="0"/>
              <a:t>GT</a:t>
            </a:r>
            <a:r>
              <a:rPr lang="ja-JP" altLang="en-US" sz="2000" dirty="0" smtClean="0"/>
              <a:t>カテゴリの数にし，クラスタリング性能の評価をする．</a:t>
            </a:r>
            <a:endParaRPr lang="en-US" altLang="ja-JP" sz="2000" dirty="0" smtClean="0"/>
          </a:p>
          <a:p>
            <a:r>
              <a:rPr lang="en-US" altLang="ja-JP" sz="2000" dirty="0"/>
              <a:t>l</a:t>
            </a:r>
            <a:r>
              <a:rPr lang="en-US" altLang="ja-JP" sz="2000" dirty="0" smtClean="0"/>
              <a:t>n</a:t>
            </a:r>
            <a:r>
              <a:rPr lang="ja-JP" altLang="en-US" sz="2000" dirty="0" err="1" smtClean="0"/>
              <a:t>，</a:t>
            </a:r>
            <a:r>
              <a:rPr lang="en-US" altLang="ja-JP" sz="2000" dirty="0" err="1" smtClean="0"/>
              <a:t>cn</a:t>
            </a:r>
            <a:r>
              <a:rPr lang="ja-JP" altLang="en-US" sz="2000" dirty="0" smtClean="0"/>
              <a:t>は</a:t>
            </a:r>
            <a:r>
              <a:rPr lang="en-US" altLang="ja-JP" sz="2000" dirty="0" smtClean="0"/>
              <a:t>GT</a:t>
            </a:r>
            <a:r>
              <a:rPr lang="ja-JP" altLang="en-US" sz="2000" dirty="0" smtClean="0"/>
              <a:t>ラベル，</a:t>
            </a:r>
            <a:r>
              <a:rPr lang="en-US" altLang="ja-JP" sz="2000" dirty="0" err="1" smtClean="0"/>
              <a:t>xn</a:t>
            </a:r>
            <a:r>
              <a:rPr lang="ja-JP" altLang="en-US" sz="2000" dirty="0" smtClean="0"/>
              <a:t>に関してアルゴリズムを使って生成したクラスタ割り当て</a:t>
            </a:r>
            <a:endParaRPr lang="en-US" altLang="ja-JP" sz="2000" dirty="0" smtClean="0"/>
          </a:p>
          <a:p>
            <a:r>
              <a:rPr lang="en-US" altLang="ja-JP" sz="2000" dirty="0"/>
              <a:t>m</a:t>
            </a:r>
            <a:r>
              <a:rPr lang="ja-JP" altLang="en-US" sz="2000" dirty="0"/>
              <a:t>は、クラスタと</a:t>
            </a:r>
            <a:r>
              <a:rPr lang="ja-JP" altLang="en-US" sz="2000" dirty="0" smtClean="0"/>
              <a:t>ラベル間</a:t>
            </a:r>
            <a:r>
              <a:rPr lang="ja-JP" altLang="en-US" sz="2000" dirty="0"/>
              <a:t>のすべての可能な</a:t>
            </a:r>
            <a:r>
              <a:rPr lang="en-US" altLang="ja-JP" sz="2000" dirty="0"/>
              <a:t>1</a:t>
            </a:r>
            <a:r>
              <a:rPr lang="ja-JP" altLang="en-US" sz="2000" dirty="0"/>
              <a:t>対</a:t>
            </a:r>
            <a:r>
              <a:rPr lang="en-US" altLang="ja-JP" sz="2000" dirty="0"/>
              <a:t>1</a:t>
            </a:r>
            <a:r>
              <a:rPr lang="ja-JP" altLang="en-US" sz="2000" dirty="0" smtClean="0"/>
              <a:t>の写像の範囲</a:t>
            </a:r>
            <a:endParaRPr lang="en-US" altLang="ja-JP" sz="2000" dirty="0" smtClean="0"/>
          </a:p>
          <a:p>
            <a:endParaRPr kumimoji="1"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3059832" y="2636912"/>
            <a:ext cx="3086100" cy="542925"/>
          </a:xfrm>
          <a:prstGeom prst="rect">
            <a:avLst/>
          </a:prstGeom>
        </p:spPr>
      </p:pic>
    </p:spTree>
    <p:extLst>
      <p:ext uri="{BB962C8B-B14F-4D97-AF65-F5344CB8AC3E}">
        <p14:creationId xmlns:p14="http://schemas.microsoft.com/office/powerpoint/2010/main" val="683804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Hash </a:t>
            </a:r>
            <a:r>
              <a:rPr lang="en-US" altLang="ja-JP" sz="2000" dirty="0" smtClean="0"/>
              <a:t>learning </a:t>
            </a:r>
            <a:r>
              <a:rPr lang="en-US" altLang="ja-JP" sz="2000" dirty="0"/>
              <a:t>Evaluation </a:t>
            </a:r>
            <a:r>
              <a:rPr lang="en-US" altLang="ja-JP" sz="2000" dirty="0" smtClean="0"/>
              <a:t>metric</a:t>
            </a:r>
          </a:p>
          <a:p>
            <a:r>
              <a:rPr lang="en-US" altLang="ja-JP" sz="2000" dirty="0" smtClean="0"/>
              <a:t>Mean average precision</a:t>
            </a:r>
          </a:p>
          <a:p>
            <a:r>
              <a:rPr lang="en-US" altLang="ja-JP" sz="2000" dirty="0" smtClean="0"/>
              <a:t>Precision at N=500 samples</a:t>
            </a:r>
          </a:p>
          <a:p>
            <a:r>
              <a:rPr lang="en-US" altLang="ja-JP" sz="2000" dirty="0" smtClean="0"/>
              <a:t>Hamming radius r=2</a:t>
            </a:r>
            <a:r>
              <a:rPr lang="ja-JP" altLang="en-US" sz="2000" dirty="0" smtClean="0"/>
              <a:t>のときの</a:t>
            </a:r>
            <a:r>
              <a:rPr lang="en-US" altLang="ja-JP" sz="2000" dirty="0" smtClean="0"/>
              <a:t>Hamming look-up result</a:t>
            </a:r>
          </a:p>
          <a:p>
            <a:r>
              <a:rPr lang="en-US" altLang="ja-JP" sz="2000" dirty="0" smtClean="0"/>
              <a:t>MNIST</a:t>
            </a:r>
            <a:r>
              <a:rPr lang="ja-JP" altLang="en-US" sz="2000" dirty="0" smtClean="0"/>
              <a:t>と</a:t>
            </a:r>
            <a:r>
              <a:rPr lang="en-US" altLang="ja-JP" sz="2000" dirty="0" smtClean="0"/>
              <a:t>CIFAR10</a:t>
            </a:r>
            <a:r>
              <a:rPr lang="ja-JP" altLang="en-US" sz="2000" dirty="0" smtClean="0"/>
              <a:t>のデータセットを使用</a:t>
            </a:r>
            <a:endParaRPr lang="en-US" altLang="ja-JP" sz="2000" dirty="0" smtClean="0"/>
          </a:p>
          <a:p>
            <a:r>
              <a:rPr lang="ja-JP" altLang="en-US" sz="2000" dirty="0" smtClean="0"/>
              <a:t>近傍を定義するためにクラスラベルを使用</a:t>
            </a:r>
            <a:endParaRPr lang="en-US" altLang="ja-JP" sz="2000" dirty="0" smtClean="0"/>
          </a:p>
          <a:p>
            <a:endParaRPr kumimoji="1" lang="ja-JP" altLang="en-US" sz="2000" dirty="0"/>
          </a:p>
        </p:txBody>
      </p:sp>
    </p:spTree>
    <p:extLst>
      <p:ext uri="{BB962C8B-B14F-4D97-AF65-F5344CB8AC3E}">
        <p14:creationId xmlns:p14="http://schemas.microsoft.com/office/powerpoint/2010/main" val="9628220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特徴抽出に</a:t>
            </a:r>
            <a:r>
              <a:rPr kumimoji="1" lang="en-US" altLang="ja-JP" sz="2000" dirty="0" err="1" smtClean="0"/>
              <a:t>ResNet</a:t>
            </a:r>
            <a:r>
              <a:rPr kumimoji="1" lang="ja-JP" altLang="en-US" sz="2000" dirty="0" smtClean="0"/>
              <a:t>を使ってたりしている．</a:t>
            </a:r>
            <a:endParaRPr kumimoji="1" lang="en-US" altLang="ja-JP" sz="2000" dirty="0" smtClean="0"/>
          </a:p>
          <a:p>
            <a:endParaRPr lang="en-US" altLang="ja-JP" sz="2000" dirty="0"/>
          </a:p>
          <a:p>
            <a:r>
              <a:rPr kumimoji="1" lang="ja-JP" altLang="en-US" sz="2000" dirty="0" smtClean="0"/>
              <a:t>今後の課題として，</a:t>
            </a:r>
            <a:r>
              <a:rPr lang="ja-JP" altLang="en-US" sz="2000" dirty="0" smtClean="0"/>
              <a:t>適切な</a:t>
            </a:r>
            <a:r>
              <a:rPr kumimoji="1" lang="en-US" altLang="ja-JP" sz="2000" dirty="0" smtClean="0"/>
              <a:t>data augmentation</a:t>
            </a:r>
            <a:r>
              <a:rPr kumimoji="1" lang="ja-JP" altLang="en-US" sz="2000" dirty="0" smtClean="0"/>
              <a:t>を考慮することによって，この手法を構造化された</a:t>
            </a:r>
            <a:r>
              <a:rPr lang="ja-JP" altLang="en-US" sz="2000" dirty="0" smtClean="0"/>
              <a:t>データ（</a:t>
            </a:r>
            <a:r>
              <a:rPr lang="en-US" altLang="ja-JP" sz="2000" dirty="0" smtClean="0"/>
              <a:t>graph, sequential data</a:t>
            </a:r>
            <a:r>
              <a:rPr lang="ja-JP" altLang="en-US" sz="2000" dirty="0" smtClean="0"/>
              <a:t>）に適用したい</a:t>
            </a:r>
            <a:endParaRPr kumimoji="1" lang="ja-JP" altLang="en-US" sz="2000" dirty="0"/>
          </a:p>
        </p:txBody>
      </p:sp>
    </p:spTree>
    <p:extLst>
      <p:ext uri="{BB962C8B-B14F-4D97-AF65-F5344CB8AC3E}">
        <p14:creationId xmlns:p14="http://schemas.microsoft.com/office/powerpoint/2010/main" val="8717711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err="1"/>
              <a:t>Xie</a:t>
            </a:r>
            <a:r>
              <a:rPr lang="en-US" altLang="ja-JP" sz="2000" dirty="0"/>
              <a:t>, </a:t>
            </a:r>
            <a:r>
              <a:rPr lang="en-US" altLang="ja-JP" sz="2000" dirty="0" err="1"/>
              <a:t>Junyuan</a:t>
            </a:r>
            <a:r>
              <a:rPr lang="en-US" altLang="ja-JP" sz="2000" dirty="0"/>
              <a:t>, </a:t>
            </a:r>
            <a:r>
              <a:rPr lang="en-US" altLang="ja-JP" sz="2000" dirty="0" err="1"/>
              <a:t>Girshick</a:t>
            </a:r>
            <a:r>
              <a:rPr lang="en-US" altLang="ja-JP" sz="2000" dirty="0"/>
              <a:t>, Ross, and </a:t>
            </a:r>
            <a:r>
              <a:rPr lang="en-US" altLang="ja-JP" sz="2000" dirty="0" err="1"/>
              <a:t>Farhadi</a:t>
            </a:r>
            <a:r>
              <a:rPr lang="en-US" altLang="ja-JP" sz="2000" dirty="0"/>
              <a:t>, Ali. Unsupervised deep embedding for clustering analysis. In ICML,2016</a:t>
            </a:r>
            <a:r>
              <a:rPr lang="en-US" altLang="ja-JP" sz="2000" dirty="0" smtClean="0"/>
              <a:t>.</a:t>
            </a:r>
          </a:p>
          <a:p>
            <a:pPr marL="0" indent="0">
              <a:buNone/>
            </a:pPr>
            <a:r>
              <a:rPr lang="ja-JP" altLang="en-US" sz="2000" dirty="0" smtClean="0"/>
              <a:t>➡比較手法に使われた論文</a:t>
            </a:r>
            <a:endParaRPr lang="en-US" altLang="ja-JP" sz="2000" dirty="0" smtClean="0"/>
          </a:p>
          <a:p>
            <a:pPr marL="0" indent="0">
              <a:buNone/>
            </a:pPr>
            <a:r>
              <a:rPr kumimoji="1" lang="ja-JP" altLang="en-US" sz="2000" dirty="0"/>
              <a:t>　</a:t>
            </a:r>
            <a:r>
              <a:rPr kumimoji="1" lang="en-US" altLang="ja-JP" sz="2000" dirty="0" smtClean="0"/>
              <a:t>DEC</a:t>
            </a:r>
            <a:r>
              <a:rPr lang="ja-JP" altLang="en-US" sz="2000" dirty="0" smtClean="0"/>
              <a:t>について</a:t>
            </a:r>
            <a:endParaRPr kumimoji="1" lang="ja-JP" altLang="en-US" sz="2000" dirty="0"/>
          </a:p>
        </p:txBody>
      </p:sp>
    </p:spTree>
    <p:extLst>
      <p:ext uri="{BB962C8B-B14F-4D97-AF65-F5344CB8AC3E}">
        <p14:creationId xmlns:p14="http://schemas.microsoft.com/office/powerpoint/2010/main" val="23837648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smtClean="0"/>
              <a:t>20180226</a:t>
            </a:r>
            <a:r>
              <a:rPr lang="ja-JP" altLang="en-US" dirty="0" smtClean="0"/>
              <a:t>に</a:t>
            </a:r>
            <a:r>
              <a:rPr lang="en-US" altLang="ja-JP" dirty="0" smtClean="0"/>
              <a:t>twitter</a:t>
            </a:r>
            <a:r>
              <a:rPr lang="ja-JP" altLang="en-US" dirty="0" smtClean="0"/>
              <a:t>にて</a:t>
            </a:r>
            <a:endParaRPr kumimoji="1" lang="ja-JP" altLang="en-US" dirty="0"/>
          </a:p>
        </p:txBody>
      </p:sp>
      <p:sp>
        <p:nvSpPr>
          <p:cNvPr id="3" name="タイトル 2"/>
          <p:cNvSpPr>
            <a:spLocks noGrp="1"/>
          </p:cNvSpPr>
          <p:nvPr>
            <p:ph type="ctrTitle"/>
          </p:nvPr>
        </p:nvSpPr>
        <p:spPr/>
        <p:txBody>
          <a:bodyPr/>
          <a:lstStyle/>
          <a:p>
            <a:r>
              <a:rPr lang="en-US" altLang="ja-JP" dirty="0" smtClean="0"/>
              <a:t>Ian </a:t>
            </a:r>
            <a:r>
              <a:rPr lang="en-US" altLang="ja-JP" dirty="0" err="1"/>
              <a:t>goodfellow</a:t>
            </a:r>
            <a:r>
              <a:rPr lang="en-US" altLang="ja-JP" dirty="0"/>
              <a:t> </a:t>
            </a:r>
            <a:r>
              <a:rPr lang="en-US" altLang="ja-JP" dirty="0" smtClean="0"/>
              <a:t/>
            </a:r>
            <a:br>
              <a:rPr lang="en-US" altLang="ja-JP" dirty="0" smtClean="0"/>
            </a:br>
            <a:r>
              <a:rPr lang="ja-JP" altLang="en-US" dirty="0" smtClean="0"/>
              <a:t>おすすめ</a:t>
            </a:r>
            <a:r>
              <a:rPr lang="ja-JP" altLang="en-US" dirty="0"/>
              <a:t>論文</a:t>
            </a:r>
            <a:endParaRPr kumimoji="1" lang="ja-JP" altLang="en-US" dirty="0"/>
          </a:p>
        </p:txBody>
      </p:sp>
    </p:spTree>
    <p:extLst>
      <p:ext uri="{BB962C8B-B14F-4D97-AF65-F5344CB8AC3E}">
        <p14:creationId xmlns:p14="http://schemas.microsoft.com/office/powerpoint/2010/main" val="26652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pPr algn="r"/>
            <a:r>
              <a:rPr lang="en-US" altLang="ja-JP" dirty="0"/>
              <a:t>Zhou </a:t>
            </a:r>
            <a:r>
              <a:rPr lang="en-US" altLang="ja-JP" dirty="0" smtClean="0"/>
              <a:t>Wang, A.C</a:t>
            </a:r>
            <a:r>
              <a:rPr lang="en-US" altLang="ja-JP" dirty="0"/>
              <a:t>. </a:t>
            </a:r>
            <a:r>
              <a:rPr lang="en-US" altLang="ja-JP" dirty="0" err="1" smtClean="0"/>
              <a:t>Bovik</a:t>
            </a:r>
            <a:r>
              <a:rPr lang="en-US" altLang="ja-JP" dirty="0"/>
              <a:t>,</a:t>
            </a:r>
            <a:r>
              <a:rPr lang="en-US" altLang="ja-JP" dirty="0" smtClean="0"/>
              <a:t> </a:t>
            </a:r>
            <a:r>
              <a:rPr lang="en-US" altLang="ja-JP" dirty="0"/>
              <a:t>H.R. </a:t>
            </a:r>
            <a:r>
              <a:rPr lang="en-US" altLang="ja-JP" dirty="0" smtClean="0"/>
              <a:t>Sheikh, </a:t>
            </a:r>
          </a:p>
          <a:p>
            <a:pPr algn="r"/>
            <a:r>
              <a:rPr lang="en-US" altLang="ja-JP" dirty="0" smtClean="0"/>
              <a:t>E.P</a:t>
            </a:r>
            <a:r>
              <a:rPr lang="en-US" altLang="ja-JP" dirty="0"/>
              <a:t>. </a:t>
            </a:r>
            <a:r>
              <a:rPr lang="en-US" altLang="ja-JP" dirty="0" err="1" smtClean="0"/>
              <a:t>Simoncelli</a:t>
            </a:r>
            <a:endParaRPr lang="en-US" altLang="ja-JP" dirty="0" smtClean="0"/>
          </a:p>
          <a:p>
            <a:pPr algn="r"/>
            <a:r>
              <a:rPr lang="en-US" altLang="ja-JP" dirty="0" smtClean="0"/>
              <a:t>Finish Reading : 20171211</a:t>
            </a:r>
            <a:endParaRPr kumimoji="1" lang="ja-JP" altLang="en-US" dirty="0"/>
          </a:p>
        </p:txBody>
      </p:sp>
      <p:sp>
        <p:nvSpPr>
          <p:cNvPr id="3" name="タイトル 2"/>
          <p:cNvSpPr>
            <a:spLocks noGrp="1"/>
          </p:cNvSpPr>
          <p:nvPr>
            <p:ph type="ctrTitle"/>
          </p:nvPr>
        </p:nvSpPr>
        <p:spPr/>
        <p:txBody>
          <a:bodyPr/>
          <a:lstStyle/>
          <a:p>
            <a:r>
              <a:rPr lang="en-US" altLang="ja-JP" dirty="0"/>
              <a:t>Image Quality Assessment: From Error Visibility to Structural Similarity</a:t>
            </a:r>
            <a:endParaRPr kumimoji="1" lang="ja-JP" altLang="en-US" dirty="0"/>
          </a:p>
        </p:txBody>
      </p:sp>
    </p:spTree>
    <p:extLst>
      <p:ext uri="{BB962C8B-B14F-4D97-AF65-F5344CB8AC3E}">
        <p14:creationId xmlns:p14="http://schemas.microsoft.com/office/powerpoint/2010/main" val="11001395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sz="quarter" idx="1"/>
          </p:nvPr>
        </p:nvSpPr>
        <p:spPr/>
        <p:txBody>
          <a:bodyPr>
            <a:normAutofit fontScale="77500" lnSpcReduction="20000"/>
          </a:bodyPr>
          <a:lstStyle/>
          <a:p>
            <a:pPr marL="342900" indent="-342900">
              <a:buFont typeface="+mj-lt"/>
              <a:buAutoNum type="arabicPeriod"/>
            </a:pPr>
            <a:r>
              <a:rPr lang="en-US" altLang="ja-JP" sz="1800" dirty="0"/>
              <a:t>Progressive GANs: https://arxiv.org/abs/1710.10196  (probably the highest quality images so far</a:t>
            </a:r>
            <a:r>
              <a:rPr lang="en-US" altLang="ja-JP" sz="1800" dirty="0" smtClean="0"/>
              <a:t>)</a:t>
            </a:r>
          </a:p>
          <a:p>
            <a:pPr marL="342900" indent="-342900">
              <a:buFont typeface="+mj-lt"/>
              <a:buAutoNum type="arabicPeriod"/>
            </a:pPr>
            <a:r>
              <a:rPr lang="en-US" altLang="ja-JP" sz="1800" dirty="0"/>
              <a:t>Privacy-preserving generative deep neural networks support clinical data </a:t>
            </a:r>
            <a:r>
              <a:rPr lang="en-US" altLang="ja-JP" sz="1800" dirty="0" smtClean="0"/>
              <a:t>sharing</a:t>
            </a:r>
          </a:p>
          <a:p>
            <a:pPr marL="342900" indent="-342900">
              <a:buFont typeface="+mj-lt"/>
              <a:buAutoNum type="arabicPeriod"/>
            </a:pPr>
            <a:r>
              <a:rPr lang="en-US" altLang="ja-JP" sz="1800" dirty="0"/>
              <a:t>Spectral normalization: https://openreview.net/forum?id=B1QRgziT-&amp;noteId=BkxnM1TrM … (got GANs working on lots of classes, which has been hard</a:t>
            </a:r>
            <a:r>
              <a:rPr lang="en-US" altLang="ja-JP" sz="1800" dirty="0" smtClean="0"/>
              <a:t>)</a:t>
            </a:r>
          </a:p>
          <a:p>
            <a:pPr marL="342900" indent="-342900">
              <a:buFont typeface="+mj-lt"/>
              <a:buAutoNum type="arabicPeriod"/>
            </a:pPr>
            <a:r>
              <a:rPr lang="en-US" altLang="ja-JP" sz="1800" dirty="0" smtClean="0"/>
              <a:t>You </a:t>
            </a:r>
            <a:r>
              <a:rPr lang="en-US" altLang="ja-JP" sz="1800" dirty="0"/>
              <a:t>should be a little bit aware of the "GANs with encoders" space, one of my favorites is https://arxiv.org/abs/1701.04722 </a:t>
            </a:r>
            <a:endParaRPr lang="en-US" altLang="ja-JP" sz="1800" dirty="0" smtClean="0"/>
          </a:p>
          <a:p>
            <a:pPr marL="342900" indent="-342900">
              <a:buFont typeface="+mj-lt"/>
              <a:buAutoNum type="arabicPeriod"/>
            </a:pPr>
            <a:r>
              <a:rPr lang="en-US" altLang="ja-JP" sz="1800" dirty="0" smtClean="0"/>
              <a:t>WGAN-GP </a:t>
            </a:r>
            <a:r>
              <a:rPr lang="en-US" altLang="ja-JP" sz="1800" dirty="0"/>
              <a:t>https://arxiv.org/abs/1704.00028  : probably the most popular GAN variant today and seems to be pretty good in my opinion. Caveat: the baseline GAN variants should not perform nearly as badly as this paper claims, especially the text </a:t>
            </a:r>
            <a:r>
              <a:rPr lang="en-US" altLang="ja-JP" sz="1800" dirty="0" smtClean="0"/>
              <a:t>one</a:t>
            </a:r>
          </a:p>
          <a:p>
            <a:pPr marL="342900" indent="-342900">
              <a:buFont typeface="+mj-lt"/>
              <a:buAutoNum type="arabicPeriod"/>
            </a:pPr>
            <a:r>
              <a:rPr lang="en-US" altLang="ja-JP" sz="1800" dirty="0"/>
              <a:t>5. Are GANs created equal? https://arxiv.org/abs/1711.10337  A big empirical study showing the importance of good rigorous empirical work and how a lot of the GAN variants don't seem to actually offer improvements in </a:t>
            </a:r>
            <a:r>
              <a:rPr lang="en-US" altLang="ja-JP" sz="1800" dirty="0" smtClean="0"/>
              <a:t>practice</a:t>
            </a:r>
          </a:p>
          <a:p>
            <a:pPr marL="342900" indent="-342900">
              <a:buFont typeface="+mj-lt"/>
              <a:buAutoNum type="arabicPeriod"/>
            </a:pPr>
            <a:r>
              <a:rPr lang="en-US" altLang="ja-JP" sz="1800" dirty="0"/>
              <a:t>4. pix2pixHD (GANs for 2-megapixel video</a:t>
            </a:r>
            <a:r>
              <a:rPr lang="en-US" altLang="ja-JP" sz="1800" dirty="0" smtClean="0"/>
              <a:t>)</a:t>
            </a:r>
          </a:p>
          <a:p>
            <a:pPr marL="342900" indent="-342900">
              <a:buFont typeface="+mj-lt"/>
              <a:buAutoNum type="arabicPeriod"/>
            </a:pPr>
            <a:r>
              <a:rPr lang="en-US" altLang="ja-JP" sz="1800" dirty="0"/>
              <a:t>3. Projection discriminator: https://openreview.net/forum?id=ByS1VpgRZ … (from the same lab as #2, both techniques work well together, overall give very good results with 1000 classes) Here's the video of putting the two methods together</a:t>
            </a:r>
            <a:r>
              <a:rPr lang="en-US" altLang="ja-JP" sz="1800" dirty="0" smtClean="0"/>
              <a:t>:</a:t>
            </a:r>
          </a:p>
          <a:p>
            <a:pPr marL="342900" indent="-342900">
              <a:buFont typeface="+mj-lt"/>
              <a:buAutoNum type="arabicPeriod"/>
            </a:pPr>
            <a:r>
              <a:rPr lang="en-US" altLang="ja-JP" sz="1800" dirty="0"/>
              <a:t>7. </a:t>
            </a:r>
            <a:r>
              <a:rPr lang="en-US" altLang="ja-JP" sz="1800" dirty="0" err="1"/>
              <a:t>StackGAN</a:t>
            </a:r>
            <a:r>
              <a:rPr lang="en-US" altLang="ja-JP" sz="1800" dirty="0"/>
              <a:t>++: https://arxiv.org/abs/1710.10916  High quality text-to-image synthesis with </a:t>
            </a:r>
            <a:r>
              <a:rPr lang="en-US" altLang="ja-JP" sz="1800" dirty="0" smtClean="0"/>
              <a:t>GANs</a:t>
            </a:r>
          </a:p>
          <a:p>
            <a:pPr marL="342900" indent="-342900">
              <a:buFont typeface="+mj-lt"/>
              <a:buAutoNum type="arabicPeriod"/>
            </a:pPr>
            <a:r>
              <a:rPr lang="en-US" altLang="ja-JP" sz="1800" dirty="0"/>
              <a:t>10. You should be a little bit aware of the "theory of GAN convergence" space, one of my favorites is https://arxiv.org/abs/1706.04156 </a:t>
            </a:r>
            <a:endParaRPr kumimoji="1" lang="ja-JP" altLang="en-US" sz="1800" dirty="0"/>
          </a:p>
        </p:txBody>
      </p:sp>
    </p:spTree>
    <p:extLst>
      <p:ext uri="{BB962C8B-B14F-4D97-AF65-F5344CB8AC3E}">
        <p14:creationId xmlns:p14="http://schemas.microsoft.com/office/powerpoint/2010/main" val="2254058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normAutofit/>
          </a:bodyPr>
          <a:lstStyle/>
          <a:p>
            <a:r>
              <a:rPr lang="en-US" altLang="ja-JP" sz="2000" dirty="0" err="1"/>
              <a:t>tempoGAN</a:t>
            </a:r>
            <a:r>
              <a:rPr lang="en-US" altLang="ja-JP" sz="2000" dirty="0"/>
              <a:t>: A Temporally Coherent, Volumetric GAN for Super-resolution </a:t>
            </a:r>
            <a:r>
              <a:rPr lang="en-US" altLang="ja-JP" sz="2000" dirty="0" smtClean="0"/>
              <a:t>Fluid Flow</a:t>
            </a:r>
          </a:p>
          <a:p>
            <a:r>
              <a:rPr lang="en-US" altLang="ja-JP" sz="2000" dirty="0"/>
              <a:t>Another good paper to read for background is "A note on the evaluation of generative models" ( </a:t>
            </a:r>
            <a:r>
              <a:rPr lang="en-US" altLang="ja-JP" sz="2000" dirty="0">
                <a:hlinkClick r:id="rId2" tooltip="https://arxiv.org/abs/1511.01844"/>
              </a:rPr>
              <a:t>https://arxiv.org/abs/1511.01844 </a:t>
            </a:r>
            <a:r>
              <a:rPr lang="en-US" altLang="ja-JP" sz="2000" dirty="0"/>
              <a:t> ) which explains why it is possible to have models with great samples and bad likelihood or vice versa and other issues with metrics for generative models</a:t>
            </a:r>
            <a:r>
              <a:rPr lang="en-US" altLang="ja-JP" sz="2000" dirty="0" smtClean="0"/>
              <a:t>.</a:t>
            </a:r>
          </a:p>
          <a:p>
            <a:r>
              <a:rPr lang="en-US" altLang="ja-JP" sz="2000" dirty="0">
                <a:hlinkClick r:id="rId3"/>
              </a:rPr>
              <a:t>https://</a:t>
            </a:r>
            <a:r>
              <a:rPr lang="en-US" altLang="ja-JP" sz="2000" dirty="0" smtClean="0">
                <a:hlinkClick r:id="rId3"/>
              </a:rPr>
              <a:t>github.com/hindupuravinash/the-gan-zoo</a:t>
            </a:r>
          </a:p>
          <a:p>
            <a:r>
              <a:rPr lang="en-US" altLang="ja-JP" sz="2000" dirty="0"/>
              <a:t>Generative Adversarial Networks </a:t>
            </a:r>
            <a:br>
              <a:rPr lang="en-US" altLang="ja-JP" sz="2000" dirty="0"/>
            </a:br>
            <a:r>
              <a:rPr lang="en-US" altLang="ja-JP" sz="2000" dirty="0"/>
              <a:t>for Extreme Learned Image Compression</a:t>
            </a:r>
          </a:p>
          <a:p>
            <a:endParaRPr lang="en-US" altLang="ja-JP" sz="2000" dirty="0">
              <a:hlinkClick r:id="rId3"/>
            </a:endParaRPr>
          </a:p>
        </p:txBody>
      </p:sp>
    </p:spTree>
    <p:extLst>
      <p:ext uri="{BB962C8B-B14F-4D97-AF65-F5344CB8AC3E}">
        <p14:creationId xmlns:p14="http://schemas.microsoft.com/office/powerpoint/2010/main" val="373319316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70000" lnSpcReduction="20000"/>
          </a:bodyPr>
          <a:lstStyle/>
          <a:p>
            <a:r>
              <a:rPr lang="en-US" altLang="ja-JP" dirty="0" err="1"/>
              <a:t>Miyato</a:t>
            </a:r>
            <a:r>
              <a:rPr lang="en-US" altLang="ja-JP" dirty="0"/>
              <a:t>, </a:t>
            </a:r>
            <a:r>
              <a:rPr lang="en-US" altLang="ja-JP" dirty="0" err="1"/>
              <a:t>Takeru</a:t>
            </a:r>
            <a:endParaRPr lang="en-US" altLang="ja-JP" dirty="0"/>
          </a:p>
          <a:p>
            <a:r>
              <a:rPr lang="en-US" altLang="ja-JP" dirty="0" err="1"/>
              <a:t>Kataoka</a:t>
            </a:r>
            <a:r>
              <a:rPr lang="en-US" altLang="ja-JP" dirty="0"/>
              <a:t>, </a:t>
            </a:r>
            <a:r>
              <a:rPr lang="en-US" altLang="ja-JP" dirty="0" err="1"/>
              <a:t>Toshiki</a:t>
            </a:r>
            <a:endParaRPr lang="en-US" altLang="ja-JP" dirty="0"/>
          </a:p>
          <a:p>
            <a:r>
              <a:rPr lang="en-US" altLang="ja-JP" dirty="0"/>
              <a:t>Koyama, Masanori</a:t>
            </a:r>
          </a:p>
          <a:p>
            <a:r>
              <a:rPr lang="en-US" altLang="ja-JP" dirty="0" err="1" smtClean="0"/>
              <a:t>YoshidaYuichi</a:t>
            </a:r>
            <a:endParaRPr lang="en-US" altLang="ja-JP" dirty="0" smtClean="0"/>
          </a:p>
          <a:p>
            <a:r>
              <a:rPr lang="en-US" altLang="ja-JP" dirty="0" smtClean="0"/>
              <a:t>Finish Reading: 20180427</a:t>
            </a:r>
          </a:p>
          <a:p>
            <a:endParaRPr kumimoji="1" lang="ja-JP" altLang="en-US" dirty="0"/>
          </a:p>
        </p:txBody>
      </p:sp>
      <p:sp>
        <p:nvSpPr>
          <p:cNvPr id="3" name="タイトル 2"/>
          <p:cNvSpPr>
            <a:spLocks noGrp="1"/>
          </p:cNvSpPr>
          <p:nvPr>
            <p:ph type="ctrTitle"/>
          </p:nvPr>
        </p:nvSpPr>
        <p:spPr/>
        <p:txBody>
          <a:bodyPr>
            <a:normAutofit fontScale="90000"/>
          </a:bodyPr>
          <a:lstStyle/>
          <a:p>
            <a:r>
              <a:rPr lang="en-US" altLang="ja-JP" dirty="0"/>
              <a:t>SPECTRAL NORMALIZATION FOR GENERATIVE ADVERSARIAL NETWORKS</a:t>
            </a:r>
            <a:endParaRPr kumimoji="1" lang="ja-JP" altLang="en-US" dirty="0"/>
          </a:p>
        </p:txBody>
      </p:sp>
    </p:spTree>
    <p:extLst>
      <p:ext uri="{BB962C8B-B14F-4D97-AF65-F5344CB8AC3E}">
        <p14:creationId xmlns:p14="http://schemas.microsoft.com/office/powerpoint/2010/main" val="40626099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Discriminator</a:t>
            </a:r>
            <a:r>
              <a:rPr lang="ja-JP" altLang="en-US" dirty="0"/>
              <a:t>の訓練の安定化のための最新の</a:t>
            </a:r>
            <a:r>
              <a:rPr lang="en-US" altLang="ja-JP" dirty="0"/>
              <a:t>weight normalization</a:t>
            </a:r>
            <a:r>
              <a:rPr lang="ja-JP" altLang="en-US" dirty="0"/>
              <a:t>技術を</a:t>
            </a:r>
            <a:r>
              <a:rPr lang="ja-JP" altLang="en-US" dirty="0" smtClean="0"/>
              <a:t>提案</a:t>
            </a:r>
            <a:endParaRPr lang="en-US" altLang="ja-JP" dirty="0" smtClean="0"/>
          </a:p>
          <a:p>
            <a:r>
              <a:rPr lang="en-US" altLang="ja-JP" dirty="0" smtClean="0"/>
              <a:t>1</a:t>
            </a:r>
            <a:r>
              <a:rPr lang="ja-JP" altLang="en-US" dirty="0" err="1" smtClean="0"/>
              <a:t>つの</a:t>
            </a:r>
            <a:r>
              <a:rPr lang="en-US" altLang="ja-JP" dirty="0" smtClean="0"/>
              <a:t>Dis</a:t>
            </a:r>
            <a:r>
              <a:rPr lang="ja-JP" altLang="en-US" dirty="0" smtClean="0"/>
              <a:t>と</a:t>
            </a:r>
            <a:r>
              <a:rPr lang="en-US" altLang="ja-JP" dirty="0" smtClean="0"/>
              <a:t>Gen</a:t>
            </a:r>
            <a:r>
              <a:rPr lang="ja-JP" altLang="en-US" dirty="0" smtClean="0"/>
              <a:t>を用いて，</a:t>
            </a:r>
            <a:r>
              <a:rPr lang="en-US" altLang="ja-JP" dirty="0" smtClean="0"/>
              <a:t>Image net</a:t>
            </a:r>
            <a:r>
              <a:rPr lang="ja-JP" altLang="en-US" dirty="0" smtClean="0"/>
              <a:t>からまともな画像の提供に成功した最初の研究</a:t>
            </a:r>
            <a:endParaRPr kumimoji="1" lang="ja-JP" altLang="en-US" dirty="0"/>
          </a:p>
        </p:txBody>
      </p:sp>
    </p:spTree>
    <p:extLst>
      <p:ext uri="{BB962C8B-B14F-4D97-AF65-F5344CB8AC3E}">
        <p14:creationId xmlns:p14="http://schemas.microsoft.com/office/powerpoint/2010/main" val="31002997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GAN</a:t>
            </a:r>
            <a:r>
              <a:rPr kumimoji="1" lang="ja-JP" altLang="en-US" dirty="0" smtClean="0"/>
              <a:t>において，多クラスの生成は難しかったが，提案する新たな正則化技術によってそれが可能に！！</a:t>
            </a:r>
            <a:endParaRPr kumimoji="1" lang="en-US" altLang="ja-JP" dirty="0" smtClean="0"/>
          </a:p>
          <a:p>
            <a:endParaRPr kumimoji="1" lang="ja-JP" altLang="en-US" dirty="0"/>
          </a:p>
        </p:txBody>
      </p:sp>
    </p:spTree>
    <p:extLst>
      <p:ext uri="{BB962C8B-B14F-4D97-AF65-F5344CB8AC3E}">
        <p14:creationId xmlns:p14="http://schemas.microsoft.com/office/powerpoint/2010/main" val="40828099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Discriminator</a:t>
            </a:r>
            <a:r>
              <a:rPr kumimoji="1" lang="ja-JP" altLang="en-US" sz="2000" dirty="0" smtClean="0"/>
              <a:t>の訓練を安定化させる</a:t>
            </a:r>
            <a:r>
              <a:rPr kumimoji="1" lang="en-US" altLang="ja-JP" sz="2000" dirty="0" smtClean="0"/>
              <a:t>SN</a:t>
            </a:r>
            <a:r>
              <a:rPr kumimoji="1" lang="ja-JP" altLang="en-US" sz="2000" dirty="0" smtClean="0"/>
              <a:t>と呼ばれる</a:t>
            </a:r>
            <a:r>
              <a:rPr kumimoji="1" lang="en-US" altLang="ja-JP" sz="2000" dirty="0" smtClean="0"/>
              <a:t>weight normalization</a:t>
            </a:r>
            <a:r>
              <a:rPr kumimoji="1" lang="ja-JP" altLang="en-US" sz="2000" dirty="0" smtClean="0"/>
              <a:t>手法を提案</a:t>
            </a:r>
            <a:endParaRPr kumimoji="1" lang="en-US" altLang="ja-JP" sz="2000" dirty="0" smtClean="0"/>
          </a:p>
          <a:p>
            <a:r>
              <a:rPr kumimoji="1" lang="en-US" altLang="ja-JP" sz="2000" dirty="0" smtClean="0"/>
              <a:t>Discriminator</a:t>
            </a:r>
            <a:r>
              <a:rPr kumimoji="1" lang="ja-JP" altLang="en-US" sz="2000" dirty="0" smtClean="0"/>
              <a:t>が選ばれる関数空間は，</a:t>
            </a:r>
            <a:r>
              <a:rPr kumimoji="1" lang="en-US" altLang="ja-JP" sz="2000" dirty="0" smtClean="0"/>
              <a:t>GAN</a:t>
            </a:r>
            <a:r>
              <a:rPr kumimoji="1" lang="ja-JP" altLang="en-US" sz="2000" dirty="0" smtClean="0"/>
              <a:t>の性能に重大な影響を及ぼすことが言われていた．</a:t>
            </a:r>
            <a:endParaRPr kumimoji="1" lang="en-US" altLang="ja-JP" sz="2000" dirty="0" smtClean="0"/>
          </a:p>
          <a:p>
            <a:r>
              <a:rPr lang="ja-JP" altLang="en-US" sz="2000" dirty="0"/>
              <a:t>統計の有界性を保証する上での，</a:t>
            </a:r>
            <a:r>
              <a:rPr lang="en-US" altLang="ja-JP" sz="2000" dirty="0"/>
              <a:t>Lipschitz</a:t>
            </a:r>
            <a:r>
              <a:rPr lang="ja-JP" altLang="en-US" sz="2000" dirty="0"/>
              <a:t>連続の</a:t>
            </a:r>
            <a:r>
              <a:rPr lang="ja-JP" altLang="en-US" sz="2000" dirty="0" smtClean="0"/>
              <a:t>重要性が主張されている．</a:t>
            </a:r>
            <a:endParaRPr lang="en-US" altLang="ja-JP" sz="2000" dirty="0" smtClean="0"/>
          </a:p>
          <a:p>
            <a:endParaRPr lang="en-US" altLang="ja-JP" sz="2000" dirty="0" smtClean="0"/>
          </a:p>
          <a:p>
            <a:endParaRPr kumimoji="1" lang="ja-JP" altLang="en-US" sz="2000" dirty="0"/>
          </a:p>
        </p:txBody>
      </p:sp>
    </p:spTree>
    <p:extLst>
      <p:ext uri="{BB962C8B-B14F-4D97-AF65-F5344CB8AC3E}">
        <p14:creationId xmlns:p14="http://schemas.microsoft.com/office/powerpoint/2010/main" val="27583070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Spectral </a:t>
            </a:r>
            <a:r>
              <a:rPr lang="en-US" altLang="ja-JP" dirty="0" smtClean="0"/>
              <a:t>Norm</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Discriminator</a:t>
            </a:r>
            <a:r>
              <a:rPr lang="ja-JP" altLang="en-US" sz="2000" dirty="0"/>
              <a:t>の各層の正則化に使う</a:t>
            </a:r>
            <a:r>
              <a:rPr lang="en-US" altLang="ja-JP" sz="2000" dirty="0"/>
              <a:t>Spectral norm</a:t>
            </a:r>
            <a:r>
              <a:rPr lang="ja-JP" altLang="en-US" sz="2000" dirty="0"/>
              <a:t>は</a:t>
            </a:r>
            <a:r>
              <a:rPr lang="ja-JP" altLang="en-US" sz="2000" dirty="0" smtClean="0"/>
              <a:t>，</a:t>
            </a:r>
            <a:r>
              <a:rPr lang="ja-JP" altLang="en-US" sz="2000" dirty="0"/>
              <a:t>重</a:t>
            </a:r>
            <a:r>
              <a:rPr lang="ja-JP" altLang="en-US" sz="2000" dirty="0" smtClean="0"/>
              <a:t>み</a:t>
            </a:r>
            <a:r>
              <a:rPr lang="en-US" altLang="ja-JP" sz="2000" dirty="0" smtClean="0"/>
              <a:t>W</a:t>
            </a:r>
            <a:r>
              <a:rPr lang="ja-JP" altLang="en-US" sz="2000" dirty="0"/>
              <a:t>の最も大きな特異値である</a:t>
            </a:r>
            <a:r>
              <a:rPr lang="ja-JP" altLang="en-US" sz="2000" dirty="0" smtClean="0"/>
              <a:t>．</a:t>
            </a:r>
            <a:endParaRPr lang="en-US" altLang="ja-JP" sz="2000" dirty="0" smtClean="0"/>
          </a:p>
          <a:p>
            <a:r>
              <a:rPr lang="en-US" altLang="ja-JP" sz="2000" dirty="0" smtClean="0"/>
              <a:t>SVD</a:t>
            </a:r>
            <a:r>
              <a:rPr lang="ja-JP" altLang="en-US" sz="2000" dirty="0" smtClean="0"/>
              <a:t>は計算コストが非常に大きいため，</a:t>
            </a:r>
            <a:r>
              <a:rPr lang="en-US" altLang="ja-JP" sz="2000" dirty="0" smtClean="0"/>
              <a:t>power iteration</a:t>
            </a:r>
            <a:r>
              <a:rPr lang="ja-JP" altLang="en-US" sz="2000" dirty="0" smtClean="0"/>
              <a:t>法によって解く．</a:t>
            </a:r>
            <a:endParaRPr lang="en-US" altLang="ja-JP" sz="2000" dirty="0" smtClean="0"/>
          </a:p>
          <a:p>
            <a:r>
              <a:rPr lang="en-US" altLang="ja-JP" sz="2000" dirty="0" smtClean="0"/>
              <a:t>Spectral normalization</a:t>
            </a:r>
            <a:r>
              <a:rPr lang="ja-JP" altLang="en-US" sz="2000" dirty="0" smtClean="0"/>
              <a:t>は以下の式</a:t>
            </a:r>
            <a:endParaRPr lang="en-US" altLang="ja-JP" sz="2000" dirty="0" smtClean="0"/>
          </a:p>
          <a:p>
            <a:endParaRPr lang="en-US" altLang="ja-JP" sz="2000" dirty="0"/>
          </a:p>
          <a:p>
            <a:endParaRPr lang="en-US" altLang="ja-JP" sz="2000" dirty="0" smtClean="0"/>
          </a:p>
          <a:p>
            <a:r>
              <a:rPr lang="en-US" altLang="ja-JP" sz="2000" dirty="0"/>
              <a:t>Generator</a:t>
            </a:r>
            <a:r>
              <a:rPr lang="ja-JP" altLang="en-US" sz="2000" dirty="0"/>
              <a:t>とデータ分布のサポートの外側の空間に正則化を</a:t>
            </a:r>
            <a:r>
              <a:rPr lang="ja-JP" altLang="en-US" sz="2000" dirty="0" smtClean="0"/>
              <a:t>課している</a:t>
            </a:r>
            <a:endParaRPr lang="en-US" altLang="ja-JP" sz="2000" dirty="0" smtClean="0"/>
          </a:p>
          <a:p>
            <a:r>
              <a:rPr lang="ja-JP" altLang="en-US" sz="2000" dirty="0" smtClean="0"/>
              <a:t>活性化関数は，</a:t>
            </a:r>
            <a:r>
              <a:rPr lang="en-US" altLang="ja-JP" sz="2000" dirty="0" err="1" smtClean="0"/>
              <a:t>Relu</a:t>
            </a:r>
            <a:r>
              <a:rPr lang="ja-JP" altLang="en-US" sz="2000" dirty="0" smtClean="0"/>
              <a:t>などを仮定している気がする</a:t>
            </a:r>
            <a:endParaRPr lang="en-US" altLang="ja-JP" sz="2000" dirty="0" smtClean="0"/>
          </a:p>
          <a:p>
            <a:r>
              <a:rPr lang="ja-JP" altLang="en-US" sz="2000" dirty="0" smtClean="0"/>
              <a:t>細かい計算方法は次の論文を読んでから</a:t>
            </a:r>
            <a:endParaRPr lang="en-US" altLang="ja-JP" sz="2000" dirty="0" smtClean="0"/>
          </a:p>
          <a:p>
            <a:endParaRPr kumimoji="1"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4043362" y="3351293"/>
            <a:ext cx="1514475" cy="361950"/>
          </a:xfrm>
          <a:prstGeom prst="rect">
            <a:avLst/>
          </a:prstGeom>
        </p:spPr>
      </p:pic>
    </p:spTree>
    <p:extLst>
      <p:ext uri="{BB962C8B-B14F-4D97-AF65-F5344CB8AC3E}">
        <p14:creationId xmlns:p14="http://schemas.microsoft.com/office/powerpoint/2010/main" val="39801986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r>
              <a:rPr kumimoji="1" lang="ja-JP" altLang="en-US" dirty="0" smtClean="0"/>
              <a:t>評価値は</a:t>
            </a:r>
            <a:r>
              <a:rPr kumimoji="1" lang="en-US" altLang="ja-JP" dirty="0" smtClean="0"/>
              <a:t>inception score</a:t>
            </a:r>
            <a:r>
              <a:rPr kumimoji="1" lang="ja-JP" altLang="en-US" dirty="0" smtClean="0"/>
              <a:t>と</a:t>
            </a:r>
            <a:r>
              <a:rPr kumimoji="1" lang="en-US" altLang="ja-JP" dirty="0" smtClean="0"/>
              <a:t>FID</a:t>
            </a:r>
          </a:p>
          <a:p>
            <a:r>
              <a:rPr lang="en-US" altLang="ja-JP" dirty="0" smtClean="0"/>
              <a:t>Weight Clipping, WGAN-GP, BN, LN, weight normalization, orthonormal regularization</a:t>
            </a:r>
            <a:r>
              <a:rPr lang="ja-JP" altLang="en-US" dirty="0" smtClean="0"/>
              <a:t>などの</a:t>
            </a:r>
            <a:r>
              <a:rPr lang="en-US" altLang="ja-JP" dirty="0" smtClean="0"/>
              <a:t>regularization/normalization </a:t>
            </a:r>
            <a:r>
              <a:rPr lang="ja-JP" altLang="en-US" dirty="0" smtClean="0"/>
              <a:t>技術との比較</a:t>
            </a:r>
            <a:endParaRPr lang="en-US" altLang="ja-JP" dirty="0" smtClean="0"/>
          </a:p>
          <a:p>
            <a:r>
              <a:rPr lang="ja-JP" altLang="en-US" dirty="0" smtClean="0"/>
              <a:t>各層における</a:t>
            </a:r>
            <a:r>
              <a:rPr lang="en-US" altLang="ja-JP" dirty="0" smtClean="0"/>
              <a:t>spectral norm</a:t>
            </a:r>
            <a:r>
              <a:rPr lang="ja-JP" altLang="en-US" dirty="0" smtClean="0"/>
              <a:t>の訓練における遷移</a:t>
            </a:r>
            <a:endParaRPr lang="en-US" altLang="ja-JP" dirty="0" smtClean="0"/>
          </a:p>
          <a:p>
            <a:endParaRPr lang="en-US" altLang="ja-JP" dirty="0"/>
          </a:p>
          <a:p>
            <a:endParaRPr lang="en-US" altLang="ja-JP" dirty="0" smtClean="0"/>
          </a:p>
          <a:p>
            <a:endParaRPr lang="en-US" altLang="ja-JP" dirty="0" smtClean="0"/>
          </a:p>
          <a:p>
            <a:r>
              <a:rPr lang="ja-JP" altLang="en-US" dirty="0"/>
              <a:t>まず，最適な</a:t>
            </a:r>
            <a:r>
              <a:rPr lang="en-US" altLang="ja-JP" dirty="0"/>
              <a:t>Parameter</a:t>
            </a:r>
            <a:r>
              <a:rPr lang="ja-JP" altLang="en-US" dirty="0"/>
              <a:t>の探索実験</a:t>
            </a:r>
            <a:endParaRPr lang="en-US" altLang="ja-JP" dirty="0"/>
          </a:p>
          <a:p>
            <a:pPr lvl="2"/>
            <a:r>
              <a:rPr lang="en-US" altLang="ja-JP" dirty="0"/>
              <a:t>ABC</a:t>
            </a:r>
            <a:r>
              <a:rPr lang="ja-JP" altLang="en-US" dirty="0"/>
              <a:t>は前の研究における設定</a:t>
            </a:r>
          </a:p>
          <a:p>
            <a:pPr lvl="2"/>
            <a:r>
              <a:rPr lang="en-US" altLang="ja-JP" dirty="0" smtClean="0"/>
              <a:t>DEF</a:t>
            </a:r>
            <a:r>
              <a:rPr lang="ja-JP" altLang="en-US" dirty="0" smtClean="0"/>
              <a:t>は高い</a:t>
            </a:r>
            <a:r>
              <a:rPr lang="en-US" altLang="ja-JP" dirty="0" err="1" smtClean="0"/>
              <a:t>lr</a:t>
            </a:r>
            <a:r>
              <a:rPr lang="ja-JP" altLang="en-US" dirty="0" smtClean="0"/>
              <a:t>におけるアルゴリズムの性能評価のため</a:t>
            </a:r>
            <a:endParaRPr lang="en-US" altLang="ja-JP" dirty="0" smtClean="0"/>
          </a:p>
          <a:p>
            <a:pPr lvl="2"/>
            <a:endParaRPr lang="en-US" altLang="ja-JP" dirty="0" smtClean="0"/>
          </a:p>
          <a:p>
            <a:endParaRPr kumimoji="1" lang="ja-JP" altLang="en-US" dirty="0"/>
          </a:p>
        </p:txBody>
      </p:sp>
      <p:sp>
        <p:nvSpPr>
          <p:cNvPr id="5" name="正方形/長方形 4"/>
          <p:cNvSpPr/>
          <p:nvPr/>
        </p:nvSpPr>
        <p:spPr>
          <a:xfrm>
            <a:off x="686408" y="6016512"/>
            <a:ext cx="8228384" cy="523220"/>
          </a:xfrm>
          <a:prstGeom prst="rect">
            <a:avLst/>
          </a:prstGeom>
        </p:spPr>
        <p:txBody>
          <a:bodyPr wrap="square">
            <a:spAutoFit/>
          </a:bodyPr>
          <a:lstStyle/>
          <a:p>
            <a:r>
              <a:rPr lang="en-US" altLang="ja-JP" sz="2800" dirty="0"/>
              <a:t>ImageNet</a:t>
            </a:r>
            <a:r>
              <a:rPr lang="ja-JP" altLang="en-US" sz="2800" dirty="0"/>
              <a:t>における画像生成実験（すべて最適パラ</a:t>
            </a:r>
            <a:r>
              <a:rPr lang="ja-JP" altLang="en-US" dirty="0"/>
              <a:t>）</a:t>
            </a:r>
            <a:endParaRPr lang="en-US" altLang="ja-JP" dirty="0"/>
          </a:p>
        </p:txBody>
      </p:sp>
      <p:pic>
        <p:nvPicPr>
          <p:cNvPr id="6" name="図 5"/>
          <p:cNvPicPr>
            <a:picLocks noChangeAspect="1"/>
          </p:cNvPicPr>
          <p:nvPr/>
        </p:nvPicPr>
        <p:blipFill>
          <a:blip r:embed="rId2"/>
          <a:stretch>
            <a:fillRect/>
          </a:stretch>
        </p:blipFill>
        <p:spPr>
          <a:xfrm>
            <a:off x="2987824" y="3429000"/>
            <a:ext cx="2880320" cy="1281152"/>
          </a:xfrm>
          <a:prstGeom prst="rect">
            <a:avLst/>
          </a:prstGeom>
        </p:spPr>
      </p:pic>
    </p:spTree>
    <p:extLst>
      <p:ext uri="{BB962C8B-B14F-4D97-AF65-F5344CB8AC3E}">
        <p14:creationId xmlns:p14="http://schemas.microsoft.com/office/powerpoint/2010/main" val="10358271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Lipschitz</a:t>
            </a:r>
            <a:r>
              <a:rPr lang="ja-JP" altLang="en-US" dirty="0"/>
              <a:t>と</a:t>
            </a:r>
            <a:r>
              <a:rPr lang="ja-JP" altLang="en-US" dirty="0" smtClean="0"/>
              <a:t>は</a:t>
            </a:r>
            <a:endParaRPr lang="en-US" altLang="ja-JP" dirty="0" smtClean="0"/>
          </a:p>
          <a:p>
            <a:r>
              <a:rPr lang="ja-JP" altLang="en-US" dirty="0" smtClean="0"/>
              <a:t>式</a:t>
            </a:r>
            <a:r>
              <a:rPr lang="ja-JP" altLang="en-US" dirty="0"/>
              <a:t>の導出がわけ</a:t>
            </a:r>
            <a:r>
              <a:rPr lang="ja-JP" altLang="en-US" dirty="0" smtClean="0"/>
              <a:t>わからん</a:t>
            </a:r>
            <a:endParaRPr lang="en-US" altLang="ja-JP" dirty="0" smtClean="0"/>
          </a:p>
          <a:p>
            <a:r>
              <a:rPr lang="ja-JP" altLang="en-US" dirty="0" smtClean="0"/>
              <a:t>なぜ</a:t>
            </a:r>
            <a:r>
              <a:rPr lang="ja-JP" altLang="en-US" dirty="0"/>
              <a:t>，</a:t>
            </a:r>
            <a:r>
              <a:rPr lang="en-US" altLang="ja-JP" dirty="0"/>
              <a:t>Lipschitz</a:t>
            </a:r>
            <a:r>
              <a:rPr lang="ja-JP" altLang="en-US" dirty="0"/>
              <a:t>が重要なの</a:t>
            </a:r>
            <a:r>
              <a:rPr lang="ja-JP" altLang="en-US" dirty="0" smtClean="0"/>
              <a:t>か</a:t>
            </a:r>
            <a:endParaRPr lang="en-US" altLang="ja-JP" dirty="0" smtClean="0"/>
          </a:p>
          <a:p>
            <a:r>
              <a:rPr lang="ja-JP" altLang="en-US" dirty="0" smtClean="0"/>
              <a:t>有界でもないし，計算</a:t>
            </a:r>
            <a:r>
              <a:rPr lang="ja-JP" altLang="en-US" dirty="0"/>
              <a:t>も</a:t>
            </a:r>
            <a:r>
              <a:rPr lang="ja-JP" altLang="en-US" dirty="0" smtClean="0"/>
              <a:t>できないとなぜだめなのか</a:t>
            </a:r>
            <a:endParaRPr lang="en-US" altLang="ja-JP" dirty="0" smtClean="0"/>
          </a:p>
          <a:p>
            <a:r>
              <a:rPr lang="ja-JP" altLang="en-US" dirty="0" smtClean="0"/>
              <a:t>正則化と正規化の違い</a:t>
            </a:r>
            <a:endParaRPr lang="en-US" altLang="ja-JP" dirty="0" smtClean="0"/>
          </a:p>
        </p:txBody>
      </p:sp>
    </p:spTree>
    <p:extLst>
      <p:ext uri="{BB962C8B-B14F-4D97-AF65-F5344CB8AC3E}">
        <p14:creationId xmlns:p14="http://schemas.microsoft.com/office/powerpoint/2010/main" val="31031709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kumimoji="1" lang="en-US" altLang="ja-JP" dirty="0" smtClean="0"/>
              <a:t>WGAN-GP</a:t>
            </a:r>
          </a:p>
          <a:p>
            <a:pPr marL="0" indent="0">
              <a:buNone/>
            </a:pPr>
            <a:r>
              <a:rPr lang="en-US" altLang="ja-JP" sz="2800" dirty="0" smtClean="0"/>
              <a:t>https</a:t>
            </a:r>
            <a:r>
              <a:rPr lang="en-US" altLang="ja-JP" sz="2800" dirty="0"/>
              <a:t>://arxiv.org/abs/1704.00028  : probably the most popular GAN variant today and seems to be pretty good in my opinion. Caveat: the baseline GAN variants should not perform nearly as badly as this paper claims, especially the text </a:t>
            </a:r>
            <a:r>
              <a:rPr lang="en-US" altLang="ja-JP" sz="2800" dirty="0" smtClean="0"/>
              <a:t>one</a:t>
            </a:r>
          </a:p>
          <a:p>
            <a:pPr marL="0" indent="0">
              <a:buNone/>
            </a:pPr>
            <a:endParaRPr lang="en-US" altLang="ja-JP" sz="2800" dirty="0" smtClean="0"/>
          </a:p>
          <a:p>
            <a:r>
              <a:rPr lang="en-US" altLang="ja-JP" sz="2800" dirty="0"/>
              <a:t>Projection discriminator: https://openreview.net/forum?id=ByS1VpgRZ … (from the same lab as #2, both techniques work well together, overall give very good results with 1000 classes) Here's the video of putting the two methods together:</a:t>
            </a:r>
          </a:p>
          <a:p>
            <a:endParaRPr kumimoji="1" lang="en-US" altLang="ja-JP" dirty="0" smtClean="0"/>
          </a:p>
          <a:p>
            <a:endParaRPr kumimoji="1" lang="ja-JP" altLang="en-US" dirty="0"/>
          </a:p>
        </p:txBody>
      </p:sp>
    </p:spTree>
    <p:extLst>
      <p:ext uri="{BB962C8B-B14F-4D97-AF65-F5344CB8AC3E}">
        <p14:creationId xmlns:p14="http://schemas.microsoft.com/office/powerpoint/2010/main" val="355645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人間の視覚が</a:t>
            </a:r>
            <a:r>
              <a:rPr kumimoji="1" lang="en-US" altLang="ja-JP" dirty="0" smtClean="0"/>
              <a:t>scene</a:t>
            </a:r>
            <a:r>
              <a:rPr kumimoji="1" lang="ja-JP" altLang="en-US" dirty="0" smtClean="0"/>
              <a:t>から構造情報を抽出するのに非常に適していると仮定して，構造情報の劣化に基づく品質評価のフレームワークを提案</a:t>
            </a:r>
            <a:endParaRPr kumimoji="1" lang="en-US" altLang="ja-JP" dirty="0" smtClean="0"/>
          </a:p>
          <a:p>
            <a:r>
              <a:rPr lang="en-US" altLang="ja-JP" dirty="0"/>
              <a:t>Structural Similarity </a:t>
            </a:r>
            <a:r>
              <a:rPr lang="en-US" altLang="ja-JP" dirty="0" smtClean="0"/>
              <a:t>Index</a:t>
            </a:r>
            <a:r>
              <a:rPr lang="ja-JP" altLang="en-US" dirty="0" smtClean="0"/>
              <a:t>を提案</a:t>
            </a:r>
            <a:endParaRPr lang="en-US" altLang="ja-JP" dirty="0"/>
          </a:p>
          <a:p>
            <a:endParaRPr kumimoji="1" lang="ja-JP" altLang="en-US" dirty="0"/>
          </a:p>
        </p:txBody>
      </p:sp>
    </p:spTree>
    <p:extLst>
      <p:ext uri="{BB962C8B-B14F-4D97-AF65-F5344CB8AC3E}">
        <p14:creationId xmlns:p14="http://schemas.microsoft.com/office/powerpoint/2010/main" val="3221329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pPr algn="r"/>
            <a:r>
              <a:rPr lang="en-US" altLang="ja-JP" dirty="0"/>
              <a:t>http://lafrenze.hatenablog.com/entry/2015/08/04/120205</a:t>
            </a:r>
            <a:endParaRPr kumimoji="1" lang="ja-JP" altLang="en-US" dirty="0"/>
          </a:p>
        </p:txBody>
      </p:sp>
      <p:sp>
        <p:nvSpPr>
          <p:cNvPr id="3" name="タイトル 2"/>
          <p:cNvSpPr>
            <a:spLocks noGrp="1"/>
          </p:cNvSpPr>
          <p:nvPr>
            <p:ph type="ctrTitle"/>
          </p:nvPr>
        </p:nvSpPr>
        <p:spPr/>
        <p:txBody>
          <a:bodyPr/>
          <a:lstStyle/>
          <a:p>
            <a:r>
              <a:rPr kumimoji="1" lang="ja-JP" altLang="en-US" dirty="0" smtClean="0"/>
              <a:t>落合陽一流　</a:t>
            </a:r>
            <a:r>
              <a:rPr lang="en-US" altLang="ja-JP" dirty="0" smtClean="0"/>
              <a:t>Survey template</a:t>
            </a:r>
            <a:endParaRPr kumimoji="1" lang="ja-JP" altLang="en-US" dirty="0"/>
          </a:p>
        </p:txBody>
      </p:sp>
    </p:spTree>
    <p:extLst>
      <p:ext uri="{BB962C8B-B14F-4D97-AF65-F5344CB8AC3E}">
        <p14:creationId xmlns:p14="http://schemas.microsoft.com/office/powerpoint/2010/main" val="17954628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7407599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dirty="0"/>
          </a:p>
        </p:txBody>
      </p:sp>
    </p:spTree>
    <p:extLst>
      <p:ext uri="{BB962C8B-B14F-4D97-AF65-F5344CB8AC3E}">
        <p14:creationId xmlns:p14="http://schemas.microsoft.com/office/powerpoint/2010/main" val="30520822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dirty="0"/>
          </a:p>
        </p:txBody>
      </p:sp>
    </p:spTree>
    <p:extLst>
      <p:ext uri="{BB962C8B-B14F-4D97-AF65-F5344CB8AC3E}">
        <p14:creationId xmlns:p14="http://schemas.microsoft.com/office/powerpoint/2010/main" val="23247832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14049170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1358821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388442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kumimoji="1" lang="en-US" altLang="ja-JP" dirty="0" smtClean="0"/>
              <a:t>The quality Definition problem</a:t>
            </a:r>
          </a:p>
          <a:p>
            <a:r>
              <a:rPr lang="en-US" altLang="ja-JP" dirty="0" smtClean="0"/>
              <a:t>The </a:t>
            </a:r>
            <a:r>
              <a:rPr lang="en-US" altLang="ja-JP" dirty="0" err="1" smtClean="0"/>
              <a:t>Suprathreshold</a:t>
            </a:r>
            <a:r>
              <a:rPr lang="en-US" altLang="ja-JP" dirty="0" smtClean="0"/>
              <a:t> problem</a:t>
            </a:r>
          </a:p>
          <a:p>
            <a:r>
              <a:rPr kumimoji="1" lang="en-US" altLang="ja-JP" dirty="0" smtClean="0"/>
              <a:t>The nature image complexity </a:t>
            </a:r>
            <a:r>
              <a:rPr lang="en-US" altLang="ja-JP" dirty="0" smtClean="0"/>
              <a:t>problem</a:t>
            </a:r>
          </a:p>
          <a:p>
            <a:r>
              <a:rPr kumimoji="1" lang="en-US" altLang="ja-JP" dirty="0" smtClean="0"/>
              <a:t>The Decorrelation problem</a:t>
            </a:r>
          </a:p>
          <a:p>
            <a:r>
              <a:rPr lang="en-US" altLang="ja-JP" dirty="0" smtClean="0"/>
              <a:t>The cognitive interaction problem</a:t>
            </a:r>
          </a:p>
          <a:p>
            <a:endParaRPr kumimoji="1" lang="en-US" altLang="ja-JP" dirty="0"/>
          </a:p>
          <a:p>
            <a:r>
              <a:rPr lang="ja-JP" altLang="en-US" dirty="0" err="1" smtClean="0"/>
              <a:t>を解</a:t>
            </a:r>
            <a:r>
              <a:rPr lang="ja-JP" altLang="en-US" dirty="0" smtClean="0"/>
              <a:t>決した？？</a:t>
            </a:r>
            <a:endParaRPr lang="en-US" altLang="ja-JP" dirty="0" smtClean="0"/>
          </a:p>
          <a:p>
            <a:r>
              <a:rPr kumimoji="1" lang="ja-JP" altLang="en-US" dirty="0" smtClean="0"/>
              <a:t>いまい</a:t>
            </a:r>
            <a:r>
              <a:rPr kumimoji="1" lang="ja-JP" altLang="en-US" dirty="0" err="1" smtClean="0"/>
              <a:t>ち</a:t>
            </a:r>
            <a:r>
              <a:rPr kumimoji="1" lang="ja-JP" altLang="en-US" dirty="0" smtClean="0"/>
              <a:t>理解できていない．</a:t>
            </a:r>
            <a:endParaRPr kumimoji="1" lang="en-US" altLang="ja-JP" dirty="0" smtClean="0"/>
          </a:p>
          <a:p>
            <a:endParaRPr lang="en-US" altLang="ja-JP" dirty="0"/>
          </a:p>
          <a:p>
            <a:r>
              <a:rPr kumimoji="1" lang="ja-JP" altLang="en-US" dirty="0" smtClean="0"/>
              <a:t>とにかく，この論文のモチベーションは，参照</a:t>
            </a:r>
            <a:r>
              <a:rPr kumimoji="1" lang="ja-JP" altLang="en-US" smtClean="0"/>
              <a:t>画像と歪み画像の構造をより直接比較する方法を見つけること．</a:t>
            </a:r>
            <a:endParaRPr kumimoji="1" lang="en-US" altLang="ja-JP" dirty="0" smtClean="0"/>
          </a:p>
          <a:p>
            <a:endParaRPr kumimoji="1" lang="ja-JP" altLang="en-US" dirty="0"/>
          </a:p>
        </p:txBody>
      </p:sp>
    </p:spTree>
    <p:extLst>
      <p:ext uri="{BB962C8B-B14F-4D97-AF65-F5344CB8AC3E}">
        <p14:creationId xmlns:p14="http://schemas.microsoft.com/office/powerpoint/2010/main" val="340386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lang="en-US" altLang="ja-JP" dirty="0"/>
                  <a:t>SSIM index</a:t>
                </a:r>
              </a:p>
              <a:p>
                <a:pPr lvl="1"/>
                <a14:m>
                  <m:oMath xmlns:m="http://schemas.openxmlformats.org/officeDocument/2006/math">
                    <m:r>
                      <a:rPr lang="ja-JP" altLang="en-US" i="1">
                        <a:latin typeface="Cambria Math" panose="02040503050406030204" pitchFamily="18" charset="0"/>
                      </a:rPr>
                      <m:t>𝜇</m:t>
                    </m:r>
                  </m:oMath>
                </a14:m>
                <a:r>
                  <a:rPr lang="ja-JP" altLang="en-US" dirty="0"/>
                  <a:t>：平均</a:t>
                </a:r>
                <a:endParaRPr lang="en-US" altLang="ja-JP" dirty="0"/>
              </a:p>
              <a:p>
                <a:pPr lvl="1"/>
                <a14:m>
                  <m:oMath xmlns:m="http://schemas.openxmlformats.org/officeDocument/2006/math">
                    <m:r>
                      <a:rPr lang="ja-JP" altLang="en-US" i="1">
                        <a:latin typeface="Cambria Math" panose="02040503050406030204" pitchFamily="18" charset="0"/>
                      </a:rPr>
                      <m:t>𝜎</m:t>
                    </m:r>
                  </m:oMath>
                </a14:m>
                <a:r>
                  <a:rPr lang="ja-JP" altLang="en-US" dirty="0"/>
                  <a:t>：分散，共分散</a:t>
                </a:r>
                <a:endParaRPr lang="en-US" altLang="ja-JP" dirty="0"/>
              </a:p>
              <a:p>
                <a:pPr lvl="1"/>
                <a14:m>
                  <m:oMath xmlns:m="http://schemas.openxmlformats.org/officeDocument/2006/math">
                    <m:r>
                      <a:rPr lang="en-US" altLang="ja-JP" i="1">
                        <a:latin typeface="Cambria Math" panose="02040503050406030204" pitchFamily="18" charset="0"/>
                      </a:rPr>
                      <m:t>𝐶</m:t>
                    </m:r>
                  </m:oMath>
                </a14:m>
                <a:r>
                  <a:rPr lang="ja-JP" altLang="en-US" dirty="0"/>
                  <a:t>：定数</a:t>
                </a:r>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0">
                <a:blip r:embed="rId2"/>
                <a:stretch>
                  <a:fillRect l="-784" t="-1333"/>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2085083" y="3429248"/>
            <a:ext cx="4648200" cy="609600"/>
          </a:xfrm>
          <a:prstGeom prst="rect">
            <a:avLst/>
          </a:prstGeom>
        </p:spPr>
      </p:pic>
      <p:pic>
        <p:nvPicPr>
          <p:cNvPr id="5" name="図 4"/>
          <p:cNvPicPr>
            <a:picLocks noChangeAspect="1"/>
          </p:cNvPicPr>
          <p:nvPr/>
        </p:nvPicPr>
        <p:blipFill>
          <a:blip r:embed="rId4"/>
          <a:stretch>
            <a:fillRect/>
          </a:stretch>
        </p:blipFill>
        <p:spPr>
          <a:xfrm>
            <a:off x="2085083" y="4117578"/>
            <a:ext cx="4886325" cy="1104900"/>
          </a:xfrm>
          <a:prstGeom prst="rect">
            <a:avLst/>
          </a:prstGeom>
        </p:spPr>
      </p:pic>
      <p:pic>
        <p:nvPicPr>
          <p:cNvPr id="6" name="図 5"/>
          <p:cNvPicPr>
            <a:picLocks noChangeAspect="1"/>
          </p:cNvPicPr>
          <p:nvPr/>
        </p:nvPicPr>
        <p:blipFill>
          <a:blip r:embed="rId5"/>
          <a:stretch>
            <a:fillRect/>
          </a:stretch>
        </p:blipFill>
        <p:spPr>
          <a:xfrm>
            <a:off x="2771800" y="5301208"/>
            <a:ext cx="4124325" cy="819150"/>
          </a:xfrm>
          <a:prstGeom prst="rect">
            <a:avLst/>
          </a:prstGeom>
        </p:spPr>
      </p:pic>
    </p:spTree>
    <p:extLst>
      <p:ext uri="{BB962C8B-B14F-4D97-AF65-F5344CB8AC3E}">
        <p14:creationId xmlns:p14="http://schemas.microsoft.com/office/powerpoint/2010/main" val="370084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大局的評価よりも，局所的に</a:t>
            </a:r>
            <a:r>
              <a:rPr lang="en-US" altLang="ja-JP" dirty="0" smtClean="0"/>
              <a:t>SSIM</a:t>
            </a:r>
            <a:r>
              <a:rPr lang="ja-JP" altLang="en-US" dirty="0" smtClean="0"/>
              <a:t>指標を使った方がよい．</a:t>
            </a:r>
            <a:endParaRPr lang="en-US" altLang="ja-JP" dirty="0" smtClean="0"/>
          </a:p>
          <a:p>
            <a:r>
              <a:rPr kumimoji="1" lang="ja-JP" altLang="en-US" dirty="0" smtClean="0"/>
              <a:t>パッチごとに</a:t>
            </a:r>
            <a:r>
              <a:rPr kumimoji="1" lang="en-US" altLang="ja-JP" dirty="0" smtClean="0"/>
              <a:t>SSIM</a:t>
            </a:r>
            <a:r>
              <a:rPr kumimoji="1" lang="ja-JP" altLang="en-US" dirty="0" smtClean="0"/>
              <a:t>を求めると望まない</a:t>
            </a:r>
            <a:r>
              <a:rPr kumimoji="1" lang="en-US" altLang="ja-JP" dirty="0" smtClean="0"/>
              <a:t>SSIM map</a:t>
            </a:r>
            <a:r>
              <a:rPr kumimoji="1" lang="ja-JP" altLang="en-US" dirty="0" smtClean="0"/>
              <a:t>には，ブロッキングアーチファクトが表れる．</a:t>
            </a:r>
            <a:endParaRPr kumimoji="1" lang="en-US" altLang="ja-JP" dirty="0" smtClean="0"/>
          </a:p>
          <a:p>
            <a:r>
              <a:rPr lang="ja-JP" altLang="en-US" dirty="0" smtClean="0"/>
              <a:t>そこで，</a:t>
            </a:r>
            <a:r>
              <a:rPr lang="en-US" altLang="ja-JP" dirty="0" smtClean="0"/>
              <a:t>circular-symmetric 11*11</a:t>
            </a:r>
            <a:r>
              <a:rPr lang="ja-JP" altLang="en-US" dirty="0" smtClean="0"/>
              <a:t>の</a:t>
            </a:r>
            <a:r>
              <a:rPr lang="en-US" altLang="ja-JP" dirty="0" err="1" smtClean="0"/>
              <a:t>std</a:t>
            </a:r>
            <a:r>
              <a:rPr lang="en-US" altLang="ja-JP" dirty="0" smtClean="0"/>
              <a:t>=1.5</a:t>
            </a:r>
            <a:r>
              <a:rPr lang="ja-JP" altLang="en-US" dirty="0" smtClean="0"/>
              <a:t>のガウシアンフィルタをかける</a:t>
            </a:r>
            <a:endParaRPr lang="en-US" altLang="ja-JP" dirty="0" smtClean="0"/>
          </a:p>
          <a:p>
            <a:r>
              <a:rPr kumimoji="1" lang="en-US" altLang="ja-JP" dirty="0" smtClean="0"/>
              <a:t>K1=0.01, K2=0.03</a:t>
            </a:r>
          </a:p>
          <a:p>
            <a:r>
              <a:rPr lang="ja-JP" altLang="en-US" dirty="0" smtClean="0"/>
              <a:t>画像全体の品質評価を必要なら，平均</a:t>
            </a:r>
            <a:r>
              <a:rPr lang="en-US" altLang="ja-JP" dirty="0" smtClean="0"/>
              <a:t>SSIM</a:t>
            </a:r>
            <a:r>
              <a:rPr lang="ja-JP" altLang="en-US" dirty="0" smtClean="0"/>
              <a:t>を使う．</a:t>
            </a:r>
            <a:endParaRPr kumimoji="1" lang="ja-JP" altLang="en-US" dirty="0"/>
          </a:p>
        </p:txBody>
      </p:sp>
      <p:pic>
        <p:nvPicPr>
          <p:cNvPr id="4" name="図 3"/>
          <p:cNvPicPr>
            <a:picLocks noChangeAspect="1"/>
          </p:cNvPicPr>
          <p:nvPr/>
        </p:nvPicPr>
        <p:blipFill>
          <a:blip r:embed="rId2"/>
          <a:stretch>
            <a:fillRect/>
          </a:stretch>
        </p:blipFill>
        <p:spPr>
          <a:xfrm>
            <a:off x="2709862" y="5373216"/>
            <a:ext cx="4181475" cy="847725"/>
          </a:xfrm>
          <a:prstGeom prst="rect">
            <a:avLst/>
          </a:prstGeom>
        </p:spPr>
      </p:pic>
    </p:spTree>
    <p:extLst>
      <p:ext uri="{BB962C8B-B14F-4D97-AF65-F5344CB8AC3E}">
        <p14:creationId xmlns:p14="http://schemas.microsoft.com/office/powerpoint/2010/main" val="93613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endParaRPr kumimoji="1" lang="ja-JP" altLang="en-US"/>
          </a:p>
        </p:txBody>
      </p:sp>
    </p:spTree>
    <p:extLst>
      <p:ext uri="{BB962C8B-B14F-4D97-AF65-F5344CB8AC3E}">
        <p14:creationId xmlns:p14="http://schemas.microsoft.com/office/powerpoint/2010/main" val="273398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a:t>様々な画像処理アルゴリズムに対する</a:t>
            </a:r>
            <a:r>
              <a:rPr lang="en-US" altLang="ja-JP" dirty="0"/>
              <a:t>SSIM</a:t>
            </a:r>
            <a:r>
              <a:rPr lang="ja-JP" altLang="en-US" dirty="0"/>
              <a:t>指標の最適化を検討する必要がある</a:t>
            </a:r>
          </a:p>
          <a:p>
            <a:r>
              <a:rPr kumimoji="1" lang="en-US" altLang="ja-JP" dirty="0" smtClean="0"/>
              <a:t>SSIM</a:t>
            </a:r>
            <a:r>
              <a:rPr kumimoji="1" lang="ja-JP" altLang="en-US" dirty="0" smtClean="0"/>
              <a:t>指標の適用範囲は，画像処理に限定されない場合がある．</a:t>
            </a:r>
            <a:endParaRPr kumimoji="1" lang="en-US" altLang="ja-JP" dirty="0" smtClean="0"/>
          </a:p>
          <a:p>
            <a:pPr lvl="1"/>
            <a:r>
              <a:rPr lang="ja-JP" altLang="en-US" dirty="0" smtClean="0"/>
              <a:t>対称尺度であるため，任意の</a:t>
            </a:r>
            <a:r>
              <a:rPr lang="en-US" altLang="ja-JP" dirty="0" smtClean="0"/>
              <a:t>2</a:t>
            </a:r>
            <a:r>
              <a:rPr lang="ja-JP" altLang="en-US" dirty="0" err="1" smtClean="0"/>
              <a:t>つの</a:t>
            </a:r>
            <a:r>
              <a:rPr lang="ja-JP" altLang="en-US" dirty="0" smtClean="0"/>
              <a:t>信号を比較する類似度として考えることができる．</a:t>
            </a:r>
            <a:endParaRPr lang="en-US" altLang="ja-JP" dirty="0" smtClean="0"/>
          </a:p>
          <a:p>
            <a:pPr lvl="1"/>
            <a:r>
              <a:rPr kumimoji="1" lang="ja-JP" altLang="en-US" dirty="0"/>
              <a:t>信号</a:t>
            </a:r>
            <a:r>
              <a:rPr kumimoji="1" lang="ja-JP" altLang="en-US" dirty="0" smtClean="0"/>
              <a:t>は，離散的でも連続的でもよく，任意の次元の空間で利用できる．</a:t>
            </a:r>
            <a:endParaRPr kumimoji="1" lang="en-US" altLang="ja-JP" dirty="0" smtClean="0"/>
          </a:p>
          <a:p>
            <a:endParaRPr lang="en-US" altLang="ja-JP" dirty="0"/>
          </a:p>
          <a:p>
            <a:r>
              <a:rPr kumimoji="1" lang="ja-JP" altLang="en-US" dirty="0" smtClean="0"/>
              <a:t>これらは，調査する価値がある問題</a:t>
            </a:r>
            <a:endParaRPr kumimoji="1" lang="ja-JP" altLang="en-US" dirty="0"/>
          </a:p>
        </p:txBody>
      </p:sp>
    </p:spTree>
    <p:extLst>
      <p:ext uri="{BB962C8B-B14F-4D97-AF65-F5344CB8AC3E}">
        <p14:creationId xmlns:p14="http://schemas.microsoft.com/office/powerpoint/2010/main" val="205078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特になし？</a:t>
            </a:r>
            <a:endParaRPr kumimoji="1" lang="ja-JP" altLang="en-US" dirty="0"/>
          </a:p>
        </p:txBody>
      </p:sp>
    </p:spTree>
    <p:extLst>
      <p:ext uri="{BB962C8B-B14F-4D97-AF65-F5344CB8AC3E}">
        <p14:creationId xmlns:p14="http://schemas.microsoft.com/office/powerpoint/2010/main" val="155444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lnSpcReduction="10000"/>
          </a:bodyPr>
          <a:lstStyle/>
          <a:p>
            <a:pPr algn="r"/>
            <a:r>
              <a:rPr lang="en-US" altLang="ja-JP" sz="2400" dirty="0" err="1"/>
              <a:t>Xudong</a:t>
            </a:r>
            <a:r>
              <a:rPr lang="en-US" altLang="ja-JP" sz="2400" dirty="0"/>
              <a:t> </a:t>
            </a:r>
            <a:r>
              <a:rPr lang="en-US" altLang="ja-JP" sz="2400" dirty="0" smtClean="0"/>
              <a:t>Mao, </a:t>
            </a:r>
            <a:r>
              <a:rPr lang="en-US" altLang="ja-JP" sz="2400" dirty="0"/>
              <a:t>Qing </a:t>
            </a:r>
            <a:r>
              <a:rPr lang="en-US" altLang="ja-JP" sz="2400" dirty="0" smtClean="0"/>
              <a:t>Li, </a:t>
            </a:r>
            <a:r>
              <a:rPr lang="en-US" altLang="ja-JP" sz="2400" dirty="0" err="1"/>
              <a:t>Haoran</a:t>
            </a:r>
            <a:r>
              <a:rPr lang="en-US" altLang="ja-JP" sz="2400" dirty="0"/>
              <a:t> </a:t>
            </a:r>
            <a:r>
              <a:rPr lang="en-US" altLang="ja-JP" sz="2400" dirty="0" err="1" smtClean="0"/>
              <a:t>Xie</a:t>
            </a:r>
            <a:r>
              <a:rPr lang="en-US" altLang="ja-JP" sz="2400" dirty="0" smtClean="0"/>
              <a:t>, Raymond </a:t>
            </a:r>
            <a:r>
              <a:rPr lang="en-US" altLang="ja-JP" sz="2400" dirty="0"/>
              <a:t>Y.K. </a:t>
            </a:r>
            <a:r>
              <a:rPr lang="en-US" altLang="ja-JP" sz="2400" dirty="0" smtClean="0"/>
              <a:t>Lau, Zhen Wang, </a:t>
            </a:r>
            <a:r>
              <a:rPr lang="en-US" altLang="ja-JP" sz="2400" dirty="0"/>
              <a:t>and Stephen Paul </a:t>
            </a:r>
            <a:r>
              <a:rPr lang="en-US" altLang="ja-JP" sz="2400" dirty="0" err="1" smtClean="0"/>
              <a:t>Smolley</a:t>
            </a:r>
            <a:endParaRPr lang="en-US" altLang="ja-JP" sz="2400" dirty="0" smtClean="0"/>
          </a:p>
          <a:p>
            <a:pPr algn="r"/>
            <a:endParaRPr lang="en-US" altLang="ja-JP" sz="1600" dirty="0" smtClean="0"/>
          </a:p>
          <a:p>
            <a:pPr algn="r"/>
            <a:r>
              <a:rPr lang="en-US" altLang="ja-JP" dirty="0"/>
              <a:t>Finish Reading : </a:t>
            </a:r>
            <a:r>
              <a:rPr lang="en-US" altLang="ja-JP" dirty="0" smtClean="0"/>
              <a:t>20171219</a:t>
            </a:r>
            <a:endParaRPr lang="ja-JP" altLang="en-US" dirty="0"/>
          </a:p>
          <a:p>
            <a:pPr algn="r"/>
            <a:endParaRPr kumimoji="1" lang="ja-JP" altLang="en-US" dirty="0"/>
          </a:p>
        </p:txBody>
      </p:sp>
      <p:sp>
        <p:nvSpPr>
          <p:cNvPr id="3" name="タイトル 2"/>
          <p:cNvSpPr>
            <a:spLocks noGrp="1"/>
          </p:cNvSpPr>
          <p:nvPr>
            <p:ph type="ctrTitle"/>
          </p:nvPr>
        </p:nvSpPr>
        <p:spPr/>
        <p:txBody>
          <a:bodyPr/>
          <a:lstStyle/>
          <a:p>
            <a:r>
              <a:rPr lang="en-US" altLang="ja-JP" dirty="0"/>
              <a:t>Least Squares Generative Adversarial Networks</a:t>
            </a:r>
            <a:endParaRPr kumimoji="1" lang="ja-JP" altLang="en-US" dirty="0"/>
          </a:p>
        </p:txBody>
      </p:sp>
    </p:spTree>
    <p:extLst>
      <p:ext uri="{BB962C8B-B14F-4D97-AF65-F5344CB8AC3E}">
        <p14:creationId xmlns:p14="http://schemas.microsoft.com/office/powerpoint/2010/main" val="115670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pPr algn="r"/>
            <a:r>
              <a:rPr lang="en-US" altLang="ja-JP" dirty="0"/>
              <a:t>Ting-Chun Wang, Ming-Yu Liu, Jun-Yan Zhu, Andrew Tao, Jan </a:t>
            </a:r>
            <a:r>
              <a:rPr lang="en-US" altLang="ja-JP" dirty="0" err="1"/>
              <a:t>Kautz</a:t>
            </a:r>
            <a:r>
              <a:rPr lang="en-US" altLang="ja-JP" dirty="0"/>
              <a:t>, Bryan Catanzaro</a:t>
            </a:r>
            <a:endParaRPr kumimoji="1" lang="en-US" altLang="ja-JP" dirty="0" smtClean="0"/>
          </a:p>
          <a:p>
            <a:pPr algn="r"/>
            <a:r>
              <a:rPr kumimoji="1" lang="en-US" altLang="ja-JP" dirty="0" smtClean="0"/>
              <a:t>Finish Reading : 20171210</a:t>
            </a:r>
            <a:endParaRPr kumimoji="1" lang="ja-JP" altLang="en-US" dirty="0"/>
          </a:p>
        </p:txBody>
      </p:sp>
      <p:sp>
        <p:nvSpPr>
          <p:cNvPr id="3" name="タイトル 2"/>
          <p:cNvSpPr>
            <a:spLocks noGrp="1"/>
          </p:cNvSpPr>
          <p:nvPr>
            <p:ph type="ctrTitle"/>
          </p:nvPr>
        </p:nvSpPr>
        <p:spPr/>
        <p:txBody>
          <a:bodyPr>
            <a:normAutofit fontScale="90000"/>
          </a:bodyPr>
          <a:lstStyle/>
          <a:p>
            <a:r>
              <a:rPr kumimoji="1" lang="en-US" altLang="ja-JP" dirty="0" smtClean="0"/>
              <a:t>High-Resolution Image Synthesis and Semantic Manipulation with Conditional GANs</a:t>
            </a:r>
            <a:endParaRPr kumimoji="1" lang="ja-JP" altLang="en-US" dirty="0"/>
          </a:p>
        </p:txBody>
      </p:sp>
    </p:spTree>
    <p:extLst>
      <p:ext uri="{BB962C8B-B14F-4D97-AF65-F5344CB8AC3E}">
        <p14:creationId xmlns:p14="http://schemas.microsoft.com/office/powerpoint/2010/main" val="3551589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Regular </a:t>
            </a:r>
            <a:r>
              <a:rPr kumimoji="1" lang="en-US" altLang="ja-JP" dirty="0" err="1" smtClean="0"/>
              <a:t>gan</a:t>
            </a:r>
            <a:r>
              <a:rPr kumimoji="1" lang="ja-JP" altLang="en-US" dirty="0" smtClean="0"/>
              <a:t>は</a:t>
            </a:r>
            <a:r>
              <a:rPr kumimoji="1" lang="en-US" altLang="ja-JP" dirty="0" smtClean="0"/>
              <a:t>discriminator</a:t>
            </a:r>
            <a:r>
              <a:rPr kumimoji="1" lang="ja-JP" altLang="en-US" dirty="0" smtClean="0"/>
              <a:t>が</a:t>
            </a:r>
            <a:r>
              <a:rPr kumimoji="1" lang="en-US" altLang="ja-JP" dirty="0" smtClean="0"/>
              <a:t>sigmoid cross entropy loss function</a:t>
            </a:r>
            <a:r>
              <a:rPr kumimoji="1" lang="ja-JP" altLang="en-US" dirty="0" smtClean="0"/>
              <a:t>を持つ分類器として仮定する．</a:t>
            </a:r>
            <a:endParaRPr kumimoji="1" lang="en-US" altLang="ja-JP" dirty="0" smtClean="0"/>
          </a:p>
          <a:p>
            <a:r>
              <a:rPr lang="ja-JP" altLang="en-US" dirty="0" smtClean="0"/>
              <a:t>しかし，この</a:t>
            </a:r>
            <a:r>
              <a:rPr lang="en-US" altLang="ja-JP" dirty="0" smtClean="0"/>
              <a:t>loss function</a:t>
            </a:r>
            <a:r>
              <a:rPr lang="ja-JP" altLang="en-US" dirty="0" smtClean="0"/>
              <a:t>は学習過程の間，勾配消失問題を導く可能性があることを発見</a:t>
            </a:r>
            <a:endParaRPr lang="en-US" altLang="ja-JP" dirty="0" smtClean="0"/>
          </a:p>
          <a:p>
            <a:r>
              <a:rPr lang="ja-JP" altLang="en-US" dirty="0" smtClean="0"/>
              <a:t>そこで，</a:t>
            </a:r>
            <a:r>
              <a:rPr lang="ja-JP" altLang="en-US" dirty="0"/>
              <a:t>最小</a:t>
            </a:r>
            <a:r>
              <a:rPr lang="en-US" altLang="ja-JP" dirty="0"/>
              <a:t>2</a:t>
            </a:r>
            <a:r>
              <a:rPr lang="ja-JP" altLang="en-US" dirty="0"/>
              <a:t>乗</a:t>
            </a:r>
            <a:r>
              <a:rPr lang="en-US" altLang="ja-JP" dirty="0"/>
              <a:t>loss function</a:t>
            </a:r>
            <a:r>
              <a:rPr lang="ja-JP" altLang="en-US" dirty="0"/>
              <a:t>を</a:t>
            </a:r>
            <a:r>
              <a:rPr lang="en-US" altLang="ja-JP" dirty="0"/>
              <a:t>discriminator</a:t>
            </a:r>
            <a:r>
              <a:rPr lang="ja-JP" altLang="en-US" dirty="0"/>
              <a:t>に適用</a:t>
            </a:r>
            <a:r>
              <a:rPr lang="ja-JP" altLang="en-US" dirty="0" smtClean="0"/>
              <a:t>した</a:t>
            </a:r>
            <a:r>
              <a:rPr lang="en-US" altLang="ja-JP" dirty="0" smtClean="0"/>
              <a:t>Least Squares Generative Adversarial Networks(LSGANs)</a:t>
            </a:r>
            <a:r>
              <a:rPr lang="ja-JP" altLang="en-US" dirty="0" smtClean="0"/>
              <a:t>を提案</a:t>
            </a:r>
            <a:endParaRPr lang="en-US" altLang="ja-JP" dirty="0" smtClean="0"/>
          </a:p>
          <a:p>
            <a:endParaRPr lang="en-US" altLang="ja-JP" dirty="0" smtClean="0"/>
          </a:p>
        </p:txBody>
      </p:sp>
    </p:spTree>
    <p:extLst>
      <p:ext uri="{BB962C8B-B14F-4D97-AF65-F5344CB8AC3E}">
        <p14:creationId xmlns:p14="http://schemas.microsoft.com/office/powerpoint/2010/main" val="385102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Regular </a:t>
            </a:r>
            <a:r>
              <a:rPr kumimoji="1" lang="en-US" altLang="ja-JP" dirty="0" err="1" smtClean="0"/>
              <a:t>Gans</a:t>
            </a:r>
            <a:r>
              <a:rPr kumimoji="1" lang="ja-JP" altLang="en-US" dirty="0" smtClean="0"/>
              <a:t>より高品質な画像を生成できる</a:t>
            </a:r>
            <a:endParaRPr kumimoji="1" lang="en-US" altLang="ja-JP" dirty="0" smtClean="0"/>
          </a:p>
          <a:p>
            <a:r>
              <a:rPr lang="ja-JP" altLang="en-US" dirty="0" smtClean="0"/>
              <a:t>学習過程が安定している</a:t>
            </a:r>
            <a:endParaRPr lang="en-US" altLang="ja-JP" dirty="0" smtClean="0"/>
          </a:p>
          <a:p>
            <a:endParaRPr kumimoji="1" lang="ja-JP" altLang="en-US" dirty="0"/>
          </a:p>
        </p:txBody>
      </p:sp>
    </p:spTree>
    <p:extLst>
      <p:ext uri="{BB962C8B-B14F-4D97-AF65-F5344CB8AC3E}">
        <p14:creationId xmlns:p14="http://schemas.microsoft.com/office/powerpoint/2010/main" val="124603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決定境界の正しい側にあるが，実データからは遠い偽サンプルを使って</a:t>
            </a:r>
            <a:r>
              <a:rPr kumimoji="1" lang="en-US" altLang="ja-JP" dirty="0" smtClean="0"/>
              <a:t>generator</a:t>
            </a:r>
            <a:r>
              <a:rPr kumimoji="1" lang="ja-JP" altLang="en-US" dirty="0" smtClean="0"/>
              <a:t>を更新するとき，勾配消失問題が起こる．</a:t>
            </a:r>
            <a:endParaRPr kumimoji="1" lang="en-US" altLang="ja-JP" dirty="0" smtClean="0"/>
          </a:p>
          <a:p>
            <a:r>
              <a:rPr lang="en-US" altLang="ja-JP" dirty="0" smtClean="0"/>
              <a:t>Fig1(b)</a:t>
            </a:r>
            <a:r>
              <a:rPr lang="ja-JP" altLang="en-US" dirty="0" smtClean="0"/>
              <a:t>に示すように，</a:t>
            </a:r>
            <a:r>
              <a:rPr lang="en-US" altLang="ja-JP" dirty="0" smtClean="0"/>
              <a:t>Discriminator</a:t>
            </a:r>
            <a:r>
              <a:rPr lang="ja-JP" altLang="en-US" dirty="0" smtClean="0"/>
              <a:t>に実データであると信じさせることによって，</a:t>
            </a:r>
            <a:r>
              <a:rPr lang="en-US" altLang="ja-JP" dirty="0" smtClean="0"/>
              <a:t>generator</a:t>
            </a:r>
            <a:r>
              <a:rPr lang="ja-JP" altLang="en-US" dirty="0" smtClean="0"/>
              <a:t>を更新に偽サンプルを使うとき，決定境界の正しい側にあるのでほとんどエラーしない．</a:t>
            </a:r>
            <a:endParaRPr kumimoji="1" lang="ja-JP" altLang="en-US" dirty="0"/>
          </a:p>
        </p:txBody>
      </p:sp>
      <p:pic>
        <p:nvPicPr>
          <p:cNvPr id="4" name="図 3"/>
          <p:cNvPicPr>
            <a:picLocks noChangeAspect="1"/>
          </p:cNvPicPr>
          <p:nvPr/>
        </p:nvPicPr>
        <p:blipFill>
          <a:blip r:embed="rId2"/>
          <a:stretch>
            <a:fillRect/>
          </a:stretch>
        </p:blipFill>
        <p:spPr>
          <a:xfrm>
            <a:off x="2460600" y="4437112"/>
            <a:ext cx="4680000" cy="4297091"/>
          </a:xfrm>
          <a:prstGeom prst="rect">
            <a:avLst/>
          </a:prstGeom>
        </p:spPr>
      </p:pic>
    </p:spTree>
    <p:extLst>
      <p:ext uri="{BB962C8B-B14F-4D97-AF65-F5344CB8AC3E}">
        <p14:creationId xmlns:p14="http://schemas.microsoft.com/office/powerpoint/2010/main" val="3352242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これらのサンプルは実データから遠く，実データにそれらを近づけたい！！</a:t>
            </a:r>
            <a:endParaRPr kumimoji="1" lang="en-US" altLang="ja-JP" dirty="0" smtClean="0"/>
          </a:p>
          <a:p>
            <a:r>
              <a:rPr lang="ja-JP" altLang="en-US" dirty="0" smtClean="0"/>
              <a:t>この観測に基づいて</a:t>
            </a:r>
            <a:r>
              <a:rPr lang="en-US" altLang="ja-JP" dirty="0" smtClean="0"/>
              <a:t>LSGANs</a:t>
            </a:r>
            <a:r>
              <a:rPr lang="ja-JP" altLang="en-US" dirty="0" smtClean="0"/>
              <a:t>を提案</a:t>
            </a:r>
            <a:endParaRPr lang="en-US" altLang="ja-JP" dirty="0" smtClean="0"/>
          </a:p>
          <a:p>
            <a:r>
              <a:rPr kumimoji="1" lang="en-US" altLang="ja-JP" dirty="0" smtClean="0"/>
              <a:t>Least squares loss function</a:t>
            </a:r>
            <a:r>
              <a:rPr kumimoji="1" lang="ja-JP" altLang="en-US" dirty="0" smtClean="0"/>
              <a:t>は決定境界の正しい側の遠くにいるサンプルを制約</a:t>
            </a:r>
            <a:r>
              <a:rPr lang="ja-JP" altLang="en-US" dirty="0" smtClean="0"/>
              <a:t>するので，</a:t>
            </a:r>
            <a:r>
              <a:rPr kumimoji="1" lang="en-US" altLang="ja-JP" dirty="0" smtClean="0"/>
              <a:t>Least squares loss function</a:t>
            </a:r>
            <a:r>
              <a:rPr kumimoji="1" lang="ja-JP" altLang="en-US" dirty="0" smtClean="0"/>
              <a:t>は，偽データを決定境界の方に移動できる．</a:t>
            </a:r>
            <a:endParaRPr kumimoji="1" lang="en-US" altLang="ja-JP" dirty="0" smtClean="0"/>
          </a:p>
          <a:p>
            <a:r>
              <a:rPr lang="en-US" altLang="ja-JP" dirty="0" smtClean="0"/>
              <a:t>Fig1(c)</a:t>
            </a:r>
            <a:r>
              <a:rPr lang="ja-JP" altLang="en-US" dirty="0" smtClean="0"/>
              <a:t>は，たとえ偽データが正しい側に分類されていたとしてもそれらを決定境界に引っ張る．</a:t>
            </a:r>
            <a:endParaRPr kumimoji="1" lang="ja-JP" altLang="en-US" dirty="0"/>
          </a:p>
        </p:txBody>
      </p:sp>
      <p:pic>
        <p:nvPicPr>
          <p:cNvPr id="4" name="図 3"/>
          <p:cNvPicPr>
            <a:picLocks noChangeAspect="1"/>
          </p:cNvPicPr>
          <p:nvPr/>
        </p:nvPicPr>
        <p:blipFill>
          <a:blip r:embed="rId2"/>
          <a:stretch>
            <a:fillRect/>
          </a:stretch>
        </p:blipFill>
        <p:spPr>
          <a:xfrm>
            <a:off x="2340781" y="5229200"/>
            <a:ext cx="4919637" cy="4371342"/>
          </a:xfrm>
          <a:prstGeom prst="rect">
            <a:avLst/>
          </a:prstGeom>
        </p:spPr>
      </p:pic>
    </p:spTree>
    <p:extLst>
      <p:ext uri="{BB962C8B-B14F-4D97-AF65-F5344CB8AC3E}">
        <p14:creationId xmlns:p14="http://schemas.microsoft.com/office/powerpoint/2010/main" val="2226744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LSGAN</a:t>
            </a:r>
            <a:r>
              <a:rPr kumimoji="1" lang="ja-JP" altLang="en-US" dirty="0" smtClean="0"/>
              <a:t>の損失関数</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en-US" altLang="ja-JP" dirty="0"/>
              <a:t>a</a:t>
            </a:r>
            <a:r>
              <a:rPr lang="en-US" altLang="ja-JP" dirty="0" smtClean="0"/>
              <a:t>, b</a:t>
            </a:r>
            <a:r>
              <a:rPr lang="ja-JP" altLang="en-US" dirty="0" smtClean="0"/>
              <a:t>：偽データと実データに関するラベル</a:t>
            </a:r>
            <a:endParaRPr lang="en-US" altLang="ja-JP" dirty="0" smtClean="0"/>
          </a:p>
          <a:p>
            <a:r>
              <a:rPr lang="en-US" altLang="ja-JP" dirty="0"/>
              <a:t>c</a:t>
            </a:r>
            <a:r>
              <a:rPr kumimoji="1" lang="ja-JP" altLang="en-US" dirty="0" smtClean="0"/>
              <a:t>：</a:t>
            </a:r>
            <a:r>
              <a:rPr kumimoji="1" lang="en-US" altLang="ja-JP" dirty="0" smtClean="0"/>
              <a:t>G</a:t>
            </a:r>
            <a:r>
              <a:rPr kumimoji="1" lang="ja-JP" altLang="en-US" dirty="0" smtClean="0"/>
              <a:t>が</a:t>
            </a:r>
            <a:r>
              <a:rPr kumimoji="1" lang="en-US" altLang="ja-JP" dirty="0" smtClean="0"/>
              <a:t>D</a:t>
            </a:r>
            <a:r>
              <a:rPr kumimoji="1" lang="ja-JP" altLang="en-US" dirty="0" smtClean="0"/>
              <a:t>に偽データを信じさせたい値</a:t>
            </a:r>
            <a:endParaRPr kumimoji="1" lang="ja-JP" altLang="en-US" dirty="0"/>
          </a:p>
        </p:txBody>
      </p:sp>
      <p:pic>
        <p:nvPicPr>
          <p:cNvPr id="4" name="図 3"/>
          <p:cNvPicPr>
            <a:picLocks noChangeAspect="1"/>
          </p:cNvPicPr>
          <p:nvPr/>
        </p:nvPicPr>
        <p:blipFill>
          <a:blip r:embed="rId2"/>
          <a:stretch>
            <a:fillRect/>
          </a:stretch>
        </p:blipFill>
        <p:spPr>
          <a:xfrm>
            <a:off x="755576" y="2060848"/>
            <a:ext cx="7705725" cy="1562100"/>
          </a:xfrm>
          <a:prstGeom prst="rect">
            <a:avLst/>
          </a:prstGeom>
        </p:spPr>
      </p:pic>
    </p:spTree>
    <p:extLst>
      <p:ext uri="{BB962C8B-B14F-4D97-AF65-F5344CB8AC3E}">
        <p14:creationId xmlns:p14="http://schemas.microsoft.com/office/powerpoint/2010/main" val="123641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lstStyle/>
              <a:p>
                <a:r>
                  <a:rPr kumimoji="1" lang="ja-JP" altLang="en-US" dirty="0" smtClean="0"/>
                  <a:t>式</a:t>
                </a:r>
                <a:r>
                  <a:rPr kumimoji="1" lang="en-US" altLang="ja-JP" dirty="0" smtClean="0"/>
                  <a:t>2</a:t>
                </a:r>
                <a:r>
                  <a:rPr kumimoji="1" lang="ja-JP" altLang="en-US" dirty="0" smtClean="0"/>
                  <a:t>をいろいろ変形して条件をつけると</a:t>
                </a:r>
                <a:endParaRPr kumimoji="1" lang="en-US" altLang="ja-JP" dirty="0" smtClean="0"/>
              </a:p>
              <a:p>
                <a:r>
                  <a:rPr lang="en-US" altLang="ja-JP" dirty="0" smtClean="0"/>
                  <a:t>Pearson</a:t>
                </a:r>
                <a14:m>
                  <m:oMath xmlns:m="http://schemas.openxmlformats.org/officeDocument/2006/math">
                    <m:sSup>
                      <m:sSupPr>
                        <m:ctrlPr>
                          <a:rPr lang="en-US" altLang="ja-JP" i="1" smtClean="0">
                            <a:latin typeface="Cambria Math" panose="02040503050406030204" pitchFamily="18" charset="0"/>
                          </a:rPr>
                        </m:ctrlPr>
                      </m:sSupPr>
                      <m:e>
                        <m:r>
                          <a:rPr lang="ja-JP" altLang="en-US" i="1" smtClean="0">
                            <a:latin typeface="Cambria Math" panose="02040503050406030204" pitchFamily="18" charset="0"/>
                          </a:rPr>
                          <m:t>𝜒</m:t>
                        </m:r>
                      </m:e>
                      <m:sup>
                        <m:r>
                          <a:rPr lang="en-US" altLang="ja-JP" b="0" i="1" smtClean="0">
                            <a:latin typeface="Cambria Math" panose="02040503050406030204" pitchFamily="18" charset="0"/>
                          </a:rPr>
                          <m:t>2</m:t>
                        </m:r>
                      </m:sup>
                    </m:sSup>
                  </m:oMath>
                </a14:m>
                <a:r>
                  <a:rPr kumimoji="1" lang="ja-JP" altLang="en-US" dirty="0" smtClean="0"/>
                  <a:t> </a:t>
                </a:r>
                <a:r>
                  <a:rPr kumimoji="1" lang="en-US" altLang="ja-JP" smtClean="0"/>
                  <a:t>divergence</a:t>
                </a:r>
                <a:r>
                  <a:rPr kumimoji="1" lang="ja-JP" altLang="en-US" smtClean="0"/>
                  <a:t>の最小化になる</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0">
                <a:blip r:embed="rId2"/>
                <a:stretch>
                  <a:fillRect l="-784" t="-1867"/>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1907704" y="2420888"/>
            <a:ext cx="5210175" cy="4333875"/>
          </a:xfrm>
          <a:prstGeom prst="rect">
            <a:avLst/>
          </a:prstGeom>
        </p:spPr>
      </p:pic>
    </p:spTree>
    <p:extLst>
      <p:ext uri="{BB962C8B-B14F-4D97-AF65-F5344CB8AC3E}">
        <p14:creationId xmlns:p14="http://schemas.microsoft.com/office/powerpoint/2010/main" val="89314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smtClean="0"/>
              <a:t>続き</a:t>
            </a:r>
            <a:endParaRPr kumimoji="1" lang="ja-JP" altLang="en-US" dirty="0"/>
          </a:p>
        </p:txBody>
      </p:sp>
      <p:pic>
        <p:nvPicPr>
          <p:cNvPr id="4" name="図 3"/>
          <p:cNvPicPr>
            <a:picLocks noChangeAspect="1"/>
          </p:cNvPicPr>
          <p:nvPr/>
        </p:nvPicPr>
        <p:blipFill>
          <a:blip r:embed="rId2"/>
          <a:stretch>
            <a:fillRect/>
          </a:stretch>
        </p:blipFill>
        <p:spPr>
          <a:xfrm>
            <a:off x="2867025" y="2257425"/>
            <a:ext cx="3867150" cy="2952750"/>
          </a:xfrm>
          <a:prstGeom prst="rect">
            <a:avLst/>
          </a:prstGeom>
        </p:spPr>
      </p:pic>
    </p:spTree>
    <p:extLst>
      <p:ext uri="{BB962C8B-B14F-4D97-AF65-F5344CB8AC3E}">
        <p14:creationId xmlns:p14="http://schemas.microsoft.com/office/powerpoint/2010/main" val="307267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dirty="0" smtClean="0"/>
              <a:t>LSGAN</a:t>
            </a:r>
            <a:r>
              <a:rPr kumimoji="1" lang="ja-JP" altLang="en-US" dirty="0" smtClean="0"/>
              <a:t>と</a:t>
            </a:r>
            <a:r>
              <a:rPr kumimoji="1" lang="en-US" altLang="ja-JP" dirty="0" smtClean="0"/>
              <a:t>regular GAN</a:t>
            </a:r>
            <a:r>
              <a:rPr kumimoji="1" lang="ja-JP" altLang="en-US" dirty="0" smtClean="0"/>
              <a:t>との比較実験</a:t>
            </a:r>
            <a:endParaRPr kumimoji="1" lang="en-US" altLang="ja-JP" dirty="0" smtClean="0"/>
          </a:p>
          <a:p>
            <a:pPr lvl="1"/>
            <a:r>
              <a:rPr lang="ja-JP" altLang="en-US" dirty="0" smtClean="0"/>
              <a:t>このときのデータセットは</a:t>
            </a:r>
            <a:r>
              <a:rPr lang="en-US" altLang="ja-JP" dirty="0" smtClean="0"/>
              <a:t>1</a:t>
            </a:r>
            <a:r>
              <a:rPr lang="ja-JP" altLang="en-US" dirty="0" smtClean="0"/>
              <a:t>クラス</a:t>
            </a:r>
            <a:endParaRPr lang="en-US" altLang="ja-JP" dirty="0" smtClean="0"/>
          </a:p>
          <a:p>
            <a:pPr lvl="1"/>
            <a:r>
              <a:rPr kumimoji="1" lang="en-US" altLang="ja-JP" dirty="0" smtClean="0"/>
              <a:t>optimizer</a:t>
            </a:r>
            <a:r>
              <a:rPr kumimoji="1" lang="ja-JP" altLang="en-US" dirty="0" smtClean="0"/>
              <a:t>を</a:t>
            </a:r>
            <a:r>
              <a:rPr kumimoji="1" lang="en-US" altLang="ja-JP" dirty="0" err="1" smtClean="0"/>
              <a:t>RMSProp</a:t>
            </a:r>
            <a:r>
              <a:rPr kumimoji="1" lang="ja-JP" altLang="en-US" dirty="0" smtClean="0"/>
              <a:t>と</a:t>
            </a:r>
            <a:r>
              <a:rPr kumimoji="1" lang="en-US" altLang="ja-JP" dirty="0" smtClean="0"/>
              <a:t>Adam</a:t>
            </a:r>
            <a:r>
              <a:rPr kumimoji="1" lang="ja-JP" altLang="en-US" dirty="0" smtClean="0"/>
              <a:t>にしたとき</a:t>
            </a:r>
            <a:endParaRPr kumimoji="1" lang="en-US" altLang="ja-JP" dirty="0" smtClean="0"/>
          </a:p>
          <a:p>
            <a:pPr lvl="1"/>
            <a:r>
              <a:rPr lang="en-US" altLang="ja-JP" dirty="0" smtClean="0"/>
              <a:t>Generator</a:t>
            </a:r>
            <a:r>
              <a:rPr lang="ja-JP" altLang="en-US" dirty="0" smtClean="0"/>
              <a:t>から</a:t>
            </a:r>
            <a:r>
              <a:rPr lang="en-US" altLang="ja-JP" dirty="0" smtClean="0"/>
              <a:t>BN</a:t>
            </a:r>
            <a:r>
              <a:rPr lang="ja-JP" altLang="en-US" dirty="0" smtClean="0"/>
              <a:t>を抜いたとき</a:t>
            </a:r>
            <a:endParaRPr lang="en-US" altLang="ja-JP" dirty="0" smtClean="0"/>
          </a:p>
          <a:p>
            <a:pPr lvl="1"/>
            <a:r>
              <a:rPr kumimoji="1" lang="en-US" altLang="ja-JP" dirty="0" smtClean="0"/>
              <a:t>Generator, Discriminator</a:t>
            </a:r>
            <a:r>
              <a:rPr kumimoji="1" lang="ja-JP" altLang="en-US" dirty="0" smtClean="0"/>
              <a:t>から</a:t>
            </a:r>
            <a:r>
              <a:rPr kumimoji="1" lang="en-US" altLang="ja-JP" dirty="0" smtClean="0"/>
              <a:t>BN</a:t>
            </a:r>
            <a:r>
              <a:rPr kumimoji="1" lang="ja-JP" altLang="en-US" dirty="0" smtClean="0"/>
              <a:t>を抜いたとき</a:t>
            </a:r>
            <a:endParaRPr kumimoji="1" lang="en-US" altLang="ja-JP" dirty="0" smtClean="0"/>
          </a:p>
          <a:p>
            <a:pPr lvl="1"/>
            <a:r>
              <a:rPr lang="ja-JP" altLang="en-US" dirty="0" smtClean="0"/>
              <a:t>それぞれについて比較実験（</a:t>
            </a:r>
            <a:r>
              <a:rPr lang="en-US" altLang="ja-JP" dirty="0" smtClean="0"/>
              <a:t>4</a:t>
            </a:r>
            <a:r>
              <a:rPr lang="ja-JP" altLang="en-US" dirty="0" smtClean="0"/>
              <a:t>種類</a:t>
            </a:r>
            <a:r>
              <a:rPr lang="en-US" altLang="ja-JP" dirty="0" smtClean="0"/>
              <a:t>*2(LSGAN, R-GAN)</a:t>
            </a:r>
            <a:r>
              <a:rPr lang="ja-JP" altLang="en-US" dirty="0" smtClean="0"/>
              <a:t>）</a:t>
            </a:r>
            <a:endParaRPr lang="en-US" altLang="ja-JP" dirty="0" smtClean="0"/>
          </a:p>
          <a:p>
            <a:pPr lvl="2"/>
            <a:r>
              <a:rPr kumimoji="1" lang="ja-JP" altLang="en-US" dirty="0" smtClean="0"/>
              <a:t>このとき，</a:t>
            </a:r>
            <a:r>
              <a:rPr kumimoji="1" lang="en-US" altLang="ja-JP" dirty="0" err="1" smtClean="0"/>
              <a:t>RMSProp</a:t>
            </a:r>
            <a:r>
              <a:rPr kumimoji="1" lang="ja-JP" altLang="en-US" dirty="0" smtClean="0"/>
              <a:t>を使ったほうが全体的によかった</a:t>
            </a:r>
            <a:endParaRPr kumimoji="1" lang="en-US" altLang="ja-JP" dirty="0" smtClean="0"/>
          </a:p>
          <a:p>
            <a:r>
              <a:rPr lang="en-US" altLang="ja-JP" dirty="0" smtClean="0"/>
              <a:t>Chinese character(3740class)</a:t>
            </a:r>
            <a:r>
              <a:rPr lang="ja-JP" altLang="en-US" dirty="0" smtClean="0"/>
              <a:t>の生成に成功</a:t>
            </a:r>
            <a:endParaRPr lang="en-US" altLang="ja-JP" dirty="0" smtClean="0"/>
          </a:p>
          <a:p>
            <a:pPr lvl="1"/>
            <a:r>
              <a:rPr kumimoji="1" lang="en-US" altLang="ja-JP" dirty="0" smtClean="0"/>
              <a:t>Conditional </a:t>
            </a:r>
            <a:r>
              <a:rPr kumimoji="1" lang="en-US" altLang="ja-JP" dirty="0" err="1" smtClean="0"/>
              <a:t>gan</a:t>
            </a:r>
            <a:r>
              <a:rPr kumimoji="1" lang="ja-JP" altLang="en-US" dirty="0" smtClean="0"/>
              <a:t>を使用</a:t>
            </a:r>
            <a:endParaRPr kumimoji="1" lang="ja-JP" altLang="en-US" dirty="0"/>
          </a:p>
        </p:txBody>
      </p:sp>
    </p:spTree>
    <p:extLst>
      <p:ext uri="{BB962C8B-B14F-4D97-AF65-F5344CB8AC3E}">
        <p14:creationId xmlns:p14="http://schemas.microsoft.com/office/powerpoint/2010/main" val="4008792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決定境界に生成サンプルを引っ張る代わりに，直接，実データに生成されたサンプルを引っ張る方法を設計することは調査の更なる価値がある．</a:t>
            </a:r>
            <a:endParaRPr kumimoji="1" lang="en-US" altLang="ja-JP" dirty="0" smtClean="0"/>
          </a:p>
          <a:p>
            <a:endParaRPr lang="en-US" altLang="ja-JP" dirty="0"/>
          </a:p>
          <a:p>
            <a:r>
              <a:rPr kumimoji="1" lang="ja-JP" altLang="en-US" dirty="0" smtClean="0"/>
              <a:t>現在は，決定境界に近づくように</a:t>
            </a:r>
            <a:r>
              <a:rPr kumimoji="1" lang="en-US" altLang="ja-JP" dirty="0" smtClean="0"/>
              <a:t>loss function</a:t>
            </a:r>
            <a:r>
              <a:rPr kumimoji="1" lang="ja-JP" altLang="en-US" dirty="0" smtClean="0"/>
              <a:t>を設計している</a:t>
            </a:r>
            <a:endParaRPr kumimoji="1" lang="en-US" altLang="ja-JP" dirty="0" smtClean="0"/>
          </a:p>
          <a:p>
            <a:r>
              <a:rPr lang="ja-JP" altLang="en-US" dirty="0"/>
              <a:t>以下</a:t>
            </a:r>
            <a:r>
              <a:rPr lang="ja-JP" altLang="en-US" dirty="0" smtClean="0"/>
              <a:t>の</a:t>
            </a:r>
            <a:r>
              <a:rPr lang="en-US" altLang="ja-JP" dirty="0" err="1" smtClean="0"/>
              <a:t>archtecture</a:t>
            </a:r>
            <a:r>
              <a:rPr lang="ja-JP" altLang="en-US" dirty="0" smtClean="0"/>
              <a:t>は使える？？</a:t>
            </a:r>
            <a:endParaRPr kumimoji="1" lang="ja-JP" altLang="en-US" dirty="0"/>
          </a:p>
        </p:txBody>
      </p:sp>
      <p:pic>
        <p:nvPicPr>
          <p:cNvPr id="4" name="図 3"/>
          <p:cNvPicPr>
            <a:picLocks noChangeAspect="1"/>
          </p:cNvPicPr>
          <p:nvPr/>
        </p:nvPicPr>
        <p:blipFill>
          <a:blip r:embed="rId2"/>
          <a:stretch>
            <a:fillRect/>
          </a:stretch>
        </p:blipFill>
        <p:spPr>
          <a:xfrm>
            <a:off x="1038436" y="4653136"/>
            <a:ext cx="7524328" cy="3322961"/>
          </a:xfrm>
          <a:prstGeom prst="rect">
            <a:avLst/>
          </a:prstGeom>
        </p:spPr>
      </p:pic>
    </p:spTree>
    <p:extLst>
      <p:ext uri="{BB962C8B-B14F-4D97-AF65-F5344CB8AC3E}">
        <p14:creationId xmlns:p14="http://schemas.microsoft.com/office/powerpoint/2010/main" val="278510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[22] M. Mirza and S. </a:t>
            </a:r>
            <a:r>
              <a:rPr lang="en-US" altLang="ja-JP" dirty="0" err="1"/>
              <a:t>Osindero</a:t>
            </a:r>
            <a:r>
              <a:rPr lang="en-US" altLang="ja-JP" dirty="0"/>
              <a:t>, </a:t>
            </a:r>
            <a:r>
              <a:rPr lang="en-US" altLang="ja-JP" dirty="0" smtClean="0"/>
              <a:t>“Conditional </a:t>
            </a:r>
            <a:r>
              <a:rPr lang="en-US" altLang="ja-JP" dirty="0"/>
              <a:t>Generative Adversarial Nets</a:t>
            </a:r>
            <a:r>
              <a:rPr lang="en-US" altLang="ja-JP" dirty="0" smtClean="0"/>
              <a:t>,“</a:t>
            </a:r>
            <a:r>
              <a:rPr lang="ja-JP" altLang="en-US" dirty="0"/>
              <a:t> </a:t>
            </a:r>
            <a:r>
              <a:rPr lang="en-US" altLang="ja-JP" dirty="0" smtClean="0"/>
              <a:t>arXiv:1411.1784</a:t>
            </a:r>
            <a:r>
              <a:rPr lang="en-US" altLang="ja-JP" dirty="0"/>
              <a:t>, 2014</a:t>
            </a:r>
            <a:r>
              <a:rPr lang="en-US" altLang="ja-JP" dirty="0" smtClean="0"/>
              <a:t>.</a:t>
            </a:r>
          </a:p>
          <a:p>
            <a:pPr lvl="1"/>
            <a:r>
              <a:rPr kumimoji="1" lang="ja-JP" altLang="en-US" dirty="0" smtClean="0"/>
              <a:t>多クラスの</a:t>
            </a:r>
            <a:r>
              <a:rPr kumimoji="1" lang="en-US" altLang="ja-JP" dirty="0" smtClean="0"/>
              <a:t>GAN</a:t>
            </a:r>
            <a:r>
              <a:rPr kumimoji="1" lang="ja-JP" altLang="en-US" dirty="0" smtClean="0"/>
              <a:t>が可能？？</a:t>
            </a:r>
            <a:endParaRPr kumimoji="1" lang="en-US" altLang="ja-JP" dirty="0" smtClean="0"/>
          </a:p>
          <a:p>
            <a:pPr lvl="1"/>
            <a:endParaRPr kumimoji="1" lang="en-US" altLang="ja-JP" dirty="0" smtClean="0"/>
          </a:p>
          <a:p>
            <a:r>
              <a:rPr lang="en-US" altLang="ja-JP" dirty="0"/>
              <a:t>[12]</a:t>
            </a:r>
            <a:r>
              <a:rPr lang="en-US" altLang="ja-JP" dirty="0" smtClean="0"/>
              <a:t>M</a:t>
            </a:r>
            <a:r>
              <a:rPr lang="en-US" altLang="ja-JP" dirty="0"/>
              <a:t>. </a:t>
            </a:r>
            <a:r>
              <a:rPr lang="en-US" altLang="ja-JP" dirty="0" err="1"/>
              <a:t>Arjovsky</a:t>
            </a:r>
            <a:r>
              <a:rPr lang="en-US" altLang="ja-JP" dirty="0"/>
              <a:t>, S. </a:t>
            </a:r>
            <a:r>
              <a:rPr lang="en-US" altLang="ja-JP" dirty="0" err="1"/>
              <a:t>Chintala</a:t>
            </a:r>
            <a:r>
              <a:rPr lang="en-US" altLang="ja-JP" dirty="0"/>
              <a:t>, and L. </a:t>
            </a:r>
            <a:r>
              <a:rPr lang="en-US" altLang="ja-JP" dirty="0" err="1"/>
              <a:t>Bottou</a:t>
            </a:r>
            <a:r>
              <a:rPr lang="en-US" altLang="ja-JP" dirty="0"/>
              <a:t>, </a:t>
            </a:r>
            <a:r>
              <a:rPr lang="en-US" altLang="ja-JP" dirty="0" smtClean="0"/>
              <a:t>“Wasserstein </a:t>
            </a:r>
            <a:r>
              <a:rPr lang="en-US" altLang="ja-JP" dirty="0" err="1"/>
              <a:t>gan</a:t>
            </a:r>
            <a:r>
              <a:rPr lang="en-US" altLang="ja-JP" dirty="0" smtClean="0"/>
              <a:t>,“ arXiv:1701.07875</a:t>
            </a:r>
            <a:r>
              <a:rPr lang="en-US" altLang="ja-JP" dirty="0"/>
              <a:t>, 2017</a:t>
            </a:r>
            <a:r>
              <a:rPr lang="en-US" altLang="ja-JP" dirty="0" smtClean="0"/>
              <a:t>.</a:t>
            </a:r>
          </a:p>
          <a:p>
            <a:pPr lvl="1"/>
            <a:r>
              <a:rPr kumimoji="1" lang="ja-JP" altLang="en-US" dirty="0" smtClean="0"/>
              <a:t>分布の距離定義</a:t>
            </a:r>
            <a:endParaRPr kumimoji="1" lang="en-US" altLang="ja-JP" dirty="0" smtClean="0"/>
          </a:p>
          <a:p>
            <a:pPr lvl="1"/>
            <a:r>
              <a:rPr lang="en-US" altLang="ja-JP" dirty="0" smtClean="0"/>
              <a:t>GAN</a:t>
            </a:r>
            <a:r>
              <a:rPr lang="ja-JP" altLang="en-US" dirty="0" smtClean="0"/>
              <a:t>の評価法が書いてある？？</a:t>
            </a:r>
            <a:endParaRPr kumimoji="1" lang="ja-JP" altLang="en-US" dirty="0"/>
          </a:p>
        </p:txBody>
      </p:sp>
    </p:spTree>
    <p:extLst>
      <p:ext uri="{BB962C8B-B14F-4D97-AF65-F5344CB8AC3E}">
        <p14:creationId xmlns:p14="http://schemas.microsoft.com/office/powerpoint/2010/main" val="159056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どんなも</a:t>
            </a:r>
            <a:r>
              <a:rPr lang="ja-JP" altLang="en-US" dirty="0" smtClean="0"/>
              <a:t>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Semantic label maps</a:t>
            </a:r>
            <a:r>
              <a:rPr kumimoji="1" lang="ja-JP" altLang="en-US" dirty="0" smtClean="0"/>
              <a:t>から</a:t>
            </a:r>
            <a:r>
              <a:rPr kumimoji="1" lang="en-US" altLang="ja-JP" dirty="0" smtClean="0"/>
              <a:t>photo-realistic</a:t>
            </a:r>
            <a:r>
              <a:rPr kumimoji="1" lang="ja-JP" altLang="en-US" dirty="0" smtClean="0"/>
              <a:t>な</a:t>
            </a:r>
            <a:r>
              <a:rPr lang="ja-JP" altLang="en-US" dirty="0" smtClean="0"/>
              <a:t>高解像度画像を合成する手法を提案．</a:t>
            </a:r>
            <a:endParaRPr lang="en-US" altLang="ja-JP" dirty="0" smtClean="0"/>
          </a:p>
          <a:p>
            <a:r>
              <a:rPr kumimoji="1" lang="en-US" altLang="ja-JP" dirty="0" smtClean="0"/>
              <a:t>Conditional GANs</a:t>
            </a:r>
            <a:r>
              <a:rPr kumimoji="1" lang="ja-JP" altLang="en-US" dirty="0" smtClean="0"/>
              <a:t>を使用．</a:t>
            </a:r>
            <a:endParaRPr kumimoji="1" lang="en-US" altLang="ja-JP" dirty="0" smtClean="0"/>
          </a:p>
          <a:p>
            <a:r>
              <a:rPr lang="ja-JP" altLang="en-US" dirty="0" smtClean="0"/>
              <a:t>視覚的に訴える</a:t>
            </a:r>
            <a:r>
              <a:rPr lang="en-US" altLang="ja-JP" dirty="0" smtClean="0"/>
              <a:t>2048*1024</a:t>
            </a:r>
            <a:r>
              <a:rPr lang="ja-JP" altLang="en-US" dirty="0" smtClean="0"/>
              <a:t>を生成．</a:t>
            </a:r>
            <a:endParaRPr lang="en-US" altLang="ja-JP" dirty="0" smtClean="0"/>
          </a:p>
          <a:p>
            <a:r>
              <a:rPr kumimoji="1" lang="ja-JP" altLang="en-US" dirty="0" smtClean="0"/>
              <a:t>新しい</a:t>
            </a:r>
            <a:r>
              <a:rPr kumimoji="1" lang="en-US" altLang="ja-JP" dirty="0" smtClean="0"/>
              <a:t>adversarial loss</a:t>
            </a:r>
            <a:r>
              <a:rPr kumimoji="1" lang="ja-JP" altLang="en-US" dirty="0" err="1" smtClean="0"/>
              <a:t>，</a:t>
            </a:r>
            <a:r>
              <a:rPr kumimoji="1" lang="en-US" altLang="ja-JP" dirty="0" smtClean="0"/>
              <a:t>multi-scale generator </a:t>
            </a:r>
            <a:r>
              <a:rPr lang="en-US" altLang="ja-JP" dirty="0" err="1"/>
              <a:t>archtectures</a:t>
            </a:r>
            <a:r>
              <a:rPr lang="en-US" altLang="ja-JP" dirty="0"/>
              <a:t> </a:t>
            </a:r>
            <a:r>
              <a:rPr kumimoji="1" lang="ja-JP" altLang="en-US" dirty="0" err="1" smtClean="0"/>
              <a:t>，</a:t>
            </a:r>
            <a:r>
              <a:rPr lang="en-US" altLang="ja-JP" dirty="0" smtClean="0"/>
              <a:t> </a:t>
            </a:r>
            <a:r>
              <a:rPr lang="en-US" altLang="ja-JP" dirty="0"/>
              <a:t>multi-scale </a:t>
            </a:r>
            <a:r>
              <a:rPr lang="en-US" altLang="ja-JP" dirty="0" smtClean="0"/>
              <a:t> </a:t>
            </a:r>
            <a:r>
              <a:rPr kumimoji="1" lang="en-US" altLang="ja-JP" dirty="0" smtClean="0"/>
              <a:t>discriminator </a:t>
            </a:r>
            <a:r>
              <a:rPr kumimoji="1" lang="en-US" altLang="ja-JP" dirty="0" err="1" smtClean="0"/>
              <a:t>archtectures</a:t>
            </a:r>
            <a:r>
              <a:rPr kumimoji="1" lang="ja-JP" altLang="en-US" dirty="0" smtClean="0"/>
              <a:t>を提案</a:t>
            </a:r>
            <a:endParaRPr kumimoji="1" lang="en-US" altLang="ja-JP" dirty="0" smtClean="0"/>
          </a:p>
          <a:p>
            <a:endParaRPr kumimoji="1" lang="en-US" altLang="ja-JP" dirty="0" smtClean="0"/>
          </a:p>
          <a:p>
            <a:endParaRPr kumimoji="1" lang="ja-JP" altLang="en-US" dirty="0"/>
          </a:p>
        </p:txBody>
      </p:sp>
    </p:spTree>
    <p:extLst>
      <p:ext uri="{BB962C8B-B14F-4D97-AF65-F5344CB8AC3E}">
        <p14:creationId xmlns:p14="http://schemas.microsoft.com/office/powerpoint/2010/main" val="4120171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92500" lnSpcReduction="20000"/>
          </a:bodyPr>
          <a:lstStyle/>
          <a:p>
            <a:pPr algn="r"/>
            <a:r>
              <a:rPr lang="en-US" altLang="ja-JP" sz="2400" dirty="0"/>
              <a:t>Dmitry </a:t>
            </a:r>
            <a:r>
              <a:rPr lang="en-US" altLang="ja-JP" sz="2400" dirty="0" smtClean="0"/>
              <a:t>Ulyanov</a:t>
            </a:r>
            <a:r>
              <a:rPr lang="en-US" altLang="ja-JP" sz="2400" dirty="0"/>
              <a:t>, Andrea </a:t>
            </a:r>
            <a:r>
              <a:rPr lang="en-US" altLang="ja-JP" sz="2400" dirty="0" err="1" smtClean="0"/>
              <a:t>Vedaldi</a:t>
            </a:r>
            <a:r>
              <a:rPr lang="en-US" altLang="ja-JP" sz="2400" dirty="0"/>
              <a:t>, Victor </a:t>
            </a:r>
            <a:r>
              <a:rPr lang="en-US" altLang="ja-JP" sz="2400" dirty="0" err="1"/>
              <a:t>Lempitsky</a:t>
            </a:r>
            <a:endParaRPr lang="en-US" altLang="ja-JP" sz="1600" dirty="0" smtClean="0"/>
          </a:p>
          <a:p>
            <a:pPr algn="r"/>
            <a:r>
              <a:rPr lang="en-US" altLang="ja-JP" dirty="0"/>
              <a:t>Finish Reading : </a:t>
            </a:r>
            <a:r>
              <a:rPr lang="en-US" altLang="ja-JP" dirty="0" smtClean="0"/>
              <a:t>20180105</a:t>
            </a:r>
          </a:p>
          <a:p>
            <a:pPr algn="r"/>
            <a:r>
              <a:rPr lang="ja-JP" altLang="en-US" dirty="0" smtClean="0"/>
              <a:t>割とムズイよくわからない</a:t>
            </a:r>
            <a:endParaRPr lang="en-US" altLang="ja-JP" dirty="0" smtClean="0"/>
          </a:p>
          <a:p>
            <a:pPr algn="r"/>
            <a:r>
              <a:rPr lang="en-US" altLang="ja-JP" dirty="0"/>
              <a:t>https://dmitryulyanov.github.io/deep_image_prior</a:t>
            </a:r>
            <a:endParaRPr lang="ja-JP" altLang="en-US" dirty="0"/>
          </a:p>
          <a:p>
            <a:pPr algn="r"/>
            <a:endParaRPr kumimoji="1" lang="ja-JP" altLang="en-US" dirty="0"/>
          </a:p>
        </p:txBody>
      </p:sp>
      <p:sp>
        <p:nvSpPr>
          <p:cNvPr id="3" name="タイトル 2"/>
          <p:cNvSpPr>
            <a:spLocks noGrp="1"/>
          </p:cNvSpPr>
          <p:nvPr>
            <p:ph type="ctrTitle"/>
          </p:nvPr>
        </p:nvSpPr>
        <p:spPr/>
        <p:txBody>
          <a:bodyPr/>
          <a:lstStyle/>
          <a:p>
            <a:r>
              <a:rPr lang="en-US" altLang="ja-JP" dirty="0"/>
              <a:t>Deep Image Prior</a:t>
            </a:r>
            <a:endParaRPr kumimoji="1" lang="ja-JP" altLang="en-US" dirty="0"/>
          </a:p>
        </p:txBody>
      </p:sp>
    </p:spTree>
    <p:extLst>
      <p:ext uri="{BB962C8B-B14F-4D97-AF65-F5344CB8AC3E}">
        <p14:creationId xmlns:p14="http://schemas.microsoft.com/office/powerpoint/2010/main" val="988548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Generator</a:t>
            </a:r>
            <a:r>
              <a:rPr kumimoji="1" lang="ja-JP" altLang="en-US" dirty="0" smtClean="0"/>
              <a:t>ネットワークの構造は，どんな学習によっても，低レベル画像統計事前分布を捉えるのに</a:t>
            </a:r>
            <a:r>
              <a:rPr lang="ja-JP" altLang="en-US" dirty="0" smtClean="0"/>
              <a:t>十分であることを示す．</a:t>
            </a:r>
            <a:endParaRPr lang="en-US" altLang="ja-JP" dirty="0" smtClean="0"/>
          </a:p>
          <a:p>
            <a:r>
              <a:rPr kumimoji="1" lang="ja-JP" altLang="en-US" dirty="0" smtClean="0"/>
              <a:t>ランダムに初期化された</a:t>
            </a:r>
            <a:r>
              <a:rPr kumimoji="1" lang="en-US" altLang="ja-JP" dirty="0" smtClean="0"/>
              <a:t>NN</a:t>
            </a:r>
            <a:r>
              <a:rPr kumimoji="1" lang="ja-JP" altLang="en-US" dirty="0" smtClean="0"/>
              <a:t>は</a:t>
            </a:r>
            <a:r>
              <a:rPr kumimoji="1" lang="en-US" altLang="ja-JP" dirty="0" err="1" smtClean="0"/>
              <a:t>denoising</a:t>
            </a:r>
            <a:r>
              <a:rPr kumimoji="1" lang="en-US" altLang="ja-JP" dirty="0" smtClean="0"/>
              <a:t>, super</a:t>
            </a:r>
            <a:r>
              <a:rPr kumimoji="1" lang="ja-JP" altLang="en-US" dirty="0" smtClean="0"/>
              <a:t>　</a:t>
            </a:r>
            <a:r>
              <a:rPr kumimoji="1" lang="en-US" altLang="ja-JP" dirty="0" smtClean="0"/>
              <a:t>resolution, </a:t>
            </a:r>
            <a:r>
              <a:rPr kumimoji="1" lang="en-US" altLang="ja-JP" dirty="0" err="1" smtClean="0"/>
              <a:t>inpainting</a:t>
            </a:r>
            <a:r>
              <a:rPr kumimoji="1" lang="ja-JP" altLang="en-US" dirty="0" err="1" smtClean="0"/>
              <a:t>のような</a:t>
            </a:r>
            <a:r>
              <a:rPr kumimoji="1" lang="ja-JP" altLang="en-US" dirty="0" smtClean="0"/>
              <a:t>一般的な逆問題に素晴らしい結果をもつ</a:t>
            </a:r>
            <a:r>
              <a:rPr kumimoji="1" lang="en-US" altLang="ja-JP" dirty="0" smtClean="0"/>
              <a:t>handcrafted prior</a:t>
            </a:r>
            <a:r>
              <a:rPr kumimoji="1" lang="ja-JP" altLang="en-US" dirty="0" smtClean="0"/>
              <a:t>として使えることを示す．</a:t>
            </a:r>
            <a:endParaRPr kumimoji="1" lang="en-US" altLang="ja-JP" dirty="0" smtClean="0"/>
          </a:p>
          <a:p>
            <a:r>
              <a:rPr lang="ja-JP" altLang="en-US" dirty="0" smtClean="0"/>
              <a:t>同じ</a:t>
            </a:r>
            <a:r>
              <a:rPr lang="en-US" altLang="ja-JP" dirty="0" smtClean="0"/>
              <a:t>prior</a:t>
            </a:r>
            <a:r>
              <a:rPr lang="ja-JP" altLang="en-US" dirty="0" smtClean="0"/>
              <a:t>は</a:t>
            </a:r>
            <a:r>
              <a:rPr lang="en-US" altLang="ja-JP" dirty="0" smtClean="0"/>
              <a:t>deep neural </a:t>
            </a:r>
            <a:r>
              <a:rPr lang="en-US" altLang="ja-JP" dirty="0" err="1" smtClean="0"/>
              <a:t>representaions</a:t>
            </a:r>
            <a:r>
              <a:rPr lang="ja-JP" altLang="en-US" dirty="0"/>
              <a:t>を</a:t>
            </a:r>
            <a:r>
              <a:rPr lang="ja-JP" altLang="en-US" dirty="0" smtClean="0"/>
              <a:t>転化して，逆問題を診断し，対応がない画像ペアに基づく画像復元に使うことができることを示す．</a:t>
            </a:r>
            <a:endParaRPr kumimoji="1" lang="ja-JP" altLang="en-US" dirty="0"/>
          </a:p>
        </p:txBody>
      </p:sp>
    </p:spTree>
    <p:extLst>
      <p:ext uri="{BB962C8B-B14F-4D97-AF65-F5344CB8AC3E}">
        <p14:creationId xmlns:p14="http://schemas.microsoft.com/office/powerpoint/2010/main" val="2392475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ペアのセット（</a:t>
            </a:r>
            <a:r>
              <a:rPr kumimoji="1" lang="en-US" altLang="ja-JP" dirty="0" smtClean="0"/>
              <a:t>hold-out set</a:t>
            </a:r>
            <a:r>
              <a:rPr kumimoji="1" lang="ja-JP" altLang="en-US" dirty="0" smtClean="0"/>
              <a:t>）が無くてもよい</a:t>
            </a:r>
            <a:endParaRPr kumimoji="1" lang="en-US" altLang="ja-JP" dirty="0" smtClean="0"/>
          </a:p>
          <a:p>
            <a:r>
              <a:rPr lang="en-US" altLang="ja-JP" dirty="0" smtClean="0"/>
              <a:t>Prior</a:t>
            </a:r>
            <a:r>
              <a:rPr lang="ja-JP" altLang="en-US" dirty="0" smtClean="0"/>
              <a:t>は</a:t>
            </a:r>
            <a:r>
              <a:rPr lang="en-US" altLang="ja-JP" dirty="0" smtClean="0"/>
              <a:t>Deep </a:t>
            </a:r>
            <a:r>
              <a:rPr lang="en-US" altLang="ja-JP" dirty="0" err="1" smtClean="0"/>
              <a:t>ConvNets</a:t>
            </a:r>
            <a:r>
              <a:rPr lang="ja-JP" altLang="en-US" dirty="0" smtClean="0"/>
              <a:t>によって与えられ，</a:t>
            </a:r>
            <a:r>
              <a:rPr lang="en-US" altLang="ja-JP" dirty="0" smtClean="0"/>
              <a:t>self similarity</a:t>
            </a:r>
            <a:r>
              <a:rPr lang="ja-JP" altLang="en-US" dirty="0" smtClean="0"/>
              <a:t>ベースと辞書ベースの</a:t>
            </a:r>
            <a:r>
              <a:rPr lang="en-US" altLang="ja-JP" dirty="0" smtClean="0"/>
              <a:t>prior</a:t>
            </a:r>
            <a:r>
              <a:rPr lang="ja-JP" altLang="en-US" dirty="0" smtClean="0"/>
              <a:t>と高く関連していることが，この研究で調査された．</a:t>
            </a:r>
            <a:endParaRPr lang="en-US" altLang="ja-JP" dirty="0" smtClean="0"/>
          </a:p>
          <a:p>
            <a:r>
              <a:rPr lang="en-US" altLang="ja-JP" dirty="0" smtClean="0"/>
              <a:t>Deep </a:t>
            </a:r>
            <a:r>
              <a:rPr lang="en-US" altLang="ja-JP" dirty="0" err="1" smtClean="0"/>
              <a:t>ConvNet</a:t>
            </a:r>
            <a:r>
              <a:rPr lang="ja-JP" altLang="en-US" dirty="0" smtClean="0"/>
              <a:t>構造を使用することは，</a:t>
            </a:r>
            <a:r>
              <a:rPr lang="ja-JP" altLang="en-US" dirty="0"/>
              <a:t>少</a:t>
            </a:r>
            <a:r>
              <a:rPr lang="ja-JP" altLang="en-US" dirty="0" smtClean="0"/>
              <a:t>なくともいくつかの状況でより正確な復元結果をもたらすかもしれないことを示唆している．</a:t>
            </a:r>
            <a:endParaRPr lang="en-US" altLang="ja-JP" dirty="0" smtClean="0"/>
          </a:p>
          <a:p>
            <a:endParaRPr kumimoji="1" lang="ja-JP" altLang="en-US" dirty="0"/>
          </a:p>
        </p:txBody>
      </p:sp>
    </p:spTree>
    <p:extLst>
      <p:ext uri="{BB962C8B-B14F-4D97-AF65-F5344CB8AC3E}">
        <p14:creationId xmlns:p14="http://schemas.microsoft.com/office/powerpoint/2010/main" val="242206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単一の劣化画像に</a:t>
            </a:r>
            <a:r>
              <a:rPr kumimoji="1" lang="en-US" altLang="ja-JP" dirty="0" smtClean="0"/>
              <a:t>generator network</a:t>
            </a:r>
            <a:r>
              <a:rPr kumimoji="1" lang="ja-JP" altLang="en-US" dirty="0" smtClean="0"/>
              <a:t>を</a:t>
            </a:r>
            <a:r>
              <a:rPr kumimoji="1" lang="en-US" altLang="ja-JP" dirty="0" smtClean="0"/>
              <a:t>fit</a:t>
            </a:r>
            <a:r>
              <a:rPr kumimoji="1" lang="ja-JP" altLang="en-US" dirty="0" smtClean="0"/>
              <a:t>させる．</a:t>
            </a:r>
            <a:endParaRPr kumimoji="1" lang="en-US" altLang="ja-JP" dirty="0" smtClean="0"/>
          </a:p>
          <a:p>
            <a:r>
              <a:rPr kumimoji="1" lang="ja-JP" altLang="en-US" dirty="0" smtClean="0"/>
              <a:t>これによってネットワーク重みは，復元画像のパラメータ付けとして役立つ．</a:t>
            </a:r>
            <a:endParaRPr kumimoji="1" lang="en-US" altLang="ja-JP" dirty="0" smtClean="0"/>
          </a:p>
          <a:p>
            <a:r>
              <a:rPr lang="ja-JP" altLang="en-US" dirty="0" smtClean="0"/>
              <a:t>訓練時，入力は，ノイズ，正解は劣化画像，</a:t>
            </a:r>
            <a:endParaRPr lang="en-US" altLang="ja-JP" dirty="0" smtClean="0"/>
          </a:p>
          <a:p>
            <a:r>
              <a:rPr kumimoji="1" lang="ja-JP" altLang="en-US" smtClean="0"/>
              <a:t>テスト時，入力は劣化画像</a:t>
            </a:r>
            <a:endParaRPr kumimoji="1" lang="en-US" altLang="ja-JP" dirty="0" smtClean="0"/>
          </a:p>
        </p:txBody>
      </p:sp>
    </p:spTree>
    <p:extLst>
      <p:ext uri="{BB962C8B-B14F-4D97-AF65-F5344CB8AC3E}">
        <p14:creationId xmlns:p14="http://schemas.microsoft.com/office/powerpoint/2010/main" val="1534316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normAutofit/>
              </a:bodyPr>
              <a:lstStyle/>
              <a:p>
                <a:r>
                  <a:rPr kumimoji="1" lang="ja-JP" altLang="en-US" sz="2000" dirty="0" smtClean="0"/>
                  <a:t>画像復元問題の目的は，劣化画像</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a:rPr>
                          <m:t>𝑥</m:t>
                        </m:r>
                      </m:e>
                      <m:sub>
                        <m:r>
                          <a:rPr lang="en-US" altLang="ja-JP" sz="2000" b="0" i="1" smtClean="0">
                            <a:latin typeface="Cambria Math"/>
                          </a:rPr>
                          <m:t>0</m:t>
                        </m:r>
                      </m:sub>
                    </m:sSub>
                  </m:oMath>
                </a14:m>
                <a:r>
                  <a:rPr lang="ja-JP" altLang="en-US" sz="2000" dirty="0"/>
                  <a:t>を持っている原画像</a:t>
                </a:r>
                <a14:m>
                  <m:oMath xmlns:m="http://schemas.openxmlformats.org/officeDocument/2006/math">
                    <m:r>
                      <a:rPr lang="en-US" altLang="ja-JP" sz="2000" i="1">
                        <a:latin typeface="Cambria Math"/>
                      </a:rPr>
                      <m:t>𝑥</m:t>
                    </m:r>
                  </m:oMath>
                </a14:m>
                <a:r>
                  <a:rPr kumimoji="1" lang="ja-JP" altLang="en-US" sz="2000" dirty="0" smtClean="0"/>
                  <a:t>を回復させることである．</a:t>
                </a:r>
                <a:endParaRPr kumimoji="1" lang="en-US" altLang="ja-JP" sz="2000" dirty="0" smtClean="0"/>
              </a:p>
              <a:p>
                <a:r>
                  <a:rPr kumimoji="1" lang="ja-JP" altLang="en-US" sz="2000" dirty="0" smtClean="0"/>
                  <a:t>最適化問題として定義される．</a:t>
                </a:r>
                <a:endParaRPr kumimoji="1" lang="en-US" altLang="ja-JP" sz="2000" dirty="0" smtClean="0"/>
              </a:p>
              <a:p>
                <a:endParaRPr kumimoji="1" lang="en-US" altLang="ja-JP" sz="2000" dirty="0" smtClean="0"/>
              </a:p>
              <a:p>
                <a14:m>
                  <m:oMath xmlns:m="http://schemas.openxmlformats.org/officeDocument/2006/math">
                    <m:r>
                      <a:rPr kumimoji="1" lang="en-US" altLang="ja-JP" sz="2000" b="0" i="1" smtClean="0">
                        <a:latin typeface="Cambria Math"/>
                      </a:rPr>
                      <m:t>𝐸</m:t>
                    </m:r>
                    <m:r>
                      <a:rPr kumimoji="1" lang="en-US" altLang="ja-JP" sz="2000" b="0" i="1" smtClean="0">
                        <a:latin typeface="Cambria Math"/>
                      </a:rPr>
                      <m:t>(</m:t>
                    </m:r>
                    <m:r>
                      <a:rPr kumimoji="1" lang="en-US" altLang="ja-JP" sz="2000" b="0" i="1" smtClean="0">
                        <a:latin typeface="Cambria Math"/>
                      </a:rPr>
                      <m:t>𝑥</m:t>
                    </m:r>
                    <m:r>
                      <a:rPr kumimoji="1" lang="en-US" altLang="ja-JP" sz="2000" b="0" i="1" smtClean="0">
                        <a:latin typeface="Cambria Math"/>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a:rPr>
                          <m:t>𝑥</m:t>
                        </m:r>
                      </m:e>
                      <m:sub>
                        <m:r>
                          <a:rPr kumimoji="1" lang="en-US" altLang="ja-JP" sz="2000" b="0" i="1" smtClean="0">
                            <a:latin typeface="Cambria Math"/>
                          </a:rPr>
                          <m:t>0</m:t>
                        </m:r>
                      </m:sub>
                    </m:sSub>
                    <m:r>
                      <a:rPr kumimoji="1" lang="en-US" altLang="ja-JP" sz="2000" b="0" i="1" smtClean="0">
                        <a:latin typeface="Cambria Math"/>
                      </a:rPr>
                      <m:t>)</m:t>
                    </m:r>
                  </m:oMath>
                </a14:m>
                <a:r>
                  <a:rPr kumimoji="1" lang="ja-JP" altLang="en-US" sz="2000" dirty="0" smtClean="0"/>
                  <a:t>はデータ項，</a:t>
                </a:r>
                <a14:m>
                  <m:oMath xmlns:m="http://schemas.openxmlformats.org/officeDocument/2006/math">
                    <m:r>
                      <a:rPr kumimoji="1" lang="en-US" altLang="ja-JP" sz="2000" b="0" i="1" smtClean="0">
                        <a:latin typeface="Cambria Math"/>
                      </a:rPr>
                      <m:t>𝑅</m:t>
                    </m:r>
                    <m:r>
                      <a:rPr kumimoji="1" lang="en-US" altLang="ja-JP" sz="2000" b="0" i="1" smtClean="0">
                        <a:latin typeface="Cambria Math"/>
                      </a:rPr>
                      <m:t>(</m:t>
                    </m:r>
                    <m:r>
                      <a:rPr kumimoji="1" lang="en-US" altLang="ja-JP" sz="2000" b="0" i="1" smtClean="0">
                        <a:latin typeface="Cambria Math"/>
                      </a:rPr>
                      <m:t>𝑥</m:t>
                    </m:r>
                    <m:r>
                      <a:rPr kumimoji="1" lang="en-US" altLang="ja-JP" sz="2000" b="0" i="1" smtClean="0">
                        <a:latin typeface="Cambria Math"/>
                      </a:rPr>
                      <m:t>)</m:t>
                    </m:r>
                  </m:oMath>
                </a14:m>
                <a:r>
                  <a:rPr kumimoji="1" lang="ja-JP" altLang="en-US" sz="2000" dirty="0" smtClean="0"/>
                  <a:t>は</a:t>
                </a:r>
                <a:r>
                  <a:rPr lang="ja-JP" altLang="en-US" sz="2000" dirty="0" smtClean="0"/>
                  <a:t>事前情報</a:t>
                </a:r>
                <a:endParaRPr lang="en-US" altLang="ja-JP" sz="2000" dirty="0" smtClean="0"/>
              </a:p>
              <a:p>
                <a:r>
                  <a:rPr lang="ja-JP" altLang="en-US" sz="2000" dirty="0" smtClean="0"/>
                  <a:t>データ項は多くの問題で簡単に設計される．</a:t>
                </a:r>
                <a:endParaRPr lang="en-US" altLang="ja-JP" sz="2000" dirty="0" smtClean="0"/>
              </a:p>
              <a:p>
                <a:r>
                  <a:rPr kumimoji="1" lang="ja-JP" altLang="en-US" sz="2000" dirty="0" smtClean="0"/>
                  <a:t>一方，事前情報は挑戦的なものである．</a:t>
                </a:r>
                <a:endParaRPr kumimoji="1" lang="en-US" altLang="ja-JP" sz="2000" dirty="0" smtClean="0"/>
              </a:p>
              <a:p>
                <a:r>
                  <a:rPr lang="ja-JP" altLang="en-US" sz="2000" dirty="0" smtClean="0"/>
                  <a:t>今日の流行は，多くのサンプルを使って訓練された</a:t>
                </a:r>
                <a:r>
                  <a:rPr lang="en-US" altLang="ja-JP" sz="2000" dirty="0" err="1" smtClean="0"/>
                  <a:t>ConvNet</a:t>
                </a:r>
                <a:r>
                  <a:rPr lang="ja-JP" altLang="en-US" sz="2000" dirty="0" smtClean="0"/>
                  <a:t>を持つ</a:t>
                </a:r>
                <a:r>
                  <a:rPr lang="ja-JP" altLang="en-US" sz="2000" dirty="0"/>
                  <a:t>事前情報</a:t>
                </a:r>
                <a:r>
                  <a:rPr lang="ja-JP" altLang="en-US" sz="2000" dirty="0" smtClean="0"/>
                  <a:t>をとらえることである．</a:t>
                </a:r>
                <a:endParaRPr lang="en-US" altLang="ja-JP" sz="2000" dirty="0" smtClean="0"/>
              </a:p>
              <a:p>
                <a:r>
                  <a:rPr lang="ja-JP" altLang="en-US" sz="2000" dirty="0"/>
                  <a:t>全射</a:t>
                </a:r>
                <a14:m>
                  <m:oMath xmlns:m="http://schemas.openxmlformats.org/officeDocument/2006/math">
                    <m:r>
                      <a:rPr lang="en-US" altLang="ja-JP" sz="2000" b="0" i="1" smtClean="0">
                        <a:latin typeface="Cambria Math"/>
                      </a:rPr>
                      <m:t>𝑔</m:t>
                    </m:r>
                    <m:r>
                      <a:rPr lang="en-US" altLang="ja-JP" sz="2000" b="0" i="1" smtClean="0">
                        <a:latin typeface="Cambria Math"/>
                      </a:rPr>
                      <m:t>:</m:t>
                    </m:r>
                    <m:r>
                      <a:rPr lang="ja-JP" altLang="en-US" sz="2000" b="0" i="1" smtClean="0">
                        <a:latin typeface="Cambria Math"/>
                      </a:rPr>
                      <m:t>𝜃</m:t>
                    </m:r>
                    <m:r>
                      <a:rPr lang="en-US" altLang="ja-JP" sz="2000" b="0" i="1" smtClean="0">
                        <a:latin typeface="Cambria Math"/>
                        <a:ea typeface="Cambria Math"/>
                      </a:rPr>
                      <m:t>⟼</m:t>
                    </m:r>
                    <m:r>
                      <a:rPr lang="en-US" altLang="ja-JP" sz="2000" b="0" i="1" smtClean="0">
                        <a:latin typeface="Cambria Math"/>
                        <a:ea typeface="Cambria Math"/>
                      </a:rPr>
                      <m:t>𝑥</m:t>
                    </m:r>
                  </m:oMath>
                </a14:m>
                <a:r>
                  <a:rPr kumimoji="1" lang="ja-JP" altLang="en-US" sz="2000" dirty="0" smtClean="0"/>
                  <a:t>に関して，理論的に以下のやり方は式</a:t>
                </a:r>
                <a:r>
                  <a:rPr kumimoji="1" lang="en-US" altLang="ja-JP" sz="2000" dirty="0" smtClean="0"/>
                  <a:t>(1)</a:t>
                </a:r>
                <a:r>
                  <a:rPr kumimoji="1" lang="ja-JP" altLang="en-US" sz="2000" dirty="0" smtClean="0"/>
                  <a:t>と同じである．</a:t>
                </a:r>
                <a:endParaRPr kumimoji="1"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1">
                <a:blip r:embed="rId2"/>
                <a:stretch>
                  <a:fillRect l="-235" t="-667" r="-392"/>
                </a:stretch>
              </a:blipFill>
            </p:spPr>
            <p:txBody>
              <a:bodyPr/>
              <a:lstStyle/>
              <a:p>
                <a:r>
                  <a:rPr lang="ja-JP"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2492896"/>
            <a:ext cx="18288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562" y="5445224"/>
            <a:ext cx="20955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760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586523"/>
            <a:ext cx="14859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normAutofit lnSpcReduction="10000"/>
              </a:bodyPr>
              <a:lstStyle/>
              <a:p>
                <a:r>
                  <a:rPr kumimoji="1" lang="ja-JP" altLang="en-US" sz="2000" dirty="0" smtClean="0"/>
                  <a:t>実際には，</a:t>
                </a:r>
                <a14:m>
                  <m:oMath xmlns:m="http://schemas.openxmlformats.org/officeDocument/2006/math">
                    <m:r>
                      <a:rPr kumimoji="1" lang="en-US" altLang="ja-JP" sz="2000" b="0" i="1" smtClean="0">
                        <a:latin typeface="Cambria Math"/>
                      </a:rPr>
                      <m:t>𝑔</m:t>
                    </m:r>
                  </m:oMath>
                </a14:m>
                <a:r>
                  <a:rPr kumimoji="1" lang="ja-JP" altLang="en-US" sz="2000" dirty="0" smtClean="0"/>
                  <a:t>は，</a:t>
                </a:r>
                <a:r>
                  <a:rPr lang="ja-JP" altLang="en-US" sz="2000" dirty="0"/>
                  <a:t>最適化手法によって</a:t>
                </a:r>
                <a:r>
                  <a:rPr kumimoji="1" lang="ja-JP" altLang="en-US" sz="2000" dirty="0" smtClean="0"/>
                  <a:t>画像空間がどのように探索されるかを劇的に変える．</a:t>
                </a:r>
                <a:endParaRPr kumimoji="1" lang="en-US" altLang="ja-JP" sz="2000" dirty="0" smtClean="0"/>
              </a:p>
              <a:p>
                <a:r>
                  <a:rPr lang="ja-JP" altLang="en-US" sz="2000" dirty="0" smtClean="0"/>
                  <a:t>さらに，良い写像（できれば単射）</a:t>
                </a:r>
                <a14:m>
                  <m:oMath xmlns:m="http://schemas.openxmlformats.org/officeDocument/2006/math">
                    <m:r>
                      <a:rPr lang="en-US" altLang="ja-JP" sz="2000" b="0" i="1" smtClean="0">
                        <a:latin typeface="Cambria Math"/>
                      </a:rPr>
                      <m:t>𝑔</m:t>
                    </m:r>
                  </m:oMath>
                </a14:m>
                <a:r>
                  <a:rPr kumimoji="1" lang="ja-JP" altLang="en-US" sz="2000" dirty="0" smtClean="0"/>
                  <a:t>を探索することによって，事前情報項を取り除くことができるかもしれない．</a:t>
                </a:r>
                <a:endParaRPr kumimoji="1" lang="en-US" altLang="ja-JP" sz="2000" dirty="0" smtClean="0"/>
              </a:p>
              <a:p>
                <a14:m>
                  <m:oMath xmlns:m="http://schemas.openxmlformats.org/officeDocument/2006/math">
                    <m:r>
                      <a:rPr kumimoji="1" lang="en-US" altLang="ja-JP" sz="2000" b="0" i="1" smtClean="0">
                        <a:latin typeface="Cambria Math"/>
                      </a:rPr>
                      <m:t>𝑔</m:t>
                    </m:r>
                    <m:r>
                      <a:rPr kumimoji="1" lang="en-US" altLang="ja-JP" sz="2000" b="0" i="1" smtClean="0">
                        <a:latin typeface="Cambria Math"/>
                      </a:rPr>
                      <m:t>(</m:t>
                    </m:r>
                    <m:r>
                      <a:rPr kumimoji="1" lang="ja-JP" altLang="en-US" sz="2000" b="0" i="1" smtClean="0">
                        <a:latin typeface="Cambria Math"/>
                      </a:rPr>
                      <m:t>𝜃</m:t>
                    </m:r>
                    <m:r>
                      <a:rPr kumimoji="1" lang="en-US" altLang="ja-JP" sz="2000" b="0" i="1" smtClean="0">
                        <a:latin typeface="Cambria Math"/>
                      </a:rPr>
                      <m:t>)</m:t>
                    </m:r>
                  </m:oMath>
                </a14:m>
                <a:r>
                  <a:rPr kumimoji="1" lang="ja-JP" altLang="en-US" sz="2000" dirty="0" smtClean="0"/>
                  <a:t>を</a:t>
                </a:r>
                <a14:m>
                  <m:oMath xmlns:m="http://schemas.openxmlformats.org/officeDocument/2006/math">
                    <m:sSub>
                      <m:sSubPr>
                        <m:ctrlPr>
                          <a:rPr kumimoji="1" lang="en-US" altLang="ja-JP" sz="2000" i="1" dirty="0" smtClean="0">
                            <a:latin typeface="Cambria Math" panose="02040503050406030204" pitchFamily="18" charset="0"/>
                          </a:rPr>
                        </m:ctrlPr>
                      </m:sSubPr>
                      <m:e>
                        <m:r>
                          <a:rPr kumimoji="1" lang="en-US" altLang="ja-JP" sz="2000" b="0" i="1" dirty="0" smtClean="0">
                            <a:latin typeface="Cambria Math"/>
                          </a:rPr>
                          <m:t>𝑓</m:t>
                        </m:r>
                      </m:e>
                      <m:sub>
                        <m:r>
                          <a:rPr kumimoji="1" lang="ja-JP" altLang="en-US" sz="2000" i="1" dirty="0" smtClean="0">
                            <a:latin typeface="Cambria Math"/>
                          </a:rPr>
                          <m:t>𝜃</m:t>
                        </m:r>
                      </m:sub>
                    </m:sSub>
                    <m:r>
                      <a:rPr kumimoji="1" lang="en-US" altLang="ja-JP" sz="2000" b="0" i="1" dirty="0" smtClean="0">
                        <a:latin typeface="Cambria Math"/>
                      </a:rPr>
                      <m:t>(</m:t>
                    </m:r>
                    <m:r>
                      <a:rPr kumimoji="1" lang="en-US" altLang="ja-JP" sz="2000" b="0" i="1" dirty="0" smtClean="0">
                        <a:latin typeface="Cambria Math"/>
                      </a:rPr>
                      <m:t>𝑧</m:t>
                    </m:r>
                    <m:r>
                      <a:rPr kumimoji="1" lang="en-US" altLang="ja-JP" sz="2000" b="0" i="1" dirty="0" smtClean="0">
                        <a:latin typeface="Cambria Math"/>
                      </a:rPr>
                      <m:t>)</m:t>
                    </m:r>
                  </m:oMath>
                </a14:m>
                <a:r>
                  <a:rPr kumimoji="1" lang="ja-JP" altLang="en-US" sz="2000" dirty="0" smtClean="0"/>
                  <a:t>と定義し，ここで，</a:t>
                </a:r>
                <a14:m>
                  <m:oMath xmlns:m="http://schemas.openxmlformats.org/officeDocument/2006/math">
                    <m:r>
                      <a:rPr kumimoji="1" lang="en-US" altLang="ja-JP" sz="2000" b="0" i="1" smtClean="0">
                        <a:latin typeface="Cambria Math"/>
                      </a:rPr>
                      <m:t>𝑓</m:t>
                    </m:r>
                  </m:oMath>
                </a14:m>
                <a:r>
                  <a:rPr kumimoji="1" lang="ja-JP" altLang="en-US" sz="2000" dirty="0" smtClean="0"/>
                  <a:t>をパラメータ</a:t>
                </a:r>
                <a14:m>
                  <m:oMath xmlns:m="http://schemas.openxmlformats.org/officeDocument/2006/math">
                    <m:r>
                      <a:rPr kumimoji="1" lang="ja-JP" altLang="en-US" sz="2000" i="1" smtClean="0">
                        <a:latin typeface="Cambria Math"/>
                      </a:rPr>
                      <m:t>𝜃</m:t>
                    </m:r>
                  </m:oMath>
                </a14:m>
                <a:r>
                  <a:rPr kumimoji="1" lang="ja-JP" altLang="en-US" sz="2000" dirty="0" smtClean="0"/>
                  <a:t>を持つ</a:t>
                </a:r>
                <a:r>
                  <a:rPr kumimoji="1" lang="en-US" altLang="ja-JP" sz="2000" dirty="0" smtClean="0"/>
                  <a:t>deep </a:t>
                </a:r>
                <a:r>
                  <a:rPr kumimoji="1" lang="en-US" altLang="ja-JP" sz="2000" dirty="0" err="1" smtClean="0"/>
                  <a:t>ConvNet</a:t>
                </a:r>
                <a:r>
                  <a:rPr kumimoji="1" lang="ja-JP" altLang="en-US" sz="2000" dirty="0" smtClean="0"/>
                  <a:t>である．</a:t>
                </a:r>
                <a:r>
                  <a:rPr lang="en-US" altLang="ja-JP" sz="2000" dirty="0"/>
                  <a:t> </a:t>
                </a:r>
                <a14:m>
                  <m:oMath xmlns:m="http://schemas.openxmlformats.org/officeDocument/2006/math">
                    <m:r>
                      <a:rPr lang="en-US" altLang="ja-JP" sz="2000" i="1" dirty="0">
                        <a:latin typeface="Cambria Math"/>
                      </a:rPr>
                      <m:t>𝑧</m:t>
                    </m:r>
                  </m:oMath>
                </a14:m>
                <a:r>
                  <a:rPr kumimoji="1" lang="ja-JP" altLang="en-US" sz="2000" dirty="0" smtClean="0"/>
                  <a:t>は，固定された入力である．</a:t>
                </a:r>
                <a:endParaRPr kumimoji="1" lang="en-US" altLang="ja-JP" sz="2000" dirty="0" smtClean="0"/>
              </a:p>
              <a:p>
                <a:r>
                  <a:rPr lang="ja-JP" altLang="en-US" sz="2000" dirty="0" smtClean="0"/>
                  <a:t>定式化は以下のように導かれる．</a:t>
                </a:r>
                <a:endParaRPr lang="en-US" altLang="ja-JP" sz="2000" dirty="0" smtClean="0"/>
              </a:p>
              <a:p>
                <a:endParaRPr kumimoji="1" lang="en-US" altLang="ja-JP" sz="2000" dirty="0"/>
              </a:p>
              <a:p>
                <a:r>
                  <a:rPr lang="ja-JP" altLang="en-US" sz="2000" dirty="0" smtClean="0"/>
                  <a:t>ここで，</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a:rPr>
                          <m:t>𝑓</m:t>
                        </m:r>
                      </m:e>
                      <m:sub>
                        <m:r>
                          <a:rPr lang="ja-JP" altLang="en-US" sz="2000" i="1" dirty="0">
                            <a:latin typeface="Cambria Math"/>
                          </a:rPr>
                          <m:t>𝜃</m:t>
                        </m:r>
                      </m:sub>
                    </m:sSub>
                  </m:oMath>
                </a14:m>
                <a:r>
                  <a:rPr lang="ja-JP" altLang="en-US" sz="2000" dirty="0" smtClean="0"/>
                  <a:t>は，ランダムに初期化され，入力</a:t>
                </a:r>
                <a14:m>
                  <m:oMath xmlns:m="http://schemas.openxmlformats.org/officeDocument/2006/math">
                    <m:r>
                      <a:rPr lang="en-US" altLang="ja-JP" sz="2000" i="1" dirty="0">
                        <a:latin typeface="Cambria Math"/>
                      </a:rPr>
                      <m:t>𝑧</m:t>
                    </m:r>
                  </m:oMath>
                </a14:m>
                <a:r>
                  <a:rPr lang="ja-JP" altLang="en-US" sz="2000" dirty="0" smtClean="0"/>
                  <a:t>はノイズであり，固定されている．</a:t>
                </a:r>
                <a:endParaRPr lang="en-US" altLang="ja-JP" sz="2000" dirty="0" smtClean="0"/>
              </a:p>
              <a:p>
                <a:r>
                  <a:rPr lang="ja-JP" altLang="en-US" sz="2000" dirty="0" smtClean="0"/>
                  <a:t>言い換えると，画像空間で答えを探す代わりに，</a:t>
                </a:r>
                <a:r>
                  <a:rPr lang="en-US" altLang="ja-JP" sz="2000" dirty="0" smtClean="0"/>
                  <a:t>NN</a:t>
                </a:r>
                <a:r>
                  <a:rPr lang="ja-JP" altLang="en-US" sz="2000" dirty="0" smtClean="0"/>
                  <a:t>のパラメータの空間でそれを探す．</a:t>
                </a:r>
                <a:endParaRPr lang="en-US" altLang="ja-JP" sz="2000" dirty="0" smtClean="0"/>
              </a:p>
              <a:p>
                <a:r>
                  <a:rPr lang="en-US" altLang="ja-JP" sz="2000" dirty="0" err="1" smtClean="0"/>
                  <a:t>Pretraining</a:t>
                </a:r>
                <a:r>
                  <a:rPr lang="ja-JP" altLang="en-US" sz="2000" dirty="0" smtClean="0"/>
                  <a:t>されたネットワークを使わず，データベースも使わない．復元過程で劣化画像</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𝑥</m:t>
                        </m:r>
                      </m:e>
                      <m:sub>
                        <m:r>
                          <a:rPr lang="en-US" altLang="ja-JP" sz="2000" i="1">
                            <a:latin typeface="Cambria Math"/>
                          </a:rPr>
                          <m:t>0</m:t>
                        </m:r>
                      </m:sub>
                    </m:sSub>
                  </m:oMath>
                </a14:m>
                <a:r>
                  <a:rPr lang="ja-JP" altLang="en-US" sz="2000" smtClean="0"/>
                  <a:t>だけが使われる．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1">
                <a:blip r:embed="rId3"/>
                <a:stretch>
                  <a:fillRect l="-235" t="-1067" r="-471" b="-1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658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各復元手法と比較</a:t>
            </a:r>
            <a:endParaRPr kumimoji="1" lang="en-US" altLang="ja-JP" dirty="0" smtClean="0"/>
          </a:p>
          <a:p>
            <a:endParaRPr kumimoji="1" lang="ja-JP" altLang="en-US" dirty="0"/>
          </a:p>
        </p:txBody>
      </p:sp>
    </p:spTree>
    <p:extLst>
      <p:ext uri="{BB962C8B-B14F-4D97-AF65-F5344CB8AC3E}">
        <p14:creationId xmlns:p14="http://schemas.microsoft.com/office/powerpoint/2010/main" val="190773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多くの点で，最近の</a:t>
            </a:r>
            <a:r>
              <a:rPr kumimoji="1" lang="en-US" altLang="ja-JP" dirty="0" smtClean="0"/>
              <a:t>deep learning</a:t>
            </a:r>
            <a:r>
              <a:rPr kumimoji="1" lang="ja-JP" altLang="en-US" dirty="0" smtClean="0"/>
              <a:t>ベース手法の</a:t>
            </a:r>
            <a:r>
              <a:rPr lang="ja-JP" altLang="en-US" dirty="0" smtClean="0"/>
              <a:t>成功は，手作り</a:t>
            </a:r>
            <a:r>
              <a:rPr lang="ja-JP" altLang="en-US" dirty="0"/>
              <a:t>の</a:t>
            </a:r>
            <a:r>
              <a:rPr lang="en-US" altLang="ja-JP" dirty="0"/>
              <a:t>prior</a:t>
            </a:r>
            <a:r>
              <a:rPr lang="ja-JP" altLang="en-US" dirty="0"/>
              <a:t>の使用からデータから全てを学習することにシフト</a:t>
            </a:r>
            <a:r>
              <a:rPr lang="ja-JP" altLang="en-US" dirty="0" smtClean="0"/>
              <a:t>することが</a:t>
            </a:r>
            <a:r>
              <a:rPr kumimoji="1" lang="ja-JP" altLang="en-US" dirty="0" smtClean="0"/>
              <a:t>起因と考える一般的な切り口に反する．</a:t>
            </a:r>
            <a:endParaRPr kumimoji="1" lang="en-US" altLang="ja-JP" dirty="0" smtClean="0"/>
          </a:p>
          <a:p>
            <a:r>
              <a:rPr kumimoji="1" lang="ja-JP" altLang="en-US" dirty="0" smtClean="0"/>
              <a:t>多くの成功はよい手作りの</a:t>
            </a:r>
            <a:r>
              <a:rPr kumimoji="1" lang="en-US" altLang="ja-JP" dirty="0" smtClean="0"/>
              <a:t>prior</a:t>
            </a:r>
            <a:r>
              <a:rPr kumimoji="1" lang="ja-JP" altLang="en-US" dirty="0" smtClean="0"/>
              <a:t>からよりよい手作りの</a:t>
            </a:r>
            <a:r>
              <a:rPr kumimoji="1" lang="en-US" altLang="ja-JP" dirty="0" smtClean="0"/>
              <a:t>prior</a:t>
            </a:r>
            <a:r>
              <a:rPr kumimoji="1" lang="ja-JP" altLang="en-US" dirty="0" smtClean="0"/>
              <a:t>（中に学習可能な</a:t>
            </a:r>
            <a:r>
              <a:rPr kumimoji="1" lang="en-US" altLang="ja-JP" dirty="0" smtClean="0"/>
              <a:t>deep </a:t>
            </a:r>
            <a:r>
              <a:rPr kumimoji="1" lang="en-US" altLang="ja-JP" dirty="0" err="1" smtClean="0"/>
              <a:t>convnets</a:t>
            </a:r>
            <a:r>
              <a:rPr kumimoji="1" lang="ja-JP" altLang="en-US" dirty="0" smtClean="0"/>
              <a:t>が隠されている）に切り替えることにも，起因することが判明した．</a:t>
            </a:r>
            <a:endParaRPr kumimoji="1" lang="en-US" altLang="ja-JP" dirty="0" smtClean="0"/>
          </a:p>
          <a:p>
            <a:r>
              <a:rPr kumimoji="1" lang="ja-JP" altLang="en-US" dirty="0" smtClean="0"/>
              <a:t>これにより，新しい</a:t>
            </a:r>
            <a:r>
              <a:rPr kumimoji="1" lang="en-US" altLang="ja-JP" dirty="0" smtClean="0"/>
              <a:t>deep learning architecture</a:t>
            </a:r>
            <a:r>
              <a:rPr lang="ja-JP" altLang="en-US" dirty="0" err="1" smtClean="0"/>
              <a:t>を開</a:t>
            </a:r>
            <a:r>
              <a:rPr lang="ja-JP" altLang="en-US" dirty="0" smtClean="0"/>
              <a:t>発することの重要性が検証される．</a:t>
            </a:r>
            <a:endParaRPr kumimoji="1" lang="ja-JP" altLang="en-US" dirty="0"/>
          </a:p>
        </p:txBody>
      </p:sp>
    </p:spTree>
    <p:extLst>
      <p:ext uri="{BB962C8B-B14F-4D97-AF65-F5344CB8AC3E}">
        <p14:creationId xmlns:p14="http://schemas.microsoft.com/office/powerpoint/2010/main" val="1775797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ないと信じたい．</a:t>
            </a:r>
            <a:endParaRPr kumimoji="1" lang="en-US" altLang="ja-JP" dirty="0" smtClean="0"/>
          </a:p>
          <a:p>
            <a:r>
              <a:rPr lang="en-US" altLang="ja-JP" dirty="0" smtClean="0"/>
              <a:t>Total validation</a:t>
            </a:r>
            <a:r>
              <a:rPr lang="ja-JP" altLang="en-US" dirty="0" smtClean="0"/>
              <a:t>とか</a:t>
            </a:r>
            <a:endParaRPr kumimoji="1" lang="ja-JP" altLang="en-US" dirty="0"/>
          </a:p>
        </p:txBody>
      </p:sp>
    </p:spTree>
    <p:extLst>
      <p:ext uri="{BB962C8B-B14F-4D97-AF65-F5344CB8AC3E}">
        <p14:creationId xmlns:p14="http://schemas.microsoft.com/office/powerpoint/2010/main" val="1192725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lnSpcReduction="10000"/>
          </a:bodyPr>
          <a:lstStyle/>
          <a:p>
            <a:pPr algn="r"/>
            <a:r>
              <a:rPr lang="en-US" altLang="ja-JP" dirty="0"/>
              <a:t>Tao Xu, </a:t>
            </a:r>
            <a:r>
              <a:rPr lang="en-US" altLang="ja-JP" dirty="0" err="1"/>
              <a:t>Pengchuan</a:t>
            </a:r>
            <a:r>
              <a:rPr lang="en-US" altLang="ja-JP" dirty="0"/>
              <a:t> Zhang, </a:t>
            </a:r>
            <a:r>
              <a:rPr lang="en-US" altLang="ja-JP" dirty="0" err="1"/>
              <a:t>Qiuyuan</a:t>
            </a:r>
            <a:r>
              <a:rPr lang="en-US" altLang="ja-JP" dirty="0"/>
              <a:t> Huang, Han Zhang, </a:t>
            </a:r>
            <a:r>
              <a:rPr lang="en-US" altLang="ja-JP" dirty="0" err="1"/>
              <a:t>Zhe</a:t>
            </a:r>
            <a:r>
              <a:rPr lang="en-US" altLang="ja-JP" dirty="0"/>
              <a:t> </a:t>
            </a:r>
            <a:r>
              <a:rPr lang="en-US" altLang="ja-JP" dirty="0" err="1"/>
              <a:t>Gan</a:t>
            </a:r>
            <a:r>
              <a:rPr lang="en-US" altLang="ja-JP" dirty="0"/>
              <a:t>, </a:t>
            </a:r>
            <a:r>
              <a:rPr lang="en-US" altLang="ja-JP" dirty="0" err="1"/>
              <a:t>Xiaolei</a:t>
            </a:r>
            <a:r>
              <a:rPr lang="en-US" altLang="ja-JP" dirty="0"/>
              <a:t> Huang, </a:t>
            </a:r>
            <a:r>
              <a:rPr lang="en-US" altLang="ja-JP" dirty="0" err="1"/>
              <a:t>Xiaodong</a:t>
            </a:r>
            <a:r>
              <a:rPr lang="en-US" altLang="ja-JP" dirty="0"/>
              <a:t> </a:t>
            </a:r>
            <a:r>
              <a:rPr lang="en-US" altLang="ja-JP" dirty="0" smtClean="0"/>
              <a:t>He</a:t>
            </a:r>
          </a:p>
          <a:p>
            <a:pPr algn="r"/>
            <a:r>
              <a:rPr kumimoji="1" lang="en-US" altLang="ja-JP" dirty="0" smtClean="0"/>
              <a:t>Finish reading : 20180125</a:t>
            </a:r>
            <a:endParaRPr kumimoji="1" lang="ja-JP" altLang="en-US" dirty="0"/>
          </a:p>
        </p:txBody>
      </p:sp>
      <p:sp>
        <p:nvSpPr>
          <p:cNvPr id="3" name="タイトル 2"/>
          <p:cNvSpPr>
            <a:spLocks noGrp="1"/>
          </p:cNvSpPr>
          <p:nvPr>
            <p:ph type="ctrTitle"/>
          </p:nvPr>
        </p:nvSpPr>
        <p:spPr/>
        <p:txBody>
          <a:bodyPr>
            <a:normAutofit fontScale="90000"/>
          </a:bodyPr>
          <a:lstStyle/>
          <a:p>
            <a:r>
              <a:rPr lang="en-US" altLang="ja-JP" dirty="0" err="1"/>
              <a:t>AttnGAN</a:t>
            </a:r>
            <a:r>
              <a:rPr lang="en-US" altLang="ja-JP" dirty="0"/>
              <a:t>: Fine-Grained Text to Image Generation with Attentional Generative Adversarial Networks</a:t>
            </a:r>
            <a:endParaRPr kumimoji="1" lang="ja-JP" altLang="en-US" dirty="0"/>
          </a:p>
        </p:txBody>
      </p:sp>
    </p:spTree>
    <p:extLst>
      <p:ext uri="{BB962C8B-B14F-4D97-AF65-F5344CB8AC3E}">
        <p14:creationId xmlns:p14="http://schemas.microsoft.com/office/powerpoint/2010/main" val="3504343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手動の</a:t>
            </a:r>
            <a:r>
              <a:rPr lang="en-US" altLang="ja-JP" dirty="0" smtClean="0"/>
              <a:t>loss</a:t>
            </a:r>
            <a:r>
              <a:rPr lang="ja-JP" altLang="en-US" dirty="0" smtClean="0"/>
              <a:t>やプレトレーニングされたネットワークを使うことなく，</a:t>
            </a:r>
            <a:r>
              <a:rPr lang="en-US" altLang="ja-JP" dirty="0"/>
              <a:t> Photo-realistic</a:t>
            </a:r>
            <a:r>
              <a:rPr lang="ja-JP" altLang="en-US" dirty="0"/>
              <a:t>で高解像度な画像を</a:t>
            </a:r>
            <a:r>
              <a:rPr lang="ja-JP" altLang="en-US" dirty="0" smtClean="0"/>
              <a:t>生成することができた．</a:t>
            </a:r>
            <a:endParaRPr lang="en-US" altLang="ja-JP" dirty="0" smtClean="0"/>
          </a:p>
          <a:p>
            <a:r>
              <a:rPr kumimoji="1" lang="en-US" altLang="ja-JP" dirty="0" smtClean="0"/>
              <a:t>Perceptual loss(content loss)</a:t>
            </a:r>
            <a:r>
              <a:rPr kumimoji="1" lang="ja-JP" altLang="en-US" dirty="0" smtClean="0"/>
              <a:t>の代わりになる</a:t>
            </a:r>
            <a:r>
              <a:rPr kumimoji="1" lang="en-US" altLang="ja-JP" dirty="0" smtClean="0"/>
              <a:t>loss </a:t>
            </a:r>
            <a:r>
              <a:rPr kumimoji="1" lang="ja-JP" altLang="en-US" dirty="0" smtClean="0"/>
              <a:t>を考えた．</a:t>
            </a:r>
            <a:endParaRPr kumimoji="1" lang="ja-JP" altLang="en-US" dirty="0"/>
          </a:p>
        </p:txBody>
      </p:sp>
    </p:spTree>
    <p:extLst>
      <p:ext uri="{BB962C8B-B14F-4D97-AF65-F5344CB8AC3E}">
        <p14:creationId xmlns:p14="http://schemas.microsoft.com/office/powerpoint/2010/main" val="1381746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Attentional Generative Adversarial Network (</a:t>
            </a:r>
            <a:r>
              <a:rPr kumimoji="1" lang="en-US" altLang="ja-JP" sz="2000" dirty="0" err="1" smtClean="0"/>
              <a:t>AttnGAN</a:t>
            </a:r>
            <a:r>
              <a:rPr kumimoji="1" lang="en-US" altLang="ja-JP" sz="2000" dirty="0" smtClean="0"/>
              <a:t>)</a:t>
            </a:r>
            <a:r>
              <a:rPr kumimoji="1" lang="ja-JP" altLang="en-US" sz="2000" dirty="0" smtClean="0"/>
              <a:t>を提案</a:t>
            </a:r>
            <a:endParaRPr kumimoji="1" lang="en-US" altLang="ja-JP" sz="2000" dirty="0" smtClean="0"/>
          </a:p>
          <a:p>
            <a:r>
              <a:rPr lang="ja-JP" altLang="en-US" sz="2000" dirty="0"/>
              <a:t>自然</a:t>
            </a:r>
            <a:r>
              <a:rPr lang="ja-JP" altLang="en-US" sz="2000" dirty="0" smtClean="0"/>
              <a:t>な言葉で書かれた注釈から関連のある言葉に注意することによって，画像の異なる局所領域で</a:t>
            </a:r>
            <a:r>
              <a:rPr lang="ja-JP" altLang="en-US" sz="2000" dirty="0"/>
              <a:t>きめ細かな</a:t>
            </a:r>
            <a:r>
              <a:rPr lang="ja-JP" altLang="en-US" sz="2000" dirty="0" smtClean="0"/>
              <a:t>詳細を生成する</a:t>
            </a:r>
            <a:endParaRPr lang="en-US" altLang="ja-JP" sz="2000" dirty="0" smtClean="0"/>
          </a:p>
          <a:p>
            <a:r>
              <a:rPr lang="ja-JP" altLang="en-US" sz="2000" dirty="0"/>
              <a:t>要</a:t>
            </a:r>
            <a:r>
              <a:rPr lang="ja-JP" altLang="en-US" sz="2000" dirty="0" smtClean="0"/>
              <a:t>は，</a:t>
            </a:r>
            <a:r>
              <a:rPr lang="en-US" altLang="ja-JP" sz="2000" dirty="0" smtClean="0"/>
              <a:t>text to image synthesis</a:t>
            </a:r>
            <a:r>
              <a:rPr lang="ja-JP" altLang="en-US" sz="2000" dirty="0" smtClean="0"/>
              <a:t>の分野．もう複雑すぎてわけわからん</a:t>
            </a:r>
            <a:endParaRPr lang="en-US" altLang="ja-JP" sz="2000" dirty="0" smtClean="0"/>
          </a:p>
          <a:p>
            <a:r>
              <a:rPr lang="en-US" altLang="ja-JP" sz="2000" dirty="0" smtClean="0"/>
              <a:t>Deep attentional multimodal similarity</a:t>
            </a:r>
            <a:r>
              <a:rPr lang="ja-JP" altLang="en-US" sz="2000" dirty="0" smtClean="0"/>
              <a:t> </a:t>
            </a:r>
            <a:r>
              <a:rPr lang="en-US" altLang="ja-JP" sz="2000" dirty="0" smtClean="0"/>
              <a:t>model(DAMSM)</a:t>
            </a:r>
            <a:r>
              <a:rPr lang="ja-JP" altLang="en-US" sz="2000" dirty="0" smtClean="0"/>
              <a:t>を提案</a:t>
            </a:r>
            <a:endParaRPr lang="en-US" altLang="ja-JP" sz="2000" dirty="0" smtClean="0"/>
          </a:p>
          <a:p>
            <a:r>
              <a:rPr lang="ja-JP" altLang="en-US" sz="2000" dirty="0" smtClean="0"/>
              <a:t>きめ</a:t>
            </a:r>
            <a:r>
              <a:rPr lang="ja-JP" altLang="en-US" sz="2000" dirty="0"/>
              <a:t>細</a:t>
            </a:r>
            <a:r>
              <a:rPr lang="ja-JP" altLang="en-US" sz="2000" dirty="0" smtClean="0"/>
              <a:t>かな画像とテキストの一致度を計算している．</a:t>
            </a:r>
            <a:endParaRPr lang="en-US" altLang="ja-JP" sz="2000" dirty="0" smtClean="0"/>
          </a:p>
          <a:p>
            <a:endParaRPr kumimoji="1" lang="ja-JP" altLang="en-US" sz="2000" dirty="0"/>
          </a:p>
        </p:txBody>
      </p:sp>
    </p:spTree>
    <p:extLst>
      <p:ext uri="{BB962C8B-B14F-4D97-AF65-F5344CB8AC3E}">
        <p14:creationId xmlns:p14="http://schemas.microsoft.com/office/powerpoint/2010/main" val="1878300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fontScale="92500" lnSpcReduction="10000"/>
          </a:bodyPr>
          <a:lstStyle/>
          <a:p>
            <a:r>
              <a:rPr kumimoji="1" lang="ja-JP" altLang="en-US" sz="2000" dirty="0" smtClean="0"/>
              <a:t>ネットワークの複雑さ</a:t>
            </a:r>
            <a:endParaRPr kumimoji="1" lang="en-US" altLang="ja-JP" sz="2000" dirty="0" smtClean="0"/>
          </a:p>
          <a:p>
            <a:r>
              <a:rPr lang="en-US" altLang="ja-JP" sz="2000" dirty="0" err="1" smtClean="0"/>
              <a:t>AttnGAN</a:t>
            </a:r>
            <a:r>
              <a:rPr lang="ja-JP" altLang="en-US" sz="2000" dirty="0" smtClean="0"/>
              <a:t>を提案</a:t>
            </a:r>
            <a:endParaRPr lang="en-US" altLang="ja-JP" sz="2000" dirty="0" smtClean="0"/>
          </a:p>
          <a:p>
            <a:r>
              <a:rPr kumimoji="1" lang="ja-JP" altLang="en-US" sz="2000" dirty="0" smtClean="0"/>
              <a:t>以前のものよりよい（</a:t>
            </a:r>
            <a:r>
              <a:rPr kumimoji="1" lang="en-US" altLang="ja-JP" sz="2000" dirty="0" smtClean="0"/>
              <a:t>state of the art</a:t>
            </a:r>
            <a:r>
              <a:rPr kumimoji="1" lang="ja-JP" altLang="en-US" sz="2000" dirty="0" smtClean="0"/>
              <a:t>）</a:t>
            </a:r>
            <a:endParaRPr kumimoji="1" lang="en-US" altLang="ja-JP" sz="2000" dirty="0" smtClean="0"/>
          </a:p>
          <a:p>
            <a:r>
              <a:rPr lang="ja-JP" altLang="en-US" sz="2000" dirty="0"/>
              <a:t>要約すると、我々は、</a:t>
            </a:r>
            <a:r>
              <a:rPr lang="en-US" altLang="ja-JP" sz="2000" dirty="0" err="1"/>
              <a:t>AttnGAN</a:t>
            </a:r>
            <a:r>
              <a:rPr lang="ja-JP" altLang="en-US" sz="2000" dirty="0"/>
              <a:t>において異なる役割を果たす</a:t>
            </a:r>
            <a:r>
              <a:rPr lang="en-US" altLang="ja-JP" sz="2000" dirty="0"/>
              <a:t>2</a:t>
            </a:r>
            <a:r>
              <a:rPr lang="ja-JP" altLang="en-US" sz="2000" dirty="0" err="1"/>
              <a:t>つの</a:t>
            </a:r>
            <a:r>
              <a:rPr lang="ja-JP" altLang="en-US" sz="2000" dirty="0"/>
              <a:t>注目モデル、注目生成ネットワークと</a:t>
            </a:r>
            <a:r>
              <a:rPr lang="en-US" altLang="ja-JP" sz="2000" dirty="0"/>
              <a:t>DAMSM</a:t>
            </a:r>
            <a:r>
              <a:rPr lang="ja-JP" altLang="en-US" sz="2000" dirty="0"/>
              <a:t>を提案する。 （</a:t>
            </a:r>
            <a:r>
              <a:rPr lang="en-US" altLang="ja-JP" sz="2000" dirty="0" err="1"/>
              <a:t>i</a:t>
            </a:r>
            <a:r>
              <a:rPr lang="ja-JP" altLang="en-US" sz="2000" dirty="0"/>
              <a:t>）生成ネットワークにおける注意メカニズム（式</a:t>
            </a:r>
            <a:r>
              <a:rPr lang="en-US" altLang="ja-JP" sz="2000" dirty="0"/>
              <a:t>2</a:t>
            </a:r>
            <a:r>
              <a:rPr lang="ja-JP" altLang="en-US" sz="2000" dirty="0"/>
              <a:t>参照）は、</a:t>
            </a:r>
            <a:r>
              <a:rPr lang="en-US" altLang="ja-JP" sz="2000" dirty="0" err="1"/>
              <a:t>AttnGAN</a:t>
            </a:r>
            <a:r>
              <a:rPr lang="ja-JP" altLang="en-US" sz="2000" dirty="0"/>
              <a:t>が画像の異なる部分領域を生成するための単語レベル条件を自動的に選択することを可能にする。 （</a:t>
            </a:r>
            <a:r>
              <a:rPr lang="en-US" altLang="ja-JP" sz="2000" dirty="0"/>
              <a:t>ii</a:t>
            </a:r>
            <a:r>
              <a:rPr lang="ja-JP" altLang="en-US" sz="2000" dirty="0"/>
              <a:t>）注意機構（式</a:t>
            </a:r>
            <a:r>
              <a:rPr lang="en-US" altLang="ja-JP" sz="2000" dirty="0"/>
              <a:t>9</a:t>
            </a:r>
            <a:r>
              <a:rPr lang="ja-JP" altLang="en-US" sz="2000" dirty="0"/>
              <a:t>参照）を用いると、</a:t>
            </a:r>
            <a:r>
              <a:rPr lang="en-US" altLang="ja-JP" sz="2000" dirty="0"/>
              <a:t>DAMSM</a:t>
            </a:r>
            <a:r>
              <a:rPr lang="ja-JP" altLang="en-US" sz="2000" dirty="0"/>
              <a:t>は、細かいテキストイメージマッチング損失</a:t>
            </a:r>
            <a:r>
              <a:rPr lang="en-US" altLang="ja-JP" sz="2000" dirty="0"/>
              <a:t>LDAMSM</a:t>
            </a:r>
            <a:r>
              <a:rPr lang="ja-JP" altLang="en-US" sz="2000" dirty="0"/>
              <a:t>を計算することができる。 最終的な生成器</a:t>
            </a:r>
            <a:r>
              <a:rPr lang="en-US" altLang="ja-JP" sz="2000" dirty="0"/>
              <a:t>Gm-1</a:t>
            </a:r>
            <a:r>
              <a:rPr lang="ja-JP" altLang="en-US" sz="2000" dirty="0"/>
              <a:t>の出力にのみ</a:t>
            </a:r>
            <a:r>
              <a:rPr lang="en-US" altLang="ja-JP" sz="2000" dirty="0"/>
              <a:t>LDAMSM</a:t>
            </a:r>
            <a:r>
              <a:rPr lang="ja-JP" altLang="en-US" sz="2000" dirty="0"/>
              <a:t>が適用されることは言及する価値がある。なぜなら、</a:t>
            </a:r>
            <a:r>
              <a:rPr lang="en-US" altLang="ja-JP" sz="2000" dirty="0" err="1"/>
              <a:t>AttnGAN</a:t>
            </a:r>
            <a:r>
              <a:rPr lang="ja-JP" altLang="en-US" sz="2000" dirty="0"/>
              <a:t>の最終的な目標は最後の生成器によって大きな画像を生成することであるからである。 我々は、（</a:t>
            </a:r>
            <a:r>
              <a:rPr lang="en-US" altLang="ja-JP" sz="2000" dirty="0"/>
              <a:t>G0</a:t>
            </a:r>
            <a:r>
              <a:rPr lang="ja-JP" altLang="en-US" sz="2000" dirty="0" err="1"/>
              <a:t>、</a:t>
            </a:r>
            <a:r>
              <a:rPr lang="en-US" altLang="ja-JP" sz="2000" dirty="0"/>
              <a:t>G1</a:t>
            </a:r>
            <a:r>
              <a:rPr lang="ja-JP" altLang="en-US" sz="2000" dirty="0" err="1"/>
              <a:t>、</a:t>
            </a:r>
            <a:r>
              <a:rPr lang="en-US" altLang="ja-JP" sz="2000" dirty="0"/>
              <a:t>...</a:t>
            </a:r>
            <a:r>
              <a:rPr lang="ja-JP" altLang="en-US" sz="2000" dirty="0" err="1"/>
              <a:t>、</a:t>
            </a:r>
            <a:r>
              <a:rPr lang="en-US" altLang="ja-JP" sz="2000" dirty="0"/>
              <a:t>Gm-1</a:t>
            </a:r>
            <a:r>
              <a:rPr lang="ja-JP" altLang="en-US" sz="2000" dirty="0"/>
              <a:t>）によって生成されたすべての解像度の画像に</a:t>
            </a:r>
            <a:r>
              <a:rPr lang="en-US" altLang="ja-JP" sz="2000" dirty="0"/>
              <a:t>LDAMSM</a:t>
            </a:r>
            <a:r>
              <a:rPr lang="ja-JP" altLang="en-US" sz="2000" dirty="0"/>
              <a:t>を適用しようと試みた。 しかし、性能は改善されなかったが、計算コストは増加した。</a:t>
            </a:r>
            <a:endParaRPr kumimoji="1" lang="ja-JP" altLang="en-US" sz="2000" dirty="0"/>
          </a:p>
        </p:txBody>
      </p:sp>
    </p:spTree>
    <p:extLst>
      <p:ext uri="{BB962C8B-B14F-4D97-AF65-F5344CB8AC3E}">
        <p14:creationId xmlns:p14="http://schemas.microsoft.com/office/powerpoint/2010/main" val="340570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Deep attentional multimodal similarity</a:t>
            </a:r>
            <a:r>
              <a:rPr lang="ja-JP" altLang="en-US" sz="2000" dirty="0"/>
              <a:t> </a:t>
            </a:r>
            <a:r>
              <a:rPr lang="en-US" altLang="ja-JP" sz="2000" dirty="0"/>
              <a:t>model(DAMSM</a:t>
            </a:r>
            <a:r>
              <a:rPr lang="en-US" altLang="ja-JP" sz="2000" dirty="0" smtClean="0"/>
              <a:t>)</a:t>
            </a:r>
          </a:p>
          <a:p>
            <a:r>
              <a:rPr kumimoji="1" lang="ja-JP" altLang="en-US" sz="2000" dirty="0" smtClean="0"/>
              <a:t>画像の局所領域と文の文字を一般的な意味空間に写像する</a:t>
            </a:r>
            <a:r>
              <a:rPr lang="ja-JP" altLang="en-US" sz="2000" dirty="0" smtClean="0"/>
              <a:t>２つネットワークを学習する．</a:t>
            </a:r>
            <a:endParaRPr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17429" y="2416433"/>
            <a:ext cx="9144000" cy="4433183"/>
          </a:xfrm>
          <a:prstGeom prst="rect">
            <a:avLst/>
          </a:prstGeom>
        </p:spPr>
      </p:pic>
    </p:spTree>
    <p:extLst>
      <p:ext uri="{BB962C8B-B14F-4D97-AF65-F5344CB8AC3E}">
        <p14:creationId xmlns:p14="http://schemas.microsoft.com/office/powerpoint/2010/main" val="2279009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Text encoder</a:t>
            </a:r>
          </a:p>
          <a:p>
            <a:r>
              <a:rPr lang="en-US" altLang="ja-JP" sz="2000" dirty="0"/>
              <a:t>bi-directional Long Short-Term Memory (LSTM) </a:t>
            </a:r>
            <a:r>
              <a:rPr lang="ja-JP" altLang="en-US" sz="2000" dirty="0" smtClean="0"/>
              <a:t>を使っている</a:t>
            </a:r>
            <a:endParaRPr lang="en-US" altLang="ja-JP" sz="2000" dirty="0" smtClean="0"/>
          </a:p>
          <a:p>
            <a:r>
              <a:rPr kumimoji="1" lang="en-US" altLang="ja-JP" sz="2000" dirty="0" smtClean="0"/>
              <a:t>[24]</a:t>
            </a:r>
            <a:r>
              <a:rPr lang="en-US" altLang="ja-JP" sz="2000" dirty="0"/>
              <a:t> M. Schuster and K. K. </a:t>
            </a:r>
            <a:r>
              <a:rPr lang="en-US" altLang="ja-JP" sz="2000" dirty="0" err="1"/>
              <a:t>Paliwal</a:t>
            </a:r>
            <a:r>
              <a:rPr lang="en-US" altLang="ja-JP" sz="2000" dirty="0"/>
              <a:t>. Bidirectional recurrent neural networks. IEEE Trans. Signal Processing, 45(11):2673–2681, </a:t>
            </a:r>
            <a:r>
              <a:rPr lang="en-US" altLang="ja-JP" sz="2000" dirty="0" smtClean="0"/>
              <a:t>1997</a:t>
            </a:r>
          </a:p>
          <a:p>
            <a:r>
              <a:rPr kumimoji="1" lang="en-US" altLang="ja-JP" sz="2000" dirty="0" smtClean="0"/>
              <a:t>Image encoder</a:t>
            </a:r>
          </a:p>
          <a:p>
            <a:r>
              <a:rPr lang="en-US" altLang="ja-JP" sz="2000" dirty="0"/>
              <a:t>Convolutional Neural </a:t>
            </a:r>
            <a:r>
              <a:rPr lang="en-US" altLang="ja-JP" sz="2000" dirty="0" smtClean="0"/>
              <a:t>Network</a:t>
            </a:r>
          </a:p>
          <a:p>
            <a:r>
              <a:rPr kumimoji="1" lang="ja-JP" altLang="en-US" sz="2000" dirty="0" smtClean="0"/>
              <a:t>中間層では，異なる局所領域の局所特徴を学習している．</a:t>
            </a:r>
            <a:endParaRPr kumimoji="1" lang="en-US" altLang="ja-JP" sz="2000" dirty="0" smtClean="0"/>
          </a:p>
          <a:p>
            <a:r>
              <a:rPr lang="ja-JP" altLang="en-US" sz="2000" dirty="0" smtClean="0"/>
              <a:t>後ろの層では，画像の大局的な特徴を学習している．</a:t>
            </a:r>
            <a:endParaRPr lang="en-US" altLang="ja-JP" sz="2000" dirty="0" smtClean="0"/>
          </a:p>
          <a:p>
            <a:r>
              <a:rPr lang="en-US" altLang="ja-JP" sz="2000" dirty="0"/>
              <a:t>Inception-v3 </a:t>
            </a:r>
            <a:r>
              <a:rPr lang="en-US" altLang="ja-JP" sz="2000" dirty="0" smtClean="0"/>
              <a:t>model</a:t>
            </a:r>
          </a:p>
          <a:p>
            <a:r>
              <a:rPr kumimoji="1" lang="en-US" altLang="ja-JP" sz="2000" dirty="0" smtClean="0"/>
              <a:t>[24]</a:t>
            </a:r>
            <a:r>
              <a:rPr lang="en-US" altLang="ja-JP" sz="2000" dirty="0"/>
              <a:t> C. </a:t>
            </a:r>
            <a:r>
              <a:rPr lang="en-US" altLang="ja-JP" sz="2000" dirty="0" err="1"/>
              <a:t>Szegedy</a:t>
            </a:r>
            <a:r>
              <a:rPr lang="en-US" altLang="ja-JP" sz="2000" dirty="0"/>
              <a:t>, V. </a:t>
            </a:r>
            <a:r>
              <a:rPr lang="en-US" altLang="ja-JP" sz="2000" dirty="0" err="1"/>
              <a:t>Vanhoucke</a:t>
            </a:r>
            <a:r>
              <a:rPr lang="en-US" altLang="ja-JP" sz="2000" dirty="0"/>
              <a:t>, S. </a:t>
            </a:r>
            <a:r>
              <a:rPr lang="en-US" altLang="ja-JP" sz="2000" dirty="0" err="1"/>
              <a:t>Ioffe</a:t>
            </a:r>
            <a:r>
              <a:rPr lang="en-US" altLang="ja-JP" sz="2000" dirty="0"/>
              <a:t>, J. </a:t>
            </a:r>
            <a:r>
              <a:rPr lang="en-US" altLang="ja-JP" sz="2000" dirty="0" err="1"/>
              <a:t>Shlens</a:t>
            </a:r>
            <a:r>
              <a:rPr lang="en-US" altLang="ja-JP" sz="2000" dirty="0"/>
              <a:t>, and Z. </a:t>
            </a:r>
            <a:r>
              <a:rPr lang="en-US" altLang="ja-JP" sz="2000" dirty="0" err="1"/>
              <a:t>Wojna</a:t>
            </a:r>
            <a:r>
              <a:rPr lang="en-US" altLang="ja-JP" sz="2000" dirty="0"/>
              <a:t>. Rethinking the inception architecture for computer vision. In CVPR, 2016. 4 </a:t>
            </a:r>
            <a:endParaRPr kumimoji="1" lang="ja-JP" altLang="en-US" sz="2000" dirty="0"/>
          </a:p>
        </p:txBody>
      </p:sp>
    </p:spTree>
    <p:extLst>
      <p:ext uri="{BB962C8B-B14F-4D97-AF65-F5344CB8AC3E}">
        <p14:creationId xmlns:p14="http://schemas.microsoft.com/office/powerpoint/2010/main" val="1389458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normAutofit/>
              </a:bodyPr>
              <a:lstStyle/>
              <a:p>
                <a:r>
                  <a:rPr kumimoji="1" lang="ja-JP" altLang="en-US" sz="2000" dirty="0" smtClean="0"/>
                  <a:t>局所特徴マトリクス</a:t>
                </a:r>
                <a:r>
                  <a:rPr kumimoji="1" lang="en-US" altLang="ja-JP" sz="2000" dirty="0" smtClean="0"/>
                  <a:t>f</a:t>
                </a:r>
                <a:r>
                  <a:rPr kumimoji="1" lang="ja-JP" altLang="en-US" sz="2000" dirty="0" smtClean="0"/>
                  <a:t>を</a:t>
                </a:r>
                <a:r>
                  <a:rPr kumimoji="1" lang="en-US" altLang="ja-JP" sz="2000" dirty="0" smtClean="0"/>
                  <a:t>mixed_6e layer</a:t>
                </a:r>
                <a:r>
                  <a:rPr kumimoji="1" lang="ja-JP" altLang="en-US" sz="2000" dirty="0" err="1" smtClean="0"/>
                  <a:t>で抽</a:t>
                </a:r>
                <a:r>
                  <a:rPr kumimoji="1" lang="ja-JP" altLang="en-US" sz="2000" dirty="0" smtClean="0"/>
                  <a:t>出</a:t>
                </a:r>
                <a:endParaRPr kumimoji="1" lang="en-US" altLang="ja-JP" sz="2000" dirty="0" smtClean="0"/>
              </a:p>
              <a:p>
                <a:r>
                  <a:rPr lang="ja-JP" altLang="en-US" sz="2000" dirty="0" smtClean="0"/>
                  <a:t>各列は局所領域の特徴ベクトルを表す．</a:t>
                </a:r>
                <a:endParaRPr lang="en-US" altLang="ja-JP" sz="2000" dirty="0" smtClean="0"/>
              </a:p>
              <a:p>
                <a:r>
                  <a:rPr kumimoji="1" lang="ja-JP" altLang="en-US" sz="2000" dirty="0" smtClean="0"/>
                  <a:t>大局特徴ベクトル</a:t>
                </a:r>
                <a14:m>
                  <m:oMath xmlns:m="http://schemas.openxmlformats.org/officeDocument/2006/math">
                    <m:acc>
                      <m:accPr>
                        <m:chr m:val="̅"/>
                        <m:ctrlPr>
                          <a:rPr kumimoji="1" lang="ja-JP" altLang="en-US" sz="200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oMath>
                </a14:m>
                <a:r>
                  <a:rPr kumimoji="1" lang="ja-JP" altLang="en-US" sz="2000" dirty="0" smtClean="0"/>
                  <a:t>は最後の</a:t>
                </a:r>
                <a:r>
                  <a:rPr kumimoji="1" lang="en-US" altLang="ja-JP" sz="2000" dirty="0" smtClean="0"/>
                  <a:t>average pooling layer</a:t>
                </a:r>
                <a:r>
                  <a:rPr kumimoji="1" lang="ja-JP" altLang="en-US" sz="2000" dirty="0" err="1" smtClean="0"/>
                  <a:t>で抽</a:t>
                </a:r>
                <a:r>
                  <a:rPr kumimoji="1" lang="ja-JP" altLang="en-US" sz="2000" dirty="0" smtClean="0"/>
                  <a:t>出される．</a:t>
                </a:r>
                <a:endParaRPr kumimoji="1" lang="en-US" altLang="ja-JP" sz="2000" dirty="0" smtClean="0"/>
              </a:p>
              <a:p>
                <a:r>
                  <a:rPr lang="ja-JP" altLang="en-US" sz="2000" dirty="0" smtClean="0"/>
                  <a:t>パーセプトロン層を追加することによって普通の意味空間に変換する．</a:t>
                </a:r>
                <a:endParaRPr lang="en-US" altLang="ja-JP" sz="2000" dirty="0" smtClean="0"/>
              </a:p>
              <a:p>
                <a:endParaRPr kumimoji="1" lang="en-US" altLang="ja-JP" sz="2000" dirty="0"/>
              </a:p>
              <a:p>
                <a:endParaRPr lang="en-US" altLang="ja-JP" sz="2000" dirty="0" smtClean="0"/>
              </a:p>
              <a:p>
                <a:r>
                  <a:rPr lang="ja-JP" altLang="en-US" sz="2000" dirty="0"/>
                  <a:t>効率性のため</a:t>
                </a:r>
                <a:r>
                  <a:rPr lang="ja-JP" altLang="en-US" sz="2000" dirty="0" smtClean="0"/>
                  <a:t>に，</a:t>
                </a:r>
                <a:r>
                  <a:rPr lang="en-US" altLang="ja-JP" sz="2000" dirty="0" smtClean="0"/>
                  <a:t>Inception-v3</a:t>
                </a:r>
                <a:r>
                  <a:rPr lang="ja-JP" altLang="en-US" sz="2000" dirty="0"/>
                  <a:t>モデルから構築されたレイヤのすべてのパラメータは固定</a:t>
                </a:r>
                <a:r>
                  <a:rPr lang="ja-JP" altLang="en-US" sz="2000" dirty="0" smtClean="0"/>
                  <a:t>され，新た</a:t>
                </a:r>
                <a:r>
                  <a:rPr lang="ja-JP" altLang="en-US" sz="2000" dirty="0"/>
                  <a:t>に追加されたレイヤのパラメータはネットワークの他の部分と共同して学習</a:t>
                </a:r>
                <a:r>
                  <a:rPr lang="ja-JP" altLang="en-US" sz="2000" dirty="0" smtClean="0"/>
                  <a:t>されます</a:t>
                </a: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0">
                <a:blip r:embed="rId2"/>
                <a:stretch>
                  <a:fillRect l="-314" t="-1200"/>
                </a:stretch>
              </a:blipFill>
            </p:spPr>
            <p:txBody>
              <a:bodyPr/>
              <a:lstStyle/>
              <a:p>
                <a:r>
                  <a:rPr lang="ja-JP" altLang="en-US">
                    <a:noFill/>
                  </a:rPr>
                  <a:t> </a:t>
                </a:r>
              </a:p>
            </p:txBody>
          </p:sp>
        </mc:Fallback>
      </mc:AlternateContent>
      <p:pic>
        <p:nvPicPr>
          <p:cNvPr id="4" name="図 3"/>
          <p:cNvPicPr>
            <a:picLocks noChangeAspect="1"/>
          </p:cNvPicPr>
          <p:nvPr/>
        </p:nvPicPr>
        <p:blipFill>
          <a:blip r:embed="rId3"/>
          <a:stretch>
            <a:fillRect/>
          </a:stretch>
        </p:blipFill>
        <p:spPr>
          <a:xfrm>
            <a:off x="3048000" y="3309450"/>
            <a:ext cx="3505200" cy="428625"/>
          </a:xfrm>
          <a:prstGeom prst="rect">
            <a:avLst/>
          </a:prstGeom>
        </p:spPr>
      </p:pic>
    </p:spTree>
    <p:extLst>
      <p:ext uri="{BB962C8B-B14F-4D97-AF65-F5344CB8AC3E}">
        <p14:creationId xmlns:p14="http://schemas.microsoft.com/office/powerpoint/2010/main" val="116476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The attention-driven image-text matching score </a:t>
            </a:r>
            <a:endParaRPr lang="en-US" altLang="ja-JP" sz="2000" dirty="0" smtClean="0"/>
          </a:p>
          <a:p>
            <a:r>
              <a:rPr kumimoji="1" lang="ja-JP" altLang="en-US" sz="2000" dirty="0" smtClean="0"/>
              <a:t>画像と文のペアのマッチングを測定することで算出</a:t>
            </a:r>
            <a:endParaRPr kumimoji="1" lang="en-US" altLang="ja-JP" sz="2000" dirty="0" smtClean="0"/>
          </a:p>
          <a:p>
            <a:r>
              <a:rPr lang="en-US" altLang="ja-JP" sz="2000" dirty="0"/>
              <a:t>The DAMSM </a:t>
            </a:r>
            <a:r>
              <a:rPr lang="en-US" altLang="ja-JP" sz="2000" dirty="0" smtClean="0"/>
              <a:t>loss</a:t>
            </a:r>
          </a:p>
          <a:p>
            <a:r>
              <a:rPr kumimoji="1" lang="ja-JP" altLang="en-US" sz="2000" dirty="0" smtClean="0"/>
              <a:t>半教師における</a:t>
            </a:r>
            <a:r>
              <a:rPr lang="en-US" altLang="ja-JP" sz="2000" dirty="0" smtClean="0"/>
              <a:t>attention model</a:t>
            </a:r>
            <a:r>
              <a:rPr lang="ja-JP" altLang="en-US" sz="2000" dirty="0" smtClean="0"/>
              <a:t>の学習によって計算される</a:t>
            </a:r>
            <a:endParaRPr lang="en-US" altLang="ja-JP" sz="2000" dirty="0" smtClean="0"/>
          </a:p>
          <a:p>
            <a:r>
              <a:rPr kumimoji="1" lang="ja-JP" altLang="en-US" sz="2000" dirty="0" smtClean="0"/>
              <a:t>画像と文ペアバッチ　　　　　に関して，文</a:t>
            </a:r>
            <a:r>
              <a:rPr kumimoji="1" lang="en-US" altLang="ja-JP" sz="2000" dirty="0" smtClean="0"/>
              <a:t>Di</a:t>
            </a:r>
            <a:r>
              <a:rPr kumimoji="1" lang="ja-JP" altLang="en-US" sz="2000" dirty="0" smtClean="0"/>
              <a:t>が画像</a:t>
            </a:r>
            <a:r>
              <a:rPr kumimoji="1" lang="en-US" altLang="ja-JP" sz="2000" dirty="0" smtClean="0"/>
              <a:t>Qi</a:t>
            </a:r>
            <a:r>
              <a:rPr kumimoji="1" lang="ja-JP" altLang="en-US" sz="2000" dirty="0" smtClean="0"/>
              <a:t>と一致する事後確率は次のように計算される</a:t>
            </a:r>
            <a:endParaRPr kumimoji="1" lang="en-US" altLang="ja-JP" sz="2000" dirty="0" smtClean="0"/>
          </a:p>
          <a:p>
            <a:endParaRPr lang="en-US" altLang="ja-JP" sz="2000" dirty="0"/>
          </a:p>
          <a:p>
            <a:endParaRPr kumimoji="1" lang="en-US" altLang="ja-JP" sz="2000" dirty="0" smtClean="0"/>
          </a:p>
          <a:p>
            <a:r>
              <a:rPr lang="ja-JP" altLang="en-US" sz="2000" dirty="0" smtClean="0"/>
              <a:t>ガンマは実験的に決められる係数</a:t>
            </a:r>
            <a:endParaRPr lang="en-US" altLang="ja-JP" sz="2000" dirty="0" smtClean="0"/>
          </a:p>
          <a:p>
            <a:r>
              <a:rPr kumimoji="1" lang="ja-JP" altLang="en-US" sz="2000" dirty="0" smtClean="0"/>
              <a:t>このバッチの文では，</a:t>
            </a:r>
            <a:r>
              <a:rPr kumimoji="1" lang="en-US" altLang="ja-JP" sz="2000" dirty="0" smtClean="0"/>
              <a:t>Di</a:t>
            </a:r>
            <a:r>
              <a:rPr kumimoji="1" lang="ja-JP" altLang="en-US" sz="2000" dirty="0" smtClean="0"/>
              <a:t>のみが画像</a:t>
            </a:r>
            <a:r>
              <a:rPr kumimoji="1" lang="en-US" altLang="ja-JP" sz="2000" dirty="0" smtClean="0"/>
              <a:t>Qi</a:t>
            </a:r>
            <a:r>
              <a:rPr kumimoji="1" lang="ja-JP" altLang="en-US" sz="2000" dirty="0" smtClean="0"/>
              <a:t>と一致し，他の全ての</a:t>
            </a:r>
            <a:r>
              <a:rPr kumimoji="1" lang="en-US" altLang="ja-JP" sz="2000" dirty="0" smtClean="0"/>
              <a:t>M-1</a:t>
            </a:r>
            <a:r>
              <a:rPr kumimoji="1" lang="ja-JP" altLang="en-US" sz="2000" dirty="0" smtClean="0"/>
              <a:t>個の文を不一致の文として扱う</a:t>
            </a:r>
            <a:endParaRPr kumimoji="1"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3608710" y="2996952"/>
            <a:ext cx="1162050" cy="276225"/>
          </a:xfrm>
          <a:prstGeom prst="rect">
            <a:avLst/>
          </a:prstGeom>
        </p:spPr>
      </p:pic>
      <p:pic>
        <p:nvPicPr>
          <p:cNvPr id="5" name="図 4"/>
          <p:cNvPicPr>
            <a:picLocks noChangeAspect="1"/>
          </p:cNvPicPr>
          <p:nvPr/>
        </p:nvPicPr>
        <p:blipFill>
          <a:blip r:embed="rId3"/>
          <a:stretch>
            <a:fillRect/>
          </a:stretch>
        </p:blipFill>
        <p:spPr>
          <a:xfrm>
            <a:off x="2699792" y="3645024"/>
            <a:ext cx="3914775" cy="714375"/>
          </a:xfrm>
          <a:prstGeom prst="rect">
            <a:avLst/>
          </a:prstGeom>
        </p:spPr>
      </p:pic>
    </p:spTree>
    <p:extLst>
      <p:ext uri="{BB962C8B-B14F-4D97-AF65-F5344CB8AC3E}">
        <p14:creationId xmlns:p14="http://schemas.microsoft.com/office/powerpoint/2010/main" val="1177913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[4][9]</a:t>
            </a:r>
            <a:r>
              <a:rPr kumimoji="1" lang="ja-JP" altLang="en-US" sz="2000" dirty="0" smtClean="0"/>
              <a:t>に従い，負の対数事後確率として定義する．</a:t>
            </a:r>
            <a:endParaRPr kumimoji="1" lang="en-US" altLang="ja-JP" sz="2000" dirty="0" smtClean="0"/>
          </a:p>
          <a:p>
            <a:r>
              <a:rPr lang="ja-JP" altLang="en-US" sz="2000" dirty="0" smtClean="0"/>
              <a:t>画像が対応する文と一致している負の対数事後確率</a:t>
            </a:r>
            <a:endParaRPr lang="en-US" altLang="ja-JP" sz="2000" dirty="0" smtClean="0"/>
          </a:p>
          <a:p>
            <a:endParaRPr kumimoji="1" lang="en-US" altLang="ja-JP" sz="2000" dirty="0"/>
          </a:p>
          <a:p>
            <a:endParaRPr lang="en-US" altLang="ja-JP" sz="2000" dirty="0" smtClean="0"/>
          </a:p>
          <a:p>
            <a:r>
              <a:rPr kumimoji="1" lang="ja-JP" altLang="en-US" sz="2000" dirty="0" smtClean="0"/>
              <a:t>対称的に以下の式も最小化</a:t>
            </a:r>
            <a:endParaRPr kumimoji="1" lang="en-US" altLang="ja-JP" sz="2000" dirty="0" smtClean="0"/>
          </a:p>
          <a:p>
            <a:endParaRPr lang="en-US" altLang="ja-JP" sz="2000" dirty="0"/>
          </a:p>
          <a:p>
            <a:endParaRPr kumimoji="1" lang="en-US" altLang="ja-JP" sz="2000" dirty="0" smtClean="0"/>
          </a:p>
          <a:p>
            <a:r>
              <a:rPr lang="en-US" altLang="ja-JP" sz="2000" dirty="0" smtClean="0"/>
              <a:t>s</a:t>
            </a:r>
            <a:r>
              <a:rPr lang="ja-JP" altLang="en-US" sz="2000" dirty="0" smtClean="0"/>
              <a:t>の方は大局的な損失</a:t>
            </a:r>
            <a:endParaRPr lang="en-US" altLang="ja-JP" sz="2000" dirty="0" smtClean="0"/>
          </a:p>
          <a:p>
            <a:r>
              <a:rPr lang="en-US" altLang="ja-JP" sz="2000" dirty="0" smtClean="0"/>
              <a:t>W</a:t>
            </a:r>
            <a:r>
              <a:rPr lang="ja-JP" altLang="en-US" sz="2000" dirty="0" smtClean="0"/>
              <a:t>は局所的な損失</a:t>
            </a:r>
            <a:endParaRPr lang="en-US" altLang="ja-JP" sz="2000" dirty="0"/>
          </a:p>
          <a:p>
            <a:endParaRPr kumimoji="1" lang="ja-JP" altLang="en-US" sz="2000" dirty="0"/>
          </a:p>
        </p:txBody>
      </p:sp>
      <p:pic>
        <p:nvPicPr>
          <p:cNvPr id="4" name="図 3"/>
          <p:cNvPicPr>
            <a:picLocks noChangeAspect="1"/>
          </p:cNvPicPr>
          <p:nvPr/>
        </p:nvPicPr>
        <p:blipFill>
          <a:blip r:embed="rId2"/>
          <a:stretch>
            <a:fillRect/>
          </a:stretch>
        </p:blipFill>
        <p:spPr>
          <a:xfrm>
            <a:off x="2843808" y="2276872"/>
            <a:ext cx="3562350" cy="723900"/>
          </a:xfrm>
          <a:prstGeom prst="rect">
            <a:avLst/>
          </a:prstGeom>
        </p:spPr>
      </p:pic>
      <p:pic>
        <p:nvPicPr>
          <p:cNvPr id="5" name="図 4"/>
          <p:cNvPicPr>
            <a:picLocks noChangeAspect="1"/>
          </p:cNvPicPr>
          <p:nvPr/>
        </p:nvPicPr>
        <p:blipFill>
          <a:blip r:embed="rId3"/>
          <a:stretch>
            <a:fillRect/>
          </a:stretch>
        </p:blipFill>
        <p:spPr>
          <a:xfrm>
            <a:off x="2801764" y="3338512"/>
            <a:ext cx="3600450" cy="790575"/>
          </a:xfrm>
          <a:prstGeom prst="rect">
            <a:avLst/>
          </a:prstGeom>
        </p:spPr>
      </p:pic>
      <p:pic>
        <p:nvPicPr>
          <p:cNvPr id="6" name="図 5"/>
          <p:cNvPicPr>
            <a:picLocks noChangeAspect="1"/>
          </p:cNvPicPr>
          <p:nvPr/>
        </p:nvPicPr>
        <p:blipFill>
          <a:blip r:embed="rId4"/>
          <a:stretch>
            <a:fillRect/>
          </a:stretch>
        </p:blipFill>
        <p:spPr>
          <a:xfrm>
            <a:off x="2668414" y="4899951"/>
            <a:ext cx="3733800" cy="542925"/>
          </a:xfrm>
          <a:prstGeom prst="rect">
            <a:avLst/>
          </a:prstGeom>
        </p:spPr>
      </p:pic>
    </p:spTree>
    <p:extLst>
      <p:ext uri="{BB962C8B-B14F-4D97-AF65-F5344CB8AC3E}">
        <p14:creationId xmlns:p14="http://schemas.microsoft.com/office/powerpoint/2010/main" val="681591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Inception score</a:t>
            </a:r>
            <a:r>
              <a:rPr kumimoji="1" lang="ja-JP" altLang="en-US" sz="2000" dirty="0" smtClean="0"/>
              <a:t>と</a:t>
            </a:r>
            <a:r>
              <a:rPr kumimoji="1" lang="en-US" altLang="ja-JP" sz="2000" dirty="0" smtClean="0"/>
              <a:t>R-precision</a:t>
            </a:r>
            <a:r>
              <a:rPr kumimoji="1" lang="ja-JP" altLang="en-US" sz="2000" dirty="0" smtClean="0"/>
              <a:t>の定量的評価</a:t>
            </a:r>
            <a:endParaRPr kumimoji="1" lang="en-US" altLang="ja-JP" sz="2000" dirty="0" smtClean="0"/>
          </a:p>
          <a:p>
            <a:r>
              <a:rPr lang="en-US" altLang="ja-JP" sz="2000" dirty="0" smtClean="0"/>
              <a:t>R-precision</a:t>
            </a:r>
            <a:r>
              <a:rPr lang="ja-JP" altLang="en-US" sz="2000" dirty="0" smtClean="0"/>
              <a:t>は検索結果のランキングを評価する指標</a:t>
            </a:r>
            <a:endParaRPr lang="en-US" altLang="ja-JP" sz="2000" dirty="0" smtClean="0"/>
          </a:p>
          <a:p>
            <a:r>
              <a:rPr kumimoji="1" lang="ja-JP" altLang="en-US" sz="2000" dirty="0" smtClean="0"/>
              <a:t>生成画像を使って，対応するテキスト注釈を検索する．</a:t>
            </a:r>
            <a:endParaRPr kumimoji="1" lang="en-US" altLang="ja-JP" sz="2000" dirty="0" smtClean="0"/>
          </a:p>
          <a:p>
            <a:r>
              <a:rPr lang="ja-JP" altLang="en-US" sz="2000" dirty="0"/>
              <a:t>最初</a:t>
            </a:r>
            <a:r>
              <a:rPr lang="ja-JP" altLang="en-US" sz="2000" dirty="0" smtClean="0"/>
              <a:t>に，</a:t>
            </a:r>
            <a:r>
              <a:rPr lang="en-US" altLang="ja-JP" sz="2000" dirty="0" smtClean="0"/>
              <a:t>image, text encoder</a:t>
            </a:r>
            <a:r>
              <a:rPr lang="ja-JP" altLang="en-US" sz="2000" dirty="0" smtClean="0"/>
              <a:t>は，事前学習された</a:t>
            </a:r>
            <a:r>
              <a:rPr lang="en-US" altLang="ja-JP" sz="2000" dirty="0" smtClean="0"/>
              <a:t>DAMSM</a:t>
            </a:r>
            <a:r>
              <a:rPr lang="ja-JP" altLang="en-US" sz="2000" dirty="0" smtClean="0"/>
              <a:t>を学習し，生成画像の</a:t>
            </a:r>
            <a:r>
              <a:rPr lang="ja-JP" altLang="en-US" sz="2000" dirty="0"/>
              <a:t>大局</a:t>
            </a:r>
            <a:r>
              <a:rPr lang="ja-JP" altLang="en-US" sz="2000" dirty="0" smtClean="0"/>
              <a:t>特徴ベクトルと与えられた注釈の対局特徴ベクトルを抽出するために利用される．</a:t>
            </a:r>
            <a:endParaRPr lang="en-US" altLang="ja-JP" sz="2000" dirty="0" smtClean="0"/>
          </a:p>
          <a:p>
            <a:r>
              <a:rPr lang="ja-JP" altLang="en-US" sz="2000" dirty="0"/>
              <a:t>大局</a:t>
            </a:r>
            <a:r>
              <a:rPr lang="ja-JP" altLang="en-US" sz="2000" dirty="0" smtClean="0"/>
              <a:t>画像ベクトルと対局注釈ベクトルとのコサイン類似度を計算</a:t>
            </a:r>
            <a:endParaRPr lang="en-US" altLang="ja-JP" sz="2000" dirty="0" smtClean="0"/>
          </a:p>
          <a:p>
            <a:r>
              <a:rPr lang="ja-JP" altLang="en-US" sz="2000" dirty="0" smtClean="0"/>
              <a:t>各画像に関して，降順に類似度が高い注釈候補をランキングする．トップ</a:t>
            </a:r>
            <a:r>
              <a:rPr lang="en-US" altLang="ja-JP" sz="2000" dirty="0" smtClean="0"/>
              <a:t>r</a:t>
            </a:r>
            <a:r>
              <a:rPr lang="ja-JP" altLang="en-US" sz="2000" dirty="0" smtClean="0"/>
              <a:t>の関連する注釈を計算に用いる．</a:t>
            </a:r>
            <a:endParaRPr kumimoji="1" lang="ja-JP" altLang="en-US" sz="2000" dirty="0"/>
          </a:p>
        </p:txBody>
      </p:sp>
    </p:spTree>
    <p:extLst>
      <p:ext uri="{BB962C8B-B14F-4D97-AF65-F5344CB8AC3E}">
        <p14:creationId xmlns:p14="http://schemas.microsoft.com/office/powerpoint/2010/main" val="2680774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Mode collapse</a:t>
            </a:r>
            <a:r>
              <a:rPr kumimoji="1" lang="ja-JP" altLang="en-US" sz="2000" dirty="0" smtClean="0"/>
              <a:t>が起きていないと書いてあるが，ここまで，ネットワークが複雑だと，様々なパラメータを合わせる必要があるため，起こっていないのだと思う．</a:t>
            </a:r>
            <a:endParaRPr kumimoji="1" lang="en-US" altLang="ja-JP" sz="2000" dirty="0" smtClean="0"/>
          </a:p>
          <a:p>
            <a:r>
              <a:rPr lang="ja-JP" altLang="en-US" sz="2000" dirty="0" smtClean="0"/>
              <a:t>ふつうは，</a:t>
            </a:r>
            <a:r>
              <a:rPr lang="en-US" altLang="ja-JP" sz="2000" dirty="0" smtClean="0"/>
              <a:t>Discriminator</a:t>
            </a:r>
            <a:r>
              <a:rPr lang="ja-JP" altLang="en-US" sz="2000" dirty="0" smtClean="0"/>
              <a:t>が合わせにいく値の数が</a:t>
            </a:r>
            <a:r>
              <a:rPr lang="en-US" altLang="ja-JP" sz="2000" dirty="0" smtClean="0"/>
              <a:t>1</a:t>
            </a:r>
            <a:r>
              <a:rPr lang="ja-JP" altLang="en-US" sz="2000" dirty="0" smtClean="0"/>
              <a:t>に対して，</a:t>
            </a:r>
            <a:r>
              <a:rPr lang="en-US" altLang="ja-JP" sz="2000" dirty="0" smtClean="0"/>
              <a:t>Generator</a:t>
            </a:r>
            <a:r>
              <a:rPr lang="ja-JP" altLang="en-US" sz="2000" dirty="0" smtClean="0"/>
              <a:t>が画素数分だけ合わせるので，</a:t>
            </a:r>
            <a:r>
              <a:rPr lang="en-US" altLang="ja-JP" sz="2000" dirty="0" smtClean="0"/>
              <a:t>Discriminator</a:t>
            </a:r>
            <a:r>
              <a:rPr lang="ja-JP" altLang="en-US" sz="2000" dirty="0" smtClean="0"/>
              <a:t>が先に収束（勝ってしまう）</a:t>
            </a:r>
            <a:endParaRPr lang="en-US" altLang="ja-JP" sz="2000" dirty="0" smtClean="0"/>
          </a:p>
          <a:p>
            <a:r>
              <a:rPr kumimoji="1" lang="ja-JP" altLang="en-US" sz="2000" dirty="0" smtClean="0"/>
              <a:t>これでは，複数の</a:t>
            </a:r>
            <a:r>
              <a:rPr kumimoji="1" lang="en-US" altLang="ja-JP" sz="2000" dirty="0" smtClean="0"/>
              <a:t>Discriminator</a:t>
            </a:r>
            <a:r>
              <a:rPr kumimoji="1" lang="ja-JP" altLang="en-US" sz="2000" dirty="0" smtClean="0"/>
              <a:t>を用いているので起こらないだけだと思う</a:t>
            </a:r>
            <a:endParaRPr kumimoji="1" lang="ja-JP" altLang="en-US" sz="2000" dirty="0"/>
          </a:p>
        </p:txBody>
      </p:sp>
    </p:spTree>
    <p:extLst>
      <p:ext uri="{BB962C8B-B14F-4D97-AF65-F5344CB8AC3E}">
        <p14:creationId xmlns:p14="http://schemas.microsoft.com/office/powerpoint/2010/main" val="4204853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[31]</a:t>
            </a:r>
            <a:r>
              <a:rPr lang="en-US" altLang="ja-JP" sz="2000" dirty="0"/>
              <a:t> H. Zhang, T. Xu, H. Li, S. Zhang, X. Wang, X. Huang, and D. Metaxas. </a:t>
            </a:r>
            <a:r>
              <a:rPr lang="en-US" altLang="ja-JP" sz="2000" dirty="0" err="1"/>
              <a:t>Stackgan</a:t>
            </a:r>
            <a:r>
              <a:rPr lang="en-US" altLang="ja-JP" sz="2000" dirty="0"/>
              <a:t>: Text to photo-realistic image synthesis with stacked generative adversarial networks. In ICCV, 2017. </a:t>
            </a:r>
            <a:endParaRPr lang="en-US" altLang="ja-JP" sz="2000" dirty="0" smtClean="0"/>
          </a:p>
          <a:p>
            <a:r>
              <a:rPr kumimoji="1" lang="ja-JP" altLang="en-US" sz="2000" dirty="0" smtClean="0"/>
              <a:t>前処理の方法が書いてある？？</a:t>
            </a:r>
            <a:endParaRPr kumimoji="1" lang="en-US" altLang="ja-JP" sz="2000" dirty="0" smtClean="0"/>
          </a:p>
          <a:p>
            <a:r>
              <a:rPr lang="en-US" altLang="ja-JP" sz="2000" dirty="0"/>
              <a:t>[23] T. </a:t>
            </a:r>
            <a:r>
              <a:rPr lang="en-US" altLang="ja-JP" sz="2000" dirty="0" err="1"/>
              <a:t>Salimans</a:t>
            </a:r>
            <a:r>
              <a:rPr lang="en-US" altLang="ja-JP" sz="2000" dirty="0"/>
              <a:t>, I. J. </a:t>
            </a:r>
            <a:r>
              <a:rPr lang="en-US" altLang="ja-JP" sz="2000" dirty="0" err="1"/>
              <a:t>Goodfellow</a:t>
            </a:r>
            <a:r>
              <a:rPr lang="en-US" altLang="ja-JP" sz="2000" dirty="0"/>
              <a:t>, W. </a:t>
            </a:r>
            <a:r>
              <a:rPr lang="en-US" altLang="ja-JP" sz="2000" dirty="0" err="1"/>
              <a:t>Zaremba</a:t>
            </a:r>
            <a:r>
              <a:rPr lang="en-US" altLang="ja-JP" sz="2000" dirty="0"/>
              <a:t>, V. Cheung, A. Radford, and X. Chen. Improved techniques for training </a:t>
            </a:r>
            <a:r>
              <a:rPr lang="en-US" altLang="ja-JP" sz="2000" dirty="0" err="1"/>
              <a:t>gans</a:t>
            </a:r>
            <a:r>
              <a:rPr lang="en-US" altLang="ja-JP" sz="2000" dirty="0"/>
              <a:t>. In NIPS, 2016</a:t>
            </a:r>
            <a:r>
              <a:rPr lang="en-US" altLang="ja-JP" sz="2000" dirty="0" smtClean="0"/>
              <a:t>.</a:t>
            </a:r>
          </a:p>
          <a:p>
            <a:r>
              <a:rPr kumimoji="1" lang="en-US" altLang="ja-JP" sz="2000" dirty="0" smtClean="0"/>
              <a:t>Inception score</a:t>
            </a:r>
            <a:r>
              <a:rPr kumimoji="1" lang="ja-JP" altLang="en-US" sz="2000" dirty="0" smtClean="0"/>
              <a:t>について書いてある</a:t>
            </a:r>
            <a:endParaRPr kumimoji="1" lang="ja-JP" altLang="en-US" sz="2000" dirty="0"/>
          </a:p>
        </p:txBody>
      </p:sp>
    </p:spTree>
    <p:extLst>
      <p:ext uri="{BB962C8B-B14F-4D97-AF65-F5344CB8AC3E}">
        <p14:creationId xmlns:p14="http://schemas.microsoft.com/office/powerpoint/2010/main" val="3511739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Discriminator-based feature matching loss</a:t>
            </a:r>
          </a:p>
          <a:p>
            <a:endParaRPr kumimoji="1" lang="en-US" altLang="ja-JP" dirty="0" smtClean="0"/>
          </a:p>
          <a:p>
            <a:pPr marL="0" indent="0">
              <a:buNone/>
            </a:pPr>
            <a:endParaRPr kumimoji="1" lang="en-US" altLang="ja-JP" dirty="0" smtClean="0"/>
          </a:p>
          <a:p>
            <a:pPr lvl="1"/>
            <a:endParaRPr lang="en-US" altLang="ja-JP" dirty="0" smtClean="0"/>
          </a:p>
          <a:p>
            <a:r>
              <a:rPr kumimoji="1" lang="en-US" altLang="ja-JP" dirty="0" smtClean="0"/>
              <a:t>Multi-scale generator, discriminator</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921329"/>
            <a:ext cx="62579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73" y="3717032"/>
            <a:ext cx="7651254" cy="2706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80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lnSpcReduction="10000"/>
          </a:bodyPr>
          <a:lstStyle/>
          <a:p>
            <a:pPr algn="r"/>
            <a:r>
              <a:rPr lang="en-US" altLang="ja-JP" dirty="0"/>
              <a:t>Dong </a:t>
            </a:r>
            <a:r>
              <a:rPr lang="en-US" altLang="ja-JP" dirty="0" err="1"/>
              <a:t>Nie</a:t>
            </a:r>
            <a:r>
              <a:rPr lang="en-US" altLang="ja-JP" dirty="0"/>
              <a:t>, Roger </a:t>
            </a:r>
            <a:r>
              <a:rPr lang="en-US" altLang="ja-JP" dirty="0" err="1"/>
              <a:t>Trullo</a:t>
            </a:r>
            <a:r>
              <a:rPr lang="en-US" altLang="ja-JP" dirty="0"/>
              <a:t>, Jun </a:t>
            </a:r>
            <a:r>
              <a:rPr lang="en-US" altLang="ja-JP" dirty="0" err="1"/>
              <a:t>Lian</a:t>
            </a:r>
            <a:r>
              <a:rPr lang="en-US" altLang="ja-JP" dirty="0"/>
              <a:t>, Caroline </a:t>
            </a:r>
            <a:r>
              <a:rPr lang="en-US" altLang="ja-JP" dirty="0" err="1"/>
              <a:t>Petitjean</a:t>
            </a:r>
            <a:r>
              <a:rPr lang="en-US" altLang="ja-JP" dirty="0"/>
              <a:t>, Su </a:t>
            </a:r>
            <a:r>
              <a:rPr lang="en-US" altLang="ja-JP" dirty="0" err="1"/>
              <a:t>Ruan,Qian</a:t>
            </a:r>
            <a:r>
              <a:rPr lang="en-US" altLang="ja-JP" dirty="0"/>
              <a:t> Wang, and </a:t>
            </a:r>
            <a:r>
              <a:rPr lang="en-US" altLang="ja-JP" dirty="0" err="1"/>
              <a:t>Dinggang</a:t>
            </a:r>
            <a:r>
              <a:rPr lang="en-US" altLang="ja-JP" dirty="0"/>
              <a:t> Shen</a:t>
            </a:r>
          </a:p>
          <a:p>
            <a:pPr algn="r"/>
            <a:r>
              <a:rPr kumimoji="1" lang="en-US" altLang="ja-JP" dirty="0" smtClean="0"/>
              <a:t>Finish Reading : 20180201</a:t>
            </a:r>
            <a:endParaRPr kumimoji="1" lang="ja-JP" altLang="en-US" dirty="0"/>
          </a:p>
        </p:txBody>
      </p:sp>
      <p:sp>
        <p:nvSpPr>
          <p:cNvPr id="3" name="タイトル 2"/>
          <p:cNvSpPr>
            <a:spLocks noGrp="1"/>
          </p:cNvSpPr>
          <p:nvPr>
            <p:ph type="ctrTitle"/>
          </p:nvPr>
        </p:nvSpPr>
        <p:spPr/>
        <p:txBody>
          <a:bodyPr>
            <a:normAutofit fontScale="90000"/>
          </a:bodyPr>
          <a:lstStyle/>
          <a:p>
            <a:r>
              <a:rPr lang="en-US" altLang="ja-JP" dirty="0"/>
              <a:t>Medical Image Synthesis with Context-Aware Generative Adversarial Networks</a:t>
            </a:r>
            <a:endParaRPr kumimoji="1" lang="ja-JP" altLang="en-US" dirty="0"/>
          </a:p>
        </p:txBody>
      </p:sp>
    </p:spTree>
    <p:extLst>
      <p:ext uri="{BB962C8B-B14F-4D97-AF65-F5344CB8AC3E}">
        <p14:creationId xmlns:p14="http://schemas.microsoft.com/office/powerpoint/2010/main" val="1184483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MRI</a:t>
            </a:r>
            <a:r>
              <a:rPr kumimoji="1" lang="ja-JP" altLang="en-US" sz="2000" dirty="0" smtClean="0"/>
              <a:t>像から</a:t>
            </a:r>
            <a:r>
              <a:rPr kumimoji="1" lang="en-US" altLang="ja-JP" sz="2000" dirty="0" smtClean="0"/>
              <a:t>CT</a:t>
            </a:r>
            <a:r>
              <a:rPr kumimoji="1" lang="ja-JP" altLang="en-US" sz="2000" dirty="0" smtClean="0"/>
              <a:t>像を推定</a:t>
            </a:r>
            <a:endParaRPr kumimoji="1" lang="en-US" altLang="ja-JP" sz="2000" dirty="0" smtClean="0"/>
          </a:p>
          <a:p>
            <a:r>
              <a:rPr lang="en-US" altLang="ja-JP" sz="2000" dirty="0" smtClean="0"/>
              <a:t>FCN</a:t>
            </a:r>
            <a:r>
              <a:rPr lang="ja-JP" altLang="en-US" sz="2000" dirty="0" smtClean="0"/>
              <a:t>を使った</a:t>
            </a:r>
            <a:r>
              <a:rPr lang="en-US" altLang="ja-JP" sz="2000" dirty="0" smtClean="0"/>
              <a:t>GAN</a:t>
            </a:r>
          </a:p>
          <a:p>
            <a:r>
              <a:rPr kumimoji="1" lang="ja-JP" altLang="en-US" sz="2000" dirty="0" smtClean="0"/>
              <a:t>勾配の差分ベース</a:t>
            </a:r>
            <a:r>
              <a:rPr kumimoji="1" lang="en-US" altLang="ja-JP" sz="2000" dirty="0" smtClean="0"/>
              <a:t>loss</a:t>
            </a:r>
            <a:r>
              <a:rPr kumimoji="1" lang="ja-JP" altLang="en-US" sz="2000" dirty="0" smtClean="0"/>
              <a:t>関数を追加</a:t>
            </a:r>
            <a:endParaRPr kumimoji="1" lang="en-US" altLang="ja-JP" sz="2000" dirty="0" smtClean="0"/>
          </a:p>
          <a:p>
            <a:r>
              <a:rPr lang="ja-JP" altLang="en-US" sz="2000" dirty="0" smtClean="0"/>
              <a:t>教師ありの</a:t>
            </a:r>
            <a:r>
              <a:rPr lang="en-US" altLang="ja-JP" sz="2000" dirty="0" smtClean="0"/>
              <a:t>MRI</a:t>
            </a:r>
            <a:r>
              <a:rPr lang="ja-JP" altLang="en-US" sz="2000" dirty="0" smtClean="0"/>
              <a:t>から</a:t>
            </a:r>
            <a:r>
              <a:rPr lang="en-US" altLang="ja-JP" sz="2000" dirty="0" smtClean="0"/>
              <a:t>CT</a:t>
            </a:r>
            <a:r>
              <a:rPr lang="ja-JP" altLang="en-US" sz="2000" dirty="0" smtClean="0"/>
              <a:t>を推定する</a:t>
            </a:r>
            <a:r>
              <a:rPr lang="en-US" altLang="ja-JP" sz="2000" dirty="0" smtClean="0"/>
              <a:t>3DGAN</a:t>
            </a:r>
            <a:r>
              <a:rPr lang="ja-JP" altLang="en-US" sz="2000" dirty="0" smtClean="0"/>
              <a:t>を提案</a:t>
            </a:r>
            <a:endParaRPr kumimoji="1" lang="ja-JP" altLang="en-US" sz="2000" dirty="0"/>
          </a:p>
        </p:txBody>
      </p:sp>
    </p:spTree>
    <p:extLst>
      <p:ext uri="{BB962C8B-B14F-4D97-AF65-F5344CB8AC3E}">
        <p14:creationId xmlns:p14="http://schemas.microsoft.com/office/powerpoint/2010/main" val="35477832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MRI</a:t>
            </a:r>
            <a:r>
              <a:rPr kumimoji="1" lang="ja-JP" altLang="en-US" sz="2000" dirty="0" smtClean="0"/>
              <a:t>から</a:t>
            </a:r>
            <a:r>
              <a:rPr kumimoji="1" lang="en-US" altLang="ja-JP" sz="2000" dirty="0" smtClean="0"/>
              <a:t>CT</a:t>
            </a:r>
            <a:r>
              <a:rPr kumimoji="1" lang="ja-JP" altLang="en-US" sz="2000" dirty="0" smtClean="0"/>
              <a:t>を推定するものとしては，</a:t>
            </a:r>
            <a:r>
              <a:rPr kumimoji="1" lang="en-US" altLang="ja-JP" sz="2000" dirty="0" smtClean="0"/>
              <a:t>SOAT</a:t>
            </a:r>
          </a:p>
          <a:p>
            <a:r>
              <a:rPr lang="ja-JP" altLang="en-US" sz="2000" dirty="0" err="1" smtClean="0"/>
              <a:t>ぐらい</a:t>
            </a:r>
            <a:r>
              <a:rPr lang="ja-JP" altLang="en-US" sz="2000" dirty="0" smtClean="0"/>
              <a:t>だと思う</a:t>
            </a:r>
            <a:endParaRPr lang="en-US" altLang="ja-JP" sz="2000" dirty="0" smtClean="0"/>
          </a:p>
          <a:p>
            <a:endParaRPr lang="en-US" altLang="ja-JP" sz="2000" dirty="0"/>
          </a:p>
          <a:p>
            <a:r>
              <a:rPr lang="en-US" altLang="ja-JP" sz="2000" dirty="0" smtClean="0"/>
              <a:t>[4]</a:t>
            </a:r>
            <a:r>
              <a:rPr lang="en-US" altLang="ja-JP" sz="2000" dirty="0"/>
              <a:t> </a:t>
            </a:r>
            <a:r>
              <a:rPr lang="en-US" altLang="ja-JP" sz="2000" dirty="0" err="1"/>
              <a:t>Goodfellow</a:t>
            </a:r>
            <a:r>
              <a:rPr lang="en-US" altLang="ja-JP" sz="2000" dirty="0"/>
              <a:t>, I., et al.: Generative adversarial nets. In: NIPS, pp. 2672–2680 (2014</a:t>
            </a:r>
            <a:r>
              <a:rPr lang="en-US" altLang="ja-JP" sz="2000" dirty="0" smtClean="0"/>
              <a:t>)</a:t>
            </a:r>
          </a:p>
          <a:p>
            <a:r>
              <a:rPr lang="en-US" altLang="ja-JP" sz="2000" dirty="0" smtClean="0"/>
              <a:t>[5]</a:t>
            </a:r>
            <a:r>
              <a:rPr lang="fr-FR" altLang="ja-JP" sz="2000" dirty="0"/>
              <a:t> Mathieu, M., Couprie, C., LeCun, Y.: Deep multi-scale video prediction </a:t>
            </a:r>
            <a:r>
              <a:rPr lang="fr-FR" altLang="ja-JP" sz="2000" dirty="0" smtClean="0"/>
              <a:t>beyond </a:t>
            </a:r>
            <a:r>
              <a:rPr lang="en-US" altLang="ja-JP" sz="2000" dirty="0" smtClean="0"/>
              <a:t>mean </a:t>
            </a:r>
            <a:r>
              <a:rPr lang="en-US" altLang="ja-JP" sz="2000" dirty="0"/>
              <a:t>square error. </a:t>
            </a:r>
            <a:r>
              <a:rPr lang="en-US" altLang="ja-JP" sz="2000" dirty="0" err="1"/>
              <a:t>arXiv</a:t>
            </a:r>
            <a:r>
              <a:rPr lang="en-US" altLang="ja-JP" sz="2000" dirty="0"/>
              <a:t> preprint arXiv:1511.05440 (2015)</a:t>
            </a:r>
            <a:endParaRPr lang="en-US" altLang="ja-JP" sz="2000" dirty="0" smtClean="0"/>
          </a:p>
          <a:p>
            <a:endParaRPr lang="en-US" altLang="ja-JP" sz="2000" dirty="0" smtClean="0"/>
          </a:p>
          <a:p>
            <a:r>
              <a:rPr kumimoji="1" lang="ja-JP" altLang="en-US" sz="2000" dirty="0" smtClean="0"/>
              <a:t>にインスパイアされているぜ</a:t>
            </a:r>
            <a:endParaRPr kumimoji="1" lang="ja-JP" altLang="en-US" sz="2000" dirty="0"/>
          </a:p>
        </p:txBody>
      </p:sp>
    </p:spTree>
    <p:extLst>
      <p:ext uri="{BB962C8B-B14F-4D97-AF65-F5344CB8AC3E}">
        <p14:creationId xmlns:p14="http://schemas.microsoft.com/office/powerpoint/2010/main" val="3245439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勾配ベースの</a:t>
            </a:r>
            <a:r>
              <a:rPr kumimoji="1" lang="en-US" altLang="ja-JP" sz="2000" dirty="0" smtClean="0"/>
              <a:t>loss</a:t>
            </a:r>
          </a:p>
          <a:p>
            <a:endParaRPr lang="en-US" altLang="ja-JP" sz="2000" dirty="0"/>
          </a:p>
          <a:p>
            <a:endParaRPr kumimoji="1" lang="en-US" altLang="ja-JP" sz="2000" dirty="0" smtClean="0"/>
          </a:p>
          <a:p>
            <a:endParaRPr lang="en-US" altLang="ja-JP" sz="2000" dirty="0"/>
          </a:p>
          <a:p>
            <a:r>
              <a:rPr kumimoji="1" lang="en-US" altLang="ja-JP" sz="2000" dirty="0" smtClean="0"/>
              <a:t>Gen</a:t>
            </a:r>
            <a:r>
              <a:rPr kumimoji="1" lang="ja-JP" altLang="en-US" sz="2000" dirty="0" smtClean="0"/>
              <a:t>の</a:t>
            </a:r>
            <a:r>
              <a:rPr kumimoji="1" lang="en-US" altLang="ja-JP" sz="2000" dirty="0" smtClean="0"/>
              <a:t>loss </a:t>
            </a:r>
            <a:r>
              <a:rPr kumimoji="1" lang="en-US" altLang="ja-JP" sz="2000" dirty="0" err="1" smtClean="0"/>
              <a:t>func</a:t>
            </a:r>
            <a:r>
              <a:rPr kumimoji="1" lang="en-US" altLang="ja-JP" sz="2000" dirty="0" smtClean="0"/>
              <a:t>(</a:t>
            </a:r>
            <a:r>
              <a:rPr kumimoji="1" lang="ja-JP" altLang="en-US" sz="2000" dirty="0" smtClean="0"/>
              <a:t>アド婆</a:t>
            </a:r>
            <a:r>
              <a:rPr kumimoji="1" lang="en-US" altLang="ja-JP" sz="2000" dirty="0" smtClean="0"/>
              <a:t>+</a:t>
            </a:r>
            <a:r>
              <a:rPr kumimoji="1" lang="en-US" altLang="ja-JP" sz="2000" dirty="0" err="1" smtClean="0"/>
              <a:t>MSE+gdl</a:t>
            </a:r>
            <a:r>
              <a:rPr kumimoji="1" lang="en-US" altLang="ja-JP" sz="2000" dirty="0" smtClean="0"/>
              <a:t>)</a:t>
            </a:r>
          </a:p>
          <a:p>
            <a:endParaRPr kumimoji="1" lang="ja-JP" altLang="en-US" sz="2000" dirty="0"/>
          </a:p>
        </p:txBody>
      </p:sp>
      <p:pic>
        <p:nvPicPr>
          <p:cNvPr id="4" name="図 3"/>
          <p:cNvPicPr>
            <a:picLocks noChangeAspect="1"/>
          </p:cNvPicPr>
          <p:nvPr/>
        </p:nvPicPr>
        <p:blipFill>
          <a:blip r:embed="rId2"/>
          <a:stretch>
            <a:fillRect/>
          </a:stretch>
        </p:blipFill>
        <p:spPr>
          <a:xfrm>
            <a:off x="485774" y="1844824"/>
            <a:ext cx="8629650" cy="809625"/>
          </a:xfrm>
          <a:prstGeom prst="rect">
            <a:avLst/>
          </a:prstGeom>
        </p:spPr>
      </p:pic>
      <p:pic>
        <p:nvPicPr>
          <p:cNvPr id="5" name="図 4"/>
          <p:cNvPicPr>
            <a:picLocks noChangeAspect="1"/>
          </p:cNvPicPr>
          <p:nvPr/>
        </p:nvPicPr>
        <p:blipFill>
          <a:blip r:embed="rId3"/>
          <a:stretch>
            <a:fillRect/>
          </a:stretch>
        </p:blipFill>
        <p:spPr>
          <a:xfrm>
            <a:off x="328612" y="3496468"/>
            <a:ext cx="8943975" cy="609600"/>
          </a:xfrm>
          <a:prstGeom prst="rect">
            <a:avLst/>
          </a:prstGeom>
        </p:spPr>
      </p:pic>
      <p:pic>
        <p:nvPicPr>
          <p:cNvPr id="6" name="図 5"/>
          <p:cNvPicPr>
            <a:picLocks noChangeAspect="1"/>
          </p:cNvPicPr>
          <p:nvPr/>
        </p:nvPicPr>
        <p:blipFill>
          <a:blip r:embed="rId4"/>
          <a:stretch>
            <a:fillRect/>
          </a:stretch>
        </p:blipFill>
        <p:spPr>
          <a:xfrm>
            <a:off x="1043608" y="4032324"/>
            <a:ext cx="6356771" cy="2563214"/>
          </a:xfrm>
          <a:prstGeom prst="rect">
            <a:avLst/>
          </a:prstGeom>
        </p:spPr>
      </p:pic>
      <p:sp>
        <p:nvSpPr>
          <p:cNvPr id="7" name="テキスト ボックス 6"/>
          <p:cNvSpPr txBox="1"/>
          <p:nvPr/>
        </p:nvSpPr>
        <p:spPr>
          <a:xfrm>
            <a:off x="5024764" y="5342879"/>
            <a:ext cx="3954929" cy="646331"/>
          </a:xfrm>
          <a:prstGeom prst="rect">
            <a:avLst/>
          </a:prstGeom>
          <a:noFill/>
        </p:spPr>
        <p:txBody>
          <a:bodyPr wrap="none" rtlCol="0">
            <a:spAutoFit/>
          </a:bodyPr>
          <a:lstStyle/>
          <a:p>
            <a:r>
              <a:rPr kumimoji="1" lang="en-US" altLang="ja-JP" dirty="0" err="1" smtClean="0"/>
              <a:t>Euclidiean</a:t>
            </a:r>
            <a:r>
              <a:rPr kumimoji="1" lang="ja-JP" altLang="en-US" dirty="0" smtClean="0"/>
              <a:t>とか言っているけど</a:t>
            </a:r>
            <a:r>
              <a:rPr kumimoji="1" lang="en-US" altLang="ja-JP" dirty="0" smtClean="0"/>
              <a:t>MSE</a:t>
            </a:r>
            <a:r>
              <a:rPr kumimoji="1" lang="ja-JP" altLang="en-US" dirty="0" smtClean="0"/>
              <a:t>を</a:t>
            </a:r>
            <a:endParaRPr kumimoji="1" lang="en-US" altLang="ja-JP" dirty="0" smtClean="0"/>
          </a:p>
          <a:p>
            <a:r>
              <a:rPr kumimoji="1" lang="ja-JP" altLang="en-US" dirty="0" smtClean="0"/>
              <a:t>取ってるからじゃ</a:t>
            </a:r>
            <a:r>
              <a:rPr kumimoji="1" lang="ja-JP" altLang="en-US" dirty="0" err="1" smtClean="0"/>
              <a:t>ね</a:t>
            </a:r>
            <a:endParaRPr kumimoji="1" lang="ja-JP" altLang="en-US" dirty="0"/>
          </a:p>
        </p:txBody>
      </p:sp>
    </p:spTree>
    <p:extLst>
      <p:ext uri="{BB962C8B-B14F-4D97-AF65-F5344CB8AC3E}">
        <p14:creationId xmlns:p14="http://schemas.microsoft.com/office/powerpoint/2010/main" val="30391024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ネットワーク構造とかパラメータの比率とか</a:t>
            </a:r>
            <a:endParaRPr kumimoji="1" lang="en-US" altLang="ja-JP" sz="2000" dirty="0" smtClean="0"/>
          </a:p>
          <a:p>
            <a:r>
              <a:rPr lang="en-US" altLang="ja-JP" sz="2000" dirty="0" smtClean="0"/>
              <a:t># para</a:t>
            </a:r>
            <a:endParaRPr lang="en-US" altLang="ja-JP" sz="2000" dirty="0"/>
          </a:p>
          <a:p>
            <a:r>
              <a:rPr kumimoji="1" lang="en-US" altLang="ja-JP" sz="2000" dirty="0" smtClean="0"/>
              <a:t>Generator: 4068897</a:t>
            </a:r>
          </a:p>
          <a:p>
            <a:r>
              <a:rPr lang="en-US" altLang="ja-JP" sz="2000" dirty="0" smtClean="0"/>
              <a:t>Dis: 5709377</a:t>
            </a:r>
          </a:p>
          <a:p>
            <a:r>
              <a:rPr kumimoji="1" lang="en-US" altLang="ja-JP" sz="2000" dirty="0" smtClean="0"/>
              <a:t>Gen/dis: 0.713</a:t>
            </a:r>
          </a:p>
          <a:p>
            <a:endParaRPr lang="en-US" altLang="ja-JP" sz="2000" dirty="0"/>
          </a:p>
          <a:p>
            <a:r>
              <a:rPr kumimoji="1" lang="en-US" altLang="ja-JP" sz="2000" dirty="0" smtClean="0"/>
              <a:t>1</a:t>
            </a:r>
            <a:r>
              <a:rPr kumimoji="1" lang="ja-JP" altLang="en-US" sz="2000" dirty="0" smtClean="0"/>
              <a:t>より小さい</a:t>
            </a:r>
            <a:endParaRPr kumimoji="1" lang="en-US" altLang="ja-JP" sz="2000" dirty="0" smtClean="0"/>
          </a:p>
          <a:p>
            <a:r>
              <a:rPr lang="en-US" altLang="ja-JP" sz="2000" dirty="0" smtClean="0"/>
              <a:t>SRGAN</a:t>
            </a:r>
            <a:r>
              <a:rPr lang="ja-JP" altLang="en-US" sz="2000" dirty="0" smtClean="0"/>
              <a:t>は</a:t>
            </a:r>
            <a:r>
              <a:rPr lang="en-US" altLang="ja-JP" sz="2000" dirty="0" smtClean="0"/>
              <a:t>0.2</a:t>
            </a:r>
            <a:r>
              <a:rPr lang="ja-JP" altLang="en-US" sz="2000" dirty="0" smtClean="0"/>
              <a:t>くらい</a:t>
            </a:r>
            <a:endParaRPr kumimoji="1" lang="ja-JP" altLang="en-US" sz="2000" dirty="0"/>
          </a:p>
        </p:txBody>
      </p:sp>
    </p:spTree>
    <p:extLst>
      <p:ext uri="{BB962C8B-B14F-4D97-AF65-F5344CB8AC3E}">
        <p14:creationId xmlns:p14="http://schemas.microsoft.com/office/powerpoint/2010/main" val="2280476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2</a:t>
            </a:r>
            <a:r>
              <a:rPr kumimoji="1" lang="ja-JP" altLang="en-US" sz="2000" dirty="0" smtClean="0"/>
              <a:t>つデータセットを用いた</a:t>
            </a:r>
            <a:endParaRPr kumimoji="1" lang="en-US" altLang="ja-JP" sz="2000" dirty="0" smtClean="0"/>
          </a:p>
          <a:p>
            <a:r>
              <a:rPr lang="ja-JP" altLang="en-US" sz="2000" dirty="0" smtClean="0"/>
              <a:t>骨盤画像，脳の画像</a:t>
            </a:r>
            <a:endParaRPr lang="en-US" altLang="ja-JP" sz="2000" dirty="0" smtClean="0"/>
          </a:p>
          <a:p>
            <a:r>
              <a:rPr kumimoji="1" lang="ja-JP" altLang="en-US" sz="2000" dirty="0" smtClean="0"/>
              <a:t>パッチサイズ</a:t>
            </a:r>
            <a:r>
              <a:rPr kumimoji="1" lang="en-US" altLang="ja-JP" sz="2000" dirty="0" smtClean="0"/>
              <a:t>MRI32*32*32, CT16*16*16</a:t>
            </a:r>
          </a:p>
          <a:p>
            <a:r>
              <a:rPr lang="en-US" altLang="ja-JP" sz="2000" dirty="0" smtClean="0"/>
              <a:t>alpha=10**-6, beta1=0.5</a:t>
            </a:r>
          </a:p>
          <a:p>
            <a:r>
              <a:rPr lang="ja-JP" altLang="en-US" sz="2000" dirty="0" smtClean="0"/>
              <a:t>評価値</a:t>
            </a:r>
            <a:r>
              <a:rPr lang="en-US" altLang="ja-JP" sz="2000" dirty="0" smtClean="0"/>
              <a:t>(leave one out</a:t>
            </a:r>
            <a:r>
              <a:rPr lang="ja-JP" altLang="en-US" sz="2000" dirty="0" smtClean="0"/>
              <a:t>はすごい</a:t>
            </a:r>
            <a:r>
              <a:rPr lang="en-US" altLang="ja-JP" sz="2000" dirty="0" smtClean="0"/>
              <a:t>)</a:t>
            </a:r>
          </a:p>
          <a:p>
            <a:pPr lvl="1"/>
            <a:r>
              <a:rPr lang="en-US" altLang="ja-JP" sz="1800" dirty="0" smtClean="0"/>
              <a:t>Mean absolute error</a:t>
            </a:r>
          </a:p>
          <a:p>
            <a:pPr lvl="1"/>
            <a:r>
              <a:rPr lang="en-US" altLang="ja-JP" sz="1800" dirty="0" smtClean="0"/>
              <a:t>PSNR</a:t>
            </a:r>
          </a:p>
          <a:p>
            <a:r>
              <a:rPr lang="en-US" altLang="ja-JP" sz="2000" dirty="0" smtClean="0"/>
              <a:t>GAN</a:t>
            </a:r>
            <a:r>
              <a:rPr lang="ja-JP" altLang="en-US" sz="2000" dirty="0" smtClean="0"/>
              <a:t>を用いたときと</a:t>
            </a:r>
            <a:r>
              <a:rPr lang="en-US" altLang="ja-JP" sz="2000" dirty="0" smtClean="0"/>
              <a:t>Generator</a:t>
            </a:r>
            <a:r>
              <a:rPr lang="ja-JP" altLang="en-US" sz="2000" dirty="0" smtClean="0"/>
              <a:t>のときだけの比較実験</a:t>
            </a:r>
            <a:endParaRPr lang="en-US" altLang="ja-JP" sz="2000" dirty="0" smtClean="0"/>
          </a:p>
          <a:p>
            <a:pPr lvl="1"/>
            <a:r>
              <a:rPr lang="ja-JP" altLang="en-US" sz="1800" dirty="0"/>
              <a:t>目視</a:t>
            </a:r>
            <a:r>
              <a:rPr lang="ja-JP" altLang="en-US" sz="1800" dirty="0" smtClean="0"/>
              <a:t>と</a:t>
            </a:r>
            <a:r>
              <a:rPr lang="en-US" altLang="ja-JP" sz="1800" dirty="0" smtClean="0"/>
              <a:t>PSNR</a:t>
            </a:r>
            <a:r>
              <a:rPr lang="ja-JP" altLang="en-US" sz="1800" dirty="0" smtClean="0"/>
              <a:t>で</a:t>
            </a:r>
            <a:endParaRPr lang="en-US" altLang="ja-JP" sz="1800" dirty="0" smtClean="0"/>
          </a:p>
          <a:p>
            <a:r>
              <a:rPr lang="ja-JP" altLang="en-US" sz="2000" dirty="0" smtClean="0"/>
              <a:t>各手法との比較実験</a:t>
            </a:r>
            <a:endParaRPr lang="en-US" altLang="ja-JP" sz="2000" dirty="0" smtClean="0"/>
          </a:p>
          <a:p>
            <a:endParaRPr lang="en-US" altLang="ja-JP" sz="2000" dirty="0" smtClean="0"/>
          </a:p>
          <a:p>
            <a:pPr lvl="1"/>
            <a:endParaRPr lang="en-US" altLang="ja-JP" sz="1800" dirty="0" smtClean="0"/>
          </a:p>
          <a:p>
            <a:endParaRPr lang="en-US" altLang="ja-JP" sz="2000" dirty="0" smtClean="0"/>
          </a:p>
          <a:p>
            <a:endParaRPr kumimoji="1" lang="ja-JP" altLang="en-US" sz="2000" dirty="0"/>
          </a:p>
        </p:txBody>
      </p:sp>
    </p:spTree>
    <p:extLst>
      <p:ext uri="{BB962C8B-B14F-4D97-AF65-F5344CB8AC3E}">
        <p14:creationId xmlns:p14="http://schemas.microsoft.com/office/powerpoint/2010/main" val="3620901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SRGAN</a:t>
            </a:r>
            <a:r>
              <a:rPr kumimoji="1" lang="ja-JP" altLang="en-US" sz="2000" dirty="0" smtClean="0"/>
              <a:t>の劣化版</a:t>
            </a:r>
            <a:endParaRPr kumimoji="1" lang="en-US" altLang="ja-JP" sz="2000" dirty="0" smtClean="0"/>
          </a:p>
          <a:p>
            <a:r>
              <a:rPr lang="en-US" altLang="ja-JP" sz="2000" dirty="0" smtClean="0"/>
              <a:t>Iteration</a:t>
            </a:r>
            <a:r>
              <a:rPr lang="ja-JP" altLang="en-US" sz="2000" dirty="0" smtClean="0"/>
              <a:t>なぞ</a:t>
            </a:r>
            <a:endParaRPr lang="en-US" altLang="ja-JP" sz="2000" dirty="0" smtClean="0"/>
          </a:p>
          <a:p>
            <a:r>
              <a:rPr lang="ja-JP" altLang="en-US" sz="2000" dirty="0" smtClean="0"/>
              <a:t>性能と訓練時間間のトレードオフを考慮して，</a:t>
            </a:r>
            <a:r>
              <a:rPr lang="en-US" altLang="ja-JP" sz="2000" dirty="0" smtClean="0"/>
              <a:t>ACM</a:t>
            </a:r>
            <a:r>
              <a:rPr lang="ja-JP" altLang="en-US" sz="2000" dirty="0" smtClean="0"/>
              <a:t>に関して</a:t>
            </a:r>
            <a:r>
              <a:rPr lang="en-US" altLang="ja-JP" sz="2000" dirty="0" smtClean="0"/>
              <a:t>2iterations</a:t>
            </a:r>
            <a:r>
              <a:rPr lang="ja-JP" altLang="en-US" sz="2000" dirty="0" smtClean="0"/>
              <a:t>を選択した．</a:t>
            </a:r>
            <a:endParaRPr lang="en-US" altLang="ja-JP" sz="2000" dirty="0" smtClean="0"/>
          </a:p>
          <a:p>
            <a:r>
              <a:rPr lang="ja-JP" altLang="en-US" sz="2000" dirty="0"/>
              <a:t>止</a:t>
            </a:r>
            <a:r>
              <a:rPr lang="ja-JP" altLang="en-US" sz="2000" dirty="0" smtClean="0"/>
              <a:t>めどころがなぞ</a:t>
            </a:r>
            <a:endParaRPr lang="en-US" altLang="ja-JP" sz="2000" dirty="0" smtClean="0"/>
          </a:p>
          <a:p>
            <a:r>
              <a:rPr kumimoji="1" lang="ja-JP" altLang="en-US" sz="2000" dirty="0" smtClean="0"/>
              <a:t>正規化は？</a:t>
            </a:r>
            <a:endParaRPr kumimoji="1" lang="en-US" altLang="ja-JP" sz="2000" dirty="0" smtClean="0"/>
          </a:p>
          <a:p>
            <a:r>
              <a:rPr lang="ja-JP" altLang="en-US" sz="2000" dirty="0" smtClean="0"/>
              <a:t>結局，高周波の部分を強調して教えるようなネットワーク</a:t>
            </a:r>
            <a:endParaRPr lang="en-US" altLang="ja-JP" sz="2000" dirty="0" smtClean="0"/>
          </a:p>
          <a:p>
            <a:r>
              <a:rPr kumimoji="1" lang="ja-JP" altLang="en-US" sz="2000" dirty="0" smtClean="0"/>
              <a:t>最近のはやり？？</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15734756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[15]</a:t>
            </a:r>
            <a:r>
              <a:rPr lang="en-US" altLang="ja-JP" sz="2000" dirty="0"/>
              <a:t> </a:t>
            </a:r>
            <a:r>
              <a:rPr lang="en-US" altLang="ja-JP" sz="2000" dirty="0" err="1"/>
              <a:t>Zhuowen</a:t>
            </a:r>
            <a:r>
              <a:rPr lang="en-US" altLang="ja-JP" sz="2000" dirty="0"/>
              <a:t>, T., Bai, X.: Auto-context and its application to high-level vision </a:t>
            </a:r>
            <a:r>
              <a:rPr lang="en-US" altLang="ja-JP" sz="2000" dirty="0" smtClean="0"/>
              <a:t>tasks and </a:t>
            </a:r>
            <a:r>
              <a:rPr lang="en-US" altLang="ja-JP" sz="2000" dirty="0"/>
              <a:t>3D brain image segmentation. IEEE TPAMI </a:t>
            </a:r>
            <a:r>
              <a:rPr lang="en-US" altLang="ja-JP" sz="2000" b="1" dirty="0"/>
              <a:t>32</a:t>
            </a:r>
            <a:r>
              <a:rPr lang="en-US" altLang="ja-JP" sz="2000" dirty="0"/>
              <a:t>(10), 1744–1757 (2010</a:t>
            </a:r>
            <a:r>
              <a:rPr lang="en-US" altLang="ja-JP" sz="2000" dirty="0" smtClean="0"/>
              <a:t>)</a:t>
            </a:r>
          </a:p>
          <a:p>
            <a:endParaRPr kumimoji="1" lang="en-US" altLang="ja-JP" sz="2000" dirty="0"/>
          </a:p>
          <a:p>
            <a:r>
              <a:rPr lang="en-US" altLang="ja-JP" sz="2000" dirty="0" smtClean="0"/>
              <a:t>ACM</a:t>
            </a:r>
            <a:r>
              <a:rPr lang="ja-JP" altLang="en-US" sz="2000" dirty="0" smtClean="0"/>
              <a:t>について書かれたもの</a:t>
            </a:r>
            <a:endParaRPr lang="en-US" altLang="ja-JP" sz="2000" dirty="0" smtClean="0"/>
          </a:p>
          <a:p>
            <a:r>
              <a:rPr lang="ja-JP" altLang="en-US" sz="2000" dirty="0" smtClean="0"/>
              <a:t>各訓練サンプルに関して，パッチの中における利用できる</a:t>
            </a:r>
            <a:r>
              <a:rPr lang="en-US" altLang="ja-JP" sz="2000" dirty="0" smtClean="0"/>
              <a:t>context information</a:t>
            </a:r>
            <a:r>
              <a:rPr lang="ja-JP" altLang="en-US" sz="2000" dirty="0" smtClean="0"/>
              <a:t>は限られている．</a:t>
            </a:r>
            <a:endParaRPr lang="en-US" altLang="ja-JP" sz="2000" dirty="0" smtClean="0"/>
          </a:p>
          <a:p>
            <a:r>
              <a:rPr lang="ja-JP" altLang="en-US" sz="2000" dirty="0" smtClean="0"/>
              <a:t>訓練中に</a:t>
            </a:r>
            <a:r>
              <a:rPr lang="en-US" altLang="ja-JP" sz="2000" dirty="0" smtClean="0"/>
              <a:t>Context </a:t>
            </a:r>
            <a:r>
              <a:rPr lang="ja-JP" altLang="en-US" sz="2000" dirty="0" smtClean="0"/>
              <a:t>情報を拡大するための手法</a:t>
            </a:r>
            <a:endParaRPr lang="en-US" altLang="ja-JP" sz="2000" dirty="0" smtClean="0"/>
          </a:p>
          <a:p>
            <a:r>
              <a:rPr kumimoji="1" lang="en-US" altLang="ja-JP" sz="2000" dirty="0" smtClean="0"/>
              <a:t>Semantic </a:t>
            </a:r>
            <a:r>
              <a:rPr kumimoji="1" lang="en-US" altLang="ja-JP" sz="2000" dirty="0" err="1" smtClean="0"/>
              <a:t>seg</a:t>
            </a:r>
            <a:r>
              <a:rPr kumimoji="1" lang="ja-JP" altLang="en-US" sz="2000" dirty="0" err="1" smtClean="0"/>
              <a:t>で</a:t>
            </a:r>
            <a:r>
              <a:rPr kumimoji="1" lang="ja-JP" altLang="en-US" sz="2000" dirty="0" smtClean="0"/>
              <a:t>よく使われる．</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32958663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pPr algn="r"/>
            <a:r>
              <a:rPr lang="en-US" altLang="ja-JP" dirty="0" err="1"/>
              <a:t>Aayush</a:t>
            </a:r>
            <a:r>
              <a:rPr lang="en-US" altLang="ja-JP" dirty="0"/>
              <a:t> Bansal, </a:t>
            </a:r>
            <a:r>
              <a:rPr lang="en-US" altLang="ja-JP" dirty="0" err="1"/>
              <a:t>Yaser</a:t>
            </a:r>
            <a:r>
              <a:rPr lang="en-US" altLang="ja-JP" dirty="0"/>
              <a:t> Sheikh, and Deva </a:t>
            </a:r>
            <a:r>
              <a:rPr lang="en-US" altLang="ja-JP" dirty="0" err="1" smtClean="0"/>
              <a:t>Ramanan</a:t>
            </a:r>
            <a:endParaRPr lang="en-US" altLang="ja-JP" dirty="0" smtClean="0"/>
          </a:p>
          <a:p>
            <a:pPr algn="r"/>
            <a:r>
              <a:rPr kumimoji="1" lang="en-US" altLang="ja-JP" dirty="0" smtClean="0"/>
              <a:t>Finish Reading: 20180202</a:t>
            </a:r>
            <a:endParaRPr kumimoji="1" lang="ja-JP" altLang="en-US" dirty="0"/>
          </a:p>
        </p:txBody>
      </p:sp>
      <p:sp>
        <p:nvSpPr>
          <p:cNvPr id="3" name="タイトル 2"/>
          <p:cNvSpPr>
            <a:spLocks noGrp="1"/>
          </p:cNvSpPr>
          <p:nvPr>
            <p:ph type="ctrTitle"/>
          </p:nvPr>
        </p:nvSpPr>
        <p:spPr/>
        <p:txBody>
          <a:bodyPr/>
          <a:lstStyle/>
          <a:p>
            <a:r>
              <a:rPr lang="en-US" altLang="ja-JP" dirty="0" err="1"/>
              <a:t>PixelNN</a:t>
            </a:r>
            <a:r>
              <a:rPr lang="en-US" altLang="ja-JP" dirty="0"/>
              <a:t>: Example-based Image Synthesis</a:t>
            </a:r>
            <a:endParaRPr kumimoji="1" lang="ja-JP" altLang="en-US" dirty="0"/>
          </a:p>
        </p:txBody>
      </p:sp>
    </p:spTree>
    <p:extLst>
      <p:ext uri="{BB962C8B-B14F-4D97-AF65-F5344CB8AC3E}">
        <p14:creationId xmlns:p14="http://schemas.microsoft.com/office/powerpoint/2010/main" val="34917511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000" dirty="0" smtClean="0"/>
              <a:t>不完全な画像から高周波をもつ</a:t>
            </a:r>
            <a:r>
              <a:rPr lang="en-US" altLang="ja-JP" sz="2000" dirty="0" smtClean="0"/>
              <a:t>photorealistic</a:t>
            </a:r>
            <a:r>
              <a:rPr lang="ja-JP" altLang="en-US" sz="2000" dirty="0" smtClean="0"/>
              <a:t>な画像を合成するシンプルな</a:t>
            </a:r>
            <a:r>
              <a:rPr lang="en-US" altLang="ja-JP" sz="2000" dirty="0" smtClean="0"/>
              <a:t>NN</a:t>
            </a:r>
            <a:r>
              <a:rPr lang="ja-JP" altLang="en-US" sz="2000" dirty="0" smtClean="0"/>
              <a:t>アプローチ</a:t>
            </a:r>
            <a:endParaRPr lang="en-US" altLang="ja-JP" sz="2000" dirty="0" smtClean="0"/>
          </a:p>
          <a:p>
            <a:r>
              <a:rPr kumimoji="1" lang="ja-JP" altLang="en-US" sz="2000" dirty="0" smtClean="0"/>
              <a:t>（</a:t>
            </a:r>
            <a:r>
              <a:rPr kumimoji="1" lang="en-US" altLang="ja-JP" sz="2000" dirty="0" smtClean="0"/>
              <a:t>1</a:t>
            </a:r>
            <a:r>
              <a:rPr kumimoji="1" lang="ja-JP" altLang="en-US" sz="2000" dirty="0" smtClean="0"/>
              <a:t>）</a:t>
            </a:r>
            <a:r>
              <a:rPr kumimoji="1" lang="en-US" altLang="ja-JP" sz="2000" dirty="0" smtClean="0"/>
              <a:t>CNN</a:t>
            </a:r>
            <a:r>
              <a:rPr kumimoji="1" lang="ja-JP" altLang="en-US" sz="2000" dirty="0" smtClean="0"/>
              <a:t>で入力を復元（ボケが発生）</a:t>
            </a:r>
            <a:endParaRPr kumimoji="1" lang="en-US" altLang="ja-JP" sz="2000" dirty="0" smtClean="0"/>
          </a:p>
          <a:p>
            <a:r>
              <a:rPr lang="ja-JP" altLang="en-US" sz="2000" dirty="0" smtClean="0"/>
              <a:t>（</a:t>
            </a:r>
            <a:r>
              <a:rPr lang="en-US" altLang="ja-JP" sz="2000" dirty="0" smtClean="0"/>
              <a:t>2</a:t>
            </a:r>
            <a:r>
              <a:rPr lang="ja-JP" altLang="en-US" sz="2000" dirty="0" smtClean="0"/>
              <a:t>）</a:t>
            </a:r>
            <a:r>
              <a:rPr lang="en-US" altLang="ja-JP" sz="2000" dirty="0" smtClean="0"/>
              <a:t>Hyper column</a:t>
            </a:r>
            <a:r>
              <a:rPr lang="ja-JP" altLang="en-US" sz="2000" dirty="0" smtClean="0"/>
              <a:t>という特徴量を用いて，ピクセルごとの</a:t>
            </a:r>
            <a:r>
              <a:rPr lang="en-US" altLang="ja-JP" sz="2000" dirty="0" smtClean="0"/>
              <a:t>NN</a:t>
            </a:r>
            <a:r>
              <a:rPr lang="ja-JP" altLang="en-US" sz="2000" dirty="0" smtClean="0"/>
              <a:t>によって，ぼけた画像から複数の高品質な画像へと写像する．</a:t>
            </a:r>
            <a:endParaRPr lang="en-US" altLang="ja-JP" sz="2000" dirty="0" smtClean="0"/>
          </a:p>
          <a:p>
            <a:r>
              <a:rPr kumimoji="1" lang="ja-JP" altLang="en-US" sz="2000" dirty="0" smtClean="0"/>
              <a:t>さまざまな入力モダリティに関して，実証した．</a:t>
            </a:r>
            <a:endParaRPr kumimoji="1" lang="ja-JP" altLang="en-US" sz="2000" dirty="0"/>
          </a:p>
        </p:txBody>
      </p:sp>
    </p:spTree>
    <p:extLst>
      <p:ext uri="{BB962C8B-B14F-4D97-AF65-F5344CB8AC3E}">
        <p14:creationId xmlns:p14="http://schemas.microsoft.com/office/powerpoint/2010/main" val="1820373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Using instance map</a:t>
            </a:r>
          </a:p>
          <a:p>
            <a:pPr lvl="1"/>
            <a:r>
              <a:rPr lang="en-US" altLang="ja-JP" dirty="0"/>
              <a:t>instance map</a:t>
            </a:r>
            <a:r>
              <a:rPr lang="ja-JP" altLang="en-US" dirty="0"/>
              <a:t>で重要なのは，</a:t>
            </a:r>
            <a:r>
              <a:rPr lang="en-US" altLang="ja-JP" dirty="0"/>
              <a:t>object boundary</a:t>
            </a:r>
            <a:r>
              <a:rPr lang="ja-JP" altLang="en-US" dirty="0"/>
              <a:t>であるとする．</a:t>
            </a:r>
            <a:endParaRPr lang="en-US" altLang="ja-JP" dirty="0"/>
          </a:p>
          <a:p>
            <a:pPr lvl="1"/>
            <a:endParaRPr kumimoji="1" lang="ja-JP"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0"/>
            <a:ext cx="63531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0327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endParaRPr kumimoji="1" lang="en-US" altLang="ja-JP" sz="2000" dirty="0" smtClean="0"/>
          </a:p>
          <a:p>
            <a:r>
              <a:rPr kumimoji="1" lang="en-US" altLang="ja-JP" sz="2000" dirty="0" smtClean="0"/>
              <a:t>GANs</a:t>
            </a:r>
            <a:r>
              <a:rPr kumimoji="1" lang="ja-JP" altLang="en-US" sz="2000" dirty="0" smtClean="0"/>
              <a:t>では，なぜこの出力なのかということを解釈し，説明することができない．</a:t>
            </a:r>
            <a:endParaRPr kumimoji="1" lang="en-US" altLang="ja-JP" sz="2000" dirty="0" smtClean="0"/>
          </a:p>
          <a:p>
            <a:r>
              <a:rPr kumimoji="1" lang="en-US" altLang="ja-JP" sz="2000" dirty="0" smtClean="0"/>
              <a:t>GANs</a:t>
            </a:r>
            <a:r>
              <a:rPr kumimoji="1" lang="ja-JP" altLang="en-US" sz="2000" dirty="0" smtClean="0"/>
              <a:t>は，大きな集合の多様な出力を生成することができない．</a:t>
            </a:r>
            <a:endParaRPr kumimoji="1" lang="en-US" altLang="ja-JP" sz="2000" dirty="0" smtClean="0"/>
          </a:p>
          <a:p>
            <a:r>
              <a:rPr lang="ja-JP" altLang="en-US" sz="2000" dirty="0" smtClean="0"/>
              <a:t>多クラスの生成は難しい．</a:t>
            </a:r>
            <a:endParaRPr lang="en-US" altLang="ja-JP" sz="2000" dirty="0" smtClean="0"/>
          </a:p>
          <a:p>
            <a:endParaRPr kumimoji="1" lang="en-US" altLang="ja-JP" sz="2000" dirty="0" smtClean="0"/>
          </a:p>
          <a:p>
            <a:r>
              <a:rPr lang="ja-JP" altLang="en-US" sz="2000" dirty="0" smtClean="0"/>
              <a:t>直観的に編集，合成の仮定を制御できる</a:t>
            </a:r>
            <a:endParaRPr lang="en-US" altLang="ja-JP" sz="2000" dirty="0" smtClean="0"/>
          </a:p>
          <a:p>
            <a:r>
              <a:rPr kumimoji="1" lang="ja-JP" altLang="en-US" sz="2000" dirty="0" smtClean="0"/>
              <a:t>ただ，小さなデータセットでは，厳しいよ．</a:t>
            </a:r>
            <a:endParaRPr kumimoji="1" lang="ja-JP" altLang="en-US" sz="2000" dirty="0"/>
          </a:p>
        </p:txBody>
      </p:sp>
    </p:spTree>
    <p:extLst>
      <p:ext uri="{BB962C8B-B14F-4D97-AF65-F5344CB8AC3E}">
        <p14:creationId xmlns:p14="http://schemas.microsoft.com/office/powerpoint/2010/main" val="1375569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smtClean="0"/>
              <a:t>CNN</a:t>
            </a:r>
            <a:r>
              <a:rPr lang="ja-JP" altLang="en-US" sz="2000" dirty="0" smtClean="0"/>
              <a:t>によって，大局的に復元</a:t>
            </a:r>
            <a:endParaRPr lang="en-US" altLang="ja-JP" sz="2000" dirty="0" smtClean="0"/>
          </a:p>
          <a:p>
            <a:r>
              <a:rPr kumimoji="1" lang="en-US" altLang="ja-JP" sz="2000" dirty="0" smtClean="0"/>
              <a:t>NN</a:t>
            </a:r>
            <a:r>
              <a:rPr kumimoji="1" lang="ja-JP" altLang="en-US" sz="2000" dirty="0" smtClean="0"/>
              <a:t>によって，</a:t>
            </a:r>
            <a:r>
              <a:rPr lang="ja-JP" altLang="en-US" sz="2000" dirty="0" smtClean="0"/>
              <a:t>高周波の部分を復元</a:t>
            </a:r>
            <a:endParaRPr lang="en-US" altLang="ja-JP" sz="2000" dirty="0" smtClean="0"/>
          </a:p>
          <a:p>
            <a:endParaRPr kumimoji="1" lang="en-US" altLang="ja-JP" sz="2000" dirty="0"/>
          </a:p>
          <a:p>
            <a:r>
              <a:rPr lang="ja-JP" altLang="en-US" sz="2000" dirty="0" smtClean="0"/>
              <a:t>まず，</a:t>
            </a:r>
            <a:r>
              <a:rPr lang="en-US" altLang="ja-JP" sz="2000" dirty="0" smtClean="0"/>
              <a:t>K</a:t>
            </a:r>
            <a:r>
              <a:rPr lang="ja-JP" altLang="en-US" sz="2000" dirty="0" smtClean="0"/>
              <a:t>近傍の候補パッチを取得．</a:t>
            </a:r>
            <a:endParaRPr lang="en-US" altLang="ja-JP" sz="2000" dirty="0" smtClean="0"/>
          </a:p>
          <a:p>
            <a:endParaRPr kumimoji="1" lang="en-US" altLang="ja-JP" sz="2000" dirty="0"/>
          </a:p>
          <a:p>
            <a:endParaRPr lang="en-US" altLang="ja-JP" sz="2000" dirty="0" smtClean="0"/>
          </a:p>
          <a:p>
            <a:endParaRPr kumimoji="1" lang="en-US" altLang="ja-JP" sz="2000" dirty="0"/>
          </a:p>
          <a:p>
            <a:r>
              <a:rPr lang="en-US" altLang="ja-JP" sz="2000" dirty="0" smtClean="0"/>
              <a:t>F(x)</a:t>
            </a:r>
            <a:r>
              <a:rPr lang="ja-JP" altLang="en-US" sz="2000" dirty="0" smtClean="0"/>
              <a:t>：</a:t>
            </a:r>
            <a:r>
              <a:rPr lang="en-US" altLang="ja-JP" sz="2000" dirty="0" smtClean="0"/>
              <a:t>CNN</a:t>
            </a:r>
            <a:r>
              <a:rPr lang="ja-JP" altLang="en-US" sz="2000" dirty="0" smtClean="0"/>
              <a:t>からの入力</a:t>
            </a:r>
            <a:endParaRPr lang="en-US" altLang="ja-JP" sz="2000" dirty="0" smtClean="0"/>
          </a:p>
          <a:p>
            <a:r>
              <a:rPr lang="en-US" altLang="ja-JP" sz="2000" dirty="0" smtClean="0"/>
              <a:t>F(</a:t>
            </a:r>
            <a:r>
              <a:rPr lang="en-US" altLang="ja-JP" sz="2000" dirty="0" err="1" smtClean="0"/>
              <a:t>Xn</a:t>
            </a:r>
            <a:r>
              <a:rPr lang="en-US" altLang="ja-JP" sz="2000" dirty="0" smtClean="0"/>
              <a:t>)</a:t>
            </a:r>
            <a:r>
              <a:rPr lang="ja-JP" altLang="en-US" sz="2000" dirty="0" smtClean="0"/>
              <a:t>：</a:t>
            </a:r>
            <a:r>
              <a:rPr lang="en-US" altLang="ja-JP" sz="2000" dirty="0" err="1" smtClean="0"/>
              <a:t>Xn</a:t>
            </a:r>
            <a:r>
              <a:rPr lang="ja-JP" altLang="en-US" sz="2000" dirty="0" smtClean="0"/>
              <a:t>を入れたときの</a:t>
            </a:r>
            <a:r>
              <a:rPr lang="en-US" altLang="ja-JP" sz="2000" dirty="0" smtClean="0"/>
              <a:t>CNN</a:t>
            </a:r>
            <a:r>
              <a:rPr lang="ja-JP" altLang="en-US" sz="2000" dirty="0" smtClean="0"/>
              <a:t>の出力</a:t>
            </a:r>
            <a:endParaRPr lang="en-US" altLang="ja-JP" sz="2000" dirty="0" smtClean="0"/>
          </a:p>
          <a:p>
            <a:r>
              <a:rPr kumimoji="1" lang="en-US" altLang="ja-JP" sz="2000" dirty="0" err="1" smtClean="0"/>
              <a:t>Yk</a:t>
            </a:r>
            <a:r>
              <a:rPr kumimoji="1" lang="ja-JP" altLang="en-US" sz="2000" dirty="0" smtClean="0"/>
              <a:t>：正解な気がするぜ</a:t>
            </a:r>
            <a:endParaRPr lang="en-US" altLang="ja-JP" sz="2000" dirty="0" smtClean="0"/>
          </a:p>
          <a:p>
            <a:r>
              <a:rPr kumimoji="1" lang="ja-JP" altLang="en-US" sz="2000" dirty="0" smtClean="0"/>
              <a:t>このときの</a:t>
            </a:r>
            <a:r>
              <a:rPr kumimoji="1" lang="en-US" altLang="ja-JP" sz="2000" dirty="0" smtClean="0"/>
              <a:t>k</a:t>
            </a:r>
            <a:r>
              <a:rPr kumimoji="1" lang="ja-JP" altLang="en-US" sz="2000" dirty="0" smtClean="0"/>
              <a:t>近傍は画像を取得</a:t>
            </a:r>
            <a:endParaRPr kumimoji="1" lang="en-US" altLang="ja-JP" sz="2000" dirty="0" smtClean="0"/>
          </a:p>
        </p:txBody>
      </p:sp>
      <p:pic>
        <p:nvPicPr>
          <p:cNvPr id="4" name="図 3"/>
          <p:cNvPicPr>
            <a:picLocks noChangeAspect="1"/>
          </p:cNvPicPr>
          <p:nvPr/>
        </p:nvPicPr>
        <p:blipFill>
          <a:blip r:embed="rId2"/>
          <a:stretch>
            <a:fillRect/>
          </a:stretch>
        </p:blipFill>
        <p:spPr>
          <a:xfrm>
            <a:off x="2233612" y="2924944"/>
            <a:ext cx="5133975" cy="1143000"/>
          </a:xfrm>
          <a:prstGeom prst="rect">
            <a:avLst/>
          </a:prstGeom>
        </p:spPr>
      </p:pic>
      <p:cxnSp>
        <p:nvCxnSpPr>
          <p:cNvPr id="6" name="直線コネクタ 5"/>
          <p:cNvCxnSpPr/>
          <p:nvPr/>
        </p:nvCxnSpPr>
        <p:spPr>
          <a:xfrm>
            <a:off x="2555776" y="4005064"/>
            <a:ext cx="29523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682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独立にピクセルごとに一致させる</a:t>
            </a:r>
            <a:endParaRPr kumimoji="1" lang="en-US" altLang="ja-JP" sz="2000" dirty="0" smtClean="0"/>
          </a:p>
          <a:p>
            <a:endParaRPr lang="en-US" altLang="ja-JP" sz="2000" dirty="0"/>
          </a:p>
          <a:p>
            <a:endParaRPr kumimoji="1" lang="en-US" altLang="ja-JP" sz="2000" dirty="0" smtClean="0"/>
          </a:p>
          <a:p>
            <a:endParaRPr lang="en-US" altLang="ja-JP" sz="2000" dirty="0"/>
          </a:p>
          <a:p>
            <a:endParaRPr kumimoji="1" lang="en-US" altLang="ja-JP" sz="2000" dirty="0" smtClean="0"/>
          </a:p>
          <a:p>
            <a:r>
              <a:rPr kumimoji="1" lang="en-US" altLang="ja-JP" sz="2000" dirty="0" smtClean="0"/>
              <a:t>Fi(x)</a:t>
            </a:r>
            <a:r>
              <a:rPr kumimoji="1" lang="ja-JP" altLang="en-US" sz="2000" dirty="0" smtClean="0"/>
              <a:t>：再構築画像の</a:t>
            </a:r>
            <a:r>
              <a:rPr kumimoji="1" lang="en-US" altLang="ja-JP" sz="2000" dirty="0" err="1" smtClean="0"/>
              <a:t>i</a:t>
            </a:r>
            <a:r>
              <a:rPr kumimoji="1" lang="ja-JP" altLang="en-US" sz="2000" dirty="0" smtClean="0"/>
              <a:t>番目のピクセル</a:t>
            </a:r>
            <a:endParaRPr kumimoji="1" lang="en-US" altLang="ja-JP" sz="2000" dirty="0" smtClean="0"/>
          </a:p>
          <a:p>
            <a:r>
              <a:rPr lang="en-US" altLang="ja-JP" sz="2000" dirty="0" err="1" smtClean="0"/>
              <a:t>Yjk</a:t>
            </a:r>
            <a:r>
              <a:rPr lang="ja-JP" altLang="en-US" sz="2000" dirty="0" smtClean="0"/>
              <a:t>：訓練サンプル</a:t>
            </a:r>
            <a:r>
              <a:rPr lang="ja-JP" altLang="en-US" sz="2000" dirty="0" err="1" smtClean="0"/>
              <a:t>ｋ</a:t>
            </a:r>
            <a:r>
              <a:rPr lang="ja-JP" altLang="en-US" sz="2000" dirty="0" smtClean="0"/>
              <a:t>の出力ピクセル</a:t>
            </a:r>
            <a:r>
              <a:rPr lang="en-US" altLang="ja-JP" sz="2000" dirty="0" smtClean="0"/>
              <a:t>j</a:t>
            </a:r>
            <a:r>
              <a:rPr lang="ja-JP" altLang="en-US" sz="2000" dirty="0" smtClean="0"/>
              <a:t>を参照する．</a:t>
            </a:r>
            <a:endParaRPr lang="en-US" altLang="ja-JP" sz="2000" dirty="0" smtClean="0"/>
          </a:p>
          <a:p>
            <a:endParaRPr kumimoji="1" lang="en-US" altLang="ja-JP" sz="2000" dirty="0"/>
          </a:p>
          <a:p>
            <a:r>
              <a:rPr lang="ja-JP" altLang="en-US" sz="2000" dirty="0" smtClean="0"/>
              <a:t>第２項は正解から復元画像を引いているので，高周波を足している．</a:t>
            </a:r>
            <a:endParaRPr lang="en-US" altLang="ja-JP" sz="2000" dirty="0" smtClean="0"/>
          </a:p>
          <a:p>
            <a:r>
              <a:rPr kumimoji="1" lang="ja-JP" altLang="en-US" sz="2000" dirty="0" smtClean="0"/>
              <a:t>出力画像</a:t>
            </a:r>
            <a:r>
              <a:rPr kumimoji="1" lang="en-US" altLang="ja-JP" sz="2000" dirty="0" smtClean="0"/>
              <a:t>pi(x)</a:t>
            </a:r>
            <a:r>
              <a:rPr kumimoji="1" lang="ja-JP" altLang="en-US" sz="2000" dirty="0" smtClean="0"/>
              <a:t>の高周波の部分を強調するノリ</a:t>
            </a:r>
            <a:endParaRPr kumimoji="1" lang="ja-JP" altLang="en-US" sz="2000" dirty="0"/>
          </a:p>
        </p:txBody>
      </p:sp>
      <p:pic>
        <p:nvPicPr>
          <p:cNvPr id="4" name="図 3"/>
          <p:cNvPicPr>
            <a:picLocks noChangeAspect="1"/>
          </p:cNvPicPr>
          <p:nvPr/>
        </p:nvPicPr>
        <p:blipFill>
          <a:blip r:embed="rId2"/>
          <a:stretch>
            <a:fillRect/>
          </a:stretch>
        </p:blipFill>
        <p:spPr>
          <a:xfrm>
            <a:off x="2200275" y="1916832"/>
            <a:ext cx="5200650" cy="1095375"/>
          </a:xfrm>
          <a:prstGeom prst="rect">
            <a:avLst/>
          </a:prstGeom>
        </p:spPr>
      </p:pic>
      <p:cxnSp>
        <p:nvCxnSpPr>
          <p:cNvPr id="5" name="直線コネクタ 4"/>
          <p:cNvCxnSpPr/>
          <p:nvPr/>
        </p:nvCxnSpPr>
        <p:spPr>
          <a:xfrm>
            <a:off x="2411760" y="2924944"/>
            <a:ext cx="35283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2340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PixtoPix</a:t>
            </a:r>
            <a:r>
              <a:rPr kumimoji="1" lang="ja-JP" altLang="en-US" sz="2000" dirty="0" smtClean="0"/>
              <a:t>との目視による定性的評価</a:t>
            </a:r>
            <a:endParaRPr kumimoji="1" lang="en-US" altLang="ja-JP" sz="2000" dirty="0" smtClean="0"/>
          </a:p>
          <a:p>
            <a:endParaRPr kumimoji="1" lang="en-US" altLang="ja-JP" sz="2000" dirty="0" smtClean="0"/>
          </a:p>
          <a:p>
            <a:r>
              <a:rPr lang="ja-JP" altLang="en-US" sz="2000" dirty="0" smtClean="0"/>
              <a:t>定量的評価</a:t>
            </a:r>
            <a:endParaRPr lang="en-US" altLang="ja-JP" sz="2000" dirty="0" smtClean="0"/>
          </a:p>
          <a:p>
            <a:r>
              <a:rPr lang="ja-JP" altLang="en-US" sz="2000" dirty="0" smtClean="0"/>
              <a:t>既製品である訓練された</a:t>
            </a:r>
            <a:r>
              <a:rPr lang="en-US" altLang="ja-JP" sz="2000" dirty="0" err="1" smtClean="0"/>
              <a:t>PixelNet</a:t>
            </a:r>
            <a:r>
              <a:rPr lang="ja-JP" altLang="en-US" sz="2000" dirty="0" smtClean="0"/>
              <a:t>を使って，生成画像に対して，</a:t>
            </a:r>
            <a:r>
              <a:rPr lang="en-US" altLang="ja-JP" sz="2000" dirty="0" smtClean="0"/>
              <a:t>surface normal, edge detection</a:t>
            </a:r>
            <a:r>
              <a:rPr lang="ja-JP" altLang="en-US" sz="2000" dirty="0" smtClean="0"/>
              <a:t>を行う．</a:t>
            </a:r>
            <a:endParaRPr lang="en-US" altLang="ja-JP" sz="2000" dirty="0" smtClean="0"/>
          </a:p>
          <a:p>
            <a:r>
              <a:rPr kumimoji="1" lang="en-US" altLang="ja-JP" sz="2000" dirty="0" smtClean="0"/>
              <a:t>GT</a:t>
            </a:r>
            <a:r>
              <a:rPr kumimoji="1" lang="ja-JP" altLang="en-US" sz="2000" dirty="0" smtClean="0"/>
              <a:t>は，本物画像から抽出したもので</a:t>
            </a:r>
            <a:endParaRPr kumimoji="1" lang="en-US" altLang="ja-JP" sz="2000" dirty="0" smtClean="0"/>
          </a:p>
          <a:p>
            <a:r>
              <a:rPr lang="ja-JP" altLang="en-US" sz="2000" dirty="0" smtClean="0"/>
              <a:t>それらを</a:t>
            </a:r>
            <a:r>
              <a:rPr lang="en-US" altLang="ja-JP" sz="2000" dirty="0" smtClean="0"/>
              <a:t>angular error</a:t>
            </a:r>
            <a:r>
              <a:rPr lang="ja-JP" altLang="en-US" sz="2000" dirty="0" smtClean="0"/>
              <a:t>と</a:t>
            </a:r>
            <a:r>
              <a:rPr lang="en-US" altLang="ja-JP" sz="2000" dirty="0" smtClean="0"/>
              <a:t>average precision</a:t>
            </a:r>
            <a:r>
              <a:rPr lang="ja-JP" altLang="en-US" sz="2000" dirty="0" smtClean="0"/>
              <a:t>で評価</a:t>
            </a:r>
            <a:endParaRPr kumimoji="1" lang="ja-JP" altLang="en-US" sz="2000" dirty="0"/>
          </a:p>
        </p:txBody>
      </p:sp>
    </p:spTree>
    <p:extLst>
      <p:ext uri="{BB962C8B-B14F-4D97-AF65-F5344CB8AC3E}">
        <p14:creationId xmlns:p14="http://schemas.microsoft.com/office/powerpoint/2010/main" val="5445112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NN</a:t>
            </a:r>
            <a:r>
              <a:rPr kumimoji="1" lang="ja-JP" altLang="en-US" sz="2000" dirty="0" smtClean="0"/>
              <a:t>の手法を用いて，説明できて合成できるといっているが，使っている特徴量が</a:t>
            </a:r>
            <a:r>
              <a:rPr kumimoji="1" lang="en-US" altLang="ja-JP" sz="2000" dirty="0" smtClean="0"/>
              <a:t>CNN</a:t>
            </a:r>
            <a:r>
              <a:rPr kumimoji="1" lang="ja-JP" altLang="en-US" sz="2000" dirty="0" smtClean="0"/>
              <a:t>からのものなので，厳密には説明できない気がする．</a:t>
            </a:r>
            <a:endParaRPr kumimoji="1" lang="en-US" altLang="ja-JP" sz="2000" dirty="0" smtClean="0"/>
          </a:p>
          <a:p>
            <a:r>
              <a:rPr kumimoji="1" lang="ja-JP" altLang="en-US" sz="2000" dirty="0" smtClean="0"/>
              <a:t>説明できても，どこから合成（引用）されてきたかのみ</a:t>
            </a:r>
            <a:endParaRPr kumimoji="1" lang="en-US" altLang="ja-JP" sz="2000" dirty="0" smtClean="0"/>
          </a:p>
          <a:p>
            <a:r>
              <a:rPr lang="ja-JP" altLang="en-US" sz="2000" dirty="0" smtClean="0"/>
              <a:t>なぜ，これが引用されてきたかは説明不可</a:t>
            </a:r>
            <a:endParaRPr lang="en-US" altLang="ja-JP" sz="2000" dirty="0" smtClean="0"/>
          </a:p>
          <a:p>
            <a:endParaRPr lang="en-US" altLang="ja-JP" sz="2000" dirty="0"/>
          </a:p>
          <a:p>
            <a:r>
              <a:rPr lang="ja-JP" altLang="en-US" sz="2000" dirty="0" smtClean="0"/>
              <a:t>評価で</a:t>
            </a:r>
            <a:r>
              <a:rPr lang="en-US" altLang="ja-JP" sz="2000" dirty="0" err="1" smtClean="0"/>
              <a:t>PixelNet</a:t>
            </a:r>
            <a:r>
              <a:rPr lang="ja-JP" altLang="en-US" sz="2000" dirty="0" smtClean="0"/>
              <a:t>を使っているが，特徴量抽出にも</a:t>
            </a:r>
            <a:r>
              <a:rPr lang="en-US" altLang="ja-JP" sz="2000" dirty="0" err="1" smtClean="0"/>
              <a:t>PixelNet</a:t>
            </a:r>
            <a:r>
              <a:rPr lang="ja-JP" altLang="en-US" sz="2000" dirty="0" smtClean="0"/>
              <a:t>使ってね？</a:t>
            </a:r>
            <a:endParaRPr lang="en-US" altLang="ja-JP" sz="2000" dirty="0" smtClean="0"/>
          </a:p>
          <a:p>
            <a:endParaRPr kumimoji="1" lang="en-US" altLang="ja-JP" sz="2000" dirty="0"/>
          </a:p>
          <a:p>
            <a:r>
              <a:rPr lang="en-US" altLang="ja-JP" sz="2000" u="sng" dirty="0" smtClean="0"/>
              <a:t>Angle error</a:t>
            </a:r>
            <a:r>
              <a:rPr lang="ja-JP" altLang="en-US" sz="2000" u="sng" dirty="0" smtClean="0"/>
              <a:t>とは</a:t>
            </a:r>
            <a:endParaRPr kumimoji="1" lang="ja-JP" altLang="en-US" sz="2000" u="sng" dirty="0"/>
          </a:p>
        </p:txBody>
      </p:sp>
    </p:spTree>
    <p:extLst>
      <p:ext uri="{BB962C8B-B14F-4D97-AF65-F5344CB8AC3E}">
        <p14:creationId xmlns:p14="http://schemas.microsoft.com/office/powerpoint/2010/main" val="337883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[18] B. </a:t>
            </a:r>
            <a:r>
              <a:rPr lang="en-US" altLang="ja-JP" sz="2000" dirty="0" err="1"/>
              <a:t>Hariharan</a:t>
            </a:r>
            <a:r>
              <a:rPr lang="en-US" altLang="ja-JP" sz="2000" dirty="0"/>
              <a:t>, P. </a:t>
            </a:r>
            <a:r>
              <a:rPr lang="en-US" altLang="ja-JP" sz="2000" dirty="0" err="1"/>
              <a:t>Arbelaez</a:t>
            </a:r>
            <a:r>
              <a:rPr lang="en-US" altLang="ja-JP" sz="2000" dirty="0"/>
              <a:t>, R. </a:t>
            </a:r>
            <a:r>
              <a:rPr lang="en-US" altLang="ja-JP" sz="2000" dirty="0" err="1"/>
              <a:t>Girshick</a:t>
            </a:r>
            <a:r>
              <a:rPr lang="en-US" altLang="ja-JP" sz="2000" dirty="0"/>
              <a:t>, and J. Malik. Hyper-columns for object segmentation and fine-grained localization. In CVPR, 2015</a:t>
            </a:r>
            <a:r>
              <a:rPr lang="en-US" altLang="ja-JP" sz="2000" dirty="0" smtClean="0"/>
              <a:t>.</a:t>
            </a:r>
          </a:p>
          <a:p>
            <a:r>
              <a:rPr kumimoji="1" lang="en-US" altLang="ja-JP" sz="2000" dirty="0" smtClean="0"/>
              <a:t>Hyper column</a:t>
            </a:r>
            <a:r>
              <a:rPr kumimoji="1" lang="ja-JP" altLang="en-US" sz="2000" dirty="0" smtClean="0"/>
              <a:t>について書いてある．</a:t>
            </a:r>
            <a:endParaRPr kumimoji="1" lang="en-US" altLang="ja-JP" sz="2000" dirty="0" smtClean="0"/>
          </a:p>
          <a:p>
            <a:endParaRPr lang="en-US" altLang="ja-JP" sz="2000" dirty="0"/>
          </a:p>
          <a:p>
            <a:r>
              <a:rPr lang="en-US" altLang="ja-JP" sz="2000" dirty="0"/>
              <a:t>[1] ] A. Bansal, X. Chen, B. Russell, A. Gupta, and D. </a:t>
            </a:r>
            <a:r>
              <a:rPr lang="en-US" altLang="ja-JP" sz="2000" dirty="0" err="1"/>
              <a:t>Ramanan.Pixelnet</a:t>
            </a:r>
            <a:r>
              <a:rPr lang="en-US" altLang="ja-JP" sz="2000" dirty="0"/>
              <a:t>: Representation of the pixels, by the pixels, and for the pixels. arXiv:1702.06506, 2017</a:t>
            </a:r>
            <a:r>
              <a:rPr lang="en-US" altLang="ja-JP" sz="2000" dirty="0" smtClean="0"/>
              <a:t>.</a:t>
            </a:r>
          </a:p>
          <a:p>
            <a:r>
              <a:rPr kumimoji="1" lang="en-US" altLang="ja-JP" sz="2000" dirty="0" err="1" smtClean="0"/>
              <a:t>PixelNet</a:t>
            </a:r>
            <a:r>
              <a:rPr kumimoji="1" lang="ja-JP" altLang="en-US" sz="2000" dirty="0" smtClean="0"/>
              <a:t>について？？</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554929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92500" lnSpcReduction="10000"/>
          </a:bodyPr>
          <a:lstStyle/>
          <a:p>
            <a:r>
              <a:rPr lang="en-US" altLang="ja-JP" dirty="0"/>
              <a:t>Ali </a:t>
            </a:r>
            <a:r>
              <a:rPr lang="en-US" altLang="ja-JP" dirty="0" err="1"/>
              <a:t>Gholipour</a:t>
            </a:r>
            <a:r>
              <a:rPr lang="en-US" altLang="ja-JP" dirty="0"/>
              <a:t>, </a:t>
            </a:r>
            <a:r>
              <a:rPr lang="en-US" altLang="ja-JP" dirty="0" err="1"/>
              <a:t>Onur</a:t>
            </a:r>
            <a:r>
              <a:rPr lang="en-US" altLang="ja-JP" dirty="0"/>
              <a:t> </a:t>
            </a:r>
            <a:r>
              <a:rPr lang="en-US" altLang="ja-JP" dirty="0" err="1"/>
              <a:t>Afacan</a:t>
            </a:r>
            <a:r>
              <a:rPr lang="en-US" altLang="ja-JP" dirty="0"/>
              <a:t>, Iman </a:t>
            </a:r>
            <a:r>
              <a:rPr lang="en-US" altLang="ja-JP" dirty="0" err="1"/>
              <a:t>Aganj</a:t>
            </a:r>
            <a:r>
              <a:rPr lang="en-US" altLang="ja-JP" dirty="0"/>
              <a:t>, Benoit </a:t>
            </a:r>
            <a:r>
              <a:rPr lang="en-US" altLang="ja-JP" dirty="0" err="1"/>
              <a:t>Scherrer</a:t>
            </a:r>
            <a:r>
              <a:rPr lang="en-US" altLang="ja-JP" dirty="0"/>
              <a:t> and Sanjay P. </a:t>
            </a:r>
            <a:r>
              <a:rPr lang="en-US" altLang="ja-JP" dirty="0" err="1"/>
              <a:t>Prabhu</a:t>
            </a:r>
            <a:r>
              <a:rPr lang="en-US" altLang="ja-JP" dirty="0"/>
              <a:t>, Mustafa </a:t>
            </a:r>
            <a:r>
              <a:rPr lang="en-US" altLang="ja-JP" dirty="0" err="1"/>
              <a:t>Sahin</a:t>
            </a:r>
            <a:r>
              <a:rPr lang="en-US" altLang="ja-JP" dirty="0"/>
              <a:t>, Simon K. </a:t>
            </a:r>
            <a:r>
              <a:rPr lang="en-US" altLang="ja-JP" dirty="0" smtClean="0"/>
              <a:t>Warfield</a:t>
            </a:r>
          </a:p>
          <a:p>
            <a:r>
              <a:rPr kumimoji="1" lang="ja-JP" altLang="en-US" dirty="0" smtClean="0"/>
              <a:t>あきらめ，専門用語多すぎ</a:t>
            </a:r>
            <a:endParaRPr kumimoji="1" lang="ja-JP" altLang="en-US" dirty="0"/>
          </a:p>
        </p:txBody>
      </p:sp>
      <p:sp>
        <p:nvSpPr>
          <p:cNvPr id="3" name="タイトル 2"/>
          <p:cNvSpPr>
            <a:spLocks noGrp="1"/>
          </p:cNvSpPr>
          <p:nvPr>
            <p:ph type="ctrTitle"/>
          </p:nvPr>
        </p:nvSpPr>
        <p:spPr/>
        <p:txBody>
          <a:bodyPr>
            <a:noAutofit/>
          </a:bodyPr>
          <a:lstStyle/>
          <a:p>
            <a:r>
              <a:rPr lang="en-US" altLang="ja-JP" sz="3200" b="1" dirty="0"/>
              <a:t>Super-resolution reconstruction in frequency, image, and wavelet domains to reduce through-plane partial </a:t>
            </a:r>
            <a:r>
              <a:rPr lang="en-US" altLang="ja-JP" sz="3200" b="1" dirty="0" err="1"/>
              <a:t>voluming</a:t>
            </a:r>
            <a:r>
              <a:rPr lang="en-US" altLang="ja-JP" sz="3200" b="1" dirty="0"/>
              <a:t> in MRI</a:t>
            </a:r>
            <a:endParaRPr kumimoji="1" lang="ja-JP" altLang="en-US" sz="3200" b="1" dirty="0"/>
          </a:p>
        </p:txBody>
      </p:sp>
    </p:spTree>
    <p:extLst>
      <p:ext uri="{BB962C8B-B14F-4D97-AF65-F5344CB8AC3E}">
        <p14:creationId xmlns:p14="http://schemas.microsoft.com/office/powerpoint/2010/main" val="23258497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r>
              <a:rPr lang="ja-JP" altLang="en-US" sz="2000" dirty="0"/>
              <a:t>結膜硬化症複合体（</a:t>
            </a:r>
            <a:r>
              <a:rPr lang="en-US" altLang="ja-JP" sz="2000" dirty="0"/>
              <a:t>TSC</a:t>
            </a:r>
            <a:r>
              <a:rPr lang="ja-JP" altLang="en-US" sz="2000" dirty="0"/>
              <a:t>）の小児患者</a:t>
            </a:r>
            <a:r>
              <a:rPr lang="en-US" altLang="ja-JP" sz="2000" dirty="0"/>
              <a:t>10</a:t>
            </a:r>
            <a:r>
              <a:rPr lang="ja-JP" altLang="en-US" sz="2000" dirty="0"/>
              <a:t>名の臨床像を遡及的に処理して</a:t>
            </a:r>
            <a:r>
              <a:rPr lang="en-US" altLang="ja-JP" sz="2000" dirty="0"/>
              <a:t>3D</a:t>
            </a:r>
            <a:r>
              <a:rPr lang="ja-JP" altLang="en-US" sz="2000" dirty="0"/>
              <a:t>解像度の改善と白質異常の薄い放射状バンドの可視化のために面内部分体積を減らすために、超解像再構成の適用を調べた</a:t>
            </a:r>
            <a:r>
              <a:rPr lang="ja-JP" altLang="en-US" sz="2000" dirty="0" smtClean="0"/>
              <a:t>。</a:t>
            </a:r>
            <a:endParaRPr lang="ja-JP" altLang="en-US" sz="2000" dirty="0"/>
          </a:p>
          <a:p>
            <a:r>
              <a:rPr lang="en-US" altLang="ja-JP" sz="2000" dirty="0" smtClean="0"/>
              <a:t>SR</a:t>
            </a:r>
            <a:r>
              <a:rPr lang="ja-JP" altLang="en-US" sz="2000" dirty="0" smtClean="0"/>
              <a:t>技術</a:t>
            </a:r>
            <a:r>
              <a:rPr lang="ja-JP" altLang="en-US" sz="2000" dirty="0"/>
              <a:t>の限界は、スライスプロファイル、密度補償、リサンプリングにおける量子化、およびスキャン間の補償されていない動きのモデル化における不確実性である</a:t>
            </a:r>
            <a:r>
              <a:rPr lang="ja-JP" altLang="en-US" sz="2000" dirty="0" smtClean="0"/>
              <a:t>。</a:t>
            </a:r>
            <a:endParaRPr lang="en-US" altLang="ja-JP" sz="2000" dirty="0" smtClean="0"/>
          </a:p>
          <a:p>
            <a:r>
              <a:rPr lang="ja-JP" altLang="en-US" sz="2000" dirty="0"/>
              <a:t>超解像または他の高解像度イメージング技術による高空間分解能の</a:t>
            </a:r>
            <a:r>
              <a:rPr lang="en-US" altLang="ja-JP" sz="2000" dirty="0"/>
              <a:t>T2</a:t>
            </a:r>
            <a:r>
              <a:rPr lang="ja-JP" altLang="en-US" sz="2000" dirty="0"/>
              <a:t>強調画像の使用は、</a:t>
            </a:r>
            <a:r>
              <a:rPr lang="en-US" altLang="ja-JP" sz="2000" dirty="0"/>
              <a:t>TSC</a:t>
            </a:r>
            <a:r>
              <a:rPr lang="ja-JP" altLang="en-US" sz="2000" dirty="0"/>
              <a:t>および他の複雑な障害の分類および予後における放射状のバンド、病変および靱帯の定量的評価において詳細に調査されなければならない これらの障害の管理および治療のための改善された戦略につながる。</a:t>
            </a:r>
          </a:p>
          <a:p>
            <a:endParaRPr kumimoji="1" lang="en-US" altLang="ja-JP" sz="2000" dirty="0" smtClean="0"/>
          </a:p>
          <a:p>
            <a:r>
              <a:rPr lang="ja-JP" altLang="en-US" sz="2000" dirty="0" smtClean="0"/>
              <a:t>医用画像の適用を調べた的な？？</a:t>
            </a:r>
            <a:endParaRPr kumimoji="1" lang="ja-JP" altLang="en-US" sz="2000" dirty="0"/>
          </a:p>
        </p:txBody>
      </p:sp>
    </p:spTree>
    <p:extLst>
      <p:ext uri="{BB962C8B-B14F-4D97-AF65-F5344CB8AC3E}">
        <p14:creationId xmlns:p14="http://schemas.microsoft.com/office/powerpoint/2010/main" val="24698235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000" dirty="0" smtClean="0"/>
              <a:t>小児の</a:t>
            </a:r>
            <a:r>
              <a:rPr lang="en-US" altLang="ja-JP" sz="2000" dirty="0" smtClean="0"/>
              <a:t>T2wMRI</a:t>
            </a:r>
            <a:r>
              <a:rPr lang="ja-JP" altLang="en-US" sz="2000" dirty="0" smtClean="0"/>
              <a:t>において，パーシャル体積効果によって画像がボケ</a:t>
            </a:r>
            <a:r>
              <a:rPr lang="ja-JP" altLang="en-US" sz="2000" dirty="0" err="1" smtClean="0"/>
              <a:t>る</a:t>
            </a:r>
            <a:r>
              <a:rPr lang="ja-JP" altLang="en-US" sz="2000" dirty="0" smtClean="0"/>
              <a:t>．</a:t>
            </a:r>
            <a:endParaRPr lang="en-US" altLang="ja-JP" sz="2000" dirty="0" smtClean="0"/>
          </a:p>
          <a:p>
            <a:r>
              <a:rPr kumimoji="1" lang="ja-JP" altLang="en-US" sz="2000" dirty="0" smtClean="0"/>
              <a:t>いろいろな超解像手法</a:t>
            </a:r>
            <a:endParaRPr kumimoji="1" lang="en-US" altLang="ja-JP" sz="2000" dirty="0" smtClean="0"/>
          </a:p>
          <a:p>
            <a:r>
              <a:rPr lang="ja-JP" altLang="en-US" sz="2000" dirty="0" smtClean="0"/>
              <a:t>周波数領域，画像領域，</a:t>
            </a:r>
            <a:r>
              <a:rPr lang="en-US" altLang="ja-JP" sz="2000" dirty="0" smtClean="0"/>
              <a:t>wavelet</a:t>
            </a:r>
            <a:r>
              <a:rPr lang="ja-JP" altLang="en-US" sz="2000" dirty="0" smtClean="0"/>
              <a:t>領域</a:t>
            </a:r>
            <a:endParaRPr lang="en-US" altLang="ja-JP" sz="2000" dirty="0" smtClean="0"/>
          </a:p>
          <a:p>
            <a:r>
              <a:rPr kumimoji="1" lang="ja-JP" altLang="en-US" sz="2000" dirty="0" smtClean="0"/>
              <a:t>これ</a:t>
            </a:r>
            <a:r>
              <a:rPr lang="ja-JP" altLang="en-US" sz="2000" dirty="0" smtClean="0"/>
              <a:t>らを使って超解像した結果を冷静に分析した．</a:t>
            </a:r>
            <a:endParaRPr kumimoji="1" lang="ja-JP" altLang="en-US" sz="2000" dirty="0"/>
          </a:p>
        </p:txBody>
      </p:sp>
    </p:spTree>
    <p:extLst>
      <p:ext uri="{BB962C8B-B14F-4D97-AF65-F5344CB8AC3E}">
        <p14:creationId xmlns:p14="http://schemas.microsoft.com/office/powerpoint/2010/main" val="3101134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000" dirty="0"/>
              <a:t>目視</a:t>
            </a:r>
            <a:r>
              <a:rPr lang="ja-JP" altLang="en-US" sz="2000" dirty="0" smtClean="0"/>
              <a:t>による評価</a:t>
            </a:r>
            <a:endParaRPr lang="en-US" altLang="ja-JP" sz="2000" dirty="0" smtClean="0"/>
          </a:p>
          <a:p>
            <a:r>
              <a:rPr kumimoji="1" lang="en-US" altLang="ja-JP" sz="2000" dirty="0" smtClean="0"/>
              <a:t>PSNR, SSIM, MI</a:t>
            </a:r>
          </a:p>
          <a:p>
            <a:r>
              <a:rPr lang="ja-JP" altLang="en-US" sz="2000" dirty="0" smtClean="0"/>
              <a:t>専門家による評価</a:t>
            </a:r>
            <a:endParaRPr lang="en-US" altLang="ja-JP" sz="2000" dirty="0" smtClean="0"/>
          </a:p>
          <a:p>
            <a:r>
              <a:rPr lang="ja-JP" altLang="en-US" sz="2000"/>
              <a:t>画像上に定義された線上の輝度値のプロファイルである画像強度プロファイルの評価を含む。 この分析は、画像に点と辺がどのように現れるかを示します。 すべての画像およびすべての強度プロファイルを基準画像およびその強度プロファイルとそれぞれ比較する</a:t>
            </a:r>
            <a:endParaRPr kumimoji="1" lang="ja-JP" altLang="en-US" sz="2000" dirty="0"/>
          </a:p>
        </p:txBody>
      </p:sp>
    </p:spTree>
    <p:extLst>
      <p:ext uri="{BB962C8B-B14F-4D97-AF65-F5344CB8AC3E}">
        <p14:creationId xmlns:p14="http://schemas.microsoft.com/office/powerpoint/2010/main" val="24602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Learning an Instance-level Feature Embedding</a:t>
            </a:r>
          </a:p>
          <a:p>
            <a:pPr lvl="1"/>
            <a:r>
              <a:rPr lang="ja-JP" altLang="en-US" dirty="0"/>
              <a:t>理想的</a:t>
            </a:r>
            <a:r>
              <a:rPr lang="ja-JP" altLang="en-US" dirty="0" smtClean="0"/>
              <a:t>な画像合成は，同じ</a:t>
            </a:r>
            <a:r>
              <a:rPr lang="en-US" altLang="ja-JP" dirty="0" smtClean="0"/>
              <a:t>semantic </a:t>
            </a:r>
            <a:r>
              <a:rPr lang="en-US" altLang="ja-JP" dirty="0" err="1" smtClean="0"/>
              <a:t>labal</a:t>
            </a:r>
            <a:r>
              <a:rPr lang="en-US" altLang="ja-JP" dirty="0" smtClean="0"/>
              <a:t> map</a:t>
            </a:r>
            <a:r>
              <a:rPr lang="ja-JP" altLang="en-US" dirty="0" smtClean="0"/>
              <a:t>から様々な</a:t>
            </a:r>
            <a:r>
              <a:rPr lang="en-US" altLang="ja-JP" dirty="0" err="1" smtClean="0"/>
              <a:t>realitstic</a:t>
            </a:r>
            <a:r>
              <a:rPr lang="ja-JP" altLang="en-US" dirty="0" smtClean="0"/>
              <a:t>な画像を生成すること</a:t>
            </a:r>
            <a:endParaRPr lang="en-US" altLang="ja-JP" dirty="0" smtClean="0"/>
          </a:p>
          <a:p>
            <a:pPr lvl="1"/>
            <a:r>
              <a:rPr kumimoji="1" lang="en-US" altLang="ja-JP" dirty="0" smtClean="0"/>
              <a:t>Generator network</a:t>
            </a:r>
            <a:r>
              <a:rPr lang="ja-JP" altLang="en-US" dirty="0" smtClean="0"/>
              <a:t>の入力として，低次元特徴チャンネルを加える．</a:t>
            </a:r>
            <a:endParaRPr lang="en-US" altLang="ja-JP" dirty="0" smtClean="0"/>
          </a:p>
          <a:p>
            <a:pPr lvl="1"/>
            <a:r>
              <a:rPr lang="ja-JP" altLang="en-US" dirty="0"/>
              <a:t>各</a:t>
            </a:r>
            <a:r>
              <a:rPr lang="en-US" altLang="ja-JP" dirty="0"/>
              <a:t>instance</a:t>
            </a:r>
            <a:r>
              <a:rPr lang="ja-JP" altLang="en-US" dirty="0" smtClean="0"/>
              <a:t>に関して，</a:t>
            </a:r>
            <a:r>
              <a:rPr lang="en-US" altLang="ja-JP" dirty="0" smtClean="0"/>
              <a:t> </a:t>
            </a:r>
            <a:r>
              <a:rPr lang="en-US" altLang="ja-JP" dirty="0"/>
              <a:t>Ground truth</a:t>
            </a:r>
            <a:r>
              <a:rPr lang="ja-JP" altLang="en-US" dirty="0"/>
              <a:t>ターゲットに対応する</a:t>
            </a:r>
            <a:r>
              <a:rPr kumimoji="1" lang="ja-JP" altLang="en-US" dirty="0" smtClean="0"/>
              <a:t>低次元特徴ベクトルを見つけるために</a:t>
            </a:r>
            <a:r>
              <a:rPr lang="en-US" altLang="ja-JP" dirty="0" smtClean="0"/>
              <a:t>encoder E</a:t>
            </a:r>
            <a:r>
              <a:rPr lang="ja-JP" altLang="en-US" dirty="0" smtClean="0"/>
              <a:t>を訓練する</a:t>
            </a:r>
            <a:endParaRPr kumimoji="1" lang="en-US" altLang="ja-JP" dirty="0" smtClean="0"/>
          </a:p>
          <a:p>
            <a:pPr lvl="1"/>
            <a:endParaRPr kumimoji="1" lang="ja-JP"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0754" y="4293096"/>
            <a:ext cx="2748732" cy="240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245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p:txBody>
          <a:bodyPr/>
          <a:lstStyle/>
          <a:p>
            <a:pPr algn="r"/>
            <a:r>
              <a:rPr lang="en-US" altLang="ja-JP" dirty="0"/>
              <a:t>Yuan </a:t>
            </a:r>
            <a:r>
              <a:rPr lang="en-US" altLang="ja-JP" dirty="0" err="1"/>
              <a:t>Xue</a:t>
            </a:r>
            <a:r>
              <a:rPr lang="en-US" altLang="ja-JP" dirty="0"/>
              <a:t>, Tao Xu, Han Zhang, L. Rodney Long, and </a:t>
            </a:r>
            <a:r>
              <a:rPr lang="en-US" altLang="ja-JP" dirty="0" err="1"/>
              <a:t>Xiaolei</a:t>
            </a:r>
            <a:r>
              <a:rPr lang="en-US" altLang="ja-JP" dirty="0"/>
              <a:t> </a:t>
            </a:r>
            <a:r>
              <a:rPr lang="en-US" altLang="ja-JP" dirty="0" smtClean="0"/>
              <a:t>Huang</a:t>
            </a:r>
          </a:p>
          <a:p>
            <a:pPr algn="r"/>
            <a:r>
              <a:rPr kumimoji="1" lang="en-US" altLang="ja-JP" dirty="0" smtClean="0"/>
              <a:t>Finish Reading : 20180217</a:t>
            </a:r>
            <a:endParaRPr kumimoji="1" lang="ja-JP" altLang="en-US" dirty="0"/>
          </a:p>
        </p:txBody>
      </p:sp>
      <p:sp>
        <p:nvSpPr>
          <p:cNvPr id="4" name="タイトル 3"/>
          <p:cNvSpPr>
            <a:spLocks noGrp="1"/>
          </p:cNvSpPr>
          <p:nvPr>
            <p:ph type="ctrTitle"/>
          </p:nvPr>
        </p:nvSpPr>
        <p:spPr/>
        <p:txBody>
          <a:bodyPr>
            <a:normAutofit fontScale="90000"/>
          </a:bodyPr>
          <a:lstStyle/>
          <a:p>
            <a:r>
              <a:rPr lang="en-US" altLang="ja-JP" dirty="0" err="1"/>
              <a:t>SegAN</a:t>
            </a:r>
            <a:r>
              <a:rPr lang="en-US" altLang="ja-JP" dirty="0"/>
              <a:t>: Adversarial Network with Multi-scale L1 Loss for Medical Image Segmentation</a:t>
            </a:r>
            <a:endParaRPr kumimoji="1" lang="ja-JP" altLang="en-US" dirty="0"/>
          </a:p>
        </p:txBody>
      </p:sp>
    </p:spTree>
    <p:extLst>
      <p:ext uri="{BB962C8B-B14F-4D97-AF65-F5344CB8AC3E}">
        <p14:creationId xmlns:p14="http://schemas.microsoft.com/office/powerpoint/2010/main" val="39740169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sz="2000" dirty="0" err="1" smtClean="0"/>
              <a:t>SegAN</a:t>
            </a:r>
            <a:r>
              <a:rPr kumimoji="1" lang="ja-JP" altLang="en-US" sz="2000" dirty="0" smtClean="0"/>
              <a:t>という敵対ネットワーク構造を提案．</a:t>
            </a:r>
            <a:endParaRPr kumimoji="1" lang="en-US" altLang="ja-JP" sz="2000" dirty="0" smtClean="0"/>
          </a:p>
          <a:p>
            <a:r>
              <a:rPr lang="ja-JP" altLang="en-US" sz="2000" dirty="0" smtClean="0"/>
              <a:t>その際，</a:t>
            </a:r>
            <a:r>
              <a:rPr lang="en-US" altLang="ja-JP" sz="2000" dirty="0" smtClean="0"/>
              <a:t>multi-scale L1</a:t>
            </a:r>
            <a:r>
              <a:rPr lang="ja-JP" altLang="en-US" sz="2000" dirty="0" smtClean="0"/>
              <a:t>損失を提案．</a:t>
            </a:r>
            <a:endParaRPr kumimoji="1" lang="en-US" altLang="ja-JP" sz="2000" dirty="0" smtClean="0"/>
          </a:p>
          <a:p>
            <a:r>
              <a:rPr lang="en-US" altLang="ja-JP" sz="2000" dirty="0" smtClean="0"/>
              <a:t>Multi-scale</a:t>
            </a:r>
            <a:r>
              <a:rPr lang="ja-JP" altLang="en-US" sz="2000" dirty="0" smtClean="0"/>
              <a:t>セマンティックセグメンテーションを行う．</a:t>
            </a:r>
            <a:endParaRPr lang="en-US" altLang="ja-JP" sz="2000" dirty="0" smtClean="0"/>
          </a:p>
          <a:p>
            <a:r>
              <a:rPr kumimoji="1" lang="en-US" altLang="ja-JP" sz="2000" dirty="0" smtClean="0"/>
              <a:t>BRATS</a:t>
            </a:r>
            <a:r>
              <a:rPr lang="ja-JP" altLang="en-US" sz="2000" dirty="0" smtClean="0"/>
              <a:t>脳のがんセグメンテーションデータセットでの評価実験の結果，シングルスケール損失もしくは従来のピクセルごとの</a:t>
            </a:r>
            <a:r>
              <a:rPr lang="en-US" altLang="ja-JP" sz="2000" dirty="0" err="1" smtClean="0"/>
              <a:t>softmax</a:t>
            </a:r>
            <a:r>
              <a:rPr lang="ja-JP" altLang="en-US" sz="2000" dirty="0" smtClean="0"/>
              <a:t>損失より優れていることを確認</a:t>
            </a:r>
            <a:endParaRPr kumimoji="1" lang="en-US" altLang="ja-JP" sz="2000" dirty="0" smtClean="0"/>
          </a:p>
          <a:p>
            <a:endParaRPr kumimoji="1" lang="ja-JP" altLang="en-US" dirty="0"/>
          </a:p>
        </p:txBody>
      </p:sp>
    </p:spTree>
    <p:extLst>
      <p:ext uri="{BB962C8B-B14F-4D97-AF65-F5344CB8AC3E}">
        <p14:creationId xmlns:p14="http://schemas.microsoft.com/office/powerpoint/2010/main" val="361192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Multi-scale</a:t>
            </a:r>
            <a:r>
              <a:rPr kumimoji="1" lang="ja-JP" altLang="en-US" sz="2000" dirty="0" smtClean="0"/>
              <a:t>損失を持つ</a:t>
            </a:r>
            <a:r>
              <a:rPr kumimoji="1" lang="en-US" altLang="ja-JP" sz="2000" dirty="0" err="1" smtClean="0"/>
              <a:t>SegAN</a:t>
            </a:r>
            <a:r>
              <a:rPr kumimoji="1" lang="ja-JP" altLang="en-US" sz="2000" dirty="0" smtClean="0"/>
              <a:t>はデータセット乗で優れた性能をだした．</a:t>
            </a:r>
            <a:endParaRPr kumimoji="1" lang="en-US" altLang="ja-JP" sz="2000" dirty="0" smtClean="0"/>
          </a:p>
          <a:p>
            <a:r>
              <a:rPr lang="en-US" altLang="ja-JP" sz="2000" dirty="0" smtClean="0"/>
              <a:t>BRATS2013</a:t>
            </a:r>
            <a:r>
              <a:rPr lang="ja-JP" altLang="en-US" sz="2000" dirty="0" smtClean="0"/>
              <a:t>の</a:t>
            </a:r>
            <a:r>
              <a:rPr lang="en-US" altLang="ja-JP" sz="2000" dirty="0" err="1" smtClean="0"/>
              <a:t>SegAN</a:t>
            </a:r>
            <a:r>
              <a:rPr lang="ja-JP" altLang="en-US" sz="2000" dirty="0" smtClean="0"/>
              <a:t>は，全腫瘍と腫瘍中心セグメンテーションの</a:t>
            </a:r>
            <a:r>
              <a:rPr lang="en-US" altLang="ja-JP" sz="2000" dirty="0" smtClean="0"/>
              <a:t>SOTA</a:t>
            </a:r>
            <a:r>
              <a:rPr lang="ja-JP" altLang="en-US" sz="2000" dirty="0" err="1" smtClean="0"/>
              <a:t>に匹</a:t>
            </a:r>
            <a:r>
              <a:rPr lang="ja-JP" altLang="en-US" sz="2000" dirty="0" smtClean="0"/>
              <a:t>敵する性能を提供する一方で，</a:t>
            </a:r>
            <a:r>
              <a:rPr lang="en-US" altLang="ja-JP" sz="2000" dirty="0" err="1" smtClean="0"/>
              <a:t>Gd</a:t>
            </a:r>
            <a:r>
              <a:rPr lang="en-US" altLang="ja-JP" sz="2000" dirty="0" smtClean="0"/>
              <a:t>-</a:t>
            </a:r>
            <a:r>
              <a:rPr lang="ja-JP" altLang="en-US" sz="2000" dirty="0" smtClean="0"/>
              <a:t>増強腫瘍コアセグメンテーションの</a:t>
            </a:r>
            <a:r>
              <a:rPr lang="en-US" altLang="ja-JP" sz="2000" dirty="0" smtClean="0"/>
              <a:t>Precision</a:t>
            </a:r>
            <a:r>
              <a:rPr lang="ja-JP" altLang="en-US" sz="2000" dirty="0" smtClean="0"/>
              <a:t>と</a:t>
            </a:r>
            <a:r>
              <a:rPr lang="en-US" altLang="ja-JP" sz="2000" dirty="0" smtClean="0"/>
              <a:t>Sensitivity</a:t>
            </a:r>
            <a:r>
              <a:rPr lang="ja-JP" altLang="en-US" sz="2000" dirty="0" smtClean="0"/>
              <a:t>をよりよく達成</a:t>
            </a:r>
            <a:endParaRPr lang="en-US" altLang="ja-JP" sz="2000" dirty="0" smtClean="0"/>
          </a:p>
          <a:p>
            <a:r>
              <a:rPr kumimoji="1" lang="en-US" altLang="ja-JP" sz="2000" dirty="0" smtClean="0"/>
              <a:t>BRATS2015</a:t>
            </a:r>
            <a:r>
              <a:rPr lang="ja-JP" altLang="en-US" sz="2000" dirty="0" smtClean="0"/>
              <a:t>の</a:t>
            </a:r>
            <a:r>
              <a:rPr lang="en-US" altLang="ja-JP" sz="2000" dirty="0" err="1" smtClean="0"/>
              <a:t>SegAN</a:t>
            </a:r>
            <a:r>
              <a:rPr lang="ja-JP" altLang="en-US" sz="2000" dirty="0" smtClean="0"/>
              <a:t>は，</a:t>
            </a:r>
            <a:r>
              <a:rPr lang="en-US" altLang="ja-JP" sz="2000" dirty="0" err="1" smtClean="0"/>
              <a:t>DiceScore</a:t>
            </a:r>
            <a:r>
              <a:rPr lang="ja-JP" altLang="en-US" sz="2000" dirty="0" smtClean="0"/>
              <a:t>と</a:t>
            </a:r>
            <a:r>
              <a:rPr lang="en-US" altLang="ja-JP" sz="2000" dirty="0" smtClean="0"/>
              <a:t>Precision</a:t>
            </a:r>
            <a:r>
              <a:rPr lang="ja-JP" altLang="en-US" sz="2000" dirty="0" smtClean="0"/>
              <a:t>の両方において</a:t>
            </a:r>
            <a:r>
              <a:rPr lang="en-US" altLang="ja-JP" sz="2000" dirty="0" smtClean="0"/>
              <a:t>SOTA</a:t>
            </a:r>
            <a:r>
              <a:rPr lang="ja-JP" altLang="en-US" sz="2000" dirty="0" smtClean="0"/>
              <a:t>より優れている．</a:t>
            </a:r>
            <a:endParaRPr lang="en-US" altLang="ja-JP" sz="2000" dirty="0" smtClean="0"/>
          </a:p>
          <a:p>
            <a:r>
              <a:rPr kumimoji="1" lang="en-US" altLang="ja-JP" sz="2000" dirty="0" smtClean="0"/>
              <a:t>SOTA</a:t>
            </a:r>
            <a:r>
              <a:rPr kumimoji="1" lang="ja-JP" altLang="en-US" sz="2000" dirty="0" smtClean="0"/>
              <a:t>は，</a:t>
            </a:r>
            <a:r>
              <a:rPr kumimoji="1" lang="en-US" altLang="ja-JP" sz="2000" dirty="0" err="1" smtClean="0"/>
              <a:t>Unet</a:t>
            </a:r>
            <a:endParaRPr kumimoji="1" lang="en-US" altLang="ja-JP" sz="2000" dirty="0" smtClean="0"/>
          </a:p>
        </p:txBody>
      </p:sp>
    </p:spTree>
    <p:extLst>
      <p:ext uri="{BB962C8B-B14F-4D97-AF65-F5344CB8AC3E}">
        <p14:creationId xmlns:p14="http://schemas.microsoft.com/office/powerpoint/2010/main" val="8967922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Segmentor</a:t>
            </a:r>
            <a:r>
              <a:rPr kumimoji="1" lang="ja-JP" altLang="en-US" sz="2000" dirty="0" smtClean="0"/>
              <a:t>と</a:t>
            </a:r>
            <a:r>
              <a:rPr kumimoji="1" lang="en-US" altLang="ja-JP" sz="2000" dirty="0" smtClean="0"/>
              <a:t>Critic</a:t>
            </a:r>
            <a:r>
              <a:rPr kumimoji="1" lang="ja-JP" altLang="en-US" sz="2000" dirty="0" smtClean="0"/>
              <a:t>の</a:t>
            </a:r>
            <a:r>
              <a:rPr kumimoji="1" lang="en-US" altLang="ja-JP" sz="2000" dirty="0" smtClean="0"/>
              <a:t>2</a:t>
            </a:r>
            <a:r>
              <a:rPr kumimoji="1" lang="ja-JP" altLang="en-US" sz="2000" dirty="0" err="1" smtClean="0"/>
              <a:t>つの</a:t>
            </a:r>
            <a:r>
              <a:rPr kumimoji="1" lang="ja-JP" altLang="en-US" sz="2000" dirty="0" smtClean="0"/>
              <a:t>ネットワークによるセグメンテーション</a:t>
            </a:r>
            <a:endParaRPr kumimoji="1" lang="en-US" altLang="ja-JP" sz="2000" dirty="0" smtClean="0"/>
          </a:p>
          <a:p>
            <a:r>
              <a:rPr lang="en-US" altLang="ja-JP" sz="2000" dirty="0" err="1" smtClean="0"/>
              <a:t>Segmentor</a:t>
            </a:r>
            <a:r>
              <a:rPr lang="ja-JP" altLang="en-US" sz="2000" dirty="0" smtClean="0"/>
              <a:t>は，</a:t>
            </a:r>
            <a:r>
              <a:rPr lang="en-US" altLang="ja-JP" sz="2000" dirty="0" smtClean="0"/>
              <a:t>FCN(</a:t>
            </a:r>
            <a:r>
              <a:rPr lang="en-US" altLang="ja-JP" sz="2000" dirty="0" err="1" smtClean="0"/>
              <a:t>Unet</a:t>
            </a:r>
            <a:r>
              <a:rPr lang="en-US" altLang="ja-JP" sz="2000" dirty="0" smtClean="0"/>
              <a:t>)</a:t>
            </a:r>
            <a:r>
              <a:rPr lang="ja-JP" altLang="en-US" sz="2000" dirty="0" smtClean="0"/>
              <a:t>構造で，</a:t>
            </a:r>
            <a:r>
              <a:rPr lang="en-US" altLang="ja-JP" sz="2000" dirty="0" smtClean="0"/>
              <a:t>3ch2DImage</a:t>
            </a:r>
            <a:r>
              <a:rPr lang="ja-JP" altLang="en-US" sz="2000" dirty="0" smtClean="0"/>
              <a:t>を入力し確率</a:t>
            </a:r>
            <a:r>
              <a:rPr lang="en-US" altLang="ja-JP" sz="2000" dirty="0" smtClean="0"/>
              <a:t>label</a:t>
            </a:r>
            <a:r>
              <a:rPr lang="ja-JP" altLang="en-US" sz="2000" dirty="0" smtClean="0"/>
              <a:t>マップを出力．</a:t>
            </a:r>
            <a:endParaRPr lang="en-US" altLang="ja-JP" sz="2000" dirty="0" smtClean="0"/>
          </a:p>
          <a:p>
            <a:r>
              <a:rPr kumimoji="1" lang="en-US" altLang="ja-JP" sz="2000" dirty="0" smtClean="0"/>
              <a:t>Critic</a:t>
            </a:r>
            <a:r>
              <a:rPr kumimoji="1" lang="ja-JP" altLang="en-US" sz="2000" dirty="0" smtClean="0"/>
              <a:t>は，</a:t>
            </a:r>
            <a:r>
              <a:rPr kumimoji="1" lang="en-US" altLang="ja-JP" sz="2000" dirty="0" smtClean="0"/>
              <a:t>Gt label</a:t>
            </a:r>
            <a:r>
              <a:rPr kumimoji="1" lang="ja-JP" altLang="en-US" sz="2000" dirty="0" smtClean="0"/>
              <a:t>マップによってマスクされた原画像と</a:t>
            </a:r>
            <a:r>
              <a:rPr kumimoji="1" lang="en-US" altLang="ja-JP" sz="2000" dirty="0" err="1" smtClean="0"/>
              <a:t>Segmentor</a:t>
            </a:r>
            <a:r>
              <a:rPr kumimoji="1" lang="ja-JP" altLang="en-US" sz="2000" dirty="0" smtClean="0"/>
              <a:t>によって生成された</a:t>
            </a:r>
            <a:r>
              <a:rPr kumimoji="1" lang="en-US" altLang="ja-JP" sz="2000" dirty="0" smtClean="0"/>
              <a:t>label</a:t>
            </a:r>
            <a:r>
              <a:rPr kumimoji="1" lang="ja-JP" altLang="en-US" sz="2000" dirty="0" smtClean="0"/>
              <a:t>マップによってマスクされた原画像を入力する．</a:t>
            </a:r>
            <a:endParaRPr kumimoji="1" lang="en-US" altLang="ja-JP" sz="2000" dirty="0" smtClean="0"/>
          </a:p>
          <a:p>
            <a:r>
              <a:rPr lang="en-US" altLang="ja-JP" sz="2000" dirty="0" smtClean="0"/>
              <a:t>S</a:t>
            </a:r>
            <a:r>
              <a:rPr lang="ja-JP" altLang="en-US" sz="2000" dirty="0" smtClean="0"/>
              <a:t>は，</a:t>
            </a:r>
            <a:r>
              <a:rPr lang="en-US" altLang="ja-JP" sz="2000" dirty="0" smtClean="0"/>
              <a:t>MS-L1 loss</a:t>
            </a:r>
            <a:r>
              <a:rPr lang="ja-JP" altLang="en-US" sz="2000" dirty="0" smtClean="0"/>
              <a:t>を最小化，</a:t>
            </a:r>
            <a:r>
              <a:rPr lang="en-US" altLang="ja-JP" sz="2000" dirty="0" smtClean="0"/>
              <a:t>C</a:t>
            </a:r>
            <a:r>
              <a:rPr lang="ja-JP" altLang="en-US" sz="2000" dirty="0" smtClean="0"/>
              <a:t>は，</a:t>
            </a:r>
            <a:r>
              <a:rPr lang="en-US" altLang="ja-JP" sz="2000" dirty="0" smtClean="0"/>
              <a:t>MS-L1 loss</a:t>
            </a:r>
            <a:r>
              <a:rPr lang="ja-JP" altLang="en-US" sz="2000" dirty="0" smtClean="0"/>
              <a:t>を最大化する</a:t>
            </a:r>
            <a:endParaRPr lang="en-US" altLang="ja-JP" sz="2000" dirty="0" smtClean="0"/>
          </a:p>
          <a:p>
            <a:r>
              <a:rPr kumimoji="1" lang="ja-JP" altLang="en-US" sz="2000" dirty="0" smtClean="0"/>
              <a:t>以下の</a:t>
            </a:r>
            <a:r>
              <a:rPr kumimoji="1" lang="en-US" altLang="ja-JP" sz="2000" dirty="0" smtClean="0"/>
              <a:t>min-max</a:t>
            </a:r>
            <a:r>
              <a:rPr kumimoji="1" lang="ja-JP" altLang="en-US" sz="2000" dirty="0" smtClean="0"/>
              <a:t>ゲームを行う．</a:t>
            </a:r>
            <a:endParaRPr kumimoji="1" lang="ja-JP" altLang="en-US" sz="2000" dirty="0"/>
          </a:p>
        </p:txBody>
      </p:sp>
      <p:pic>
        <p:nvPicPr>
          <p:cNvPr id="4" name="図 3"/>
          <p:cNvPicPr>
            <a:picLocks noChangeAspect="1"/>
          </p:cNvPicPr>
          <p:nvPr/>
        </p:nvPicPr>
        <p:blipFill>
          <a:blip r:embed="rId2"/>
          <a:stretch>
            <a:fillRect/>
          </a:stretch>
        </p:blipFill>
        <p:spPr>
          <a:xfrm>
            <a:off x="2447925" y="4509120"/>
            <a:ext cx="4705350" cy="1066800"/>
          </a:xfrm>
          <a:prstGeom prst="rect">
            <a:avLst/>
          </a:prstGeom>
        </p:spPr>
      </p:pic>
      <p:sp>
        <p:nvSpPr>
          <p:cNvPr id="5" name="テキスト ボックス 4"/>
          <p:cNvSpPr txBox="1"/>
          <p:nvPr/>
        </p:nvSpPr>
        <p:spPr>
          <a:xfrm>
            <a:off x="3009084" y="5733256"/>
            <a:ext cx="3583032" cy="923330"/>
          </a:xfrm>
          <a:prstGeom prst="rect">
            <a:avLst/>
          </a:prstGeom>
          <a:noFill/>
        </p:spPr>
        <p:txBody>
          <a:bodyPr wrap="none" rtlCol="0">
            <a:spAutoFit/>
          </a:bodyPr>
          <a:lstStyle/>
          <a:p>
            <a:r>
              <a:rPr lang="en-US" altLang="ja-JP" dirty="0" err="1"/>
              <a:t>y</a:t>
            </a:r>
            <a:r>
              <a:rPr kumimoji="1" lang="en-US" altLang="ja-JP" dirty="0" err="1" smtClean="0"/>
              <a:t>n</a:t>
            </a:r>
            <a:r>
              <a:rPr kumimoji="1" lang="ja-JP" altLang="en-US" dirty="0" smtClean="0"/>
              <a:t>：</a:t>
            </a:r>
            <a:r>
              <a:rPr kumimoji="1" lang="en-US" altLang="ja-JP" dirty="0" smtClean="0"/>
              <a:t>GT label map</a:t>
            </a:r>
          </a:p>
          <a:p>
            <a:r>
              <a:rPr lang="en-US" altLang="ja-JP" dirty="0" err="1" smtClean="0"/>
              <a:t>xn</a:t>
            </a:r>
            <a:r>
              <a:rPr lang="en-US" altLang="ja-JP" dirty="0" smtClean="0"/>
              <a:t> : N</a:t>
            </a:r>
            <a:r>
              <a:rPr lang="ja-JP" altLang="en-US" dirty="0" smtClean="0"/>
              <a:t>個の訓練画像</a:t>
            </a:r>
            <a:endParaRPr lang="en-US" altLang="ja-JP" dirty="0" smtClean="0"/>
          </a:p>
          <a:p>
            <a:r>
              <a:rPr kumimoji="1" lang="en-US" altLang="ja-JP" dirty="0" smtClean="0"/>
              <a:t>N</a:t>
            </a:r>
            <a:r>
              <a:rPr kumimoji="1" lang="ja-JP" altLang="en-US" dirty="0" err="1" smtClean="0"/>
              <a:t>って</a:t>
            </a:r>
            <a:r>
              <a:rPr kumimoji="1" lang="ja-JP" altLang="en-US" dirty="0" smtClean="0"/>
              <a:t>いうのはたぶんミニバッチ</a:t>
            </a:r>
            <a:endParaRPr kumimoji="1" lang="ja-JP" altLang="en-US" dirty="0"/>
          </a:p>
        </p:txBody>
      </p:sp>
    </p:spTree>
    <p:extLst>
      <p:ext uri="{BB962C8B-B14F-4D97-AF65-F5344CB8AC3E}">
        <p14:creationId xmlns:p14="http://schemas.microsoft.com/office/powerpoint/2010/main" val="31331327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p:txBody>
              <a:bodyPr>
                <a:normAutofit/>
              </a:bodyPr>
              <a:lstStyle/>
              <a:p>
                <a:endParaRPr kumimoji="1" lang="en-US" altLang="ja-JP" sz="2000" dirty="0" smtClean="0"/>
              </a:p>
              <a:p>
                <a:endParaRPr lang="en-US" altLang="ja-JP" sz="2000" dirty="0"/>
              </a:p>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e>
                    </m:d>
                    <m:r>
                      <a:rPr lang="ja-JP" altLang="en-US" sz="2000" i="1">
                        <a:latin typeface="Cambria Math" panose="02040503050406030204" pitchFamily="18" charset="0"/>
                      </a:rPr>
                      <m:t>と</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𝑛</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𝑛</m:t>
                        </m:r>
                      </m:sub>
                    </m:sSub>
                  </m:oMath>
                </a14:m>
                <a:r>
                  <a:rPr kumimoji="1" lang="ja-JP" altLang="en-US" sz="2000" dirty="0" smtClean="0"/>
                  <a:t>の</a:t>
                </a:r>
                <a:r>
                  <a:rPr kumimoji="1" lang="en-US" altLang="ja-JP" sz="2000" dirty="0" smtClean="0"/>
                  <a:t>L1</a:t>
                </a:r>
                <a:r>
                  <a:rPr kumimoji="1" lang="ja-JP" altLang="en-US" sz="2000" dirty="0" smtClean="0"/>
                  <a:t>距離を用いている．</a:t>
                </a:r>
                <a:endParaRPr kumimoji="1" lang="en-US" altLang="ja-JP" sz="2000" dirty="0" smtClean="0"/>
              </a:p>
              <a:p>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𝑐</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kumimoji="1" lang="ja-JP" altLang="en-US" sz="2000" dirty="0" smtClean="0"/>
                  <a:t>は</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smtClean="0"/>
                  <a:t>から</a:t>
                </a:r>
                <a:r>
                  <a:rPr kumimoji="1" lang="en-US" altLang="ja-JP" sz="2000" dirty="0" smtClean="0"/>
                  <a:t>critic</a:t>
                </a:r>
                <a:r>
                  <a:rPr kumimoji="1" lang="ja-JP" altLang="en-US" sz="2000" dirty="0" smtClean="0"/>
                  <a:t>によって抽出された階層的特徴を表す．</a:t>
                </a:r>
                <a:endParaRPr kumimoji="1" lang="en-US" altLang="ja-JP" sz="2000" dirty="0" smtClean="0"/>
              </a:p>
              <a:p>
                <a14:m>
                  <m:oMath xmlns:m="http://schemas.openxmlformats.org/officeDocument/2006/math">
                    <m:r>
                      <a:rPr lang="en-US" altLang="ja-JP" sz="2000" b="0" i="1" smtClean="0">
                        <a:latin typeface="Cambria Math" panose="02040503050406030204" pitchFamily="18" charset="0"/>
                      </a:rPr>
                      <m:t>𝐿</m:t>
                    </m:r>
                  </m:oMath>
                </a14:m>
                <a:r>
                  <a:rPr kumimoji="1" lang="ja-JP" altLang="en-US" sz="2000" dirty="0" smtClean="0"/>
                  <a:t>は</a:t>
                </a:r>
                <a:r>
                  <a:rPr kumimoji="1" lang="en-US" altLang="ja-JP" sz="2000" dirty="0" smtClean="0"/>
                  <a:t>Critic</a:t>
                </a:r>
                <a:r>
                  <a:rPr kumimoji="1" lang="ja-JP" altLang="en-US" sz="2000" dirty="0" smtClean="0"/>
                  <a:t>の層数，</a:t>
                </a:r>
                <a14:m>
                  <m:oMath xmlns:m="http://schemas.openxmlformats.org/officeDocument/2006/math">
                    <m:sSubSup>
                      <m:sSubSupPr>
                        <m:ctrlPr>
                          <a:rPr lang="en-US" altLang="ja-JP" sz="2000" b="0" i="1" smtClean="0">
                            <a:latin typeface="Cambria Math" panose="02040503050406030204" pitchFamily="18" charset="0"/>
                          </a:rPr>
                        </m:ctrlPr>
                      </m:sSubSupPr>
                      <m:e>
                        <m:r>
                          <a:rPr lang="en-US" altLang="ja-JP" sz="2000" i="1">
                            <a:latin typeface="Cambria Math" panose="02040503050406030204" pitchFamily="18" charset="0"/>
                          </a:rPr>
                          <m:t>𝑓</m:t>
                        </m:r>
                      </m:e>
                      <m:sub>
                        <m:r>
                          <a:rPr lang="en-US" altLang="ja-JP" sz="2000" i="1">
                            <a:latin typeface="Cambria Math" panose="02040503050406030204" pitchFamily="18" charset="0"/>
                          </a:rPr>
                          <m:t>𝑐</m:t>
                        </m:r>
                      </m:sub>
                      <m:sup>
                        <m:r>
                          <a:rPr lang="en-US" altLang="ja-JP" sz="2000" b="0" i="1" smtClean="0">
                            <a:latin typeface="Cambria Math" panose="02040503050406030204" pitchFamily="18" charset="0"/>
                          </a:rPr>
                          <m:t>𝑖</m:t>
                        </m:r>
                      </m:sup>
                    </m:sSubSup>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oMath>
                </a14:m>
                <a:r>
                  <a:rPr kumimoji="1" lang="ja-JP" altLang="en-US" sz="2000" dirty="0" smtClean="0"/>
                  <a:t>は</a:t>
                </a:r>
                <a:r>
                  <a:rPr kumimoji="1" lang="en-US" altLang="ja-JP" sz="2000" dirty="0" smtClean="0"/>
                  <a:t>C</a:t>
                </a:r>
                <a:r>
                  <a:rPr kumimoji="1" lang="ja-JP" altLang="en-US" sz="2000" dirty="0" smtClean="0"/>
                  <a:t>の</a:t>
                </a:r>
                <a:r>
                  <a:rPr kumimoji="1" lang="en-US" altLang="ja-JP" sz="2000" dirty="0" err="1" smtClean="0"/>
                  <a:t>i</a:t>
                </a:r>
                <a:r>
                  <a:rPr kumimoji="1" lang="ja-JP" altLang="en-US" sz="2000" dirty="0" smtClean="0"/>
                  <a:t>番目の層における</a:t>
                </a:r>
                <a:r>
                  <a:rPr kumimoji="1" lang="en-US" altLang="ja-JP" sz="2000" dirty="0" smtClean="0"/>
                  <a:t>x</a:t>
                </a:r>
                <a:r>
                  <a:rPr kumimoji="1" lang="ja-JP" altLang="en-US" sz="2000" dirty="0" err="1" smtClean="0"/>
                  <a:t>の抽</a:t>
                </a:r>
                <a:r>
                  <a:rPr kumimoji="1" lang="ja-JP" altLang="en-US" sz="2000" dirty="0" smtClean="0"/>
                  <a:t>出された特徴マップ</a:t>
                </a:r>
                <a:endParaRPr kumimoji="1" lang="en-US" altLang="ja-JP" sz="2000" dirty="0" smtClean="0"/>
              </a:p>
              <a:p>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blipFill rotWithShape="0">
                <a:blip r:embed="rId2"/>
                <a:stretch>
                  <a:fillRect l="-314" r="-314"/>
                </a:stretch>
              </a:blipFill>
            </p:spPr>
            <p:txBody>
              <a:bodyPr/>
              <a:lstStyle/>
              <a:p>
                <a:r>
                  <a:rPr lang="ja-JP" altLang="en-US">
                    <a:noFill/>
                  </a:rPr>
                  <a:t> </a:t>
                </a:r>
              </a:p>
            </p:txBody>
          </p:sp>
        </mc:Fallback>
      </mc:AlternateContent>
      <p:pic>
        <p:nvPicPr>
          <p:cNvPr id="7" name="図 6"/>
          <p:cNvPicPr>
            <a:picLocks noChangeAspect="1"/>
          </p:cNvPicPr>
          <p:nvPr/>
        </p:nvPicPr>
        <p:blipFill>
          <a:blip r:embed="rId3"/>
          <a:stretch>
            <a:fillRect/>
          </a:stretch>
        </p:blipFill>
        <p:spPr>
          <a:xfrm>
            <a:off x="2447925" y="1340768"/>
            <a:ext cx="4705350" cy="790575"/>
          </a:xfrm>
          <a:prstGeom prst="rect">
            <a:avLst/>
          </a:prstGeom>
        </p:spPr>
      </p:pic>
    </p:spTree>
    <p:extLst>
      <p:ext uri="{BB962C8B-B14F-4D97-AF65-F5344CB8AC3E}">
        <p14:creationId xmlns:p14="http://schemas.microsoft.com/office/powerpoint/2010/main" val="28980811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Segmentor</a:t>
            </a:r>
            <a:r>
              <a:rPr kumimoji="1" lang="ja-JP" altLang="en-US" sz="2000" dirty="0" smtClean="0"/>
              <a:t>：これがラベルを出力</a:t>
            </a:r>
            <a:endParaRPr kumimoji="1" lang="en-US" altLang="ja-JP" sz="2000" dirty="0" smtClean="0"/>
          </a:p>
          <a:p>
            <a:r>
              <a:rPr lang="ja-JP" altLang="en-US" sz="2000" dirty="0" smtClean="0"/>
              <a:t>カーネルサイズ</a:t>
            </a:r>
            <a:r>
              <a:rPr lang="en-US" altLang="ja-JP" sz="2000" dirty="0" smtClean="0"/>
              <a:t>4*4</a:t>
            </a:r>
            <a:r>
              <a:rPr lang="ja-JP" altLang="en-US" sz="2000" dirty="0" smtClean="0"/>
              <a:t>ストライド</a:t>
            </a:r>
            <a:r>
              <a:rPr lang="en-US" altLang="ja-JP" sz="2000" dirty="0" smtClean="0"/>
              <a:t>2</a:t>
            </a:r>
            <a:r>
              <a:rPr lang="ja-JP" altLang="en-US" sz="2000" dirty="0" smtClean="0"/>
              <a:t>によってダウンサンプリング</a:t>
            </a:r>
            <a:endParaRPr lang="en-US" altLang="ja-JP" sz="2000" dirty="0" smtClean="0"/>
          </a:p>
          <a:p>
            <a:r>
              <a:rPr kumimoji="1" lang="en-US" altLang="ja-JP" sz="2000" dirty="0" smtClean="0"/>
              <a:t>2</a:t>
            </a:r>
            <a:r>
              <a:rPr kumimoji="1" lang="ja-JP" altLang="en-US" sz="2000" dirty="0" smtClean="0"/>
              <a:t>倍の</a:t>
            </a:r>
            <a:r>
              <a:rPr kumimoji="1" lang="en-US" altLang="ja-JP" sz="2000" dirty="0" smtClean="0"/>
              <a:t>resize Layer</a:t>
            </a:r>
            <a:r>
              <a:rPr kumimoji="1" lang="ja-JP" altLang="en-US" sz="2000" dirty="0" smtClean="0"/>
              <a:t>のあとに</a:t>
            </a:r>
            <a:r>
              <a:rPr lang="ja-JP" altLang="en-US" sz="2000" dirty="0" smtClean="0"/>
              <a:t>ストライド</a:t>
            </a:r>
            <a:r>
              <a:rPr lang="en-US" altLang="ja-JP" sz="2000" dirty="0" smtClean="0"/>
              <a:t>1</a:t>
            </a:r>
            <a:r>
              <a:rPr lang="ja-JP" altLang="en-US" sz="2000" dirty="0" smtClean="0"/>
              <a:t>カーネルサイズ</a:t>
            </a:r>
            <a:r>
              <a:rPr lang="en-US" altLang="ja-JP" sz="2000" dirty="0" smtClean="0"/>
              <a:t>3*3</a:t>
            </a:r>
            <a:r>
              <a:rPr lang="ja-JP" altLang="en-US" sz="2000" dirty="0" smtClean="0"/>
              <a:t>の</a:t>
            </a:r>
            <a:r>
              <a:rPr lang="en-US" altLang="ja-JP" sz="2000" dirty="0" smtClean="0"/>
              <a:t>conv</a:t>
            </a:r>
          </a:p>
          <a:p>
            <a:r>
              <a:rPr kumimoji="1" lang="en-US" altLang="ja-JP" sz="2000" dirty="0" smtClean="0"/>
              <a:t>Critic</a:t>
            </a:r>
            <a:r>
              <a:rPr kumimoji="1" lang="ja-JP" altLang="en-US" sz="2000" dirty="0" smtClean="0"/>
              <a:t>：</a:t>
            </a:r>
            <a:endParaRPr kumimoji="1" lang="en-US" altLang="ja-JP" sz="2000" dirty="0" smtClean="0"/>
          </a:p>
          <a:p>
            <a:r>
              <a:rPr lang="en-US" altLang="ja-JP" sz="2000" dirty="0" smtClean="0"/>
              <a:t>S</a:t>
            </a:r>
            <a:r>
              <a:rPr lang="ja-JP" altLang="en-US" sz="2000" dirty="0" smtClean="0"/>
              <a:t>の</a:t>
            </a:r>
            <a:r>
              <a:rPr lang="en-US" altLang="ja-JP" sz="2000" dirty="0" smtClean="0"/>
              <a:t>decoder</a:t>
            </a:r>
            <a:r>
              <a:rPr lang="ja-JP" altLang="en-US" sz="2000" dirty="0" smtClean="0"/>
              <a:t>と似た構造，階層的特徴は</a:t>
            </a:r>
            <a:r>
              <a:rPr lang="en-US" altLang="ja-JP" sz="2000" dirty="0" smtClean="0"/>
              <a:t>C</a:t>
            </a:r>
            <a:r>
              <a:rPr lang="ja-JP" altLang="en-US" sz="2000" dirty="0" smtClean="0"/>
              <a:t>の複数のレイヤーから抽出され，</a:t>
            </a:r>
            <a:r>
              <a:rPr lang="en-US" altLang="ja-JP" sz="2000" dirty="0" smtClean="0"/>
              <a:t>MS-L1 loss</a:t>
            </a:r>
            <a:r>
              <a:rPr lang="ja-JP" altLang="en-US" sz="2000" dirty="0" smtClean="0"/>
              <a:t>が計算される．</a:t>
            </a:r>
            <a:endParaRPr lang="en-US" altLang="ja-JP" sz="2000" dirty="0" smtClean="0"/>
          </a:p>
          <a:p>
            <a:r>
              <a:rPr kumimoji="1" lang="ja-JP" altLang="en-US" sz="2000" dirty="0" smtClean="0"/>
              <a:t>この</a:t>
            </a:r>
            <a:r>
              <a:rPr kumimoji="1" lang="en-US" altLang="ja-JP" sz="2000" dirty="0" smtClean="0"/>
              <a:t>loss</a:t>
            </a:r>
            <a:r>
              <a:rPr kumimoji="1" lang="ja-JP" altLang="en-US" sz="2000" dirty="0" smtClean="0"/>
              <a:t>は，階層的特徴を使って空間的関係を学習する．</a:t>
            </a:r>
            <a:endParaRPr kumimoji="1" lang="ja-JP" altLang="en-US" sz="2000" dirty="0"/>
          </a:p>
        </p:txBody>
      </p:sp>
      <p:pic>
        <p:nvPicPr>
          <p:cNvPr id="4" name="図 3"/>
          <p:cNvPicPr>
            <a:picLocks noChangeAspect="1"/>
          </p:cNvPicPr>
          <p:nvPr/>
        </p:nvPicPr>
        <p:blipFill>
          <a:blip r:embed="rId2"/>
          <a:stretch>
            <a:fillRect/>
          </a:stretch>
        </p:blipFill>
        <p:spPr>
          <a:xfrm>
            <a:off x="2784884" y="4005064"/>
            <a:ext cx="4031432" cy="2927813"/>
          </a:xfrm>
          <a:prstGeom prst="rect">
            <a:avLst/>
          </a:prstGeom>
        </p:spPr>
      </p:pic>
    </p:spTree>
    <p:extLst>
      <p:ext uri="{BB962C8B-B14F-4D97-AF65-F5344CB8AC3E}">
        <p14:creationId xmlns:p14="http://schemas.microsoft.com/office/powerpoint/2010/main" val="31249985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RMSprop</a:t>
            </a:r>
            <a:r>
              <a:rPr kumimoji="1" lang="ja-JP" altLang="en-US" sz="2000" dirty="0" smtClean="0"/>
              <a:t>：バッチサイズ</a:t>
            </a:r>
            <a:r>
              <a:rPr kumimoji="1" lang="en-US" altLang="ja-JP" sz="2000" dirty="0" smtClean="0"/>
              <a:t>64</a:t>
            </a:r>
            <a:r>
              <a:rPr kumimoji="1" lang="ja-JP" altLang="en-US" sz="2000" dirty="0" err="1" smtClean="0"/>
              <a:t>，</a:t>
            </a:r>
            <a:r>
              <a:rPr kumimoji="1" lang="en-US" altLang="ja-JP" sz="2000" dirty="0" err="1" smtClean="0"/>
              <a:t>lr</a:t>
            </a:r>
            <a:r>
              <a:rPr kumimoji="1" lang="en-US" altLang="ja-JP" sz="2000" dirty="0" smtClean="0"/>
              <a:t>=0.00002</a:t>
            </a:r>
          </a:p>
          <a:p>
            <a:r>
              <a:rPr lang="ja-JP" altLang="en-US" sz="2000" dirty="0" smtClean="0"/>
              <a:t>入力は</a:t>
            </a:r>
            <a:r>
              <a:rPr lang="en-US" altLang="ja-JP" sz="2000" dirty="0" smtClean="0"/>
              <a:t>[0,1]</a:t>
            </a:r>
            <a:r>
              <a:rPr lang="ja-JP" altLang="en-US" sz="2000" dirty="0" smtClean="0"/>
              <a:t>に正規化することで，収束を証明しているようだ</a:t>
            </a:r>
            <a:endParaRPr lang="en-US" altLang="ja-JP" sz="2000" dirty="0" smtClean="0"/>
          </a:p>
          <a:p>
            <a:r>
              <a:rPr kumimoji="1" lang="ja-JP" altLang="en-US" sz="2000" dirty="0" smtClean="0"/>
              <a:t>つまり，</a:t>
            </a:r>
            <a:r>
              <a:rPr lang="ja-JP" altLang="en-US" sz="2000" dirty="0" smtClean="0"/>
              <a:t>収束したところがおいしいところかな～～～</a:t>
            </a:r>
            <a:endParaRPr lang="en-US" altLang="ja-JP" sz="2000" dirty="0" smtClean="0"/>
          </a:p>
          <a:p>
            <a:r>
              <a:rPr kumimoji="1" lang="ja-JP" altLang="en-US" sz="2000" dirty="0" smtClean="0"/>
              <a:t>ラベルごとに</a:t>
            </a:r>
            <a:r>
              <a:rPr kumimoji="1" lang="en-US" altLang="ja-JP" sz="2000" dirty="0" smtClean="0"/>
              <a:t>Critic</a:t>
            </a:r>
            <a:r>
              <a:rPr kumimoji="1" lang="ja-JP" altLang="en-US" sz="2000" dirty="0" smtClean="0"/>
              <a:t>を作成する</a:t>
            </a:r>
            <a:endParaRPr kumimoji="1" lang="en-US" altLang="ja-JP" sz="2000" dirty="0" smtClean="0"/>
          </a:p>
          <a:p>
            <a:r>
              <a:rPr lang="ja-JP" altLang="en-US" sz="2000" dirty="0" smtClean="0"/>
              <a:t>➡</a:t>
            </a:r>
            <a:r>
              <a:rPr lang="en-US" altLang="ja-JP" sz="2000" dirty="0" smtClean="0"/>
              <a:t>Conditional </a:t>
            </a:r>
            <a:r>
              <a:rPr lang="en-US" altLang="ja-JP" sz="2000" dirty="0" err="1" smtClean="0"/>
              <a:t>gan</a:t>
            </a:r>
            <a:r>
              <a:rPr lang="ja-JP" altLang="en-US" sz="2000" smtClean="0"/>
              <a:t>と組み合わせたらなんとかならないかな？？</a:t>
            </a:r>
            <a:endParaRPr kumimoji="1" lang="ja-JP" altLang="en-US" sz="2000" dirty="0"/>
          </a:p>
        </p:txBody>
      </p:sp>
    </p:spTree>
    <p:extLst>
      <p:ext uri="{BB962C8B-B14F-4D97-AF65-F5344CB8AC3E}">
        <p14:creationId xmlns:p14="http://schemas.microsoft.com/office/powerpoint/2010/main" val="17940744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BRATS2015</a:t>
            </a:r>
            <a:r>
              <a:rPr kumimoji="1" lang="ja-JP" altLang="en-US" sz="2000" dirty="0" smtClean="0"/>
              <a:t>の評価システムを使って</a:t>
            </a:r>
            <a:r>
              <a:rPr lang="ja-JP" altLang="en-US" sz="2000" dirty="0" smtClean="0"/>
              <a:t>結果を返してもらった．</a:t>
            </a:r>
            <a:endParaRPr kumimoji="1" lang="ja-JP" altLang="en-US" sz="2000" dirty="0"/>
          </a:p>
        </p:txBody>
      </p:sp>
    </p:spTree>
    <p:extLst>
      <p:ext uri="{BB962C8B-B14F-4D97-AF65-F5344CB8AC3E}">
        <p14:creationId xmlns:p14="http://schemas.microsoft.com/office/powerpoint/2010/main" val="20477069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評価実験のところで，テストは</a:t>
            </a:r>
            <a:r>
              <a:rPr kumimoji="1" lang="en-US" altLang="ja-JP" sz="2000" dirty="0" smtClean="0"/>
              <a:t>BRATS2015</a:t>
            </a:r>
            <a:r>
              <a:rPr kumimoji="1" lang="ja-JP" altLang="en-US" sz="2000" dirty="0" smtClean="0"/>
              <a:t>で行っているが，学習と検証に用いている</a:t>
            </a:r>
            <a:r>
              <a:rPr kumimoji="1" lang="en-US" altLang="ja-JP" sz="2000" dirty="0" smtClean="0"/>
              <a:t>BRATS2013</a:t>
            </a:r>
            <a:r>
              <a:rPr kumimoji="1" lang="ja-JP" altLang="en-US" sz="2000" dirty="0" smtClean="0"/>
              <a:t>は</a:t>
            </a:r>
            <a:r>
              <a:rPr kumimoji="1" lang="en-US" altLang="ja-JP" sz="2000" dirty="0" smtClean="0"/>
              <a:t>BRATS2015</a:t>
            </a:r>
            <a:r>
              <a:rPr kumimoji="1" lang="ja-JP" altLang="en-US" sz="2000" dirty="0" smtClean="0"/>
              <a:t>の部分集合である．</a:t>
            </a:r>
            <a:endParaRPr kumimoji="1" lang="en-US" altLang="ja-JP" sz="2000" dirty="0" smtClean="0"/>
          </a:p>
          <a:p>
            <a:r>
              <a:rPr lang="ja-JP" altLang="en-US" sz="2000" dirty="0" smtClean="0"/>
              <a:t>つまり，テストを学習しているのと同義</a:t>
            </a:r>
            <a:endParaRPr lang="en-US" altLang="ja-JP" sz="2000" dirty="0" smtClean="0"/>
          </a:p>
          <a:p>
            <a:r>
              <a:rPr kumimoji="1" lang="ja-JP" altLang="en-US" sz="2000" dirty="0" smtClean="0"/>
              <a:t>それで，</a:t>
            </a:r>
            <a:r>
              <a:rPr kumimoji="1" lang="en-US" altLang="ja-JP" sz="2000" dirty="0" smtClean="0"/>
              <a:t>SOTA</a:t>
            </a:r>
            <a:r>
              <a:rPr kumimoji="1" lang="ja-JP" altLang="en-US" sz="2000" dirty="0" smtClean="0"/>
              <a:t>といわれても</a:t>
            </a:r>
            <a:r>
              <a:rPr kumimoji="1" lang="en-US" altLang="ja-JP" sz="2000" dirty="0" smtClean="0"/>
              <a:t>…</a:t>
            </a:r>
          </a:p>
          <a:p>
            <a:r>
              <a:rPr lang="ja-JP" altLang="en-US" sz="2000" dirty="0" smtClean="0"/>
              <a:t>やるなら，</a:t>
            </a:r>
            <a:r>
              <a:rPr lang="en-US" altLang="ja-JP" sz="2000" dirty="0" smtClean="0"/>
              <a:t>N-fold</a:t>
            </a:r>
            <a:r>
              <a:rPr lang="ja-JP" altLang="en-US" sz="2000" dirty="0" smtClean="0"/>
              <a:t>の方がいいと思った．</a:t>
            </a:r>
            <a:endParaRPr lang="en-US" altLang="ja-JP" sz="2000" dirty="0" smtClean="0"/>
          </a:p>
          <a:p>
            <a:r>
              <a:rPr kumimoji="1" lang="ja-JP" altLang="en-US" sz="2000" dirty="0" smtClean="0"/>
              <a:t>マルチスケールと言っているが，もしかして，層で畳み込んだことによって小さくしているから？？？？？？？</a:t>
            </a:r>
            <a:endParaRPr kumimoji="1" lang="en-US" altLang="ja-JP" sz="2000" dirty="0" smtClean="0"/>
          </a:p>
          <a:p>
            <a:r>
              <a:rPr lang="ja-JP" altLang="en-US" sz="2000" dirty="0" smtClean="0"/>
              <a:t>それぞれのスケールに対応するネットワークがあるわけではないのか？？？</a:t>
            </a:r>
            <a:endParaRPr kumimoji="1" lang="ja-JP" altLang="en-US" sz="2000" dirty="0"/>
          </a:p>
        </p:txBody>
      </p:sp>
    </p:spTree>
    <p:extLst>
      <p:ext uri="{BB962C8B-B14F-4D97-AF65-F5344CB8AC3E}">
        <p14:creationId xmlns:p14="http://schemas.microsoft.com/office/powerpoint/2010/main" val="24048355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なし</a:t>
            </a:r>
            <a:endParaRPr kumimoji="1" lang="ja-JP" altLang="en-US" dirty="0"/>
          </a:p>
        </p:txBody>
      </p:sp>
    </p:spTree>
    <p:extLst>
      <p:ext uri="{BB962C8B-B14F-4D97-AF65-F5344CB8AC3E}">
        <p14:creationId xmlns:p14="http://schemas.microsoft.com/office/powerpoint/2010/main" val="1976576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Synthesized image</a:t>
            </a:r>
            <a:r>
              <a:rPr kumimoji="1" lang="ja-JP" altLang="en-US" dirty="0" smtClean="0"/>
              <a:t>を既製品を用いてセグメンテーションし，入力の</a:t>
            </a:r>
            <a:r>
              <a:rPr kumimoji="1" lang="en-US" altLang="ja-JP" dirty="0" smtClean="0"/>
              <a:t>semantic map</a:t>
            </a:r>
            <a:r>
              <a:rPr kumimoji="1" lang="ja-JP" altLang="en-US" dirty="0" smtClean="0"/>
              <a:t>との</a:t>
            </a:r>
            <a:r>
              <a:rPr kumimoji="1" lang="en-US" altLang="ja-JP" dirty="0" smtClean="0"/>
              <a:t>IOU</a:t>
            </a:r>
            <a:r>
              <a:rPr kumimoji="1" lang="ja-JP" altLang="en-US" dirty="0" smtClean="0"/>
              <a:t>を測定．</a:t>
            </a:r>
            <a:endParaRPr kumimoji="1" lang="en-US" altLang="ja-JP" dirty="0" smtClean="0"/>
          </a:p>
          <a:p>
            <a:r>
              <a:rPr lang="ja-JP" altLang="en-US" dirty="0" smtClean="0"/>
              <a:t>人による</a:t>
            </a:r>
            <a:r>
              <a:rPr lang="ja-JP" altLang="en-US" dirty="0"/>
              <a:t>主観</a:t>
            </a:r>
            <a:r>
              <a:rPr lang="ja-JP" altLang="en-US" dirty="0" smtClean="0"/>
              <a:t>テストを行った．</a:t>
            </a:r>
            <a:endParaRPr lang="en-US" altLang="ja-JP" dirty="0" smtClean="0"/>
          </a:p>
          <a:p>
            <a:pPr lvl="1"/>
            <a:r>
              <a:rPr kumimoji="1" lang="ja-JP" altLang="en-US" dirty="0"/>
              <a:t>時間</a:t>
            </a:r>
            <a:r>
              <a:rPr kumimoji="1" lang="ja-JP" altLang="en-US" dirty="0" smtClean="0"/>
              <a:t>制限を設けるものと設けないもの．</a:t>
            </a:r>
            <a:endParaRPr kumimoji="1" lang="en-US" altLang="ja-JP" dirty="0" smtClean="0"/>
          </a:p>
          <a:p>
            <a:r>
              <a:rPr lang="en-US" altLang="ja-JP" dirty="0" smtClean="0"/>
              <a:t>Ablation study:</a:t>
            </a:r>
          </a:p>
          <a:p>
            <a:pPr lvl="1"/>
            <a:r>
              <a:rPr kumimoji="1" lang="en-US" altLang="ja-JP" dirty="0" smtClean="0"/>
              <a:t>Loss </a:t>
            </a:r>
          </a:p>
          <a:p>
            <a:pPr lvl="1"/>
            <a:r>
              <a:rPr kumimoji="1" lang="en-US" altLang="ja-JP" dirty="0" smtClean="0"/>
              <a:t>Using instance map</a:t>
            </a:r>
          </a:p>
          <a:p>
            <a:pPr lvl="1"/>
            <a:r>
              <a:rPr lang="en-US" altLang="ja-JP" dirty="0"/>
              <a:t>Analysis of the </a:t>
            </a:r>
            <a:r>
              <a:rPr lang="en-US" altLang="ja-JP" dirty="0" smtClean="0"/>
              <a:t>generator</a:t>
            </a:r>
            <a:endParaRPr kumimoji="1" lang="en-US" altLang="ja-JP" dirty="0" smtClean="0"/>
          </a:p>
          <a:p>
            <a:pPr lvl="1"/>
            <a:r>
              <a:rPr lang="en-US" altLang="ja-JP" dirty="0" smtClean="0"/>
              <a:t>Analysis of the discriminator </a:t>
            </a:r>
            <a:endParaRPr kumimoji="1" lang="ja-JP" altLang="en-US" dirty="0"/>
          </a:p>
        </p:txBody>
      </p:sp>
    </p:spTree>
    <p:extLst>
      <p:ext uri="{BB962C8B-B14F-4D97-AF65-F5344CB8AC3E}">
        <p14:creationId xmlns:p14="http://schemas.microsoft.com/office/powerpoint/2010/main" val="5030539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70000" lnSpcReduction="20000"/>
          </a:bodyPr>
          <a:lstStyle/>
          <a:p>
            <a:r>
              <a:rPr lang="en-US" altLang="ja-JP" dirty="0"/>
              <a:t>Eli </a:t>
            </a:r>
            <a:r>
              <a:rPr lang="en-US" altLang="ja-JP" dirty="0" err="1"/>
              <a:t>Gibsona</a:t>
            </a:r>
            <a:r>
              <a:rPr lang="en-US" altLang="ja-JP" dirty="0"/>
              <a:t>, </a:t>
            </a:r>
            <a:r>
              <a:rPr lang="en-US" altLang="ja-JP" dirty="0" err="1"/>
              <a:t>Wenqi</a:t>
            </a:r>
            <a:r>
              <a:rPr lang="en-US" altLang="ja-JP" dirty="0"/>
              <a:t> Lia, Carole </a:t>
            </a:r>
            <a:r>
              <a:rPr lang="en-US" altLang="ja-JP" dirty="0" err="1"/>
              <a:t>Sudreb</a:t>
            </a:r>
            <a:r>
              <a:rPr lang="en-US" altLang="ja-JP" dirty="0"/>
              <a:t>, Lucas </a:t>
            </a:r>
            <a:r>
              <a:rPr lang="en-US" altLang="ja-JP" dirty="0" err="1"/>
              <a:t>Fidona</a:t>
            </a:r>
            <a:r>
              <a:rPr lang="en-US" altLang="ja-JP" dirty="0"/>
              <a:t>, </a:t>
            </a:r>
            <a:r>
              <a:rPr lang="en-US" altLang="ja-JP" dirty="0" err="1"/>
              <a:t>Dzhoshkun</a:t>
            </a:r>
            <a:r>
              <a:rPr lang="en-US" altLang="ja-JP" dirty="0"/>
              <a:t> </a:t>
            </a:r>
            <a:r>
              <a:rPr lang="en-US" altLang="ja-JP" dirty="0" err="1"/>
              <a:t>I.Shakira</a:t>
            </a:r>
            <a:r>
              <a:rPr lang="en-US" altLang="ja-JP" dirty="0"/>
              <a:t>, </a:t>
            </a:r>
            <a:r>
              <a:rPr lang="en-US" altLang="ja-JP" dirty="0" err="1"/>
              <a:t>Guotai</a:t>
            </a:r>
            <a:r>
              <a:rPr lang="en-US" altLang="ja-JP" dirty="0"/>
              <a:t> </a:t>
            </a:r>
            <a:r>
              <a:rPr lang="en-US" altLang="ja-JP" dirty="0" err="1"/>
              <a:t>Wanga</a:t>
            </a:r>
            <a:r>
              <a:rPr lang="en-US" altLang="ja-JP" dirty="0"/>
              <a:t>, Zach Eaton-</a:t>
            </a:r>
            <a:r>
              <a:rPr lang="en-US" altLang="ja-JP" dirty="0" err="1"/>
              <a:t>Rosenb</a:t>
            </a:r>
            <a:r>
              <a:rPr lang="en-US" altLang="ja-JP" dirty="0"/>
              <a:t>, Robert </a:t>
            </a:r>
            <a:r>
              <a:rPr lang="en-US" altLang="ja-JP" dirty="0" err="1"/>
              <a:t>Grayc</a:t>
            </a:r>
            <a:r>
              <a:rPr lang="en-US" altLang="ja-JP" dirty="0"/>
              <a:t>, Tom </a:t>
            </a:r>
            <a:r>
              <a:rPr lang="en-US" altLang="ja-JP" dirty="0" err="1"/>
              <a:t>Doela,Yipeng</a:t>
            </a:r>
            <a:r>
              <a:rPr lang="en-US" altLang="ja-JP" dirty="0"/>
              <a:t> Hub, Tom </a:t>
            </a:r>
            <a:r>
              <a:rPr lang="en-US" altLang="ja-JP" dirty="0" err="1"/>
              <a:t>Whyntieb</a:t>
            </a:r>
            <a:r>
              <a:rPr lang="en-US" altLang="ja-JP" dirty="0"/>
              <a:t>, </a:t>
            </a:r>
            <a:r>
              <a:rPr lang="en-US" altLang="ja-JP" dirty="0" err="1"/>
              <a:t>Parashkev</a:t>
            </a:r>
            <a:r>
              <a:rPr lang="en-US" altLang="ja-JP" dirty="0"/>
              <a:t> </a:t>
            </a:r>
            <a:r>
              <a:rPr lang="en-US" altLang="ja-JP" dirty="0" err="1"/>
              <a:t>Nachevc</a:t>
            </a:r>
            <a:r>
              <a:rPr lang="en-US" altLang="ja-JP" dirty="0"/>
              <a:t>, Marc </a:t>
            </a:r>
            <a:r>
              <a:rPr lang="en-US" altLang="ja-JP" dirty="0" err="1"/>
              <a:t>Modatb</a:t>
            </a:r>
            <a:r>
              <a:rPr lang="en-US" altLang="ja-JP" dirty="0"/>
              <a:t>, Dean </a:t>
            </a:r>
            <a:r>
              <a:rPr lang="en-US" altLang="ja-JP" dirty="0" err="1"/>
              <a:t>C.Barratta,b</a:t>
            </a:r>
            <a:r>
              <a:rPr lang="en-US" altLang="ja-JP" dirty="0"/>
              <a:t>, </a:t>
            </a:r>
            <a:r>
              <a:rPr lang="en-US" altLang="ja-JP" dirty="0" err="1"/>
              <a:t>Sebastien</a:t>
            </a:r>
            <a:r>
              <a:rPr lang="en-US" altLang="ja-JP" dirty="0"/>
              <a:t> </a:t>
            </a:r>
            <a:r>
              <a:rPr lang="en-US" altLang="ja-JP" dirty="0" err="1"/>
              <a:t>Ourselina</a:t>
            </a:r>
            <a:r>
              <a:rPr lang="en-US" altLang="ja-JP" dirty="0"/>
              <a:t>, M. Jorge </a:t>
            </a:r>
            <a:r>
              <a:rPr lang="en-US" altLang="ja-JP" dirty="0" err="1"/>
              <a:t>Cardosob</a:t>
            </a:r>
            <a:r>
              <a:rPr lang="en-US" altLang="ja-JP" dirty="0"/>
              <a:t>, Tom </a:t>
            </a:r>
            <a:r>
              <a:rPr lang="en-US" altLang="ja-JP" dirty="0" err="1" smtClean="0"/>
              <a:t>Vercauterena</a:t>
            </a:r>
            <a:endParaRPr lang="en-US" altLang="ja-JP" dirty="0" smtClean="0"/>
          </a:p>
          <a:p>
            <a:r>
              <a:rPr kumimoji="1" lang="en-US" altLang="ja-JP" dirty="0" err="1" smtClean="0"/>
              <a:t>Segmentaion</a:t>
            </a:r>
            <a:r>
              <a:rPr kumimoji="1" lang="ja-JP" altLang="en-US" dirty="0" err="1" smtClean="0"/>
              <a:t>のとこを</a:t>
            </a:r>
            <a:r>
              <a:rPr kumimoji="1" lang="ja-JP" altLang="en-US" dirty="0" smtClean="0"/>
              <a:t>軽く．．．（</a:t>
            </a:r>
            <a:r>
              <a:rPr kumimoji="1" lang="en-US" altLang="ja-JP" dirty="0" smtClean="0"/>
              <a:t>2018-2-23</a:t>
            </a:r>
            <a:r>
              <a:rPr kumimoji="1" lang="ja-JP" altLang="en-US" dirty="0" smtClean="0"/>
              <a:t>）</a:t>
            </a:r>
            <a:endParaRPr kumimoji="1" lang="ja-JP" altLang="en-US" dirty="0"/>
          </a:p>
        </p:txBody>
      </p:sp>
      <p:sp>
        <p:nvSpPr>
          <p:cNvPr id="3" name="タイトル 2"/>
          <p:cNvSpPr>
            <a:spLocks noGrp="1"/>
          </p:cNvSpPr>
          <p:nvPr>
            <p:ph type="ctrTitle"/>
          </p:nvPr>
        </p:nvSpPr>
        <p:spPr/>
        <p:txBody>
          <a:bodyPr/>
          <a:lstStyle/>
          <a:p>
            <a:r>
              <a:rPr lang="en-US" altLang="ja-JP" dirty="0" err="1"/>
              <a:t>NiftyNet</a:t>
            </a:r>
            <a:r>
              <a:rPr lang="en-US" altLang="ja-JP" dirty="0"/>
              <a:t>: a deep-learning platform for medical imaging</a:t>
            </a:r>
            <a:endParaRPr kumimoji="1" lang="ja-JP" altLang="en-US" dirty="0"/>
          </a:p>
        </p:txBody>
      </p:sp>
    </p:spTree>
    <p:extLst>
      <p:ext uri="{BB962C8B-B14F-4D97-AF65-F5344CB8AC3E}">
        <p14:creationId xmlns:p14="http://schemas.microsoft.com/office/powerpoint/2010/main" val="686471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000" dirty="0" smtClean="0"/>
              <a:t>医用画像での</a:t>
            </a:r>
            <a:r>
              <a:rPr lang="en-US" altLang="ja-JP" sz="2000" dirty="0" smtClean="0"/>
              <a:t>deep learning</a:t>
            </a:r>
            <a:r>
              <a:rPr lang="ja-JP" altLang="en-US" sz="2000" dirty="0" smtClean="0"/>
              <a:t>のための</a:t>
            </a:r>
            <a:r>
              <a:rPr lang="en-US" altLang="ja-JP" sz="2000" dirty="0" smtClean="0"/>
              <a:t>open source </a:t>
            </a:r>
            <a:r>
              <a:rPr lang="en-US" altLang="ja-JP" sz="2000" dirty="0" err="1" smtClean="0"/>
              <a:t>NiftyNet</a:t>
            </a:r>
            <a:r>
              <a:rPr lang="ja-JP" altLang="en-US" sz="2000" dirty="0" smtClean="0"/>
              <a:t>を公開</a:t>
            </a:r>
            <a:endParaRPr lang="en-US" altLang="ja-JP" sz="2000" dirty="0" smtClean="0"/>
          </a:p>
          <a:p>
            <a:r>
              <a:rPr kumimoji="1" lang="en-US" altLang="ja-JP" sz="2000" dirty="0" smtClean="0"/>
              <a:t>CT</a:t>
            </a:r>
            <a:r>
              <a:rPr kumimoji="1" lang="ja-JP" altLang="en-US" sz="2000" dirty="0" smtClean="0"/>
              <a:t>から複数臓器セグメンテーション</a:t>
            </a:r>
            <a:endParaRPr kumimoji="1" lang="en-US" altLang="ja-JP" sz="2000" dirty="0" smtClean="0"/>
          </a:p>
          <a:p>
            <a:r>
              <a:rPr lang="ja-JP" altLang="en-US" sz="2000" dirty="0" smtClean="0"/>
              <a:t>脳の</a:t>
            </a:r>
            <a:r>
              <a:rPr lang="en-US" altLang="ja-JP" sz="2000" dirty="0" smtClean="0"/>
              <a:t>MRI</a:t>
            </a:r>
            <a:r>
              <a:rPr lang="ja-JP" altLang="en-US" sz="2000" dirty="0" smtClean="0"/>
              <a:t>から</a:t>
            </a:r>
            <a:r>
              <a:rPr lang="en-US" altLang="ja-JP" sz="2000" dirty="0" smtClean="0"/>
              <a:t>CT attention map</a:t>
            </a:r>
            <a:r>
              <a:rPr lang="ja-JP" altLang="en-US" sz="2000" dirty="0" smtClean="0"/>
              <a:t>を予測する画像回帰</a:t>
            </a:r>
            <a:endParaRPr lang="en-US" altLang="ja-JP" sz="2000" dirty="0" smtClean="0"/>
          </a:p>
          <a:p>
            <a:r>
              <a:rPr kumimoji="1" lang="ja-JP" altLang="en-US" sz="2000" dirty="0" smtClean="0"/>
              <a:t>特定の解剖ポーズのためのシミュレートされた超音波画像の生成</a:t>
            </a:r>
            <a:endParaRPr kumimoji="1" lang="en-US" altLang="ja-JP" sz="2000" dirty="0" smtClean="0"/>
          </a:p>
          <a:p>
            <a:endParaRPr lang="en-US" altLang="ja-JP" sz="2000" dirty="0"/>
          </a:p>
          <a:p>
            <a:r>
              <a:rPr kumimoji="1" lang="ja-JP" altLang="en-US" sz="2000" dirty="0" smtClean="0"/>
              <a:t>画像</a:t>
            </a:r>
            <a:r>
              <a:rPr kumimoji="1" lang="en-US" altLang="ja-JP" sz="2000" dirty="0" err="1" smtClean="0"/>
              <a:t>segmentaion</a:t>
            </a:r>
            <a:endParaRPr kumimoji="1" lang="en-US" altLang="ja-JP" sz="2000" dirty="0" smtClean="0"/>
          </a:p>
          <a:p>
            <a:r>
              <a:rPr lang="ja-JP" altLang="en-US" sz="2000" dirty="0" smtClean="0"/>
              <a:t>画像</a:t>
            </a:r>
            <a:r>
              <a:rPr lang="en-US" altLang="ja-JP" sz="2000" dirty="0" smtClean="0"/>
              <a:t>regression</a:t>
            </a:r>
          </a:p>
          <a:p>
            <a:r>
              <a:rPr kumimoji="1" lang="en-US" altLang="ja-JP" sz="2000" dirty="0" smtClean="0"/>
              <a:t>AE</a:t>
            </a:r>
            <a:r>
              <a:rPr kumimoji="1" lang="ja-JP" altLang="en-US" sz="2000" dirty="0" smtClean="0"/>
              <a:t>を使ったモデル表現</a:t>
            </a:r>
            <a:endParaRPr kumimoji="1" lang="en-US" altLang="ja-JP" sz="2000" dirty="0" smtClean="0"/>
          </a:p>
          <a:p>
            <a:r>
              <a:rPr lang="en-US" altLang="ja-JP" sz="2000" dirty="0" smtClean="0"/>
              <a:t>AE</a:t>
            </a:r>
            <a:r>
              <a:rPr lang="ja-JP" altLang="en-US" sz="2000" dirty="0" smtClean="0"/>
              <a:t>と</a:t>
            </a:r>
            <a:r>
              <a:rPr lang="en-US" altLang="ja-JP" sz="2000" dirty="0" smtClean="0"/>
              <a:t>GANs</a:t>
            </a:r>
            <a:r>
              <a:rPr lang="ja-JP" altLang="en-US" sz="2000" dirty="0" smtClean="0"/>
              <a:t>を使った画像生成</a:t>
            </a:r>
            <a:endParaRPr kumimoji="1" lang="ja-JP" altLang="en-US" sz="2000" dirty="0"/>
          </a:p>
        </p:txBody>
      </p:sp>
    </p:spTree>
    <p:extLst>
      <p:ext uri="{BB962C8B-B14F-4D97-AF65-F5344CB8AC3E}">
        <p14:creationId xmlns:p14="http://schemas.microsoft.com/office/powerpoint/2010/main" val="18579395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先行研究たちをまとめたもの</a:t>
            </a:r>
            <a:endParaRPr kumimoji="1" lang="en-US" altLang="ja-JP" dirty="0" smtClean="0"/>
          </a:p>
          <a:p>
            <a:r>
              <a:rPr lang="ja-JP" altLang="en-US" dirty="0" smtClean="0"/>
              <a:t>確立された</a:t>
            </a:r>
            <a:r>
              <a:rPr lang="en-US" altLang="ja-JP" dirty="0" smtClean="0"/>
              <a:t>DL</a:t>
            </a:r>
            <a:r>
              <a:rPr lang="ja-JP" altLang="en-US" dirty="0" smtClean="0"/>
              <a:t>プラットフォームは柔軟であるが，医用画像解析のための特定の機能を提供しておらず，この領域のアプリケーションに適用させるためにはかなりの実装作業が必要である．</a:t>
            </a:r>
            <a:endParaRPr lang="en-US" altLang="ja-JP" dirty="0" smtClean="0"/>
          </a:p>
          <a:p>
            <a:r>
              <a:rPr kumimoji="1" lang="ja-JP" altLang="en-US" dirty="0" smtClean="0"/>
              <a:t>その結果，多くの研究グループで開発された互換性のないインフラとかなりの</a:t>
            </a:r>
            <a:r>
              <a:rPr kumimoji="1" lang="en-US" altLang="ja-JP" dirty="0" smtClean="0"/>
              <a:t>2</a:t>
            </a:r>
            <a:r>
              <a:rPr kumimoji="1" lang="ja-JP" altLang="en-US" dirty="0" smtClean="0"/>
              <a:t>度手間が存在している．</a:t>
            </a:r>
            <a:endParaRPr kumimoji="1" lang="en-US" altLang="ja-JP" dirty="0" smtClean="0"/>
          </a:p>
          <a:p>
            <a:r>
              <a:rPr lang="ja-JP" altLang="en-US" dirty="0" smtClean="0"/>
              <a:t>これをなくそう</a:t>
            </a:r>
            <a:r>
              <a:rPr lang="ja-JP" altLang="en-US" dirty="0" err="1" smtClean="0"/>
              <a:t>て</a:t>
            </a:r>
            <a:r>
              <a:rPr lang="ja-JP" altLang="en-US" dirty="0" smtClean="0"/>
              <a:t>きな～～～～～</a:t>
            </a:r>
            <a:endParaRPr kumimoji="1" lang="ja-JP" altLang="en-US" dirty="0"/>
          </a:p>
        </p:txBody>
      </p:sp>
    </p:spTree>
    <p:extLst>
      <p:ext uri="{BB962C8B-B14F-4D97-AF65-F5344CB8AC3E}">
        <p14:creationId xmlns:p14="http://schemas.microsoft.com/office/powerpoint/2010/main" val="9688941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Segmentaion</a:t>
            </a:r>
            <a:r>
              <a:rPr kumimoji="1" lang="ja-JP" altLang="en-US" sz="2000" dirty="0" err="1" smtClean="0"/>
              <a:t>だけにつ</a:t>
            </a:r>
            <a:r>
              <a:rPr kumimoji="1" lang="ja-JP" altLang="en-US" sz="2000" dirty="0" smtClean="0"/>
              <a:t>いて</a:t>
            </a:r>
            <a:endParaRPr kumimoji="1" lang="en-US" altLang="ja-JP" sz="2000" dirty="0" smtClean="0"/>
          </a:p>
          <a:p>
            <a:r>
              <a:rPr lang="en-US" altLang="ja-JP" sz="2000" dirty="0" err="1" smtClean="0"/>
              <a:t>Unet</a:t>
            </a:r>
            <a:endParaRPr lang="en-US" altLang="ja-JP" sz="2000" dirty="0" smtClean="0"/>
          </a:p>
          <a:p>
            <a:r>
              <a:rPr lang="en-US" altLang="ja-JP" sz="2000" dirty="0"/>
              <a:t>C</a:t>
            </a:r>
            <a:r>
              <a:rPr lang="ja-JP" altLang="en-US" sz="2000" dirty="0" err="1"/>
              <a:t>，</a:t>
            </a:r>
            <a:r>
              <a:rPr lang="ja-JP" altLang="en-US" sz="2000" dirty="0"/>
              <a:t> </a:t>
            </a:r>
            <a:r>
              <a:rPr lang="en-US" altLang="ja-JP" sz="2000" dirty="0" err="1"/>
              <a:t>i</a:t>
            </a:r>
            <a:r>
              <a:rPr lang="ja-JP" altLang="en-US" sz="2000" dirty="0" err="1"/>
              <a:t>，</a:t>
            </a:r>
            <a:r>
              <a:rPr lang="en-US" altLang="ja-JP" sz="2000" dirty="0" err="1"/>
              <a:t>cek</a:t>
            </a:r>
            <a:r>
              <a:rPr lang="en-US" altLang="ja-JP" sz="2000" dirty="0"/>
              <a:t>, O., </a:t>
            </a:r>
            <a:r>
              <a:rPr lang="en-US" altLang="ja-JP" sz="2000" dirty="0" err="1"/>
              <a:t>Abdulkadir</a:t>
            </a:r>
            <a:r>
              <a:rPr lang="en-US" altLang="ja-JP" sz="2000" dirty="0"/>
              <a:t>, A., </a:t>
            </a:r>
            <a:r>
              <a:rPr lang="en-US" altLang="ja-JP" sz="2000" dirty="0" err="1"/>
              <a:t>Lienkamp</a:t>
            </a:r>
            <a:r>
              <a:rPr lang="en-US" altLang="ja-JP" sz="2000" dirty="0"/>
              <a:t>, S.S., </a:t>
            </a:r>
            <a:r>
              <a:rPr lang="en-US" altLang="ja-JP" sz="2000" dirty="0" err="1"/>
              <a:t>Brox</a:t>
            </a:r>
            <a:r>
              <a:rPr lang="en-US" altLang="ja-JP" sz="2000" dirty="0"/>
              <a:t>, T., </a:t>
            </a:r>
            <a:r>
              <a:rPr lang="en-US" altLang="ja-JP" sz="2000" dirty="0" err="1"/>
              <a:t>Ronneberger</a:t>
            </a:r>
            <a:r>
              <a:rPr lang="en-US" altLang="ja-JP" sz="2000" dirty="0"/>
              <a:t>, O., 2016. 3D U-net: learning dense volumetric segmentation from sparse annotation, in: MICCAI, Springer. pp. 424-432.</a:t>
            </a:r>
            <a:endParaRPr lang="en-US" altLang="ja-JP" sz="2000" dirty="0" smtClean="0"/>
          </a:p>
          <a:p>
            <a:r>
              <a:rPr kumimoji="1" lang="en-US" altLang="ja-JP" sz="2000" dirty="0" err="1" smtClean="0"/>
              <a:t>Vnet</a:t>
            </a:r>
            <a:endParaRPr kumimoji="1" lang="en-US" altLang="ja-JP" sz="2000" dirty="0" smtClean="0"/>
          </a:p>
          <a:p>
            <a:r>
              <a:rPr lang="en-US" altLang="ja-JP" sz="2000" dirty="0" err="1"/>
              <a:t>Milletari</a:t>
            </a:r>
            <a:r>
              <a:rPr lang="en-US" altLang="ja-JP" sz="2000" dirty="0"/>
              <a:t>, F., </a:t>
            </a:r>
            <a:r>
              <a:rPr lang="en-US" altLang="ja-JP" sz="2000" dirty="0" err="1"/>
              <a:t>Navab</a:t>
            </a:r>
            <a:r>
              <a:rPr lang="en-US" altLang="ja-JP" sz="2000" dirty="0"/>
              <a:t>, N., Ahmadi, S.A., 2016. V-Net: Fully convolutional neural networks for volumetric medical image segmentation, in: Proceedings of the Fourth International Conference on 3D Vision (3DV’16), pp. 565-571.</a:t>
            </a:r>
            <a:endParaRPr kumimoji="1" lang="en-US" altLang="ja-JP" sz="2000" dirty="0" smtClean="0"/>
          </a:p>
          <a:p>
            <a:r>
              <a:rPr lang="en-US" altLang="ja-JP" sz="2000" dirty="0" err="1" smtClean="0"/>
              <a:t>Dense_vnet</a:t>
            </a:r>
            <a:r>
              <a:rPr lang="ja-JP" altLang="en-US" sz="2000" dirty="0" smtClean="0"/>
              <a:t>は</a:t>
            </a:r>
            <a:r>
              <a:rPr lang="en-US" altLang="ja-JP" sz="2000" dirty="0" smtClean="0"/>
              <a:t>CT</a:t>
            </a:r>
            <a:r>
              <a:rPr lang="ja-JP" altLang="en-US" sz="2000" dirty="0" smtClean="0"/>
              <a:t>の複数臓器セグメンテーションに使われている．</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9848226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kumimoji="1" lang="en-US" altLang="ja-JP" sz="2000" dirty="0" smtClean="0"/>
              <a:t>Dense v-net</a:t>
            </a:r>
            <a:r>
              <a:rPr kumimoji="1" lang="ja-JP" altLang="en-US" sz="2000" dirty="0" smtClean="0"/>
              <a:t>でセグメンテーション</a:t>
            </a:r>
            <a:endParaRPr kumimoji="1" lang="en-US" altLang="ja-JP" sz="2000" dirty="0" smtClean="0"/>
          </a:p>
          <a:p>
            <a:r>
              <a:rPr lang="en-US" altLang="ja-JP" sz="2000" dirty="0" err="1"/>
              <a:t>pancreatobiliary</a:t>
            </a:r>
            <a:r>
              <a:rPr lang="en-US" altLang="ja-JP" sz="2000" dirty="0"/>
              <a:t> </a:t>
            </a:r>
            <a:r>
              <a:rPr lang="ja-JP" altLang="en-US" sz="2000" dirty="0"/>
              <a:t> </a:t>
            </a:r>
            <a:r>
              <a:rPr lang="en-US" altLang="ja-JP" sz="2000" dirty="0"/>
              <a:t>interventions</a:t>
            </a:r>
            <a:r>
              <a:rPr lang="ja-JP" altLang="en-US" sz="2000" dirty="0" smtClean="0"/>
              <a:t>：胆膵介入</a:t>
            </a:r>
            <a:endParaRPr lang="en-US" altLang="ja-JP" sz="2000" dirty="0"/>
          </a:p>
          <a:p>
            <a:pPr lvl="1"/>
            <a:r>
              <a:rPr lang="en-US" altLang="ja-JP" sz="1800" dirty="0" smtClean="0"/>
              <a:t>gastrointestinal </a:t>
            </a:r>
            <a:r>
              <a:rPr lang="en-US" altLang="ja-JP" sz="1800" dirty="0"/>
              <a:t>tract </a:t>
            </a:r>
            <a:r>
              <a:rPr lang="ja-JP" altLang="en-US" sz="1800" dirty="0" smtClean="0"/>
              <a:t>：胃腸一筆</a:t>
            </a:r>
            <a:endParaRPr lang="en-US" altLang="ja-JP" sz="1800" dirty="0" smtClean="0"/>
          </a:p>
          <a:p>
            <a:pPr lvl="2"/>
            <a:r>
              <a:rPr lang="en-US" altLang="ja-JP" sz="1400" dirty="0"/>
              <a:t>Esophagus</a:t>
            </a:r>
            <a:r>
              <a:rPr lang="ja-JP" altLang="en-US" sz="1400" dirty="0"/>
              <a:t>：食道</a:t>
            </a:r>
            <a:endParaRPr lang="en-US" altLang="ja-JP" sz="1400" dirty="0"/>
          </a:p>
          <a:p>
            <a:pPr lvl="2"/>
            <a:r>
              <a:rPr lang="en-US" altLang="ja-JP" sz="1400" dirty="0"/>
              <a:t>Stomach </a:t>
            </a:r>
            <a:r>
              <a:rPr lang="ja-JP" altLang="en-US" sz="1400" dirty="0"/>
              <a:t>：</a:t>
            </a:r>
            <a:r>
              <a:rPr lang="ja-JP" altLang="en-US" sz="1400" dirty="0" smtClean="0"/>
              <a:t>胃</a:t>
            </a:r>
            <a:endParaRPr lang="en-US" altLang="ja-JP" sz="1400" dirty="0" smtClean="0"/>
          </a:p>
          <a:p>
            <a:pPr lvl="1"/>
            <a:r>
              <a:rPr lang="en-US" altLang="ja-JP" sz="1800" dirty="0" smtClean="0"/>
              <a:t>Pancreas</a:t>
            </a:r>
            <a:r>
              <a:rPr lang="ja-JP" altLang="en-US" sz="1800" dirty="0" smtClean="0"/>
              <a:t>：膵臓</a:t>
            </a:r>
            <a:endParaRPr lang="en-US" altLang="ja-JP" sz="1800" dirty="0" smtClean="0"/>
          </a:p>
          <a:p>
            <a:pPr lvl="1"/>
            <a:r>
              <a:rPr lang="en-US" altLang="ja-JP" sz="1800" dirty="0" smtClean="0"/>
              <a:t>anatomical </a:t>
            </a:r>
            <a:r>
              <a:rPr lang="en-US" altLang="ja-JP" sz="1800" dirty="0"/>
              <a:t>landmark </a:t>
            </a:r>
            <a:r>
              <a:rPr lang="en-US" altLang="ja-JP" sz="1800" dirty="0" smtClean="0"/>
              <a:t>organs</a:t>
            </a:r>
          </a:p>
          <a:p>
            <a:pPr lvl="2"/>
            <a:r>
              <a:rPr lang="en-US" altLang="ja-JP" sz="1400" dirty="0" smtClean="0"/>
              <a:t>Liver</a:t>
            </a:r>
            <a:r>
              <a:rPr lang="ja-JP" altLang="en-US" sz="1400" dirty="0" smtClean="0"/>
              <a:t>：肝臓</a:t>
            </a:r>
            <a:endParaRPr lang="en-US" altLang="ja-JP" sz="1400" dirty="0" smtClean="0"/>
          </a:p>
          <a:p>
            <a:pPr lvl="2"/>
            <a:r>
              <a:rPr lang="en-US" altLang="ja-JP" sz="1400" dirty="0"/>
              <a:t>left </a:t>
            </a:r>
            <a:r>
              <a:rPr lang="en-US" altLang="ja-JP" sz="1400" dirty="0" smtClean="0"/>
              <a:t>kidney</a:t>
            </a:r>
            <a:r>
              <a:rPr lang="ja-JP" altLang="en-US" sz="1400" dirty="0" smtClean="0"/>
              <a:t>：左腎臓</a:t>
            </a:r>
            <a:endParaRPr lang="en-US" altLang="ja-JP" sz="1400" dirty="0" smtClean="0"/>
          </a:p>
          <a:p>
            <a:pPr lvl="2"/>
            <a:r>
              <a:rPr lang="en-US" altLang="ja-JP" sz="1400" dirty="0"/>
              <a:t>spleen </a:t>
            </a:r>
            <a:r>
              <a:rPr lang="ja-JP" altLang="en-US" sz="1400" dirty="0" smtClean="0"/>
              <a:t>：脾臓</a:t>
            </a:r>
            <a:endParaRPr lang="en-US" altLang="ja-JP" sz="1400" dirty="0" smtClean="0"/>
          </a:p>
          <a:p>
            <a:pPr lvl="2"/>
            <a:r>
              <a:rPr lang="en-US" altLang="ja-JP" sz="1400" dirty="0" smtClean="0"/>
              <a:t>Stomach</a:t>
            </a:r>
            <a:r>
              <a:rPr lang="ja-JP" altLang="en-US" sz="1400" dirty="0" smtClean="0"/>
              <a:t>：胃</a:t>
            </a:r>
            <a:endParaRPr lang="en-US" altLang="ja-JP" sz="1400" dirty="0" smtClean="0"/>
          </a:p>
          <a:p>
            <a:r>
              <a:rPr lang="ja-JP" altLang="en-US" sz="2000" dirty="0"/>
              <a:t>使用</a:t>
            </a:r>
            <a:r>
              <a:rPr lang="ja-JP" altLang="en-US" sz="2000" dirty="0" smtClean="0"/>
              <a:t>したデータセット</a:t>
            </a:r>
            <a:endParaRPr lang="en-US" altLang="ja-JP" sz="2000" dirty="0" smtClean="0"/>
          </a:p>
          <a:p>
            <a:r>
              <a:rPr lang="en-US" altLang="ja-JP" sz="2000" dirty="0" smtClean="0"/>
              <a:t>90</a:t>
            </a:r>
            <a:r>
              <a:rPr lang="ja-JP" altLang="en-US" sz="2000" dirty="0" smtClean="0"/>
              <a:t>体腔</a:t>
            </a:r>
            <a:r>
              <a:rPr lang="en-US" altLang="ja-JP" sz="2000" dirty="0" smtClean="0"/>
              <a:t>CT</a:t>
            </a:r>
          </a:p>
          <a:p>
            <a:r>
              <a:rPr lang="en-US" altLang="ja-JP" sz="2000" dirty="0"/>
              <a:t>Landman, B., Xu, Z., </a:t>
            </a:r>
            <a:r>
              <a:rPr lang="en-US" altLang="ja-JP" sz="2000" dirty="0" err="1"/>
              <a:t>Igelsias</a:t>
            </a:r>
            <a:r>
              <a:rPr lang="en-US" altLang="ja-JP" sz="2000" dirty="0"/>
              <a:t>, J.E., </a:t>
            </a:r>
            <a:r>
              <a:rPr lang="en-US" altLang="ja-JP" sz="2000" dirty="0" err="1"/>
              <a:t>Styner</a:t>
            </a:r>
            <a:r>
              <a:rPr lang="en-US" altLang="ja-JP" sz="2000" dirty="0"/>
              <a:t>, M., </a:t>
            </a:r>
            <a:r>
              <a:rPr lang="en-US" altLang="ja-JP" sz="2000" dirty="0" err="1"/>
              <a:t>Langerak</a:t>
            </a:r>
            <a:r>
              <a:rPr lang="en-US" altLang="ja-JP" sz="2000" dirty="0"/>
              <a:t>, T.R., Klein, A., 2015. Multi-atlas labeling beyond the cranial vault. URL: https://www.synapse. org/#!Synapse:syn3193805, doi:10.7303/syn3193805. accessed July 2017. </a:t>
            </a:r>
            <a:endParaRPr lang="en-US" altLang="ja-JP" sz="2000" dirty="0" smtClean="0"/>
          </a:p>
        </p:txBody>
      </p:sp>
    </p:spTree>
    <p:extLst>
      <p:ext uri="{BB962C8B-B14F-4D97-AF65-F5344CB8AC3E}">
        <p14:creationId xmlns:p14="http://schemas.microsoft.com/office/powerpoint/2010/main" val="1673689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9 fold CV</a:t>
            </a:r>
          </a:p>
          <a:p>
            <a:r>
              <a:rPr kumimoji="1" lang="en-US" altLang="ja-JP" sz="2000" dirty="0" err="1" smtClean="0"/>
              <a:t>Dense_vnet</a:t>
            </a:r>
            <a:r>
              <a:rPr kumimoji="1" lang="ja-JP" altLang="en-US" sz="2000" dirty="0" smtClean="0"/>
              <a:t>で使えるよ</a:t>
            </a:r>
            <a:r>
              <a:rPr kumimoji="1" lang="ja-JP" altLang="en-US" sz="2000" dirty="0" err="1" smtClean="0"/>
              <a:t>ーーー</a:t>
            </a:r>
            <a:endParaRPr kumimoji="1" lang="en-US" altLang="ja-JP" sz="2000" dirty="0" smtClean="0"/>
          </a:p>
          <a:p>
            <a:r>
              <a:rPr lang="en-US" altLang="ja-JP" sz="2000" dirty="0" err="1" smtClean="0"/>
              <a:t>Upsampling</a:t>
            </a:r>
            <a:r>
              <a:rPr lang="ja-JP" altLang="en-US" sz="2000" dirty="0" smtClean="0"/>
              <a:t>は</a:t>
            </a:r>
            <a:r>
              <a:rPr lang="en-US" altLang="ja-JP" sz="2000" dirty="0" smtClean="0"/>
              <a:t>bilinear</a:t>
            </a:r>
          </a:p>
          <a:p>
            <a:r>
              <a:rPr kumimoji="1" lang="ja-JP" altLang="en-US" sz="2000" dirty="0" smtClean="0"/>
              <a:t>ロスは修正された</a:t>
            </a:r>
            <a:r>
              <a:rPr kumimoji="1" lang="en-US" altLang="ja-JP" sz="2000" dirty="0" smtClean="0"/>
              <a:t>Dice loss</a:t>
            </a:r>
          </a:p>
          <a:p>
            <a:r>
              <a:rPr lang="ja-JP" altLang="en-US" sz="2000" dirty="0" smtClean="0"/>
              <a:t>クラスの不均衡を軽減するために追加のヒンジロスを持っている</a:t>
            </a:r>
            <a:endParaRPr lang="en-US" altLang="ja-JP" sz="2000" dirty="0" smtClean="0"/>
          </a:p>
          <a:p>
            <a:r>
              <a:rPr lang="ja-JP" altLang="en-US" sz="2000" dirty="0" smtClean="0"/>
              <a:t>全体画像において</a:t>
            </a:r>
            <a:r>
              <a:rPr lang="en-US" altLang="ja-JP" sz="2000" dirty="0" smtClean="0"/>
              <a:t>3000iterations</a:t>
            </a:r>
            <a:r>
              <a:rPr lang="ja-JP" altLang="en-US" sz="2000" dirty="0" smtClean="0"/>
              <a:t>で，そのときランダムな空間的</a:t>
            </a:r>
            <a:r>
              <a:rPr lang="en-US" altLang="ja-JP" sz="2000" dirty="0" smtClean="0"/>
              <a:t>affine</a:t>
            </a:r>
            <a:r>
              <a:rPr lang="ja-JP" altLang="en-US" sz="2000" dirty="0" smtClean="0"/>
              <a:t>の</a:t>
            </a:r>
            <a:r>
              <a:rPr lang="en-US" altLang="ja-JP" sz="2000" dirty="0" smtClean="0"/>
              <a:t>Augmentations</a:t>
            </a:r>
            <a:r>
              <a:rPr lang="ja-JP" altLang="en-US" sz="2000" dirty="0" smtClean="0"/>
              <a:t>が行われる．</a:t>
            </a:r>
            <a:endParaRPr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21043" y="4437112"/>
            <a:ext cx="4259238" cy="2187021"/>
          </a:xfrm>
          <a:prstGeom prst="rect">
            <a:avLst/>
          </a:prstGeom>
        </p:spPr>
      </p:pic>
      <p:pic>
        <p:nvPicPr>
          <p:cNvPr id="5" name="図 4"/>
          <p:cNvPicPr>
            <a:picLocks noChangeAspect="1"/>
          </p:cNvPicPr>
          <p:nvPr/>
        </p:nvPicPr>
        <p:blipFill>
          <a:blip r:embed="rId3"/>
          <a:stretch>
            <a:fillRect/>
          </a:stretch>
        </p:blipFill>
        <p:spPr>
          <a:xfrm>
            <a:off x="5076056" y="4389884"/>
            <a:ext cx="3985980" cy="3259832"/>
          </a:xfrm>
          <a:prstGeom prst="rect">
            <a:avLst/>
          </a:prstGeom>
        </p:spPr>
      </p:pic>
      <p:sp>
        <p:nvSpPr>
          <p:cNvPr id="6" name="正方形/長方形 5"/>
          <p:cNvSpPr/>
          <p:nvPr/>
        </p:nvSpPr>
        <p:spPr>
          <a:xfrm>
            <a:off x="8316416" y="5530622"/>
            <a:ext cx="3243196" cy="646331"/>
          </a:xfrm>
          <a:prstGeom prst="rect">
            <a:avLst/>
          </a:prstGeom>
          <a:solidFill>
            <a:schemeClr val="bg1"/>
          </a:solidFill>
        </p:spPr>
        <p:txBody>
          <a:bodyPr wrap="none">
            <a:spAutoFit/>
          </a:bodyPr>
          <a:lstStyle/>
          <a:p>
            <a:r>
              <a:rPr lang="ja-JP" altLang="en-US" dirty="0" smtClean="0"/>
              <a:t>中央値に最も近い</a:t>
            </a:r>
            <a:r>
              <a:rPr lang="en-US" altLang="ja-JP" dirty="0" smtClean="0"/>
              <a:t>Dice score</a:t>
            </a:r>
            <a:r>
              <a:rPr lang="ja-JP" altLang="en-US" dirty="0" smtClean="0"/>
              <a:t>を</a:t>
            </a:r>
            <a:endParaRPr lang="en-US" altLang="ja-JP" dirty="0" smtClean="0"/>
          </a:p>
          <a:p>
            <a:r>
              <a:rPr lang="ja-JP" altLang="en-US" dirty="0" smtClean="0"/>
              <a:t>持つセグメンテーション結果</a:t>
            </a:r>
            <a:endParaRPr lang="ja-JP" altLang="en-US" dirty="0"/>
          </a:p>
        </p:txBody>
      </p:sp>
    </p:spTree>
    <p:extLst>
      <p:ext uri="{BB962C8B-B14F-4D97-AF65-F5344CB8AC3E}">
        <p14:creationId xmlns:p14="http://schemas.microsoft.com/office/powerpoint/2010/main" val="36691876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素晴らしい</a:t>
            </a:r>
            <a:endParaRPr kumimoji="1" lang="ja-JP" altLang="en-US" dirty="0"/>
          </a:p>
        </p:txBody>
      </p:sp>
    </p:spTree>
    <p:extLst>
      <p:ext uri="{BB962C8B-B14F-4D97-AF65-F5344CB8AC3E}">
        <p14:creationId xmlns:p14="http://schemas.microsoft.com/office/powerpoint/2010/main" val="3249042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sz="2000" dirty="0"/>
              <a:t>Gibson, E., </a:t>
            </a:r>
            <a:r>
              <a:rPr lang="en-US" altLang="ja-JP" sz="2000" dirty="0" err="1"/>
              <a:t>Giganti</a:t>
            </a:r>
            <a:r>
              <a:rPr lang="en-US" altLang="ja-JP" sz="2000" dirty="0"/>
              <a:t>, F., Hu, Y., </a:t>
            </a:r>
            <a:r>
              <a:rPr lang="en-US" altLang="ja-JP" sz="2000" dirty="0" err="1"/>
              <a:t>Bonmati</a:t>
            </a:r>
            <a:r>
              <a:rPr lang="en-US" altLang="ja-JP" sz="2000" dirty="0"/>
              <a:t>, E., </a:t>
            </a:r>
            <a:r>
              <a:rPr lang="en-US" altLang="ja-JP" sz="2000" dirty="0" err="1"/>
              <a:t>Bandula</a:t>
            </a:r>
            <a:r>
              <a:rPr lang="en-US" altLang="ja-JP" sz="2000" dirty="0"/>
              <a:t>, S., </a:t>
            </a:r>
            <a:r>
              <a:rPr lang="en-US" altLang="ja-JP" sz="2000" dirty="0" err="1"/>
              <a:t>Gurusamy</a:t>
            </a:r>
            <a:r>
              <a:rPr lang="en-US" altLang="ja-JP" sz="2000" dirty="0"/>
              <a:t>, </a:t>
            </a:r>
            <a:r>
              <a:rPr lang="en-US" altLang="ja-JP" sz="2000" dirty="0" err="1"/>
              <a:t>K.,Davidson</a:t>
            </a:r>
            <a:r>
              <a:rPr lang="en-US" altLang="ja-JP" sz="2000" dirty="0"/>
              <a:t>, B., Pereira, S.P., Clarkson, M.J., Barratt, D.C., 2017a. Automatic multi-organ segmentation on abdominal CT with dense v-networks. IEEE Transactions on Medical Imaging Submitted</a:t>
            </a:r>
            <a:r>
              <a:rPr lang="en-US" altLang="ja-JP" sz="2000" dirty="0" smtClean="0"/>
              <a:t>.</a:t>
            </a:r>
          </a:p>
          <a:p>
            <a:r>
              <a:rPr kumimoji="1" lang="en-US" altLang="ja-JP" sz="2000" dirty="0" err="1" smtClean="0"/>
              <a:t>Segmentaion</a:t>
            </a:r>
            <a:r>
              <a:rPr kumimoji="1" lang="ja-JP" altLang="en-US" sz="2000" dirty="0" smtClean="0"/>
              <a:t>に使ったやつ</a:t>
            </a:r>
            <a:endParaRPr kumimoji="1" lang="ja-JP" altLang="en-US" sz="2000" dirty="0"/>
          </a:p>
        </p:txBody>
      </p:sp>
    </p:spTree>
    <p:extLst>
      <p:ext uri="{BB962C8B-B14F-4D97-AF65-F5344CB8AC3E}">
        <p14:creationId xmlns:p14="http://schemas.microsoft.com/office/powerpoint/2010/main" val="3379178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fontScale="70000" lnSpcReduction="20000"/>
          </a:bodyPr>
          <a:lstStyle/>
          <a:p>
            <a:r>
              <a:rPr lang="en-US" altLang="ja-JP" dirty="0"/>
              <a:t>Eli Gibson, Francesco </a:t>
            </a:r>
            <a:r>
              <a:rPr lang="en-US" altLang="ja-JP" dirty="0" err="1"/>
              <a:t>Giganti</a:t>
            </a:r>
            <a:r>
              <a:rPr lang="en-US" altLang="ja-JP" dirty="0"/>
              <a:t>, </a:t>
            </a:r>
            <a:r>
              <a:rPr lang="en-US" altLang="ja-JP" dirty="0" err="1"/>
              <a:t>Yipeng</a:t>
            </a:r>
            <a:r>
              <a:rPr lang="en-US" altLang="ja-JP" dirty="0"/>
              <a:t> Hu, Ester </a:t>
            </a:r>
            <a:r>
              <a:rPr lang="en-US" altLang="ja-JP" dirty="0" err="1"/>
              <a:t>Bonmati</a:t>
            </a:r>
            <a:r>
              <a:rPr lang="en-US" altLang="ja-JP" dirty="0"/>
              <a:t>, Steve </a:t>
            </a:r>
            <a:r>
              <a:rPr lang="en-US" altLang="ja-JP" dirty="0" err="1"/>
              <a:t>Bandulak</a:t>
            </a:r>
            <a:r>
              <a:rPr lang="en-US" altLang="ja-JP" dirty="0"/>
              <a:t>, </a:t>
            </a:r>
            <a:r>
              <a:rPr lang="en-US" altLang="ja-JP" dirty="0" err="1"/>
              <a:t>Kurinchi</a:t>
            </a:r>
            <a:r>
              <a:rPr lang="en-US" altLang="ja-JP" dirty="0"/>
              <a:t> </a:t>
            </a:r>
            <a:r>
              <a:rPr lang="en-US" altLang="ja-JP" dirty="0" err="1"/>
              <a:t>Gurusamy,Brian</a:t>
            </a:r>
            <a:r>
              <a:rPr lang="en-US" altLang="ja-JP" dirty="0"/>
              <a:t> Davidson, Stephen P. Pereira, Matthew J. Clarkson, and Dean C. </a:t>
            </a:r>
            <a:r>
              <a:rPr lang="en-US" altLang="ja-JP" dirty="0" smtClean="0"/>
              <a:t>Barratt</a:t>
            </a:r>
          </a:p>
          <a:p>
            <a:r>
              <a:rPr kumimoji="1" lang="en-US" altLang="ja-JP" dirty="0" smtClean="0"/>
              <a:t>Finish Reading : 20180227</a:t>
            </a:r>
          </a:p>
          <a:p>
            <a:r>
              <a:rPr lang="ja-JP" altLang="en-US" dirty="0" smtClean="0"/>
              <a:t>よくわから</a:t>
            </a:r>
            <a:r>
              <a:rPr lang="ja-JP" altLang="en-US" dirty="0"/>
              <a:t>ん</a:t>
            </a:r>
            <a:endParaRPr kumimoji="1" lang="ja-JP" altLang="en-US" dirty="0"/>
          </a:p>
        </p:txBody>
      </p:sp>
      <p:sp>
        <p:nvSpPr>
          <p:cNvPr id="3" name="タイトル 2"/>
          <p:cNvSpPr>
            <a:spLocks noGrp="1"/>
          </p:cNvSpPr>
          <p:nvPr>
            <p:ph type="ctrTitle"/>
          </p:nvPr>
        </p:nvSpPr>
        <p:spPr/>
        <p:txBody>
          <a:bodyPr>
            <a:normAutofit fontScale="90000"/>
          </a:bodyPr>
          <a:lstStyle/>
          <a:p>
            <a:r>
              <a:rPr lang="en-US" altLang="ja-JP" dirty="0"/>
              <a:t>Automatic Multi-organ Segmentation on Abdominal CT with Dense V-networks</a:t>
            </a:r>
            <a:endParaRPr kumimoji="1" lang="ja-JP" altLang="en-US" dirty="0"/>
          </a:p>
        </p:txBody>
      </p:sp>
    </p:spTree>
    <p:extLst>
      <p:ext uri="{BB962C8B-B14F-4D97-AF65-F5344CB8AC3E}">
        <p14:creationId xmlns:p14="http://schemas.microsoft.com/office/powerpoint/2010/main" val="11825020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位置合わせを必要としない</a:t>
            </a:r>
            <a:r>
              <a:rPr kumimoji="1" lang="en-US" altLang="ja-JP" sz="2000" dirty="0" smtClean="0"/>
              <a:t>deep learning </a:t>
            </a:r>
            <a:r>
              <a:rPr kumimoji="1" lang="ja-JP" altLang="en-US" sz="2000" dirty="0" smtClean="0"/>
              <a:t>ベースの</a:t>
            </a:r>
            <a:r>
              <a:rPr kumimoji="1" lang="en-US" altLang="ja-JP" sz="2000" dirty="0" smtClean="0"/>
              <a:t>segmentation</a:t>
            </a:r>
            <a:r>
              <a:rPr kumimoji="1" lang="ja-JP" altLang="en-US" sz="2000" dirty="0" smtClean="0"/>
              <a:t>アルゴリズム</a:t>
            </a:r>
            <a:endParaRPr kumimoji="1" lang="en-US" altLang="ja-JP" sz="2000" dirty="0" smtClean="0"/>
          </a:p>
          <a:p>
            <a:r>
              <a:rPr lang="en-US" altLang="ja-JP" sz="2000" dirty="0" smtClean="0"/>
              <a:t>8</a:t>
            </a:r>
            <a:r>
              <a:rPr lang="ja-JP" altLang="en-US" sz="2000" dirty="0" smtClean="0"/>
              <a:t>個の臓器</a:t>
            </a:r>
            <a:endParaRPr lang="en-US" altLang="ja-JP" sz="2000" dirty="0" smtClean="0"/>
          </a:p>
          <a:p>
            <a:pPr lvl="1"/>
            <a:r>
              <a:rPr lang="en-US" altLang="ja-JP" sz="1800" dirty="0" smtClean="0"/>
              <a:t>esophagus:</a:t>
            </a:r>
            <a:r>
              <a:rPr lang="ja-JP" altLang="en-US" sz="1800" dirty="0" smtClean="0"/>
              <a:t>食道</a:t>
            </a:r>
            <a:endParaRPr lang="en-US" altLang="ja-JP" sz="1800" dirty="0" smtClean="0"/>
          </a:p>
          <a:p>
            <a:pPr lvl="1"/>
            <a:r>
              <a:rPr lang="en-US" altLang="ja-JP" sz="1800" dirty="0" smtClean="0"/>
              <a:t>Stomach</a:t>
            </a:r>
            <a:r>
              <a:rPr lang="ja-JP" altLang="en-US" sz="1800" dirty="0" smtClean="0"/>
              <a:t>：胃</a:t>
            </a:r>
            <a:endParaRPr lang="en-US" altLang="ja-JP" sz="1800" dirty="0" smtClean="0"/>
          </a:p>
          <a:p>
            <a:pPr lvl="1"/>
            <a:r>
              <a:rPr lang="en-US" altLang="ja-JP" sz="1800" dirty="0" smtClean="0"/>
              <a:t>Duodenum</a:t>
            </a:r>
            <a:r>
              <a:rPr lang="ja-JP" altLang="en-US" sz="1800" dirty="0" smtClean="0"/>
              <a:t>：</a:t>
            </a:r>
            <a:r>
              <a:rPr lang="en-US" altLang="ja-JP" sz="1800" dirty="0" smtClean="0"/>
              <a:t>12</a:t>
            </a:r>
            <a:r>
              <a:rPr lang="ja-JP" altLang="en-US" sz="1800" dirty="0" smtClean="0"/>
              <a:t>指腸</a:t>
            </a:r>
            <a:endParaRPr lang="en-US" altLang="ja-JP" sz="1800" dirty="0" smtClean="0"/>
          </a:p>
          <a:p>
            <a:pPr lvl="1"/>
            <a:r>
              <a:rPr lang="en-US" altLang="ja-JP" sz="1800" dirty="0" smtClean="0"/>
              <a:t>Liver</a:t>
            </a:r>
            <a:r>
              <a:rPr lang="ja-JP" altLang="en-US" sz="1800" dirty="0" smtClean="0"/>
              <a:t>：肝臓</a:t>
            </a:r>
            <a:endParaRPr lang="en-US" altLang="ja-JP" sz="1800" dirty="0" smtClean="0"/>
          </a:p>
          <a:p>
            <a:pPr lvl="1"/>
            <a:r>
              <a:rPr lang="en-US" altLang="ja-JP" sz="1800" dirty="0" smtClean="0"/>
              <a:t>Spleen</a:t>
            </a:r>
            <a:r>
              <a:rPr lang="ja-JP" altLang="en-US" sz="1800" dirty="0" smtClean="0"/>
              <a:t>：脾臓</a:t>
            </a:r>
            <a:endParaRPr lang="en-US" altLang="ja-JP" sz="1800" dirty="0" smtClean="0"/>
          </a:p>
          <a:p>
            <a:pPr lvl="1"/>
            <a:r>
              <a:rPr lang="en-US" altLang="ja-JP" sz="1800" dirty="0"/>
              <a:t>left </a:t>
            </a:r>
            <a:r>
              <a:rPr lang="en-US" altLang="ja-JP" sz="1800" dirty="0" smtClean="0"/>
              <a:t>kidney</a:t>
            </a:r>
            <a:r>
              <a:rPr lang="ja-JP" altLang="en-US" sz="1800" dirty="0" smtClean="0"/>
              <a:t>：左腎臓</a:t>
            </a:r>
            <a:endParaRPr lang="en-US" altLang="ja-JP" sz="1800" dirty="0" smtClean="0"/>
          </a:p>
          <a:p>
            <a:pPr lvl="1"/>
            <a:r>
              <a:rPr lang="en-US" altLang="ja-JP" sz="1800" dirty="0" smtClean="0"/>
              <a:t>Gallbladder</a:t>
            </a:r>
            <a:r>
              <a:rPr lang="ja-JP" altLang="en-US" sz="1800" dirty="0" smtClean="0"/>
              <a:t>：胆嚢</a:t>
            </a:r>
            <a:endParaRPr lang="en-US" altLang="ja-JP" sz="1800" dirty="0" smtClean="0"/>
          </a:p>
          <a:p>
            <a:pPr lvl="1"/>
            <a:r>
              <a:rPr lang="en-US" altLang="ja-JP" sz="1800" dirty="0" smtClean="0"/>
              <a:t>Pancreatic</a:t>
            </a:r>
            <a:r>
              <a:rPr lang="ja-JP" altLang="en-US" sz="1800" dirty="0" smtClean="0"/>
              <a:t>：膵臓</a:t>
            </a:r>
            <a:endParaRPr lang="en-US" altLang="ja-JP" sz="1800" dirty="0" smtClean="0"/>
          </a:p>
          <a:p>
            <a:r>
              <a:rPr lang="ja-JP" altLang="en-US" sz="2000" dirty="0" smtClean="0"/>
              <a:t>ムズイ</a:t>
            </a:r>
            <a:r>
              <a:rPr lang="ja-JP" altLang="en-US" sz="2000" dirty="0" err="1" smtClean="0"/>
              <a:t>いいいい</a:t>
            </a:r>
            <a:endParaRPr lang="en-US" altLang="ja-JP" sz="2000" dirty="0"/>
          </a:p>
        </p:txBody>
      </p:sp>
    </p:spTree>
    <p:extLst>
      <p:ext uri="{BB962C8B-B14F-4D97-AF65-F5344CB8AC3E}">
        <p14:creationId xmlns:p14="http://schemas.microsoft.com/office/powerpoint/2010/main" val="1338563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議論はある？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多様な画像を生成するやり方がよくわからなかった．</a:t>
            </a:r>
            <a:endParaRPr kumimoji="1" lang="en-US" altLang="ja-JP" dirty="0" smtClean="0"/>
          </a:p>
          <a:p>
            <a:r>
              <a:rPr lang="en-US" altLang="ja-JP" dirty="0" smtClean="0"/>
              <a:t>Encoder</a:t>
            </a:r>
            <a:r>
              <a:rPr lang="ja-JP" altLang="en-US" dirty="0" smtClean="0"/>
              <a:t>のところ</a:t>
            </a:r>
            <a:endParaRPr kumimoji="1" lang="ja-JP" altLang="en-US" dirty="0"/>
          </a:p>
        </p:txBody>
      </p:sp>
    </p:spTree>
    <p:extLst>
      <p:ext uri="{BB962C8B-B14F-4D97-AF65-F5344CB8AC3E}">
        <p14:creationId xmlns:p14="http://schemas.microsoft.com/office/powerpoint/2010/main" val="23933347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先行研究と比べてどこがすごい？</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小さな臓器（</a:t>
            </a:r>
            <a:r>
              <a:rPr kumimoji="1" lang="en-US" altLang="ja-JP" sz="2000" dirty="0" smtClean="0"/>
              <a:t>gallbladder</a:t>
            </a:r>
            <a:r>
              <a:rPr kumimoji="1" lang="ja-JP" altLang="en-US" sz="2000" dirty="0" smtClean="0"/>
              <a:t>胆嚢と</a:t>
            </a:r>
            <a:r>
              <a:rPr kumimoji="1" lang="en-US" altLang="ja-JP" sz="2000" dirty="0" smtClean="0"/>
              <a:t>esophagus</a:t>
            </a:r>
            <a:r>
              <a:rPr kumimoji="1" lang="ja-JP" altLang="en-US" sz="2000" dirty="0" smtClean="0"/>
              <a:t>食道）に関して，よく検出できる．</a:t>
            </a:r>
            <a:endParaRPr kumimoji="1" lang="en-US" altLang="ja-JP" sz="2000" dirty="0" smtClean="0"/>
          </a:p>
          <a:p>
            <a:r>
              <a:rPr lang="ja-JP" altLang="en-US" sz="2000" dirty="0" smtClean="0"/>
              <a:t>位置合わせを必要としない．</a:t>
            </a:r>
            <a:endParaRPr lang="en-US" altLang="ja-JP" sz="2000" dirty="0" smtClean="0"/>
          </a:p>
          <a:p>
            <a:endParaRPr kumimoji="1" lang="en-US" altLang="ja-JP" sz="2000" dirty="0"/>
          </a:p>
          <a:p>
            <a:r>
              <a:rPr lang="ja-JP" altLang="en-US" sz="2000" dirty="0" smtClean="0"/>
              <a:t>➡</a:t>
            </a:r>
            <a:r>
              <a:rPr lang="en-US" altLang="ja-JP" sz="2000" dirty="0" smtClean="0"/>
              <a:t>v-net</a:t>
            </a:r>
            <a:r>
              <a:rPr lang="ja-JP" altLang="en-US" sz="2000" dirty="0" smtClean="0"/>
              <a:t>について，複数臓器検出への損失が拡張が書いてある．</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15581389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技術や手法のキモはどこ</a:t>
            </a:r>
            <a:r>
              <a:rPr lang="ja-JP" altLang="en-US" dirty="0" smtClean="0"/>
              <a:t>？</a:t>
            </a:r>
            <a:endParaRPr kumimoji="1" lang="ja-JP" altLang="en-US" dirty="0"/>
          </a:p>
        </p:txBody>
      </p:sp>
      <p:sp>
        <p:nvSpPr>
          <p:cNvPr id="3" name="コンテンツ プレースホルダー 2"/>
          <p:cNvSpPr>
            <a:spLocks noGrp="1"/>
          </p:cNvSpPr>
          <p:nvPr>
            <p:ph sz="quarter" idx="1"/>
          </p:nvPr>
        </p:nvSpPr>
        <p:spPr/>
        <p:txBody>
          <a:bodyPr>
            <a:normAutofit fontScale="92500" lnSpcReduction="20000"/>
          </a:bodyPr>
          <a:lstStyle/>
          <a:p>
            <a:r>
              <a:rPr kumimoji="1" lang="en-US" altLang="ja-JP" sz="2000" dirty="0" err="1" smtClean="0"/>
              <a:t>Batchwise</a:t>
            </a:r>
            <a:r>
              <a:rPr kumimoji="1" lang="en-US" altLang="ja-JP" sz="2000" dirty="0" smtClean="0"/>
              <a:t> spatial dropout</a:t>
            </a:r>
          </a:p>
          <a:p>
            <a:r>
              <a:rPr lang="en-US" altLang="ja-JP" sz="2000" dirty="0" smtClean="0"/>
              <a:t>Dense feature stacks</a:t>
            </a:r>
          </a:p>
          <a:p>
            <a:r>
              <a:rPr kumimoji="1" lang="en-US" altLang="ja-JP" sz="2000" dirty="0" smtClean="0"/>
              <a:t>V-network(</a:t>
            </a:r>
            <a:r>
              <a:rPr kumimoji="1" lang="en-US" altLang="ja-JP" sz="2000" dirty="0" err="1" smtClean="0"/>
              <a:t>downsampling</a:t>
            </a:r>
            <a:r>
              <a:rPr kumimoji="1" lang="en-US" altLang="ja-JP" sz="2000" dirty="0" smtClean="0"/>
              <a:t>, </a:t>
            </a:r>
            <a:r>
              <a:rPr kumimoji="1" lang="en-US" altLang="ja-JP" sz="2000" dirty="0" err="1" smtClean="0"/>
              <a:t>upsampling</a:t>
            </a:r>
            <a:r>
              <a:rPr kumimoji="1" lang="en-US" altLang="ja-JP" sz="2000" dirty="0" smtClean="0"/>
              <a:t>)</a:t>
            </a:r>
          </a:p>
          <a:p>
            <a:r>
              <a:rPr lang="ja-JP" altLang="en-US" sz="2000" dirty="0" smtClean="0"/>
              <a:t>➡</a:t>
            </a:r>
            <a:r>
              <a:rPr lang="en-US" altLang="ja-JP" sz="2000" dirty="0" err="1" smtClean="0"/>
              <a:t>strided</a:t>
            </a:r>
            <a:r>
              <a:rPr lang="en-US" altLang="ja-JP" sz="2000" dirty="0" smtClean="0"/>
              <a:t> conv</a:t>
            </a:r>
            <a:r>
              <a:rPr lang="ja-JP" altLang="en-US" sz="2000" dirty="0" smtClean="0"/>
              <a:t>と</a:t>
            </a:r>
            <a:r>
              <a:rPr lang="en-US" altLang="ja-JP" sz="2000" dirty="0" err="1" smtClean="0"/>
              <a:t>Bilenear</a:t>
            </a:r>
            <a:r>
              <a:rPr lang="ja-JP" altLang="en-US" sz="2000" dirty="0" smtClean="0"/>
              <a:t>を使う点</a:t>
            </a:r>
            <a:endParaRPr kumimoji="1" lang="en-US" altLang="ja-JP" sz="2000" dirty="0" smtClean="0"/>
          </a:p>
          <a:p>
            <a:r>
              <a:rPr lang="en-US" altLang="ja-JP" sz="2000" dirty="0" smtClean="0"/>
              <a:t>Dilated convolution</a:t>
            </a:r>
          </a:p>
          <a:p>
            <a:r>
              <a:rPr lang="en-US" altLang="ja-JP" sz="2000" dirty="0" err="1" smtClean="0"/>
              <a:t>Explict</a:t>
            </a:r>
            <a:r>
              <a:rPr lang="en-US" altLang="ja-JP" sz="2000" dirty="0" smtClean="0"/>
              <a:t> spatial prior</a:t>
            </a:r>
            <a:r>
              <a:rPr lang="ja-JP" altLang="en-US" sz="2000" dirty="0" smtClean="0"/>
              <a:t>➡別論文読んだほうがいい？？</a:t>
            </a:r>
            <a:endParaRPr lang="en-US" altLang="ja-JP" sz="2000" dirty="0" smtClean="0"/>
          </a:p>
          <a:p>
            <a:endParaRPr kumimoji="1" lang="en-US" altLang="ja-JP" sz="2000" dirty="0"/>
          </a:p>
          <a:p>
            <a:r>
              <a:rPr lang="en-US" altLang="ja-JP" sz="2000" dirty="0" smtClean="0"/>
              <a:t>Batch wise spatial dropout</a:t>
            </a:r>
          </a:p>
          <a:p>
            <a:r>
              <a:rPr lang="ja-JP" altLang="en-US" sz="2000" dirty="0" smtClean="0"/>
              <a:t>一般的：</a:t>
            </a:r>
            <a:endParaRPr lang="en-US" altLang="ja-JP" sz="2000" dirty="0" smtClean="0"/>
          </a:p>
          <a:p>
            <a:r>
              <a:rPr kumimoji="1" lang="ja-JP" altLang="en-US" sz="2000" dirty="0" smtClean="0"/>
              <a:t>独立した分布でランダムにチャンネルは</a:t>
            </a:r>
            <a:r>
              <a:rPr kumimoji="1" lang="en-US" altLang="ja-JP" sz="2000" dirty="0" smtClean="0"/>
              <a:t>drop</a:t>
            </a:r>
            <a:r>
              <a:rPr kumimoji="1" lang="ja-JP" altLang="en-US" sz="2000" dirty="0" smtClean="0"/>
              <a:t>される</a:t>
            </a:r>
            <a:endParaRPr kumimoji="1" lang="en-US" altLang="ja-JP" sz="2000" dirty="0" smtClean="0"/>
          </a:p>
          <a:p>
            <a:endParaRPr lang="en-US" altLang="ja-JP" sz="2000" dirty="0" smtClean="0"/>
          </a:p>
          <a:p>
            <a:endParaRPr lang="en-US" altLang="ja-JP" sz="2000" dirty="0"/>
          </a:p>
          <a:p>
            <a:r>
              <a:rPr kumimoji="1" lang="ja-JP" altLang="en-US" sz="2000" dirty="0" smtClean="0"/>
              <a:t>　　　　は確率的２値マスク       によってマスクされたチャンネルは</a:t>
            </a:r>
            <a:r>
              <a:rPr kumimoji="1" lang="en-US" altLang="ja-JP" sz="2000" dirty="0" smtClean="0"/>
              <a:t>0</a:t>
            </a:r>
            <a:r>
              <a:rPr kumimoji="1" lang="ja-JP" altLang="en-US" sz="2000" dirty="0" smtClean="0"/>
              <a:t>にセットされる．</a:t>
            </a:r>
            <a:endParaRPr kumimoji="1" lang="en-US" altLang="ja-JP" sz="2000" dirty="0" smtClean="0"/>
          </a:p>
          <a:p>
            <a:endParaRPr kumimoji="1" lang="en-US" altLang="ja-JP" sz="2000" dirty="0" smtClean="0"/>
          </a:p>
          <a:p>
            <a:endParaRPr kumimoji="1" lang="ja-JP" altLang="en-US" sz="2000" dirty="0"/>
          </a:p>
        </p:txBody>
      </p:sp>
      <p:pic>
        <p:nvPicPr>
          <p:cNvPr id="4" name="図 3"/>
          <p:cNvPicPr>
            <a:picLocks noChangeAspect="1"/>
          </p:cNvPicPr>
          <p:nvPr/>
        </p:nvPicPr>
        <p:blipFill>
          <a:blip r:embed="rId2"/>
          <a:stretch>
            <a:fillRect/>
          </a:stretch>
        </p:blipFill>
        <p:spPr>
          <a:xfrm>
            <a:off x="2699793" y="4490417"/>
            <a:ext cx="4362450" cy="514350"/>
          </a:xfrm>
          <a:prstGeom prst="rect">
            <a:avLst/>
          </a:prstGeom>
        </p:spPr>
      </p:pic>
      <p:pic>
        <p:nvPicPr>
          <p:cNvPr id="5" name="図 4"/>
          <p:cNvPicPr>
            <a:picLocks noChangeAspect="1"/>
          </p:cNvPicPr>
          <p:nvPr/>
        </p:nvPicPr>
        <p:blipFill>
          <a:blip r:embed="rId3"/>
          <a:stretch>
            <a:fillRect/>
          </a:stretch>
        </p:blipFill>
        <p:spPr>
          <a:xfrm>
            <a:off x="1345134" y="5010323"/>
            <a:ext cx="923925" cy="314325"/>
          </a:xfrm>
          <a:prstGeom prst="rect">
            <a:avLst/>
          </a:prstGeom>
        </p:spPr>
      </p:pic>
      <p:pic>
        <p:nvPicPr>
          <p:cNvPr id="6" name="図 5"/>
          <p:cNvPicPr>
            <a:picLocks noChangeAspect="1"/>
          </p:cNvPicPr>
          <p:nvPr/>
        </p:nvPicPr>
        <p:blipFill>
          <a:blip r:embed="rId4"/>
          <a:stretch>
            <a:fillRect/>
          </a:stretch>
        </p:blipFill>
        <p:spPr>
          <a:xfrm>
            <a:off x="4504861" y="5019848"/>
            <a:ext cx="352425" cy="304800"/>
          </a:xfrm>
          <a:prstGeom prst="rect">
            <a:avLst/>
          </a:prstGeom>
        </p:spPr>
      </p:pic>
    </p:spTree>
    <p:extLst>
      <p:ext uri="{BB962C8B-B14F-4D97-AF65-F5344CB8AC3E}">
        <p14:creationId xmlns:p14="http://schemas.microsoft.com/office/powerpoint/2010/main" val="33297271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sz="quarter" idx="1"/>
              </p:nvPr>
            </p:nvSpPr>
            <p:spPr>
              <a:xfrm>
                <a:off x="914400" y="1447800"/>
                <a:ext cx="7772400" cy="5149552"/>
              </a:xfrm>
            </p:spPr>
            <p:txBody>
              <a:bodyPr>
                <a:normAutofit/>
              </a:bodyPr>
              <a:lstStyle/>
              <a:p>
                <a:r>
                  <a:rPr kumimoji="1" lang="ja-JP" altLang="en-US" sz="2000" dirty="0" smtClean="0"/>
                  <a:t>　　　　　　　　は，マスク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𝐵</m:t>
                        </m:r>
                      </m:e>
                      <m:sup>
                        <m:r>
                          <a:rPr kumimoji="1" lang="en-US" altLang="ja-JP" sz="2000" b="0" i="1" smtClean="0">
                            <a:latin typeface="Cambria Math" panose="02040503050406030204" pitchFamily="18" charset="0"/>
                          </a:rPr>
                          <m:t>𝐼</m:t>
                        </m:r>
                      </m:sup>
                    </m:sSup>
                  </m:oMath>
                </a14:m>
                <a:r>
                  <a:rPr kumimoji="1" lang="ja-JP" altLang="en-US" sz="2000" dirty="0" smtClean="0"/>
                  <a:t>で</a:t>
                </a:r>
                <a:r>
                  <a:rPr lang="en-US" altLang="ja-JP" sz="2000" dirty="0" smtClean="0"/>
                  <a:t>dropout</a:t>
                </a:r>
                <a:r>
                  <a:rPr lang="ja-JP" altLang="en-US" sz="2000" dirty="0" smtClean="0"/>
                  <a:t>された</a:t>
                </a:r>
                <a:r>
                  <a:rPr kumimoji="1" lang="ja-JP" altLang="en-US" sz="2000" dirty="0" smtClean="0"/>
                  <a:t>前のユニットの出力</a:t>
                </a:r>
                <a:endParaRPr kumimoji="1" lang="en-US" altLang="ja-JP" sz="2000" dirty="0" smtClean="0"/>
              </a:p>
              <a:p>
                <a:r>
                  <a:rPr lang="ja-JP" altLang="en-US" sz="2000" dirty="0" smtClean="0"/>
                  <a:t>一般的な実装では，あとの層の影響を与えない</a:t>
                </a:r>
                <a:r>
                  <a:rPr lang="en-US" altLang="ja-JP" sz="2000" dirty="0" smtClean="0"/>
                  <a:t>drop</a:t>
                </a:r>
                <a:r>
                  <a:rPr lang="ja-JP" altLang="en-US" sz="2000" dirty="0" smtClean="0"/>
                  <a:t>された活性化を計算して格納する．</a:t>
                </a:r>
                <a:endParaRPr lang="en-US" altLang="ja-JP" sz="2000" dirty="0" smtClean="0"/>
              </a:p>
              <a:p>
                <a:r>
                  <a:rPr kumimoji="1" lang="ja-JP" altLang="en-US" sz="2000" dirty="0" smtClean="0"/>
                  <a:t>提案：</a:t>
                </a:r>
                <a:endParaRPr kumimoji="1" lang="en-US" altLang="ja-JP" sz="2000" dirty="0" smtClean="0"/>
              </a:p>
              <a:p>
                <a:r>
                  <a:rPr kumimoji="1" lang="ja-JP" altLang="en-US" sz="2000" dirty="0" smtClean="0"/>
                  <a:t>活性化マップの代わりに</a:t>
                </a:r>
                <a:r>
                  <a:rPr kumimoji="1" lang="en-US" altLang="ja-JP" sz="2000" dirty="0" err="1" smtClean="0"/>
                  <a:t>ConvKernel</a:t>
                </a:r>
                <a:r>
                  <a:rPr kumimoji="1" lang="ja-JP" altLang="en-US" sz="2000" dirty="0" smtClean="0"/>
                  <a:t>に変更することによって活性化関数を計算するのを避ける．</a:t>
                </a:r>
                <a:endParaRPr kumimoji="1" lang="en-US" altLang="ja-JP" sz="2000" dirty="0" smtClean="0"/>
              </a:p>
              <a:p>
                <a:endParaRPr lang="en-US" altLang="ja-JP" sz="2000" dirty="0"/>
              </a:p>
              <a:p>
                <a:r>
                  <a:rPr lang="ja-JP" altLang="en-US" sz="2000" dirty="0" smtClean="0"/>
                  <a:t>　　　　　</a:t>
                </a:r>
                <a:r>
                  <a:rPr lang="ja-JP" altLang="en-US" sz="2000" dirty="0" err="1" smtClean="0"/>
                  <a:t>は</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𝐵</m:t>
                        </m:r>
                      </m:e>
                      <m:sup>
                        <m:r>
                          <a:rPr lang="en-US" altLang="ja-JP" sz="2000" i="1">
                            <a:latin typeface="Cambria Math" panose="02040503050406030204" pitchFamily="18" charset="0"/>
                          </a:rPr>
                          <m:t>𝐼</m:t>
                        </m:r>
                      </m:sup>
                    </m:sSup>
                  </m:oMath>
                </a14:m>
                <a:r>
                  <a:rPr kumimoji="1" lang="ja-JP" altLang="en-US" sz="2000" dirty="0" smtClean="0"/>
                  <a:t>と</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𝐵</m:t>
                        </m:r>
                      </m:e>
                      <m:sup>
                        <m:r>
                          <a:rPr lang="en-US" altLang="ja-JP" sz="2000" b="0" i="1" smtClean="0">
                            <a:latin typeface="Cambria Math" panose="02040503050406030204" pitchFamily="18" charset="0"/>
                          </a:rPr>
                          <m:t>𝑂</m:t>
                        </m:r>
                      </m:sup>
                    </m:sSup>
                  </m:oMath>
                </a14:m>
                <a:r>
                  <a:rPr kumimoji="1" lang="ja-JP" altLang="en-US" sz="2000" dirty="0" smtClean="0"/>
                  <a:t>によってマスクされた入力と出力チャンネルを持たない新しいカーネルである．</a:t>
                </a:r>
                <a:endParaRPr kumimoji="1" lang="en-US" altLang="ja-JP" sz="2000" dirty="0" smtClean="0"/>
              </a:p>
              <a:p>
                <a:r>
                  <a:rPr kumimoji="1" lang="ja-JP" altLang="en-US" sz="2000" dirty="0" smtClean="0"/>
                  <a:t>　　　</a:t>
                </a:r>
                <a:r>
                  <a:rPr kumimoji="1" lang="ja-JP" altLang="en-US" sz="2000" dirty="0" err="1" smtClean="0"/>
                  <a:t>は</a:t>
                </a:r>
                <a:r>
                  <a:rPr kumimoji="1" lang="en-US" altLang="ja-JP" sz="2000" dirty="0" err="1" smtClean="0"/>
                  <a:t>batchwise</a:t>
                </a:r>
                <a:r>
                  <a:rPr kumimoji="1" lang="en-US" altLang="ja-JP" sz="2000" dirty="0" smtClean="0"/>
                  <a:t> spatial dropout</a:t>
                </a:r>
                <a:r>
                  <a:rPr kumimoji="1" lang="ja-JP" altLang="en-US" sz="2000" dirty="0" smtClean="0"/>
                  <a:t>の後の前のユニットの出力である．</a:t>
                </a:r>
                <a:endParaRPr kumimoji="1" lang="en-US" altLang="ja-JP" sz="2000" dirty="0" smtClean="0"/>
              </a:p>
              <a:p>
                <a:r>
                  <a:rPr kumimoji="1" lang="ja-JP" altLang="en-US" sz="2000" dirty="0" smtClean="0"/>
                  <a:t>　　は，</a:t>
                </a:r>
                <a:r>
                  <a:rPr kumimoji="1" lang="en-US" altLang="ja-JP" sz="2000" dirty="0" smtClean="0"/>
                  <a:t>drop</a:t>
                </a:r>
                <a:r>
                  <a:rPr kumimoji="1" lang="ja-JP" altLang="en-US" sz="2000" dirty="0" smtClean="0"/>
                  <a:t>されていないチャンネルのスケールパラメータ</a:t>
                </a:r>
                <a:endParaRPr kumimoji="1" lang="en-US" altLang="ja-JP" sz="2000" dirty="0" smtClean="0"/>
              </a:p>
              <a:p>
                <a:r>
                  <a:rPr lang="ja-JP" altLang="en-US" sz="2000" dirty="0" smtClean="0"/>
                  <a:t>むずい，わからん</a:t>
                </a:r>
                <a:endParaRPr kumimoji="1" lang="en-US" altLang="ja-JP" sz="2000" dirty="0" smtClean="0"/>
              </a:p>
              <a:p>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sz="quarter" idx="1"/>
              </p:nvPr>
            </p:nvSpPr>
            <p:spPr>
              <a:xfrm>
                <a:off x="914400" y="1447800"/>
                <a:ext cx="7772400" cy="5149552"/>
              </a:xfrm>
              <a:blipFill rotWithShape="0">
                <a:blip r:embed="rId2"/>
                <a:stretch>
                  <a:fillRect l="-314" t="-1066"/>
                </a:stretch>
              </a:blipFill>
            </p:spPr>
            <p:txBody>
              <a:bodyPr/>
              <a:lstStyle/>
              <a:p>
                <a:r>
                  <a:rPr lang="ja-JP" altLang="en-US">
                    <a:noFill/>
                  </a:rPr>
                  <a:t> </a:t>
                </a:r>
              </a:p>
            </p:txBody>
          </p:sp>
        </mc:Fallback>
      </mc:AlternateContent>
      <p:pic>
        <p:nvPicPr>
          <p:cNvPr id="5" name="図 4"/>
          <p:cNvPicPr>
            <a:picLocks noChangeAspect="1"/>
          </p:cNvPicPr>
          <p:nvPr/>
        </p:nvPicPr>
        <p:blipFill>
          <a:blip r:embed="rId3"/>
          <a:stretch>
            <a:fillRect/>
          </a:stretch>
        </p:blipFill>
        <p:spPr>
          <a:xfrm>
            <a:off x="1259632" y="1456184"/>
            <a:ext cx="1981200" cy="323850"/>
          </a:xfrm>
          <a:prstGeom prst="rect">
            <a:avLst/>
          </a:prstGeom>
        </p:spPr>
      </p:pic>
      <p:pic>
        <p:nvPicPr>
          <p:cNvPr id="6" name="図 5"/>
          <p:cNvPicPr>
            <a:picLocks noChangeAspect="1"/>
          </p:cNvPicPr>
          <p:nvPr/>
        </p:nvPicPr>
        <p:blipFill>
          <a:blip r:embed="rId4"/>
          <a:stretch>
            <a:fillRect/>
          </a:stretch>
        </p:blipFill>
        <p:spPr>
          <a:xfrm>
            <a:off x="2524125" y="3861048"/>
            <a:ext cx="4552950" cy="419100"/>
          </a:xfrm>
          <a:prstGeom prst="rect">
            <a:avLst/>
          </a:prstGeom>
        </p:spPr>
      </p:pic>
      <p:pic>
        <p:nvPicPr>
          <p:cNvPr id="7" name="図 6"/>
          <p:cNvPicPr>
            <a:picLocks noChangeAspect="1"/>
          </p:cNvPicPr>
          <p:nvPr/>
        </p:nvPicPr>
        <p:blipFill>
          <a:blip r:embed="rId5"/>
          <a:stretch>
            <a:fillRect/>
          </a:stretch>
        </p:blipFill>
        <p:spPr>
          <a:xfrm>
            <a:off x="1259632" y="4289390"/>
            <a:ext cx="1323975" cy="295275"/>
          </a:xfrm>
          <a:prstGeom prst="rect">
            <a:avLst/>
          </a:prstGeom>
        </p:spPr>
      </p:pic>
      <p:pic>
        <p:nvPicPr>
          <p:cNvPr id="8" name="図 7"/>
          <p:cNvPicPr>
            <a:picLocks noChangeAspect="1"/>
          </p:cNvPicPr>
          <p:nvPr/>
        </p:nvPicPr>
        <p:blipFill>
          <a:blip r:embed="rId6"/>
          <a:stretch>
            <a:fillRect/>
          </a:stretch>
        </p:blipFill>
        <p:spPr>
          <a:xfrm>
            <a:off x="1259632" y="4959332"/>
            <a:ext cx="533400" cy="342900"/>
          </a:xfrm>
          <a:prstGeom prst="rect">
            <a:avLst/>
          </a:prstGeom>
        </p:spPr>
      </p:pic>
      <p:pic>
        <p:nvPicPr>
          <p:cNvPr id="9" name="図 8"/>
          <p:cNvPicPr>
            <a:picLocks noChangeAspect="1"/>
          </p:cNvPicPr>
          <p:nvPr/>
        </p:nvPicPr>
        <p:blipFill>
          <a:blip r:embed="rId7"/>
          <a:stretch>
            <a:fillRect/>
          </a:stretch>
        </p:blipFill>
        <p:spPr>
          <a:xfrm>
            <a:off x="1259632" y="5658908"/>
            <a:ext cx="266700" cy="352425"/>
          </a:xfrm>
          <a:prstGeom prst="rect">
            <a:avLst/>
          </a:prstGeom>
        </p:spPr>
      </p:pic>
    </p:spTree>
    <p:extLst>
      <p:ext uri="{BB962C8B-B14F-4D97-AF65-F5344CB8AC3E}">
        <p14:creationId xmlns:p14="http://schemas.microsoft.com/office/powerpoint/2010/main" val="728433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損失関数</a:t>
            </a:r>
            <a:endParaRPr kumimoji="1" lang="en-US" altLang="ja-JP" sz="2000" dirty="0" smtClean="0"/>
          </a:p>
          <a:p>
            <a:r>
              <a:rPr lang="en-US" altLang="ja-JP" sz="2000" dirty="0" smtClean="0"/>
              <a:t>Label smoothed</a:t>
            </a:r>
            <a:r>
              <a:rPr lang="ja-JP" altLang="en-US" sz="2000" dirty="0" smtClean="0"/>
              <a:t>確率をもつ</a:t>
            </a:r>
            <a:r>
              <a:rPr lang="en-US" altLang="ja-JP" sz="2000" dirty="0" smtClean="0"/>
              <a:t>l2</a:t>
            </a:r>
            <a:r>
              <a:rPr lang="ja-JP" altLang="en-US" sz="2000" dirty="0" smtClean="0"/>
              <a:t>正則化損失の重み付き和</a:t>
            </a:r>
            <a:endParaRPr lang="en-US" altLang="ja-JP" sz="2000" dirty="0" smtClean="0"/>
          </a:p>
          <a:p>
            <a:r>
              <a:rPr lang="ja-JP" altLang="en-US" sz="2000" dirty="0" smtClean="0"/>
              <a:t>各臓器</a:t>
            </a:r>
            <a:r>
              <a:rPr lang="en-US" altLang="ja-JP" sz="2000" dirty="0" smtClean="0"/>
              <a:t>l</a:t>
            </a:r>
            <a:r>
              <a:rPr lang="ja-JP" altLang="en-US" sz="2000" dirty="0" smtClean="0"/>
              <a:t>に関する</a:t>
            </a:r>
            <a:r>
              <a:rPr lang="en-US" altLang="ja-JP" sz="2000" dirty="0" smtClean="0"/>
              <a:t>Dice score</a:t>
            </a:r>
            <a:r>
              <a:rPr lang="ja-JP" altLang="en-US" sz="2000" dirty="0" smtClean="0"/>
              <a:t>は各</a:t>
            </a:r>
            <a:r>
              <a:rPr lang="en-US" altLang="ja-JP" sz="2000" dirty="0" err="1" smtClean="0"/>
              <a:t>minibatch</a:t>
            </a:r>
            <a:r>
              <a:rPr lang="ja-JP" altLang="en-US" sz="2000" dirty="0" smtClean="0"/>
              <a:t>の症例で平均化される</a:t>
            </a:r>
            <a:endParaRPr lang="en-US" altLang="ja-JP" sz="2000" dirty="0" smtClean="0"/>
          </a:p>
          <a:p>
            <a:endParaRPr kumimoji="1" lang="en-US" altLang="ja-JP" sz="2000" dirty="0" smtClean="0"/>
          </a:p>
          <a:p>
            <a:endParaRPr lang="en-US" altLang="ja-JP" sz="2000" dirty="0"/>
          </a:p>
          <a:p>
            <a:endParaRPr kumimoji="1" lang="en-US" altLang="ja-JP" sz="2000" dirty="0" smtClean="0"/>
          </a:p>
          <a:p>
            <a:r>
              <a:rPr lang="ja-JP" altLang="en-US" sz="2000" dirty="0" smtClean="0"/>
              <a:t>ベクトル　　　　　　　　　であり，</a:t>
            </a:r>
            <a:r>
              <a:rPr lang="en-US" altLang="ja-JP" sz="2000" dirty="0" err="1" smtClean="0"/>
              <a:t>Rl</a:t>
            </a:r>
            <a:r>
              <a:rPr lang="ja-JP" altLang="en-US" sz="2000" dirty="0" smtClean="0"/>
              <a:t>はアルゴリズムの確率セグメンテーションと各症例に関する臓器</a:t>
            </a:r>
            <a:r>
              <a:rPr lang="en-US" altLang="ja-JP" sz="2000" dirty="0" smtClean="0"/>
              <a:t>l</a:t>
            </a:r>
            <a:r>
              <a:rPr lang="ja-JP" altLang="en-US" sz="2000" dirty="0" smtClean="0"/>
              <a:t>の</a:t>
            </a:r>
            <a:r>
              <a:rPr lang="en-US" altLang="ja-JP" sz="2000" dirty="0" smtClean="0"/>
              <a:t>2</a:t>
            </a:r>
            <a:r>
              <a:rPr lang="ja-JP" altLang="en-US" sz="2000" dirty="0" smtClean="0"/>
              <a:t>値参照一般的なセグメンテーション</a:t>
            </a:r>
            <a:endParaRPr lang="en-US" altLang="ja-JP" sz="2000" dirty="0" smtClean="0"/>
          </a:p>
          <a:p>
            <a:r>
              <a:rPr kumimoji="1" lang="ja-JP" altLang="en-US" sz="2000" dirty="0" smtClean="0"/>
              <a:t>極度のクラス不均衡を和らげるために，</a:t>
            </a:r>
            <a:r>
              <a:rPr kumimoji="1" lang="en-US" altLang="ja-JP" sz="2000" dirty="0" smtClean="0"/>
              <a:t>Dice</a:t>
            </a:r>
            <a:r>
              <a:rPr kumimoji="1" lang="ja-JP" altLang="en-US" sz="2000" dirty="0" smtClean="0"/>
              <a:t> </a:t>
            </a:r>
            <a:r>
              <a:rPr kumimoji="1" lang="en-US" altLang="ja-JP" sz="2000" dirty="0" smtClean="0"/>
              <a:t>Score</a:t>
            </a:r>
            <a:r>
              <a:rPr lang="ja-JP" altLang="en-US" sz="2000" dirty="0"/>
              <a:t> </a:t>
            </a:r>
            <a:r>
              <a:rPr lang="en-US" altLang="ja-JP" sz="2000" dirty="0" smtClean="0"/>
              <a:t>hinge loss</a:t>
            </a:r>
            <a:r>
              <a:rPr lang="ja-JP" altLang="en-US" sz="2000" dirty="0" smtClean="0"/>
              <a:t>は</a:t>
            </a:r>
            <a:r>
              <a:rPr lang="en-US" altLang="ja-JP" sz="2000" dirty="0" smtClean="0"/>
              <a:t>25</a:t>
            </a:r>
            <a:r>
              <a:rPr lang="ja-JP" altLang="en-US" sz="2000" dirty="0" smtClean="0"/>
              <a:t>と</a:t>
            </a:r>
            <a:r>
              <a:rPr lang="en-US" altLang="ja-JP" sz="2000" dirty="0" smtClean="0"/>
              <a:t>100iter</a:t>
            </a:r>
            <a:r>
              <a:rPr lang="ja-JP" altLang="en-US" sz="2000" dirty="0" smtClean="0"/>
              <a:t>のウォームアップ期間のあと</a:t>
            </a:r>
            <a:r>
              <a:rPr lang="en-US" altLang="ja-JP" sz="2000" dirty="0" smtClean="0"/>
              <a:t>0.01</a:t>
            </a:r>
            <a:r>
              <a:rPr lang="ja-JP" altLang="en-US" sz="2000" dirty="0" smtClean="0"/>
              <a:t>と</a:t>
            </a:r>
            <a:r>
              <a:rPr lang="en-US" altLang="ja-JP" sz="2000" dirty="0" smtClean="0"/>
              <a:t>0.10</a:t>
            </a:r>
            <a:r>
              <a:rPr lang="ja-JP" altLang="en-US" sz="2000" dirty="0" smtClean="0"/>
              <a:t>未満の</a:t>
            </a:r>
            <a:r>
              <a:rPr lang="en-US" altLang="ja-JP" sz="2000" dirty="0" smtClean="0"/>
              <a:t>dice score</a:t>
            </a:r>
            <a:r>
              <a:rPr lang="ja-JP" altLang="en-US" sz="2000" dirty="0" smtClean="0"/>
              <a:t>が重く罰せられる．</a:t>
            </a:r>
            <a:endParaRPr kumimoji="1" lang="ja-JP" altLang="en-US" sz="2000" dirty="0"/>
          </a:p>
        </p:txBody>
      </p:sp>
      <p:pic>
        <p:nvPicPr>
          <p:cNvPr id="4" name="図 3"/>
          <p:cNvPicPr>
            <a:picLocks noChangeAspect="1"/>
          </p:cNvPicPr>
          <p:nvPr/>
        </p:nvPicPr>
        <p:blipFill>
          <a:blip r:embed="rId2"/>
          <a:stretch>
            <a:fillRect/>
          </a:stretch>
        </p:blipFill>
        <p:spPr>
          <a:xfrm>
            <a:off x="2051720" y="2564904"/>
            <a:ext cx="5353050" cy="904875"/>
          </a:xfrm>
          <a:prstGeom prst="rect">
            <a:avLst/>
          </a:prstGeom>
        </p:spPr>
      </p:pic>
      <p:pic>
        <p:nvPicPr>
          <p:cNvPr id="5" name="図 4"/>
          <p:cNvPicPr>
            <a:picLocks noChangeAspect="1"/>
          </p:cNvPicPr>
          <p:nvPr/>
        </p:nvPicPr>
        <p:blipFill>
          <a:blip r:embed="rId3"/>
          <a:stretch>
            <a:fillRect/>
          </a:stretch>
        </p:blipFill>
        <p:spPr>
          <a:xfrm>
            <a:off x="2411760" y="3645024"/>
            <a:ext cx="1981200" cy="381000"/>
          </a:xfrm>
          <a:prstGeom prst="rect">
            <a:avLst/>
          </a:prstGeom>
        </p:spPr>
      </p:pic>
    </p:spTree>
    <p:extLst>
      <p:ext uri="{BB962C8B-B14F-4D97-AF65-F5344CB8AC3E}">
        <p14:creationId xmlns:p14="http://schemas.microsoft.com/office/powerpoint/2010/main" val="37952109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技術や手法のキモはどこ？</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Iter</a:t>
            </a:r>
            <a:r>
              <a:rPr kumimoji="1" lang="en-US" altLang="ja-JP" sz="2000" dirty="0" smtClean="0"/>
              <a:t> </a:t>
            </a:r>
            <a:r>
              <a:rPr kumimoji="1" lang="en-US" altLang="ja-JP" sz="2000" i="1" dirty="0" err="1" smtClean="0"/>
              <a:t>i</a:t>
            </a:r>
            <a:r>
              <a:rPr kumimoji="1" lang="ja-JP" altLang="en-US" sz="2000" i="1" dirty="0" smtClean="0"/>
              <a:t>における損失関数は</a:t>
            </a:r>
            <a:endParaRPr kumimoji="1" lang="en-US" altLang="ja-JP" sz="2000" i="1" dirty="0" smtClean="0"/>
          </a:p>
          <a:p>
            <a:endParaRPr lang="en-US" altLang="ja-JP" sz="2000" i="1" dirty="0"/>
          </a:p>
          <a:p>
            <a:endParaRPr kumimoji="1" lang="en-US" altLang="ja-JP" sz="2000" i="1" dirty="0" smtClean="0"/>
          </a:p>
          <a:p>
            <a:endParaRPr lang="en-US" altLang="ja-JP" sz="2000" i="1" dirty="0"/>
          </a:p>
          <a:p>
            <a:endParaRPr kumimoji="1" lang="en-US" altLang="ja-JP" sz="2000" i="1" dirty="0" smtClean="0"/>
          </a:p>
          <a:p>
            <a:r>
              <a:rPr lang="en-US" altLang="ja-JP" sz="2000" i="1" dirty="0" smtClean="0"/>
              <a:t>W</a:t>
            </a:r>
            <a:r>
              <a:rPr lang="ja-JP" altLang="en-US" sz="2000" i="1" dirty="0" smtClean="0"/>
              <a:t>はカーネル値，</a:t>
            </a:r>
            <a:r>
              <a:rPr lang="en-US" altLang="ja-JP" sz="2000" i="1" dirty="0" smtClean="0"/>
              <a:t>l</a:t>
            </a:r>
            <a:r>
              <a:rPr lang="ja-JP" altLang="en-US" sz="2000" i="1" dirty="0" smtClean="0"/>
              <a:t>は</a:t>
            </a:r>
            <a:r>
              <a:rPr lang="en-US" altLang="ja-JP" sz="2000" i="1" dirty="0" smtClean="0"/>
              <a:t>Dice loss</a:t>
            </a:r>
            <a:r>
              <a:rPr lang="ja-JP" altLang="en-US" sz="2000" i="1" dirty="0" err="1" smtClean="0"/>
              <a:t>，</a:t>
            </a:r>
            <a:r>
              <a:rPr lang="en-US" altLang="ja-JP" sz="2000" i="1" dirty="0" smtClean="0"/>
              <a:t>v</a:t>
            </a:r>
            <a:r>
              <a:rPr lang="ja-JP" altLang="en-US" sz="2000" i="1" dirty="0" smtClean="0"/>
              <a:t>は</a:t>
            </a:r>
            <a:r>
              <a:rPr lang="en-US" altLang="ja-JP" sz="2000" i="1" dirty="0" smtClean="0"/>
              <a:t>hinge loss</a:t>
            </a:r>
            <a:r>
              <a:rPr lang="ja-JP" altLang="en-US" sz="2000" i="1" dirty="0" smtClean="0"/>
              <a:t>閾値，</a:t>
            </a:r>
            <a:r>
              <a:rPr lang="en-US" altLang="ja-JP" sz="2000" i="1" dirty="0" smtClean="0"/>
              <a:t>t</a:t>
            </a:r>
            <a:r>
              <a:rPr lang="ja-JP" altLang="en-US" sz="2000" i="1" dirty="0" smtClean="0"/>
              <a:t>は</a:t>
            </a:r>
            <a:r>
              <a:rPr lang="en-US" altLang="ja-JP" sz="2000" i="1" dirty="0" smtClean="0"/>
              <a:t>iteration</a:t>
            </a:r>
            <a:r>
              <a:rPr lang="ja-JP" altLang="en-US" sz="2000" i="1" dirty="0" smtClean="0"/>
              <a:t>の減衰</a:t>
            </a:r>
            <a:endParaRPr lang="en-US" altLang="ja-JP" sz="2000" i="1" dirty="0" smtClean="0"/>
          </a:p>
          <a:p>
            <a:r>
              <a:rPr kumimoji="1" lang="ja-JP" altLang="en-US" sz="2000" i="1" dirty="0" smtClean="0"/>
              <a:t>ミニバッチサイズ</a:t>
            </a:r>
            <a:r>
              <a:rPr kumimoji="1" lang="en-US" altLang="ja-JP" sz="2000" i="1" dirty="0" smtClean="0"/>
              <a:t>10</a:t>
            </a:r>
            <a:r>
              <a:rPr kumimoji="1" lang="ja-JP" altLang="en-US" sz="2000" i="1" dirty="0" smtClean="0"/>
              <a:t>で</a:t>
            </a:r>
            <a:r>
              <a:rPr kumimoji="1" lang="en-US" altLang="ja-JP" sz="2000" i="1" dirty="0" smtClean="0"/>
              <a:t>50000iterations</a:t>
            </a:r>
            <a:r>
              <a:rPr kumimoji="1" lang="ja-JP" altLang="en-US" sz="2000" i="1" dirty="0" smtClean="0"/>
              <a:t>で</a:t>
            </a:r>
            <a:r>
              <a:rPr kumimoji="1" lang="en-US" altLang="ja-JP" sz="2000" i="1" dirty="0" smtClean="0"/>
              <a:t>Adam</a:t>
            </a:r>
          </a:p>
          <a:p>
            <a:r>
              <a:rPr lang="en-US" altLang="ja-JP" sz="2000" i="1" dirty="0" err="1" smtClean="0"/>
              <a:t>lr</a:t>
            </a:r>
            <a:r>
              <a:rPr lang="en-US" altLang="ja-JP" sz="2000" i="1" dirty="0" smtClean="0"/>
              <a:t>=10^-3</a:t>
            </a:r>
            <a:endParaRPr kumimoji="1" lang="ja-JP" altLang="en-US" sz="2000" i="1" dirty="0"/>
          </a:p>
        </p:txBody>
      </p:sp>
      <p:pic>
        <p:nvPicPr>
          <p:cNvPr id="4" name="図 3"/>
          <p:cNvPicPr>
            <a:picLocks noChangeAspect="1"/>
          </p:cNvPicPr>
          <p:nvPr/>
        </p:nvPicPr>
        <p:blipFill>
          <a:blip r:embed="rId2"/>
          <a:stretch>
            <a:fillRect/>
          </a:stretch>
        </p:blipFill>
        <p:spPr>
          <a:xfrm>
            <a:off x="1763688" y="1844824"/>
            <a:ext cx="5800725" cy="1362075"/>
          </a:xfrm>
          <a:prstGeom prst="rect">
            <a:avLst/>
          </a:prstGeom>
        </p:spPr>
      </p:pic>
    </p:spTree>
    <p:extLst>
      <p:ext uri="{BB962C8B-B14F-4D97-AF65-F5344CB8AC3E}">
        <p14:creationId xmlns:p14="http://schemas.microsoft.com/office/powerpoint/2010/main" val="7381296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どうやって有効だと検証した？</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smtClean="0"/>
              <a:t>90</a:t>
            </a:r>
            <a:r>
              <a:rPr kumimoji="1" lang="ja-JP" altLang="en-US" sz="2000" dirty="0" smtClean="0"/>
              <a:t>患者の</a:t>
            </a:r>
            <a:r>
              <a:rPr kumimoji="1" lang="en-US" altLang="ja-JP" sz="2000" dirty="0" smtClean="0"/>
              <a:t>9fold cv</a:t>
            </a:r>
          </a:p>
          <a:p>
            <a:r>
              <a:rPr lang="ja-JP" altLang="en-US" sz="2000" dirty="0" smtClean="0"/>
              <a:t>➡</a:t>
            </a:r>
            <a:r>
              <a:rPr lang="en-US" altLang="ja-JP" sz="2000" dirty="0" smtClean="0"/>
              <a:t>ablation study</a:t>
            </a:r>
          </a:p>
          <a:p>
            <a:endParaRPr kumimoji="1" lang="en-US" altLang="ja-JP" sz="2000" dirty="0" smtClean="0"/>
          </a:p>
          <a:p>
            <a:r>
              <a:rPr lang="ja-JP" altLang="en-US" sz="2000" dirty="0"/>
              <a:t>前</a:t>
            </a:r>
            <a:r>
              <a:rPr lang="ja-JP" altLang="en-US" sz="2000" dirty="0" smtClean="0"/>
              <a:t>の手法との比較</a:t>
            </a:r>
            <a:endParaRPr lang="en-US" altLang="ja-JP" sz="2000" dirty="0" smtClean="0"/>
          </a:p>
          <a:p>
            <a:r>
              <a:rPr kumimoji="1" lang="ja-JP" altLang="en-US" sz="2000" dirty="0" smtClean="0"/>
              <a:t>➡恐らく実際には測定していない</a:t>
            </a:r>
            <a:endParaRPr kumimoji="1" lang="en-US" altLang="ja-JP" sz="2000" dirty="0" smtClean="0"/>
          </a:p>
          <a:p>
            <a:endParaRPr kumimoji="1" lang="ja-JP" altLang="en-US" sz="2000" dirty="0"/>
          </a:p>
        </p:txBody>
      </p:sp>
    </p:spTree>
    <p:extLst>
      <p:ext uri="{BB962C8B-B14F-4D97-AF65-F5344CB8AC3E}">
        <p14:creationId xmlns:p14="http://schemas.microsoft.com/office/powerpoint/2010/main" val="223746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議論はある？</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ja-JP" altLang="en-US" sz="2000" dirty="0" smtClean="0"/>
              <a:t>高密度につながった層と浅い</a:t>
            </a:r>
            <a:r>
              <a:rPr kumimoji="1" lang="en-US" altLang="ja-JP" sz="2000" dirty="0" smtClean="0"/>
              <a:t>V-net</a:t>
            </a:r>
            <a:r>
              <a:rPr kumimoji="1" lang="ja-JP" altLang="en-US" sz="2000" dirty="0" smtClean="0"/>
              <a:t>構造はセグメンテーション精度に重要である．</a:t>
            </a:r>
            <a:endParaRPr kumimoji="1" lang="en-US" altLang="ja-JP" sz="2000" dirty="0" smtClean="0"/>
          </a:p>
          <a:p>
            <a:r>
              <a:rPr kumimoji="1" lang="en-US" altLang="ja-JP" sz="2000" dirty="0" smtClean="0"/>
              <a:t>Dilated convolution</a:t>
            </a:r>
            <a:r>
              <a:rPr lang="ja-JP" altLang="en-US" sz="2000" dirty="0" smtClean="0"/>
              <a:t>の使用は必要ない</a:t>
            </a:r>
            <a:endParaRPr lang="en-US" altLang="ja-JP" sz="2000" dirty="0" smtClean="0"/>
          </a:p>
          <a:p>
            <a:r>
              <a:rPr lang="ja-JP" altLang="en-US" sz="2000" dirty="0" smtClean="0"/>
              <a:t>➡腹部</a:t>
            </a:r>
            <a:r>
              <a:rPr lang="en-US" altLang="ja-JP" sz="2000" dirty="0" smtClean="0"/>
              <a:t>CT</a:t>
            </a:r>
            <a:r>
              <a:rPr lang="ja-JP" altLang="en-US" sz="2000" dirty="0" smtClean="0"/>
              <a:t>セグメンテーションには大局的な高解像度非線形特徴が重要ではないことが示唆された</a:t>
            </a:r>
            <a:endParaRPr lang="en-US" altLang="ja-JP" sz="2000" dirty="0" smtClean="0"/>
          </a:p>
          <a:p>
            <a:r>
              <a:rPr lang="ja-JP" altLang="en-US" sz="2000" dirty="0" smtClean="0"/>
              <a:t>明示的な空間事前情報も必要ない</a:t>
            </a:r>
            <a:endParaRPr lang="en-US" altLang="ja-JP" sz="2000" dirty="0" smtClean="0"/>
          </a:p>
          <a:p>
            <a:r>
              <a:rPr kumimoji="1" lang="ja-JP" altLang="en-US" sz="2000" dirty="0" smtClean="0"/>
              <a:t>➡</a:t>
            </a:r>
            <a:r>
              <a:rPr kumimoji="1" lang="en-US" altLang="ja-JP" sz="2000" dirty="0" smtClean="0"/>
              <a:t>CNN</a:t>
            </a:r>
            <a:r>
              <a:rPr kumimoji="1" lang="ja-JP" altLang="en-US" sz="2000" dirty="0" smtClean="0"/>
              <a:t>は，技術移転の不偏性があるといわれているが，暗に空間事前情報を符号化していることを示唆している</a:t>
            </a:r>
            <a:endParaRPr kumimoji="1" lang="en-US" altLang="ja-JP" sz="2000" dirty="0" smtClean="0"/>
          </a:p>
          <a:p>
            <a:endParaRPr lang="en-US" altLang="ja-JP" sz="2000" dirty="0"/>
          </a:p>
          <a:p>
            <a:r>
              <a:rPr kumimoji="1" lang="en-US" altLang="ja-JP" sz="2000" dirty="0" err="1" smtClean="0"/>
              <a:t>monteCarlo</a:t>
            </a:r>
            <a:r>
              <a:rPr kumimoji="1" lang="en-US" altLang="ja-JP" sz="2000" dirty="0" smtClean="0"/>
              <a:t> inference</a:t>
            </a:r>
            <a:r>
              <a:rPr kumimoji="1" lang="ja-JP" altLang="en-US" sz="2000" dirty="0" smtClean="0"/>
              <a:t>とかよくよくわからん</a:t>
            </a:r>
            <a:endParaRPr kumimoji="1" lang="ja-JP" altLang="en-US" sz="2000" dirty="0"/>
          </a:p>
        </p:txBody>
      </p:sp>
    </p:spTree>
    <p:extLst>
      <p:ext uri="{BB962C8B-B14F-4D97-AF65-F5344CB8AC3E}">
        <p14:creationId xmlns:p14="http://schemas.microsoft.com/office/powerpoint/2010/main" val="38285193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次に読むべき論文は？</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r>
              <a:rPr lang="en-US" altLang="ja-JP" sz="2000" dirty="0" smtClean="0"/>
              <a:t>[21]E</a:t>
            </a:r>
            <a:r>
              <a:rPr lang="en-US" altLang="ja-JP" sz="2000" dirty="0"/>
              <a:t>. Gibson, F. </a:t>
            </a:r>
            <a:r>
              <a:rPr lang="en-US" altLang="ja-JP" sz="2000" dirty="0" err="1"/>
              <a:t>Giganti</a:t>
            </a:r>
            <a:r>
              <a:rPr lang="en-US" altLang="ja-JP" sz="2000" dirty="0"/>
              <a:t>, Y. Hu, E. </a:t>
            </a:r>
            <a:r>
              <a:rPr lang="en-US" altLang="ja-JP" sz="2000" dirty="0" err="1"/>
              <a:t>Bonmati</a:t>
            </a:r>
            <a:r>
              <a:rPr lang="en-US" altLang="ja-JP" sz="2000" dirty="0"/>
              <a:t>, S. </a:t>
            </a:r>
            <a:r>
              <a:rPr lang="en-US" altLang="ja-JP" sz="2000" dirty="0" err="1"/>
              <a:t>Bandula</a:t>
            </a:r>
            <a:r>
              <a:rPr lang="en-US" altLang="ja-JP" sz="2000" dirty="0"/>
              <a:t>, K. </a:t>
            </a:r>
            <a:r>
              <a:rPr lang="en-US" altLang="ja-JP" sz="2000" dirty="0" err="1"/>
              <a:t>Gurusami</a:t>
            </a:r>
            <a:r>
              <a:rPr lang="en-US" altLang="ja-JP" sz="2000" dirty="0"/>
              <a:t>, B. R. Davidson, S. Pereira, M. J. Clarkson, and D. C. Barratt, “Towards image-guided pancreas and biliary endoscopy: automatic multi-organ segmentation on abdominal CT with dense dilated networks,” in MICCAI, Sep. 2017, accepted. </a:t>
            </a:r>
            <a:endParaRPr lang="en-US" altLang="ja-JP" sz="2000" dirty="0" smtClean="0"/>
          </a:p>
          <a:p>
            <a:r>
              <a:rPr kumimoji="1" lang="en-US" altLang="ja-JP" sz="2000" dirty="0" err="1" smtClean="0"/>
              <a:t>dNN</a:t>
            </a:r>
            <a:r>
              <a:rPr kumimoji="1" lang="ja-JP" altLang="en-US" sz="2000" dirty="0" smtClean="0"/>
              <a:t>に空間情報の組み込み</a:t>
            </a:r>
            <a:endParaRPr kumimoji="1" lang="en-US" altLang="ja-JP" sz="2000" dirty="0" smtClean="0"/>
          </a:p>
          <a:p>
            <a:r>
              <a:rPr lang="en-US" altLang="ja-JP" sz="2000" dirty="0" smtClean="0"/>
              <a:t>[36]H</a:t>
            </a:r>
            <a:r>
              <a:rPr lang="en-US" altLang="ja-JP" sz="2000" dirty="0"/>
              <a:t>. Chen, Q. Dou, L. Yu, J. Qin, and P.-A. </a:t>
            </a:r>
            <a:r>
              <a:rPr lang="en-US" altLang="ja-JP" sz="2000" dirty="0" err="1"/>
              <a:t>Heng</a:t>
            </a:r>
            <a:r>
              <a:rPr lang="en-US" altLang="ja-JP" sz="2000" dirty="0"/>
              <a:t>, “</a:t>
            </a:r>
            <a:r>
              <a:rPr lang="en-US" altLang="ja-JP" sz="2000" dirty="0" err="1"/>
              <a:t>VoxResNet</a:t>
            </a:r>
            <a:r>
              <a:rPr lang="en-US" altLang="ja-JP" sz="2000" dirty="0"/>
              <a:t>: Deep </a:t>
            </a:r>
            <a:r>
              <a:rPr lang="en-US" altLang="ja-JP" sz="2000" dirty="0" err="1"/>
              <a:t>voxelwise</a:t>
            </a:r>
            <a:r>
              <a:rPr lang="en-US" altLang="ja-JP" sz="2000" dirty="0"/>
              <a:t> residual networks for brain segmentation from 3D MR images,” </a:t>
            </a:r>
            <a:r>
              <a:rPr lang="en-US" altLang="ja-JP" sz="2000" dirty="0" err="1"/>
              <a:t>NeuroImage</a:t>
            </a:r>
            <a:r>
              <a:rPr lang="en-US" altLang="ja-JP" sz="2000" dirty="0"/>
              <a:t>, 2017. </a:t>
            </a:r>
            <a:endParaRPr lang="en-US" altLang="ja-JP" sz="2000" dirty="0" smtClean="0"/>
          </a:p>
          <a:p>
            <a:r>
              <a:rPr lang="en-US" altLang="ja-JP" sz="2000" dirty="0" err="1" smtClean="0"/>
              <a:t>VoxResNet</a:t>
            </a:r>
            <a:endParaRPr lang="en-US" altLang="ja-JP" sz="2000" dirty="0" smtClean="0"/>
          </a:p>
          <a:p>
            <a:r>
              <a:rPr lang="en-US" altLang="ja-JP" sz="2000" dirty="0"/>
              <a:t>[47] G. </a:t>
            </a:r>
            <a:r>
              <a:rPr lang="en-US" altLang="ja-JP" sz="2000" dirty="0" err="1"/>
              <a:t>Pereyra</a:t>
            </a:r>
            <a:r>
              <a:rPr lang="en-US" altLang="ja-JP" sz="2000" dirty="0"/>
              <a:t>, G. Tucker, J. </a:t>
            </a:r>
            <a:r>
              <a:rPr lang="en-US" altLang="ja-JP" sz="2000" dirty="0" err="1"/>
              <a:t>Chorowski</a:t>
            </a:r>
            <a:r>
              <a:rPr lang="en-US" altLang="ja-JP" sz="2000" dirty="0"/>
              <a:t>, Ł. Kaiser, and G. Hinton, “Regularizing neural networks by penalizing confident output distributions,” arXiv:1701.06548, </a:t>
            </a:r>
            <a:r>
              <a:rPr lang="en-US" altLang="ja-JP" sz="2000" dirty="0" smtClean="0"/>
              <a:t>2017</a:t>
            </a:r>
          </a:p>
          <a:p>
            <a:r>
              <a:rPr lang="en-US" altLang="ja-JP" sz="2000" dirty="0" smtClean="0"/>
              <a:t>Smoothed label</a:t>
            </a:r>
            <a:r>
              <a:rPr lang="ja-JP" altLang="en-US" sz="2000" dirty="0" smtClean="0"/>
              <a:t>について書いてある．</a:t>
            </a:r>
            <a:endParaRPr lang="en-US" altLang="ja-JP" sz="2000" dirty="0"/>
          </a:p>
        </p:txBody>
      </p:sp>
    </p:spTree>
    <p:extLst>
      <p:ext uri="{BB962C8B-B14F-4D97-AF65-F5344CB8AC3E}">
        <p14:creationId xmlns:p14="http://schemas.microsoft.com/office/powerpoint/2010/main" val="42337560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normAutofit/>
          </a:bodyPr>
          <a:lstStyle/>
          <a:p>
            <a:r>
              <a:rPr lang="en-US" altLang="ja-JP" dirty="0" err="1"/>
              <a:t>Weihua</a:t>
            </a:r>
            <a:r>
              <a:rPr lang="en-US" altLang="ja-JP" dirty="0"/>
              <a:t> Hu, </a:t>
            </a:r>
            <a:r>
              <a:rPr lang="en-US" altLang="ja-JP" dirty="0" err="1"/>
              <a:t>Takeru</a:t>
            </a:r>
            <a:r>
              <a:rPr lang="en-US" altLang="ja-JP" dirty="0"/>
              <a:t> </a:t>
            </a:r>
            <a:r>
              <a:rPr lang="en-US" altLang="ja-JP" dirty="0" err="1"/>
              <a:t>Miyato</a:t>
            </a:r>
            <a:r>
              <a:rPr lang="en-US" altLang="ja-JP" dirty="0"/>
              <a:t>, </a:t>
            </a:r>
            <a:r>
              <a:rPr lang="en-US" altLang="ja-JP" dirty="0" err="1"/>
              <a:t>Seiya</a:t>
            </a:r>
            <a:r>
              <a:rPr lang="en-US" altLang="ja-JP" dirty="0"/>
              <a:t> </a:t>
            </a:r>
            <a:r>
              <a:rPr lang="en-US" altLang="ja-JP" dirty="0" err="1"/>
              <a:t>Tokui</a:t>
            </a:r>
            <a:r>
              <a:rPr lang="en-US" altLang="ja-JP" dirty="0"/>
              <a:t>, Eiichi Matsumoto, Masashi Sugiyama</a:t>
            </a:r>
          </a:p>
          <a:p>
            <a:r>
              <a:rPr kumimoji="1" lang="en-US" altLang="ja-JP" dirty="0" smtClean="0"/>
              <a:t>Finish Reading : 20180315</a:t>
            </a:r>
          </a:p>
        </p:txBody>
      </p:sp>
      <p:sp>
        <p:nvSpPr>
          <p:cNvPr id="3" name="タイトル 2"/>
          <p:cNvSpPr>
            <a:spLocks noGrp="1"/>
          </p:cNvSpPr>
          <p:nvPr>
            <p:ph type="ctrTitle"/>
          </p:nvPr>
        </p:nvSpPr>
        <p:spPr/>
        <p:txBody>
          <a:bodyPr>
            <a:normAutofit fontScale="90000"/>
          </a:bodyPr>
          <a:lstStyle/>
          <a:p>
            <a:r>
              <a:rPr lang="en-US" altLang="ja-JP" dirty="0"/>
              <a:t>Learning Discrete Representations via Information Maximizing Self-Augmented Training</a:t>
            </a:r>
            <a:endParaRPr kumimoji="1" lang="ja-JP" altLang="en-US" dirty="0"/>
          </a:p>
        </p:txBody>
      </p:sp>
    </p:spTree>
    <p:extLst>
      <p:ext uri="{BB962C8B-B14F-4D97-AF65-F5344CB8AC3E}">
        <p14:creationId xmlns:p14="http://schemas.microsoft.com/office/powerpoint/2010/main" val="27029579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どんなもの？</a:t>
            </a:r>
            <a:endParaRPr kumimoji="1" lang="ja-JP" altLang="en-US" dirty="0"/>
          </a:p>
        </p:txBody>
      </p:sp>
      <p:sp>
        <p:nvSpPr>
          <p:cNvPr id="3" name="コンテンツ プレースホルダー 2"/>
          <p:cNvSpPr>
            <a:spLocks noGrp="1"/>
          </p:cNvSpPr>
          <p:nvPr>
            <p:ph sz="quarter" idx="1"/>
          </p:nvPr>
        </p:nvSpPr>
        <p:spPr/>
        <p:txBody>
          <a:bodyPr>
            <a:normAutofit/>
          </a:bodyPr>
          <a:lstStyle/>
          <a:p>
            <a:r>
              <a:rPr kumimoji="1" lang="en-US" altLang="ja-JP" sz="2000" dirty="0" err="1" smtClean="0"/>
              <a:t>Informaion</a:t>
            </a:r>
            <a:r>
              <a:rPr kumimoji="1" lang="en-US" altLang="ja-JP" sz="2000" dirty="0" smtClean="0"/>
              <a:t> </a:t>
            </a:r>
            <a:r>
              <a:rPr kumimoji="1" lang="en-US" altLang="ja-JP" sz="2000" dirty="0" err="1" smtClean="0"/>
              <a:t>Maxmizing</a:t>
            </a:r>
            <a:r>
              <a:rPr kumimoji="1" lang="en-US" altLang="ja-JP" sz="2000" dirty="0" smtClean="0"/>
              <a:t> Self-Augmented Training(IMSAT)</a:t>
            </a:r>
            <a:r>
              <a:rPr kumimoji="1" lang="ja-JP" altLang="en-US" sz="2000" dirty="0" smtClean="0"/>
              <a:t>を提案</a:t>
            </a:r>
            <a:endParaRPr kumimoji="1" lang="en-US" altLang="ja-JP" sz="2000" dirty="0" smtClean="0"/>
          </a:p>
          <a:p>
            <a:r>
              <a:rPr lang="ja-JP" altLang="en-US" sz="2000" dirty="0" smtClean="0"/>
              <a:t>離散表現上で，不変性を課す</a:t>
            </a:r>
            <a:r>
              <a:rPr lang="en-US" altLang="ja-JP" sz="2000" dirty="0" smtClean="0"/>
              <a:t>data </a:t>
            </a:r>
            <a:r>
              <a:rPr lang="en-US" altLang="ja-JP" sz="2000" dirty="0" err="1" smtClean="0"/>
              <a:t>augmentaion</a:t>
            </a:r>
            <a:r>
              <a:rPr lang="ja-JP" altLang="en-US" sz="2000" dirty="0" smtClean="0"/>
              <a:t>を使う</a:t>
            </a:r>
            <a:endParaRPr lang="en-US" altLang="ja-JP" sz="2000" dirty="0" smtClean="0"/>
          </a:p>
          <a:p>
            <a:pPr marL="0" indent="0">
              <a:buNone/>
            </a:pPr>
            <a:endParaRPr lang="en-US" altLang="ja-JP" sz="2000" dirty="0" smtClean="0"/>
          </a:p>
          <a:p>
            <a:pPr marL="0" indent="0">
              <a:buNone/>
            </a:pPr>
            <a:r>
              <a:rPr lang="ja-JP" altLang="en-US" sz="2000" dirty="0" smtClean="0"/>
              <a:t>より具体的に．</a:t>
            </a:r>
            <a:endParaRPr lang="en-US" altLang="ja-JP" sz="2000" dirty="0" smtClean="0"/>
          </a:p>
          <a:p>
            <a:r>
              <a:rPr kumimoji="1" lang="en-US" altLang="ja-JP" sz="2000" dirty="0" smtClean="0"/>
              <a:t>augmented data</a:t>
            </a:r>
            <a:r>
              <a:rPr kumimoji="1" lang="ja-JP" altLang="en-US" sz="2000" dirty="0" smtClean="0"/>
              <a:t>点の予測表現はこれらの</a:t>
            </a:r>
            <a:r>
              <a:rPr kumimoji="1" lang="en-US" altLang="ja-JP" sz="2000" dirty="0" smtClean="0"/>
              <a:t>original data</a:t>
            </a:r>
            <a:r>
              <a:rPr kumimoji="1" lang="ja-JP" altLang="en-US" sz="2000" dirty="0" smtClean="0"/>
              <a:t>点に近くなるようにする．</a:t>
            </a:r>
            <a:endParaRPr kumimoji="1" lang="en-US" altLang="ja-JP" sz="2000" dirty="0" smtClean="0"/>
          </a:p>
          <a:p>
            <a:r>
              <a:rPr lang="ja-JP" altLang="en-US" sz="2000" dirty="0" smtClean="0"/>
              <a:t>同時に，データと予測離散表現間の情報理論依存を最大化する．</a:t>
            </a:r>
            <a:endParaRPr lang="en-US" altLang="ja-JP" sz="2000" dirty="0" smtClean="0"/>
          </a:p>
          <a:p>
            <a:endParaRPr kumimoji="1" lang="ja-JP" altLang="en-US" sz="2000" dirty="0"/>
          </a:p>
        </p:txBody>
      </p:sp>
    </p:spTree>
    <p:extLst>
      <p:ext uri="{BB962C8B-B14F-4D97-AF65-F5344CB8AC3E}">
        <p14:creationId xmlns:p14="http://schemas.microsoft.com/office/powerpoint/2010/main" val="2566644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Times New Roman"/>
        <a:ea typeface="メイリオ"/>
        <a:cs typeface=""/>
      </a:majorFont>
      <a:minorFont>
        <a:latin typeface="Times New Roman"/>
        <a:ea typeface="メイリオ"/>
        <a:cs typeface=""/>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11494</TotalTime>
  <Words>7020</Words>
  <Application>Microsoft Office PowerPoint</Application>
  <PresentationFormat>画面に合わせる (4:3)</PresentationFormat>
  <Paragraphs>729</Paragraphs>
  <Slides>126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126</vt:i4>
      </vt:variant>
    </vt:vector>
  </HeadingPairs>
  <TitlesOfParts>
    <vt:vector size="131" baseType="lpstr">
      <vt:lpstr>メイリオ</vt:lpstr>
      <vt:lpstr>Cambria Math</vt:lpstr>
      <vt:lpstr>Times New Roman</vt:lpstr>
      <vt:lpstr>Wingdings 2</vt:lpstr>
      <vt:lpstr>ジャパネスク</vt:lpstr>
      <vt:lpstr>Paper Survey</vt:lpstr>
      <vt:lpstr>High-Resolution Image Synthesis and Semantic Manipulation with Conditional GANs</vt:lpstr>
      <vt:lpstr>どんなもの？</vt:lpstr>
      <vt:lpstr>先行研究と比べてどこがすごい？</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Image Quality Assessment: From Error Visibility to Structural Similarity</vt:lpstr>
      <vt:lpstr>どんなもの？</vt:lpstr>
      <vt:lpstr>先行研究と比べてどこがすごい？</vt:lpstr>
      <vt:lpstr>技術や手法のキモはどこ？</vt:lpstr>
      <vt:lpstr>技術や手法のキモはどこ？</vt:lpstr>
      <vt:lpstr>どうやって有効だと検証した？</vt:lpstr>
      <vt:lpstr>議論はある？</vt:lpstr>
      <vt:lpstr>次に読むべき論文は？</vt:lpstr>
      <vt:lpstr>Least Squares Generative Adversarial Networks</vt:lpstr>
      <vt:lpstr>どんなもの？</vt:lpstr>
      <vt:lpstr>先行研究と比べてどこがすごい？</vt:lpstr>
      <vt:lpstr>技術や手法のキモはどこ？</vt:lpstr>
      <vt:lpstr>技術や手法のキモはどこ？</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Deep Image Prior</vt:lpstr>
      <vt:lpstr>どんなもの？</vt:lpstr>
      <vt:lpstr>先行研究と比べてどこがすごい？</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AttnGAN: Fine-Grained Text to Image Generation with Attentional Generative Adversarial Networks</vt:lpstr>
      <vt:lpstr>どんなもの？</vt:lpstr>
      <vt:lpstr>先行研究と比べてどこがすごい？</vt:lpstr>
      <vt:lpstr>技術や手法のキモはどこ？</vt:lpstr>
      <vt:lpstr>技術や手法のキモはどこ？</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Medical Image Synthesis with Context-Aware Generative Adversarial Networks</vt:lpstr>
      <vt:lpstr>どんなもの？</vt:lpstr>
      <vt:lpstr>先行研究と比べてどこがすごい？</vt:lpstr>
      <vt:lpstr>技術や手法のキモはどこ？</vt:lpstr>
      <vt:lpstr>技術や手法のキモはどこ？</vt:lpstr>
      <vt:lpstr>どうやって有効だと検証した？</vt:lpstr>
      <vt:lpstr>議論はある？</vt:lpstr>
      <vt:lpstr>次に読むべき論文は？</vt:lpstr>
      <vt:lpstr>PixelNN: Example-based Image Synthesis</vt:lpstr>
      <vt:lpstr>どんなもの？</vt:lpstr>
      <vt:lpstr>先行研究と比べてどこがすごい？</vt:lpstr>
      <vt:lpstr>技術や手法のキモはどこ？</vt:lpstr>
      <vt:lpstr>技術や手法のキモはどこ？</vt:lpstr>
      <vt:lpstr>どうやって有効だと検証した？</vt:lpstr>
      <vt:lpstr>議論はある？</vt:lpstr>
      <vt:lpstr>次に読むべき論文は？</vt:lpstr>
      <vt:lpstr>Super-resolution reconstruction in frequency, image, and wavelet domains to reduce through-plane partial voluming in MRI</vt:lpstr>
      <vt:lpstr>どんなもの？</vt:lpstr>
      <vt:lpstr>どんなもの？</vt:lpstr>
      <vt:lpstr>どうやって有効だと検証した？</vt:lpstr>
      <vt:lpstr>SegAN: Adversarial Network with Multi-scale L1 Loss for Medical Image Segmentation</vt:lpstr>
      <vt:lpstr>どんなもの？</vt:lpstr>
      <vt:lpstr>先行研究と比べてどこがすごい？</vt:lpstr>
      <vt:lpstr>技術や手法のキモはどこ？</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NiftyNet: a deep-learning platform for medical imaging</vt:lpstr>
      <vt:lpstr>どんなもの？</vt:lpstr>
      <vt:lpstr>先行研究と比べてどこがすごい？</vt:lpstr>
      <vt:lpstr>技術や手法のキモはどこ？</vt:lpstr>
      <vt:lpstr>どうやって有効だと検証した？</vt:lpstr>
      <vt:lpstr>どうやって有効だと検証した？</vt:lpstr>
      <vt:lpstr>議論はある？</vt:lpstr>
      <vt:lpstr>次に読むべき論文は？</vt:lpstr>
      <vt:lpstr>Automatic Multi-organ Segmentation on Abdominal CT with Dense V-networks</vt:lpstr>
      <vt:lpstr>どんなもの？</vt:lpstr>
      <vt:lpstr>先行研究と比べてどこがすごい？</vt:lpstr>
      <vt:lpstr>技術や手法のキモはどこ？</vt:lpstr>
      <vt:lpstr>技術や手法のキモはどこ？</vt:lpstr>
      <vt:lpstr>技術や手法のキモはどこ？</vt:lpstr>
      <vt:lpstr>技術や手法のキモはどこ？</vt:lpstr>
      <vt:lpstr>どうやって有効だと検証した？</vt:lpstr>
      <vt:lpstr>議論はある？</vt:lpstr>
      <vt:lpstr>次に読むべき論文は？</vt:lpstr>
      <vt:lpstr>Learning Discrete Representations via Information Maximizing Self-Augmented Training</vt:lpstr>
      <vt:lpstr>どんなもの？</vt:lpstr>
      <vt:lpstr>先行研究と比べてどこがすごい？</vt:lpstr>
      <vt:lpstr>技術や手法のキモはどこ？</vt:lpstr>
      <vt:lpstr>技術や手法のキモはどこ？</vt:lpstr>
      <vt:lpstr>技術や手法のキモはどこ？</vt:lpstr>
      <vt:lpstr>技術や手法のキモはどこ？</vt:lpstr>
      <vt:lpstr>どうやって有効だと検証した？</vt:lpstr>
      <vt:lpstr>どうやって有効だと検証した？</vt:lpstr>
      <vt:lpstr>議論はある？</vt:lpstr>
      <vt:lpstr>次に読むべき論文は？</vt:lpstr>
      <vt:lpstr>Ian goodfellow  おすすめ論文</vt:lpstr>
      <vt:lpstr>PowerPoint プレゼンテーション</vt:lpstr>
      <vt:lpstr>PowerPoint プレゼンテーション</vt:lpstr>
      <vt:lpstr>SPECTRAL NORMALIZATION FOR GENERATIVE ADVERSARIAL NETWORKS</vt:lpstr>
      <vt:lpstr>どんなもの？</vt:lpstr>
      <vt:lpstr>先行研究と比べてどこがすごい？</vt:lpstr>
      <vt:lpstr>技術や手法のキモはどこ？</vt:lpstr>
      <vt:lpstr>Spectral Norm</vt:lpstr>
      <vt:lpstr>どうやって有効だと検証した？</vt:lpstr>
      <vt:lpstr>議論はある？</vt:lpstr>
      <vt:lpstr>次に読むべき論文は？</vt:lpstr>
      <vt:lpstr>落合陽一流　Survey template</vt:lpstr>
      <vt:lpstr>どんなもの？</vt:lpstr>
      <vt:lpstr>先行研究と比べてどこがすごい？</vt:lpstr>
      <vt:lpstr>技術や手法のキモはどこ？</vt:lpstr>
      <vt:lpstr>どうやって有効だと検証した？</vt:lpstr>
      <vt:lpstr>議論はある？</vt:lpstr>
      <vt:lpstr>次に読むべき論文は？</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論文まとめ</dc:title>
  <dc:creator>Katsuki</dc:creator>
  <cp:lastModifiedBy>tozawa</cp:lastModifiedBy>
  <cp:revision>225</cp:revision>
  <dcterms:created xsi:type="dcterms:W3CDTF">2017-12-10T06:56:17Z</dcterms:created>
  <dcterms:modified xsi:type="dcterms:W3CDTF">2018-04-27T02:51:58Z</dcterms:modified>
</cp:coreProperties>
</file>