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114" d="100"/>
          <a:sy n="114" d="100"/>
        </p:scale>
        <p:origin x="119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角丸四角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CA18-E216-471D-9D73-817DF02C01A3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FDA7A1E-D9BF-4DF4-BEDD-7C5AD6F4B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CA18-E216-471D-9D73-817DF02C01A3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A1E-D9BF-4DF4-BEDD-7C5AD6F4B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CA18-E216-471D-9D73-817DF02C01A3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A1E-D9BF-4DF4-BEDD-7C5AD6F4B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CA18-E216-471D-9D73-817DF02C01A3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A1E-D9BF-4DF4-BEDD-7C5AD6F4B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914400" y="1052736"/>
            <a:ext cx="7772400" cy="5142848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角丸四角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CA18-E216-471D-9D73-817DF02C01A3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FDA7A1E-D9BF-4DF4-BEDD-7C5AD6F4B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CA18-E216-471D-9D73-817DF02C01A3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A1E-D9BF-4DF4-BEDD-7C5AD6F4B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CA18-E216-471D-9D73-817DF02C01A3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A1E-D9BF-4DF4-BEDD-7C5AD6F4B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CA18-E216-471D-9D73-817DF02C01A3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A1E-D9BF-4DF4-BEDD-7C5AD6F4B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CA18-E216-471D-9D73-817DF02C01A3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A1E-D9BF-4DF4-BEDD-7C5AD6F4B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角丸四角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CA18-E216-471D-9D73-817DF02C01A3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A1E-D9BF-4DF4-BEDD-7C5AD6F4B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CA18-E216-471D-9D73-817DF02C01A3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FDA7A1E-D9BF-4DF4-BEDD-7C5AD6F4B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正方形/長方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図を追加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角丸四角形 7"/>
          <p:cNvSpPr/>
          <p:nvPr/>
        </p:nvSpPr>
        <p:spPr>
          <a:xfrm>
            <a:off x="64008" y="37387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914400" y="133350"/>
            <a:ext cx="7772400" cy="559346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914400" y="1067579"/>
            <a:ext cx="7772400" cy="515562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2 </a:t>
            </a:r>
            <a:r>
              <a:rPr kumimoji="0" lang="ja-JP" altLang="en-US" dirty="0" smtClean="0"/>
              <a:t>レベル</a:t>
            </a:r>
          </a:p>
          <a:p>
            <a:pPr lvl="2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3 </a:t>
            </a:r>
            <a:r>
              <a:rPr kumimoji="0" lang="ja-JP" altLang="en-US" dirty="0" smtClean="0"/>
              <a:t>レベル</a:t>
            </a:r>
          </a:p>
          <a:p>
            <a:pPr lvl="3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4 </a:t>
            </a:r>
            <a:r>
              <a:rPr kumimoji="0" lang="ja-JP" altLang="en-US" dirty="0" smtClean="0"/>
              <a:t>レベル</a:t>
            </a:r>
          </a:p>
          <a:p>
            <a:pPr lvl="4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5 </a:t>
            </a:r>
            <a:r>
              <a:rPr kumimoji="0" lang="ja-JP" altLang="en-US" dirty="0" smtClean="0"/>
              <a:t>レベル</a:t>
            </a:r>
            <a:endParaRPr kumimoji="0" lang="en-US" dirty="0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172200" y="6238875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0ECA18-E216-471D-9D73-817DF02C01A3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14400" y="6257925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91500" y="192205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FDA7A1E-D9BF-4DF4-BEDD-7C5AD6F4B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2931" y="836617"/>
            <a:ext cx="9021537" cy="111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2931" y="717255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2931" y="94421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" panose="05000000000000000000" pitchFamily="2" charset="2"/>
        <a:buChar char="p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" panose="05000000000000000000" pitchFamily="2" charset="2"/>
        <a:buChar char="Ø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" panose="05000000000000000000" pitchFamily="2" charset="2"/>
        <a:buChar char="Ø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" panose="05000000000000000000" pitchFamily="2" charset="2"/>
        <a:buChar char="Ø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 typeface="Wingdings" panose="05000000000000000000" pitchFamily="2" charset="2"/>
        <a:buChar char="Ø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n-US" altLang="ja-JP" dirty="0" smtClean="0"/>
              <a:t>Finish reading: 2018-6-8</a:t>
            </a:r>
          </a:p>
          <a:p>
            <a:pPr algn="r"/>
            <a:endParaRPr kumimoji="1" lang="en-US" altLang="ja-JP" dirty="0"/>
          </a:p>
          <a:p>
            <a:pPr algn="r"/>
            <a:r>
              <a:rPr lang="en-US" altLang="ja-JP" dirty="0"/>
              <a:t>De </a:t>
            </a:r>
            <a:r>
              <a:rPr lang="en-US" altLang="ja-JP" dirty="0" err="1"/>
              <a:t>Brabandere</a:t>
            </a:r>
            <a:r>
              <a:rPr lang="en-US" altLang="ja-JP" dirty="0"/>
              <a:t>, B., Neven, D., &amp; Van </a:t>
            </a:r>
            <a:r>
              <a:rPr lang="en-US" altLang="ja-JP" dirty="0" err="1"/>
              <a:t>Gool</a:t>
            </a:r>
            <a:r>
              <a:rPr lang="en-US" altLang="ja-JP" dirty="0"/>
              <a:t>, L. (2017). Semantic Instance Segmentation with a Discriminative Loss Function. https://</a:t>
            </a:r>
            <a:r>
              <a:rPr lang="en-US" altLang="ja-JP" dirty="0" smtClean="0"/>
              <a:t>doi.org/10.1109/CVPRW.2017.66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Semantic Instance Segmentation with a Discriminative Loss Function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80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どんなもの？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Instance segmentation</a:t>
            </a:r>
            <a:r>
              <a:rPr kumimoji="1" lang="ja-JP" altLang="en-US" dirty="0" smtClean="0"/>
              <a:t>のタスクのための</a:t>
            </a:r>
            <a:r>
              <a:rPr kumimoji="1" lang="en-US" altLang="ja-JP" dirty="0" smtClean="0"/>
              <a:t>Discriminative loss function</a:t>
            </a:r>
            <a:r>
              <a:rPr kumimoji="1" lang="ja-JP" altLang="en-US" dirty="0" smtClean="0"/>
              <a:t>を提案．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単純な後処理ステップで，容易に，</a:t>
            </a:r>
            <a:r>
              <a:rPr lang="en-US" altLang="ja-JP" dirty="0" smtClean="0"/>
              <a:t>instance</a:t>
            </a:r>
            <a:r>
              <a:rPr lang="ja-JP" altLang="en-US" dirty="0" smtClean="0"/>
              <a:t>に</a:t>
            </a:r>
            <a:r>
              <a:rPr kumimoji="1" lang="ja-JP" altLang="en-US" dirty="0" smtClean="0"/>
              <a:t>クラスタできる画像</a:t>
            </a:r>
            <a:r>
              <a:rPr lang="ja-JP" altLang="en-US" dirty="0"/>
              <a:t>の</a:t>
            </a:r>
            <a:r>
              <a:rPr kumimoji="1" lang="ja-JP" altLang="en-US" dirty="0" smtClean="0"/>
              <a:t>表現を提供する</a:t>
            </a:r>
            <a:r>
              <a:rPr kumimoji="1" lang="en-US" altLang="ja-JP" dirty="0" smtClean="0"/>
              <a:t>convolution network</a:t>
            </a:r>
            <a:r>
              <a:rPr kumimoji="1" lang="ja-JP" altLang="en-US" dirty="0" smtClean="0"/>
              <a:t>を構築できるような損失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特徴空間で</a:t>
            </a:r>
            <a:r>
              <a:rPr lang="ja-JP" altLang="en-US" dirty="0" smtClean="0"/>
              <a:t>各画素をある点に写像させるネットワークにするような損失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このとき，同じ</a:t>
            </a:r>
            <a:r>
              <a:rPr lang="en-US" altLang="ja-JP" dirty="0"/>
              <a:t>instance</a:t>
            </a:r>
            <a:r>
              <a:rPr lang="ja-JP" altLang="en-US" dirty="0"/>
              <a:t>に属する画素が近くになるよう</a:t>
            </a:r>
            <a:r>
              <a:rPr lang="ja-JP" altLang="en-US" dirty="0" smtClean="0"/>
              <a:t>にし，一方，異なる</a:t>
            </a:r>
            <a:r>
              <a:rPr lang="en-US" altLang="ja-JP" dirty="0" smtClean="0"/>
              <a:t>instance</a:t>
            </a:r>
            <a:r>
              <a:rPr lang="ja-JP" altLang="en-US" dirty="0" smtClean="0"/>
              <a:t>は</a:t>
            </a:r>
            <a:r>
              <a:rPr lang="ja-JP" altLang="en-US" dirty="0"/>
              <a:t>広いマージンによって，区別</a:t>
            </a:r>
            <a:r>
              <a:rPr lang="ja-JP" altLang="en-US" dirty="0" smtClean="0"/>
              <a:t>されるように写像する．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659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先行研究と比べてどこがすごい？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Object proposals</a:t>
            </a:r>
            <a:r>
              <a:rPr kumimoji="1" lang="ja-JP" altLang="en-US" dirty="0" smtClean="0"/>
              <a:t>や</a:t>
            </a:r>
            <a:r>
              <a:rPr kumimoji="1" lang="en-US" altLang="ja-JP" dirty="0" smtClean="0"/>
              <a:t>recurrent mechanisms</a:t>
            </a:r>
            <a:r>
              <a:rPr kumimoji="1" lang="ja-JP" altLang="en-US" dirty="0" smtClean="0"/>
              <a:t>に頼らない点</a:t>
            </a:r>
            <a:endParaRPr kumimoji="1" lang="en-US" altLang="ja-JP" dirty="0" smtClean="0"/>
          </a:p>
          <a:p>
            <a:r>
              <a:rPr lang="ja-JP" altLang="en-US" dirty="0"/>
              <a:t>余計</a:t>
            </a:r>
            <a:r>
              <a:rPr lang="ja-JP" altLang="en-US" dirty="0" smtClean="0"/>
              <a:t>な事をしない単純なセットアップが効果的であり，より複雑な手法と匹敵しうる性能があることを示す．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237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技術や手法のキモはどこ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107504" y="1052736"/>
            <a:ext cx="5442294" cy="5688632"/>
          </a:xfrm>
        </p:spPr>
        <p:txBody>
          <a:bodyPr/>
          <a:lstStyle/>
          <a:p>
            <a:r>
              <a:rPr lang="en-US" altLang="ja-JP" dirty="0"/>
              <a:t>Discriminative loss function </a:t>
            </a:r>
            <a:r>
              <a:rPr lang="en-US" altLang="ja-JP" dirty="0" smtClean="0"/>
              <a:t>Consider</a:t>
            </a:r>
          </a:p>
          <a:p>
            <a:pPr lvl="1"/>
            <a:r>
              <a:rPr lang="en-US" altLang="ja-JP" dirty="0"/>
              <a:t>variance </a:t>
            </a:r>
            <a:r>
              <a:rPr lang="en-US" altLang="ja-JP" dirty="0" smtClean="0"/>
              <a:t>term</a:t>
            </a:r>
          </a:p>
          <a:p>
            <a:pPr lvl="2"/>
            <a:r>
              <a:rPr kumimoji="1" lang="en-US" altLang="ja-JP" dirty="0" smtClean="0"/>
              <a:t>Mean embedding(</a:t>
            </a:r>
            <a:r>
              <a:rPr kumimoji="1" lang="ja-JP" altLang="en-US" dirty="0" smtClean="0"/>
              <a:t>クラスタ中心</a:t>
            </a:r>
            <a:r>
              <a:rPr kumimoji="1" lang="en-US" altLang="ja-JP" dirty="0" smtClean="0"/>
              <a:t>)</a:t>
            </a:r>
            <a:r>
              <a:rPr lang="ja-JP" altLang="en-US" dirty="0" smtClean="0"/>
              <a:t>の方に</a:t>
            </a:r>
            <a:r>
              <a:rPr kumimoji="1" lang="en-US" altLang="ja-JP" dirty="0" smtClean="0"/>
              <a:t>embedding</a:t>
            </a:r>
            <a:r>
              <a:rPr kumimoji="1" lang="ja-JP" altLang="en-US" dirty="0" smtClean="0"/>
              <a:t>を引っ張るような項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distance </a:t>
            </a:r>
            <a:r>
              <a:rPr lang="en-US" altLang="ja-JP" dirty="0" smtClean="0"/>
              <a:t>term</a:t>
            </a:r>
          </a:p>
          <a:p>
            <a:pPr lvl="2"/>
            <a:r>
              <a:rPr lang="ja-JP" altLang="en-US" dirty="0" smtClean="0"/>
              <a:t>あるクラスタと他のクラスタが離れる</a:t>
            </a:r>
            <a:r>
              <a:rPr lang="ja-JP" altLang="en-US" dirty="0"/>
              <a:t>ようにする項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クラスタ中心間の距離を増加させる．</a:t>
            </a:r>
            <a:endParaRPr lang="en-US" altLang="ja-JP" dirty="0" smtClean="0"/>
          </a:p>
          <a:p>
            <a:pPr lvl="2"/>
            <a:endParaRPr lang="en-US" altLang="ja-JP" dirty="0"/>
          </a:p>
          <a:p>
            <a:pPr lvl="1"/>
            <a:r>
              <a:rPr lang="en-US" altLang="ja-JP" dirty="0"/>
              <a:t>regularization </a:t>
            </a:r>
            <a:r>
              <a:rPr lang="en-US" altLang="ja-JP" dirty="0" smtClean="0"/>
              <a:t>term</a:t>
            </a:r>
          </a:p>
          <a:p>
            <a:pPr lvl="2"/>
            <a:r>
              <a:rPr lang="ja-JP" altLang="en-US" dirty="0" smtClean="0"/>
              <a:t>原点方向にすべてのクラスタを小さく引っ張る項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Activations bounded</a:t>
            </a:r>
            <a:r>
              <a:rPr lang="ja-JP" altLang="en-US" dirty="0" smtClean="0"/>
              <a:t>を保つための項</a:t>
            </a:r>
            <a:endParaRPr lang="en-US" altLang="ja-JP" dirty="0" smtClean="0"/>
          </a:p>
          <a:p>
            <a:pPr lvl="2"/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798" y="1124745"/>
            <a:ext cx="3466954" cy="295232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4156982"/>
            <a:ext cx="2924705" cy="270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どうやって有効だと検証した？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012160" y="1196752"/>
            <a:ext cx="3081536" cy="514284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kumimoji="1" lang="ja-JP" altLang="en-US" dirty="0" smtClean="0"/>
              <a:t>データセット</a:t>
            </a:r>
            <a:endParaRPr kumimoji="1" lang="en-US" altLang="ja-JP" dirty="0" smtClean="0"/>
          </a:p>
          <a:p>
            <a:pPr lvl="1" algn="just"/>
            <a:r>
              <a:rPr lang="en-US" altLang="ja-JP" dirty="0"/>
              <a:t>CVPPP leaf </a:t>
            </a:r>
            <a:r>
              <a:rPr lang="en-US" altLang="ja-JP" dirty="0" smtClean="0"/>
              <a:t>segmentation</a:t>
            </a:r>
          </a:p>
          <a:p>
            <a:pPr lvl="2" algn="just"/>
            <a:r>
              <a:rPr lang="en-US" altLang="ja-JP" dirty="0"/>
              <a:t>M. </a:t>
            </a:r>
            <a:r>
              <a:rPr lang="en-US" altLang="ja-JP" dirty="0" err="1"/>
              <a:t>Minervini</a:t>
            </a:r>
            <a:r>
              <a:rPr lang="en-US" altLang="ja-JP" dirty="0"/>
              <a:t>, A. </a:t>
            </a:r>
            <a:r>
              <a:rPr lang="en-US" altLang="ja-JP" dirty="0" err="1"/>
              <a:t>Fischbach</a:t>
            </a:r>
            <a:r>
              <a:rPr lang="en-US" altLang="ja-JP" dirty="0"/>
              <a:t>, H. </a:t>
            </a:r>
            <a:r>
              <a:rPr lang="en-US" altLang="ja-JP" dirty="0" err="1"/>
              <a:t>Scharr</a:t>
            </a:r>
            <a:r>
              <a:rPr lang="en-US" altLang="ja-JP" dirty="0"/>
              <a:t>, and S. A. </a:t>
            </a:r>
            <a:r>
              <a:rPr lang="en-US" altLang="ja-JP" dirty="0" err="1"/>
              <a:t>Tsaftaris</a:t>
            </a:r>
            <a:r>
              <a:rPr lang="en-US" altLang="ja-JP" dirty="0"/>
              <a:t>. Finely-grained annotated datasets for image-based plant </a:t>
            </a:r>
            <a:r>
              <a:rPr lang="en-US" altLang="ja-JP" dirty="0" err="1"/>
              <a:t>phe</a:t>
            </a:r>
            <a:r>
              <a:rPr lang="en-US" altLang="ja-JP" dirty="0"/>
              <a:t>- </a:t>
            </a:r>
            <a:r>
              <a:rPr lang="en-US" altLang="ja-JP" dirty="0" err="1"/>
              <a:t>notyping</a:t>
            </a:r>
            <a:r>
              <a:rPr lang="en-US" altLang="ja-JP" dirty="0"/>
              <a:t>. Pattern recognition letters, 2015</a:t>
            </a:r>
            <a:endParaRPr lang="en-US" altLang="ja-JP" dirty="0" smtClean="0"/>
          </a:p>
          <a:p>
            <a:pPr lvl="1" algn="just"/>
            <a:r>
              <a:rPr lang="en-US" altLang="ja-JP" dirty="0"/>
              <a:t>Cityscapes </a:t>
            </a:r>
            <a:r>
              <a:rPr lang="en-US" altLang="ja-JP" dirty="0" smtClean="0"/>
              <a:t>dataset</a:t>
            </a:r>
          </a:p>
          <a:p>
            <a:pPr lvl="2" algn="just"/>
            <a:r>
              <a:rPr lang="en-US" altLang="ja-JP" dirty="0"/>
              <a:t>M. </a:t>
            </a:r>
            <a:r>
              <a:rPr lang="en-US" altLang="ja-JP" dirty="0" err="1"/>
              <a:t>Cordts</a:t>
            </a:r>
            <a:r>
              <a:rPr lang="en-US" altLang="ja-JP" dirty="0"/>
              <a:t>, M. </a:t>
            </a:r>
            <a:r>
              <a:rPr lang="en-US" altLang="ja-JP" dirty="0" err="1"/>
              <a:t>Omran</a:t>
            </a:r>
            <a:r>
              <a:rPr lang="en-US" altLang="ja-JP" dirty="0"/>
              <a:t>, S. Ramos, T. </a:t>
            </a:r>
            <a:r>
              <a:rPr lang="en-US" altLang="ja-JP" dirty="0" err="1"/>
              <a:t>Rehfeld</a:t>
            </a:r>
            <a:r>
              <a:rPr lang="en-US" altLang="ja-JP" dirty="0"/>
              <a:t>, M. </a:t>
            </a:r>
            <a:r>
              <a:rPr lang="en-US" altLang="ja-JP" dirty="0" err="1"/>
              <a:t>Enzweiler</a:t>
            </a:r>
            <a:r>
              <a:rPr lang="en-US" altLang="ja-JP" dirty="0"/>
              <a:t>, R. </a:t>
            </a:r>
            <a:r>
              <a:rPr lang="en-US" altLang="ja-JP" dirty="0" err="1"/>
              <a:t>Benenson</a:t>
            </a:r>
            <a:r>
              <a:rPr lang="en-US" altLang="ja-JP" dirty="0"/>
              <a:t>, U. Franke, S. Roth, and B. Schiele. The cityscapes dataset for semantic urban scene understanding. In CVPR, 2016. </a:t>
            </a:r>
            <a:r>
              <a:rPr lang="en-US" altLang="ja-JP" dirty="0" smtClean="0"/>
              <a:t>6</a:t>
            </a:r>
          </a:p>
          <a:p>
            <a:pPr algn="just"/>
            <a:r>
              <a:rPr kumimoji="1" lang="ja-JP" altLang="en-US" dirty="0" smtClean="0"/>
              <a:t>評価</a:t>
            </a:r>
            <a:r>
              <a:rPr kumimoji="1" lang="ja-JP" altLang="en-US" dirty="0"/>
              <a:t>値</a:t>
            </a:r>
            <a:endParaRPr kumimoji="1" lang="en-US" altLang="ja-JP" dirty="0" smtClean="0"/>
          </a:p>
          <a:p>
            <a:pPr lvl="1" algn="just"/>
            <a:r>
              <a:rPr lang="en-US" altLang="ja-JP" dirty="0"/>
              <a:t>Symmetric Best Dice (SBD</a:t>
            </a:r>
            <a:r>
              <a:rPr lang="en-US" altLang="ja-JP" dirty="0" smtClean="0"/>
              <a:t>)</a:t>
            </a:r>
          </a:p>
          <a:p>
            <a:pPr lvl="1" algn="just"/>
            <a:r>
              <a:rPr lang="en-US" altLang="ja-JP" dirty="0"/>
              <a:t>Absolute Difference in </a:t>
            </a:r>
            <a:r>
              <a:rPr lang="en-US" altLang="ja-JP" dirty="0" smtClean="0"/>
              <a:t>Count</a:t>
            </a:r>
          </a:p>
          <a:p>
            <a:pPr lvl="1" algn="just"/>
            <a:r>
              <a:rPr lang="en-US" altLang="ja-JP" dirty="0"/>
              <a:t>mean Average Precision (AP</a:t>
            </a:r>
            <a:r>
              <a:rPr lang="en-US" altLang="ja-JP" dirty="0" smtClean="0"/>
              <a:t>)</a:t>
            </a:r>
          </a:p>
          <a:p>
            <a:pPr lvl="1" algn="just"/>
            <a:r>
              <a:rPr lang="en-US" altLang="ja-JP" dirty="0"/>
              <a:t>mean Average Precision with overlap of 50% (AP0.5), AP50m and AP100m</a:t>
            </a:r>
          </a:p>
          <a:p>
            <a:pPr lvl="1" algn="just"/>
            <a:endParaRPr lang="en-US" altLang="ja-JP" dirty="0" smtClean="0"/>
          </a:p>
          <a:p>
            <a:pPr lvl="1" algn="just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1" y="1124744"/>
            <a:ext cx="5915759" cy="290608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0" y="4149080"/>
            <a:ext cx="2858359" cy="178233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662" y="4149080"/>
            <a:ext cx="2889498" cy="183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0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議論はある？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著者いわく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Semantic segmentation mask</a:t>
            </a:r>
            <a:r>
              <a:rPr kumimoji="1" lang="ja-JP" altLang="en-US" dirty="0" err="1" smtClean="0"/>
              <a:t>を提</a:t>
            </a:r>
            <a:r>
              <a:rPr kumimoji="1" lang="ja-JP" altLang="en-US" dirty="0" smtClean="0"/>
              <a:t>供するための</a:t>
            </a:r>
            <a:r>
              <a:rPr kumimoji="1" lang="en-US" altLang="ja-JP" dirty="0" err="1" smtClean="0"/>
              <a:t>pretrained</a:t>
            </a:r>
            <a:r>
              <a:rPr kumimoji="1" lang="en-US" altLang="ja-JP" dirty="0" smtClean="0"/>
              <a:t> network</a:t>
            </a:r>
            <a:r>
              <a:rPr kumimoji="1" lang="ja-JP" altLang="en-US" dirty="0" smtClean="0"/>
              <a:t>を使っている．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discriminative loss function</a:t>
            </a:r>
            <a:r>
              <a:rPr lang="ja-JP" altLang="en-US" dirty="0"/>
              <a:t>を用いて，</a:t>
            </a:r>
            <a:r>
              <a:rPr lang="en-US" altLang="ja-JP" dirty="0" smtClean="0"/>
              <a:t>instance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semantic </a:t>
            </a:r>
            <a:r>
              <a:rPr lang="en-US" altLang="ja-JP" dirty="0"/>
              <a:t>segmentation</a:t>
            </a:r>
            <a:r>
              <a:rPr lang="ja-JP" altLang="en-US" dirty="0"/>
              <a:t>の同時訓練を調査する</a:t>
            </a:r>
            <a:r>
              <a:rPr lang="ja-JP" altLang="en-US" dirty="0" smtClean="0"/>
              <a:t>．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自己意見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Soft label</a:t>
            </a:r>
            <a:r>
              <a:rPr lang="ja-JP" altLang="en-US" dirty="0" smtClean="0"/>
              <a:t>を使用することと同じ意味合いをもたせているのだろうか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Semantic segmentation</a:t>
            </a:r>
            <a:r>
              <a:rPr lang="ja-JP" altLang="en-US" dirty="0" smtClean="0"/>
              <a:t>の結果に依存する．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（インスタンスの数は既知でなければならない）</a:t>
            </a:r>
            <a:endParaRPr lang="en-US" altLang="ja-JP" dirty="0" smtClean="0"/>
          </a:p>
          <a:p>
            <a:pPr lvl="1"/>
            <a:r>
              <a:rPr lang="el-GR" altLang="ja-JP" dirty="0" smtClean="0"/>
              <a:t>μ</a:t>
            </a:r>
            <a:r>
              <a:rPr lang="ja-JP" altLang="en-US" dirty="0" smtClean="0"/>
              <a:t>はどうやって計算するのか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580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次に読むべき論文は？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ResNet</a:t>
            </a:r>
            <a:r>
              <a:rPr lang="en-US" altLang="ja-JP" dirty="0" smtClean="0"/>
              <a:t>-38[40]</a:t>
            </a:r>
          </a:p>
          <a:p>
            <a:pPr lvl="1"/>
            <a:r>
              <a:rPr lang="en-US" altLang="ja-JP" dirty="0"/>
              <a:t>Z. Wu, C. Shen, and A. van den </a:t>
            </a:r>
            <a:r>
              <a:rPr lang="en-US" altLang="ja-JP" dirty="0" err="1"/>
              <a:t>Hengel</a:t>
            </a:r>
            <a:r>
              <a:rPr lang="en-US" altLang="ja-JP" dirty="0"/>
              <a:t>. Wider or deeper: Revisiting the </a:t>
            </a:r>
            <a:r>
              <a:rPr lang="en-US" altLang="ja-JP" dirty="0" err="1"/>
              <a:t>resnet</a:t>
            </a:r>
            <a:r>
              <a:rPr lang="en-US" altLang="ja-JP" dirty="0"/>
              <a:t> model for visual recognition. </a:t>
            </a:r>
            <a:r>
              <a:rPr lang="en-US" altLang="ja-JP" dirty="0" err="1"/>
              <a:t>arXiv</a:t>
            </a:r>
            <a:r>
              <a:rPr lang="en-US" altLang="ja-JP" dirty="0"/>
              <a:t> preprint arXiv:1611.10080, 2016. 6, 7, </a:t>
            </a:r>
            <a:r>
              <a:rPr lang="en-US" altLang="ja-JP" dirty="0" smtClean="0"/>
              <a:t>9</a:t>
            </a:r>
          </a:p>
          <a:p>
            <a:pPr lvl="1"/>
            <a:endParaRPr kumimoji="1" lang="en-US" altLang="ja-JP" dirty="0"/>
          </a:p>
          <a:p>
            <a:r>
              <a:rPr lang="en-US" altLang="ja-JP" dirty="0"/>
              <a:t>a fast variant of the mean-shift </a:t>
            </a:r>
            <a:r>
              <a:rPr lang="en-US" altLang="ja-JP" dirty="0" smtClean="0"/>
              <a:t>algorithm[14]</a:t>
            </a:r>
          </a:p>
          <a:p>
            <a:pPr lvl="1"/>
            <a:r>
              <a:rPr lang="en-US" altLang="ja-JP" dirty="0"/>
              <a:t>K. </a:t>
            </a:r>
            <a:r>
              <a:rPr lang="en-US" altLang="ja-JP" dirty="0" err="1"/>
              <a:t>Fukunaga</a:t>
            </a:r>
            <a:r>
              <a:rPr lang="en-US" altLang="ja-JP" dirty="0"/>
              <a:t> and L. Hostetler. The estimation of the </a:t>
            </a:r>
            <a:r>
              <a:rPr lang="en-US" altLang="ja-JP" dirty="0" err="1"/>
              <a:t>gradi</a:t>
            </a:r>
            <a:r>
              <a:rPr lang="en-US" altLang="ja-JP" dirty="0"/>
              <a:t>- </a:t>
            </a:r>
            <a:r>
              <a:rPr lang="en-US" altLang="ja-JP" dirty="0" err="1"/>
              <a:t>ent</a:t>
            </a:r>
            <a:r>
              <a:rPr lang="en-US" altLang="ja-JP" dirty="0"/>
              <a:t> of a density function, with applications in pattern </a:t>
            </a:r>
            <a:r>
              <a:rPr lang="en-US" altLang="ja-JP" dirty="0" err="1"/>
              <a:t>recog</a:t>
            </a:r>
            <a:r>
              <a:rPr lang="en-US" altLang="ja-JP" dirty="0"/>
              <a:t>- </a:t>
            </a:r>
            <a:r>
              <a:rPr lang="en-US" altLang="ja-JP" dirty="0" err="1"/>
              <a:t>nition</a:t>
            </a:r>
            <a:r>
              <a:rPr lang="en-US" altLang="ja-JP" dirty="0"/>
              <a:t>. IEEE Trans. Inf. </a:t>
            </a:r>
            <a:r>
              <a:rPr lang="en-US" altLang="ja-JP" dirty="0" err="1"/>
              <a:t>Theor</a:t>
            </a:r>
            <a:r>
              <a:rPr lang="en-US" altLang="ja-JP" dirty="0"/>
              <a:t>., 21(1):32–40, Sept. 2006. 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6661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ジャパネスク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ユーザー定義 1">
      <a:majorFont>
        <a:latin typeface="Times New Roman"/>
        <a:ea typeface="メイリオ"/>
        <a:cs typeface=""/>
      </a:majorFont>
      <a:minorFont>
        <a:latin typeface="Times New Roman"/>
        <a:ea typeface="メイリオ"/>
        <a:cs typeface=""/>
      </a:minorFont>
    </a:fontScheme>
    <a:fmtScheme name="ジャパネスク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09BD5E79-5746-46FB-8DDB-A8AF2325D690}" vid="{BA72FA78-6D76-4854-AEAC-469D5E0DB2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落合陽一流サーベイ</Template>
  <TotalTime>51</TotalTime>
  <Words>556</Words>
  <Application>Microsoft Office PowerPoint</Application>
  <PresentationFormat>画面に合わせる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メイリオ</vt:lpstr>
      <vt:lpstr>Times New Roman</vt:lpstr>
      <vt:lpstr>Wingdings</vt:lpstr>
      <vt:lpstr>ジャパネスク</vt:lpstr>
      <vt:lpstr>Semantic Instance Segmentation with a Discriminative Loss Function</vt:lpstr>
      <vt:lpstr>どんなもの？</vt:lpstr>
      <vt:lpstr>先行研究と比べてどこがすごい？</vt:lpstr>
      <vt:lpstr>技術や手法のキモはどこ？</vt:lpstr>
      <vt:lpstr>どうやって有効だと検証した？</vt:lpstr>
      <vt:lpstr>議論はある？</vt:lpstr>
      <vt:lpstr>次に読むべき論文は？</vt:lpstr>
    </vt:vector>
  </TitlesOfParts>
  <Company>国立大学法人東京農工大学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Instance Segmentation with a Discriminative Loss Function</dc:title>
  <dc:creator>tozawa</dc:creator>
  <cp:lastModifiedBy>tozawa</cp:lastModifiedBy>
  <cp:revision>9</cp:revision>
  <dcterms:created xsi:type="dcterms:W3CDTF">2018-06-08T11:14:48Z</dcterms:created>
  <dcterms:modified xsi:type="dcterms:W3CDTF">2018-06-08T12:05:56Z</dcterms:modified>
</cp:coreProperties>
</file>