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5" r:id="rId8"/>
    <p:sldId id="262" r:id="rId9"/>
    <p:sldId id="263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zawa" initials="t" lastIdx="1" clrIdx="0">
    <p:extLst>
      <p:ext uri="{19B8F6BF-5375-455C-9EA6-DF929625EA0E}">
        <p15:presenceInfo xmlns:p15="http://schemas.microsoft.com/office/powerpoint/2012/main" userId="tozaw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8" d="100"/>
          <a:sy n="118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角丸四角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5142848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角丸四角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角丸四角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正方形/長方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図を追加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角丸四角形 7"/>
          <p:cNvSpPr/>
          <p:nvPr/>
        </p:nvSpPr>
        <p:spPr>
          <a:xfrm>
            <a:off x="64008" y="37387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914400" y="133350"/>
            <a:ext cx="7772400" cy="559346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914400" y="1067579"/>
            <a:ext cx="7772400" cy="515562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172200" y="6238875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0ECA18-E216-471D-9D73-817DF02C01A3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14400" y="6257925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91500" y="192205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2931" y="836617"/>
            <a:ext cx="9021537" cy="111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2931" y="717255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2931" y="94421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anose="05000000000000000000" pitchFamily="2" charset="2"/>
        <a:buChar char="p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anose="05000000000000000000" pitchFamily="2" charset="2"/>
        <a:buChar char="Ø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anose="05000000000000000000" pitchFamily="2" charset="2"/>
        <a:buChar char="Ø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" panose="05000000000000000000" pitchFamily="2" charset="2"/>
        <a:buChar char="Ø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 typeface="Wingdings" panose="05000000000000000000" pitchFamily="2" charset="2"/>
        <a:buChar char="Ø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altLang="ja-JP" dirty="0" smtClean="0"/>
              <a:t>Finish Reading : 20180522 </a:t>
            </a:r>
          </a:p>
          <a:p>
            <a:pPr algn="r"/>
            <a:r>
              <a:rPr lang="en-US" altLang="ja-JP" dirty="0" err="1"/>
              <a:t>Bulat</a:t>
            </a:r>
            <a:r>
              <a:rPr lang="en-US" altLang="ja-JP" dirty="0"/>
              <a:t>, A., &amp; </a:t>
            </a:r>
            <a:r>
              <a:rPr lang="en-US" altLang="ja-JP" dirty="0" err="1"/>
              <a:t>Tzimiropoulos</a:t>
            </a:r>
            <a:r>
              <a:rPr lang="en-US" altLang="ja-JP" dirty="0"/>
              <a:t>, G. (2017). Super-FAN: Integrated facial landmark localization and super-resolution of real-world low resolution faces in arbitrary poses with GANs, (c). Retrieved from http://</a:t>
            </a:r>
            <a:r>
              <a:rPr lang="en-US" altLang="ja-JP" dirty="0" smtClean="0"/>
              <a:t>arxiv.org/abs/1712.02765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Super-FAN: Integrated facial landmark localization and super-resolution of real-world low resolution faces in arbitrary poses with </a:t>
            </a:r>
            <a:r>
              <a:rPr lang="en-US" altLang="ja-JP" dirty="0" smtClean="0"/>
              <a:t>GANs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8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どんなもの？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低解像度顔画像を超解像</a:t>
            </a:r>
            <a:r>
              <a:rPr kumimoji="1" lang="ja-JP" altLang="en-US" strike="sngStrike" dirty="0" smtClean="0"/>
              <a:t>し，顔ランドマークを検出</a:t>
            </a:r>
            <a:r>
              <a:rPr kumimoji="1" lang="ja-JP" altLang="en-US" dirty="0" smtClean="0"/>
              <a:t>するモデル</a:t>
            </a:r>
            <a:r>
              <a:rPr lang="en-US" altLang="ja-JP" dirty="0"/>
              <a:t> </a:t>
            </a:r>
            <a:r>
              <a:rPr lang="en-US" altLang="ja-JP" dirty="0" smtClean="0"/>
              <a:t>super-FAN</a:t>
            </a:r>
            <a:r>
              <a:rPr lang="ja-JP" altLang="en-US" dirty="0" smtClean="0"/>
              <a:t>を提案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strike="sngStrike" dirty="0" smtClean="0"/>
              <a:t>顔画像の解像度を向上させ，</a:t>
            </a:r>
            <a:r>
              <a:rPr lang="en-US" altLang="ja-JP" strike="sngStrike" dirty="0" smtClean="0"/>
              <a:t>facial landmarks</a:t>
            </a:r>
            <a:r>
              <a:rPr lang="ja-JP" altLang="en-US" strike="sngStrike" dirty="0" err="1" smtClean="0"/>
              <a:t>を検</a:t>
            </a:r>
            <a:r>
              <a:rPr lang="ja-JP" altLang="en-US" strike="sngStrike" dirty="0" smtClean="0"/>
              <a:t>出する</a:t>
            </a:r>
            <a:r>
              <a:rPr lang="ja-JP" altLang="en-US" strike="sngStrike" dirty="0"/>
              <a:t>初めての</a:t>
            </a:r>
            <a:r>
              <a:rPr lang="en-US" altLang="ja-JP" strike="sngStrike" dirty="0"/>
              <a:t>end-to-end </a:t>
            </a:r>
            <a:r>
              <a:rPr lang="en-US" altLang="ja-JP" strike="sngStrike" dirty="0" smtClean="0"/>
              <a:t>system</a:t>
            </a:r>
          </a:p>
          <a:p>
            <a:r>
              <a:rPr lang="ja-JP" altLang="en-US" dirty="0"/>
              <a:t>超解像と顔</a:t>
            </a:r>
            <a:r>
              <a:rPr lang="en-US" altLang="ja-JP" dirty="0"/>
              <a:t>landmark</a:t>
            </a:r>
            <a:r>
              <a:rPr lang="ja-JP" altLang="en-US" dirty="0"/>
              <a:t>検出を統合することによって，顔の構造を崩さずに超解像が</a:t>
            </a:r>
            <a:r>
              <a:rPr lang="ja-JP" altLang="en-US" dirty="0" smtClean="0"/>
              <a:t>できる</a:t>
            </a:r>
            <a:endParaRPr lang="en-US" altLang="ja-JP" dirty="0" smtClean="0"/>
          </a:p>
          <a:p>
            <a:r>
              <a:rPr lang="ja-JP" altLang="en-US" dirty="0"/>
              <a:t>任意</a:t>
            </a:r>
            <a:r>
              <a:rPr lang="ja-JP" altLang="en-US" dirty="0" smtClean="0"/>
              <a:t>の向きの</a:t>
            </a:r>
            <a:r>
              <a:rPr lang="en-US" altLang="ja-JP" dirty="0" smtClean="0"/>
              <a:t>LR</a:t>
            </a:r>
            <a:r>
              <a:rPr lang="ja-JP" altLang="en-US" dirty="0" smtClean="0"/>
              <a:t>顔画像に対して超解像する研究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" y="3789040"/>
            <a:ext cx="799230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先行研究と比べてどこがすごい？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顔の位置合わせ</a:t>
            </a:r>
            <a:r>
              <a:rPr lang="en-US" altLang="ja-JP" dirty="0" smtClean="0"/>
              <a:t>(Face alignment)</a:t>
            </a:r>
            <a:r>
              <a:rPr lang="ja-JP" altLang="en-US" dirty="0" smtClean="0"/>
              <a:t>の評価では，解像度が</a:t>
            </a:r>
            <a:r>
              <a:rPr lang="en-US" altLang="ja-JP" dirty="0" smtClean="0"/>
              <a:t>30pixel</a:t>
            </a:r>
            <a:r>
              <a:rPr lang="ja-JP" altLang="en-US" dirty="0" smtClean="0"/>
              <a:t>に低下すると中規模，大規模ポーズの標準的な顔解像度</a:t>
            </a:r>
            <a:r>
              <a:rPr lang="en-US" altLang="ja-JP" dirty="0" smtClean="0"/>
              <a:t>(192*192)</a:t>
            </a:r>
            <a:r>
              <a:rPr lang="ja-JP" altLang="en-US" dirty="0" smtClean="0"/>
              <a:t>で訓練された</a:t>
            </a:r>
            <a:r>
              <a:rPr lang="en-US" altLang="ja-JP" dirty="0" smtClean="0"/>
              <a:t>SOTA</a:t>
            </a:r>
            <a:r>
              <a:rPr lang="ja-JP" altLang="en-US" dirty="0" smtClean="0"/>
              <a:t>のネットワークの性能低下は，それぞれ</a:t>
            </a:r>
            <a:r>
              <a:rPr lang="en-US" altLang="ja-JP" dirty="0" smtClean="0"/>
              <a:t>15%</a:t>
            </a:r>
            <a:r>
              <a:rPr lang="ja-JP" altLang="en-US" dirty="0" smtClean="0"/>
              <a:t>および</a:t>
            </a:r>
            <a:r>
              <a:rPr lang="en-US" altLang="ja-JP" dirty="0" smtClean="0"/>
              <a:t>30%</a:t>
            </a:r>
            <a:r>
              <a:rPr lang="ja-JP" altLang="en-US" dirty="0" smtClean="0"/>
              <a:t>以上である．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その</a:t>
            </a:r>
            <a:r>
              <a:rPr lang="ja-JP" altLang="en-US" dirty="0"/>
              <a:t>ため，画像がぼけている場合，</a:t>
            </a:r>
            <a:r>
              <a:rPr lang="en-US" altLang="ja-JP" dirty="0"/>
              <a:t>landmark</a:t>
            </a:r>
            <a:r>
              <a:rPr lang="ja-JP" altLang="en-US" dirty="0" err="1"/>
              <a:t>の検</a:t>
            </a:r>
            <a:r>
              <a:rPr lang="ja-JP" altLang="en-US" dirty="0"/>
              <a:t>出が困難という</a:t>
            </a:r>
            <a:r>
              <a:rPr lang="ja-JP" altLang="en-US" dirty="0" smtClean="0"/>
              <a:t>課題がある．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これをメインのモチベーションとして，超解像</a:t>
            </a:r>
            <a:r>
              <a:rPr lang="ja-JP" altLang="en-US" dirty="0"/>
              <a:t>と</a:t>
            </a:r>
            <a:r>
              <a:rPr lang="en-US" altLang="ja-JP" dirty="0"/>
              <a:t>facial landmark</a:t>
            </a:r>
            <a:r>
              <a:rPr lang="ja-JP" altLang="en-US" dirty="0" err="1"/>
              <a:t>の検</a:t>
            </a:r>
            <a:r>
              <a:rPr lang="ja-JP" altLang="en-US" dirty="0"/>
              <a:t>出の両方を</a:t>
            </a:r>
            <a:r>
              <a:rPr lang="en-US" altLang="ja-JP" dirty="0"/>
              <a:t>end-to-end</a:t>
            </a:r>
            <a:r>
              <a:rPr lang="ja-JP" altLang="en-US" dirty="0"/>
              <a:t>で学習する</a:t>
            </a:r>
            <a:r>
              <a:rPr lang="ja-JP" altLang="en-US" dirty="0" smtClean="0"/>
              <a:t>．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237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技術や手法のキモはどこ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5688632"/>
          </a:xfrm>
        </p:spPr>
        <p:txBody>
          <a:bodyPr/>
          <a:lstStyle/>
          <a:p>
            <a:r>
              <a:rPr kumimoji="1" lang="en-US" altLang="ja-JP" dirty="0" err="1" smtClean="0"/>
              <a:t>Heatmap</a:t>
            </a:r>
            <a:r>
              <a:rPr kumimoji="1" lang="en-US" altLang="ja-JP" dirty="0" smtClean="0"/>
              <a:t> loss</a:t>
            </a:r>
          </a:p>
          <a:p>
            <a:pPr lvl="1"/>
            <a:r>
              <a:rPr lang="en-US" altLang="ja-JP" dirty="0" smtClean="0"/>
              <a:t>Perceptual loss, </a:t>
            </a:r>
            <a:r>
              <a:rPr lang="en-US" altLang="ja-JP" dirty="0"/>
              <a:t>P</a:t>
            </a:r>
            <a:r>
              <a:rPr lang="en-US" altLang="ja-JP" dirty="0" smtClean="0"/>
              <a:t>ixel loss(L2 loss), adversarial loss</a:t>
            </a:r>
            <a:r>
              <a:rPr lang="ja-JP" altLang="en-US" dirty="0" smtClean="0"/>
              <a:t>では，</a:t>
            </a:r>
            <a:r>
              <a:rPr lang="en-US" altLang="ja-JP" dirty="0" smtClean="0"/>
              <a:t>details</a:t>
            </a:r>
            <a:r>
              <a:rPr lang="ja-JP" altLang="en-US" dirty="0" smtClean="0"/>
              <a:t>に関連する</a:t>
            </a:r>
            <a:r>
              <a:rPr lang="en-US" altLang="ja-JP" dirty="0" smtClean="0"/>
              <a:t>pose</a:t>
            </a:r>
            <a:r>
              <a:rPr lang="ja-JP" altLang="en-US" dirty="0" smtClean="0"/>
              <a:t>や</a:t>
            </a:r>
            <a:r>
              <a:rPr lang="en-US" altLang="ja-JP" dirty="0" smtClean="0"/>
              <a:t>expression</a:t>
            </a:r>
            <a:r>
              <a:rPr lang="ja-JP" altLang="en-US" dirty="0" smtClean="0"/>
              <a:t>が間違えていたり，顔のパーツが間違った位置に存在していた．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kumimoji="1" lang="ja-JP" altLang="en-US" dirty="0" smtClean="0"/>
              <a:t>これを軽減するために，</a:t>
            </a:r>
            <a:r>
              <a:rPr kumimoji="1" lang="en-US" altLang="ja-JP" dirty="0" err="1" smtClean="0"/>
              <a:t>heatmap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回帰による顔ランドマーク検出のためのネットワークを超解像過程に統合し，適切な</a:t>
            </a:r>
            <a:r>
              <a:rPr kumimoji="1" lang="en-US" altLang="ja-JP" dirty="0" err="1" smtClean="0"/>
              <a:t>heatmap</a:t>
            </a:r>
            <a:r>
              <a:rPr lang="en-US" altLang="ja-JP" dirty="0" smtClean="0"/>
              <a:t> loss</a:t>
            </a:r>
            <a:r>
              <a:rPr lang="ja-JP" altLang="en-US" dirty="0" smtClean="0"/>
              <a:t>を最適化することにより，</a:t>
            </a:r>
            <a:r>
              <a:rPr lang="en-US" altLang="ja-JP" dirty="0" smtClean="0"/>
              <a:t>LR</a:t>
            </a:r>
            <a:r>
              <a:rPr lang="ja-JP" altLang="en-US" dirty="0" smtClean="0"/>
              <a:t>画像と</a:t>
            </a:r>
            <a:r>
              <a:rPr lang="en-US" altLang="ja-JP" dirty="0" smtClean="0"/>
              <a:t>HR</a:t>
            </a:r>
            <a:r>
              <a:rPr lang="ja-JP" altLang="en-US" dirty="0" smtClean="0"/>
              <a:t>画像との間の顔構造の一貫性を強制</a:t>
            </a:r>
            <a:r>
              <a:rPr lang="ja-JP" altLang="en-US" dirty="0" smtClean="0"/>
              <a:t>する．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00" y="1916832"/>
            <a:ext cx="6372200" cy="380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技術や手法のキモはどこ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lvl="1"/>
                <a:r>
                  <a:rPr kumimoji="1" lang="ja-JP" altLang="en-US" dirty="0" smtClean="0"/>
                  <a:t>超解像画像が</a:t>
                </a:r>
                <a:r>
                  <a:rPr kumimoji="1" lang="en-US" altLang="ja-JP" dirty="0" smtClean="0"/>
                  <a:t>FAN</a:t>
                </a:r>
                <a:r>
                  <a:rPr kumimoji="1" lang="ja-JP" altLang="en-US" dirty="0" err="1" smtClean="0"/>
                  <a:t>への</a:t>
                </a:r>
                <a:r>
                  <a:rPr kumimoji="1" lang="ja-JP" altLang="en-US" dirty="0" smtClean="0"/>
                  <a:t>入力として使用し，元の</a:t>
                </a:r>
                <a:r>
                  <a:rPr kumimoji="1" lang="en-US" altLang="ja-JP" dirty="0" smtClean="0"/>
                  <a:t>HR</a:t>
                </a:r>
                <a:r>
                  <a:rPr kumimoji="1" lang="ja-JP" altLang="en-US" dirty="0" smtClean="0"/>
                  <a:t>画像に適用された他の</a:t>
                </a:r>
                <a:r>
                  <a:rPr kumimoji="1" lang="en-US" altLang="ja-JP" dirty="0" smtClean="0"/>
                  <a:t>FAN</a:t>
                </a:r>
                <a:r>
                  <a:rPr lang="ja-JP" altLang="en-US" dirty="0" smtClean="0"/>
                  <a:t>と同じ出力を生成するように</a:t>
                </a:r>
                <a:r>
                  <a:rPr lang="en-US" altLang="ja-JP" dirty="0" smtClean="0"/>
                  <a:t>FAN</a:t>
                </a:r>
                <a:r>
                  <a:rPr lang="ja-JP" altLang="en-US" dirty="0" smtClean="0"/>
                  <a:t>を訓練する</a:t>
                </a:r>
                <a:endParaRPr lang="en-US" altLang="ja-JP" dirty="0" smtClean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pPr lvl="1"/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ja-JP" altLang="en-US" dirty="0" smtClean="0"/>
                  <a:t>：超解像画像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𝐻𝑅</m:t>
                            </m:r>
                          </m:sub>
                        </m:sSub>
                      </m:e>
                    </m:acc>
                  </m:oMath>
                </a14:m>
                <a:r>
                  <a:rPr lang="ja-JP" altLang="en-US" dirty="0" smtClean="0"/>
                  <a:t>上で超解像ネットワークに統合された</a:t>
                </a:r>
                <a:r>
                  <a:rPr lang="en-US" altLang="ja-JP" dirty="0" smtClean="0"/>
                  <a:t>FAN</a:t>
                </a:r>
                <a:r>
                  <a:rPr lang="ja-JP" altLang="en-US" dirty="0" smtClean="0"/>
                  <a:t>を実行することによって，生成された画素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i</a:t>
                </a:r>
                <a:r>
                  <a:rPr lang="en-US" altLang="ja-JP" dirty="0" smtClean="0"/>
                  <a:t>, j)</a:t>
                </a:r>
                <a:r>
                  <a:rPr lang="ja-JP" altLang="en-US" dirty="0" smtClean="0"/>
                  <a:t>における</a:t>
                </a:r>
                <a:r>
                  <a:rPr lang="en-US" altLang="ja-JP" dirty="0" smtClean="0"/>
                  <a:t>n</a:t>
                </a:r>
                <a:r>
                  <a:rPr lang="ja-JP" altLang="en-US" dirty="0" smtClean="0"/>
                  <a:t>番目のランドマークに対応する</a:t>
                </a:r>
                <a:r>
                  <a:rPr lang="en-US" altLang="ja-JP" dirty="0" err="1" smtClean="0"/>
                  <a:t>heatmap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acc>
                  </m:oMath>
                </a14:m>
                <a:r>
                  <a:rPr lang="ja-JP" altLang="en-US" dirty="0" smtClean="0"/>
                  <a:t>：原画像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𝐻𝑅</m:t>
                        </m:r>
                      </m:sub>
                    </m:sSub>
                  </m:oMath>
                </a14:m>
                <a:r>
                  <a:rPr lang="ja-JP" altLang="en-US" dirty="0" smtClean="0"/>
                  <a:t>上で別の</a:t>
                </a:r>
                <a:r>
                  <a:rPr lang="en-US" altLang="ja-JP" dirty="0" smtClean="0"/>
                  <a:t>FAN</a:t>
                </a:r>
                <a:r>
                  <a:rPr lang="ja-JP" altLang="en-US" dirty="0" smtClean="0"/>
                  <a:t>を実行したときに得られた</a:t>
                </a:r>
                <a:r>
                  <a:rPr lang="en-US" altLang="ja-JP" dirty="0" err="1" smtClean="0"/>
                  <a:t>heatmap</a:t>
                </a:r>
                <a:endParaRPr lang="en-US" altLang="ja-JP" dirty="0" smtClean="0"/>
              </a:p>
              <a:p>
                <a:pPr lvl="1"/>
                <a:r>
                  <a:rPr kumimoji="1" lang="ja-JP" altLang="en-US" dirty="0" smtClean="0"/>
                  <a:t>最適化は，</a:t>
                </a:r>
                <a:r>
                  <a:rPr kumimoji="1" lang="en-US" altLang="ja-JP" dirty="0" smtClean="0"/>
                  <a:t>pre-trained FAN</a:t>
                </a:r>
                <a:r>
                  <a:rPr kumimoji="1" lang="ja-JP" altLang="en-US" dirty="0" err="1" smtClean="0"/>
                  <a:t>への</a:t>
                </a:r>
                <a:r>
                  <a:rPr kumimoji="1" lang="ja-JP" altLang="en-US" dirty="0" smtClean="0"/>
                  <a:t>アクセスだけで，</a:t>
                </a:r>
                <a:r>
                  <a:rPr kumimoji="1" lang="en-US" altLang="ja-JP" dirty="0" smtClean="0"/>
                  <a:t>ground truth</a:t>
                </a:r>
                <a:r>
                  <a:rPr lang="ja-JP" altLang="en-US" dirty="0"/>
                  <a:t> </a:t>
                </a:r>
                <a:r>
                  <a:rPr lang="en-US" altLang="ja-JP" dirty="0" smtClean="0"/>
                  <a:t>landmark annotations</a:t>
                </a:r>
                <a:r>
                  <a:rPr lang="ja-JP" altLang="en-US" dirty="0" smtClean="0"/>
                  <a:t>にアクセスを必要としない</a:t>
                </a:r>
                <a:endParaRPr lang="en-US" altLang="ja-JP" dirty="0" smtClean="0"/>
              </a:p>
              <a:p>
                <a:pPr lvl="1"/>
                <a:endParaRPr kumimoji="1" lang="en-US" altLang="ja-JP" dirty="0"/>
              </a:p>
              <a:p>
                <a:r>
                  <a:rPr lang="ja-JP" altLang="en-US" dirty="0" smtClean="0"/>
                  <a:t>全体の損失関数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235" t="-7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37" y="1556792"/>
            <a:ext cx="4048125" cy="762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49" y="4966859"/>
            <a:ext cx="47625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どうやって有効だと検証した？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使用</a:t>
            </a:r>
            <a:r>
              <a:rPr lang="ja-JP" altLang="en-US" dirty="0" smtClean="0"/>
              <a:t>したデータセット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300W-LP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AFLW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Celeb-A</a:t>
            </a:r>
            <a:r>
              <a:rPr lang="ja-JP" altLang="en-US" dirty="0" err="1" smtClean="0"/>
              <a:t>，</a:t>
            </a:r>
            <a:r>
              <a:rPr lang="en-US" altLang="ja-JP" dirty="0"/>
              <a:t>LS3D- W </a:t>
            </a:r>
            <a:r>
              <a:rPr lang="en-US" altLang="ja-JP" dirty="0" smtClean="0"/>
              <a:t>balanced</a:t>
            </a:r>
            <a:r>
              <a:rPr lang="ja-JP" altLang="en-US" dirty="0" err="1" smtClean="0"/>
              <a:t>，</a:t>
            </a:r>
            <a:r>
              <a:rPr lang="en-US" altLang="ja-JP" dirty="0" err="1"/>
              <a:t>WiderFace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使用した評価指標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超解像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PSNR, SSIM, </a:t>
            </a:r>
            <a:r>
              <a:rPr lang="en-US" altLang="ja-JP" strike="sngStrike" dirty="0" smtClean="0"/>
              <a:t>confirming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これらの評価値は，よくない</a:t>
            </a:r>
            <a:r>
              <a:rPr lang="en-US" altLang="ja-JP" dirty="0" smtClean="0"/>
              <a:t>metric</a:t>
            </a:r>
            <a:r>
              <a:rPr lang="ja-JP" altLang="en-US" dirty="0" smtClean="0"/>
              <a:t>であるため，</a:t>
            </a:r>
            <a:r>
              <a:rPr lang="en-US" altLang="ja-JP" dirty="0" smtClean="0"/>
              <a:t>facial landmark accuracy</a:t>
            </a:r>
            <a:r>
              <a:rPr lang="ja-JP" altLang="en-US" dirty="0" smtClean="0"/>
              <a:t>も報告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r>
              <a:rPr lang="ja-JP" altLang="en-US" dirty="0" smtClean="0"/>
              <a:t>結果</a:t>
            </a:r>
            <a:r>
              <a:rPr lang="en-US" altLang="ja-JP" dirty="0" smtClean="0"/>
              <a:t>1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717032"/>
            <a:ext cx="6727068" cy="268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0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どうやって有効だと検証した？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結果</a:t>
            </a:r>
            <a:r>
              <a:rPr lang="en-US" altLang="ja-JP" dirty="0" smtClean="0"/>
              <a:t>2</a:t>
            </a:r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00" y="1340768"/>
            <a:ext cx="8172400" cy="237542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094249"/>
            <a:ext cx="3660274" cy="24937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045" y="3845518"/>
            <a:ext cx="4015755" cy="227114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5652120" y="619558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失敗している例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激しくぼけている場合不可？？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226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議論はある？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strike="sngStrike" dirty="0" smtClean="0"/>
              <a:t>FAN</a:t>
            </a:r>
            <a:r>
              <a:rPr kumimoji="1" lang="ja-JP" altLang="en-US" strike="sngStrike" dirty="0" smtClean="0"/>
              <a:t>をどのように訓練しているのかよくわからない</a:t>
            </a:r>
            <a:endParaRPr kumimoji="1" lang="en-US" altLang="ja-JP" strike="sngStrike" dirty="0" smtClean="0"/>
          </a:p>
          <a:p>
            <a:pPr lvl="1"/>
            <a:r>
              <a:rPr lang="ja-JP" altLang="en-US" strike="sngStrike" dirty="0" smtClean="0"/>
              <a:t>というより，すでに存在しているものに，超解像画像を食わせているような印象を受ける</a:t>
            </a:r>
            <a:endParaRPr lang="en-US" altLang="ja-JP" strike="sngStrike" dirty="0" smtClean="0"/>
          </a:p>
          <a:p>
            <a:pPr lvl="1"/>
            <a:r>
              <a:rPr lang="ja-JP" altLang="en-US" dirty="0" smtClean="0"/>
              <a:t>事前訓練した</a:t>
            </a:r>
            <a:r>
              <a:rPr lang="en-US" altLang="ja-JP" dirty="0" smtClean="0"/>
              <a:t>FAN</a:t>
            </a:r>
            <a:r>
              <a:rPr lang="ja-JP" altLang="en-US" dirty="0" smtClean="0"/>
              <a:t>を使用している．</a:t>
            </a:r>
            <a:endParaRPr lang="en-US" altLang="ja-JP" dirty="0" smtClean="0"/>
          </a:p>
          <a:p>
            <a:pPr lvl="2"/>
            <a:r>
              <a:rPr lang="ja-JP" altLang="en-US" dirty="0"/>
              <a:t>用意</a:t>
            </a:r>
            <a:r>
              <a:rPr lang="ja-JP" altLang="en-US" dirty="0" smtClean="0"/>
              <a:t>するのが難しいか？？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考え方としては，同じ方向性か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参考</a:t>
            </a:r>
            <a:endParaRPr lang="en-US" altLang="ja-JP" dirty="0" smtClean="0"/>
          </a:p>
          <a:p>
            <a:pPr lvl="1"/>
            <a:r>
              <a:rPr lang="en-US" altLang="ja-JP"/>
              <a:t>https://cvpaperchallenge.github.io/CVPR2018_Survey/#/Super-FAN_Integrated_facial_landmark_localization_and_super-resolution_of_real-world_low_resolution_faces_in_arbitrary_poses_with_GANs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9580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次に読むべき論文は？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Face Alignment Network(FAN)</a:t>
            </a:r>
          </a:p>
          <a:p>
            <a:pPr lvl="1"/>
            <a:r>
              <a:rPr lang="en-US" altLang="ja-JP" dirty="0"/>
              <a:t>A. </a:t>
            </a:r>
            <a:r>
              <a:rPr lang="en-US" altLang="ja-JP" dirty="0" err="1"/>
              <a:t>Bulat</a:t>
            </a:r>
            <a:r>
              <a:rPr lang="en-US" altLang="ja-JP" dirty="0"/>
              <a:t> and G. </a:t>
            </a:r>
            <a:r>
              <a:rPr lang="en-US" altLang="ja-JP" dirty="0" err="1"/>
              <a:t>Tzimiropoulos</a:t>
            </a:r>
            <a:r>
              <a:rPr lang="en-US" altLang="ja-JP" dirty="0"/>
              <a:t>. How far are we from </a:t>
            </a:r>
            <a:r>
              <a:rPr lang="en-US" altLang="ja-JP" dirty="0" smtClean="0"/>
              <a:t>solving </a:t>
            </a:r>
            <a:r>
              <a:rPr lang="en-US" altLang="ja-JP" dirty="0"/>
              <a:t>the 2d &amp; 3d face alignment problem?(and a dataset of 230,000 3d facial landmarks). ICCV, 2017. 1, 2, 3, 5, 6, </a:t>
            </a:r>
            <a:r>
              <a:rPr lang="en-US" altLang="ja-JP" dirty="0" smtClean="0"/>
              <a:t>8</a:t>
            </a:r>
          </a:p>
          <a:p>
            <a:r>
              <a:rPr lang="en-US" altLang="ja-JP" dirty="0"/>
              <a:t>patch-based </a:t>
            </a:r>
            <a:r>
              <a:rPr lang="en-US" altLang="ja-JP" dirty="0" smtClean="0"/>
              <a:t>texture loss</a:t>
            </a:r>
          </a:p>
          <a:p>
            <a:pPr lvl="1"/>
            <a:r>
              <a:rPr lang="en-US" altLang="ja-JP" dirty="0"/>
              <a:t>M. S. </a:t>
            </a:r>
            <a:r>
              <a:rPr lang="en-US" altLang="ja-JP" dirty="0" err="1"/>
              <a:t>Sajjadi</a:t>
            </a:r>
            <a:r>
              <a:rPr lang="en-US" altLang="ja-JP" dirty="0"/>
              <a:t>, B. </a:t>
            </a:r>
            <a:r>
              <a:rPr lang="en-US" altLang="ja-JP" dirty="0" err="1"/>
              <a:t>Sch</a:t>
            </a:r>
            <a:r>
              <a:rPr lang="en-US" altLang="ja-JP" dirty="0"/>
              <a:t>¨ </a:t>
            </a:r>
            <a:r>
              <a:rPr lang="en-US" altLang="ja-JP" dirty="0" err="1"/>
              <a:t>olkopf</a:t>
            </a:r>
            <a:r>
              <a:rPr lang="en-US" altLang="ja-JP" dirty="0"/>
              <a:t>, and M. Hirsch. </a:t>
            </a:r>
            <a:r>
              <a:rPr lang="en-US" altLang="ja-JP" dirty="0" err="1" smtClean="0"/>
              <a:t>Enhancenet</a:t>
            </a:r>
            <a:r>
              <a:rPr lang="en-US" altLang="ja-JP" dirty="0" smtClean="0"/>
              <a:t> :</a:t>
            </a:r>
            <a:r>
              <a:rPr lang="ja-JP" altLang="en-US" dirty="0" smtClean="0"/>
              <a:t> </a:t>
            </a:r>
            <a:r>
              <a:rPr lang="en-US" altLang="ja-JP" dirty="0" smtClean="0"/>
              <a:t>Single </a:t>
            </a:r>
            <a:r>
              <a:rPr lang="en-US" altLang="ja-JP" dirty="0"/>
              <a:t>image super-resolution through automated texture synthesis. ICCV, 2017. </a:t>
            </a:r>
            <a:r>
              <a:rPr lang="en-US" altLang="ja-JP" dirty="0" smtClean="0"/>
              <a:t>2</a:t>
            </a:r>
          </a:p>
          <a:p>
            <a:pPr lvl="1"/>
            <a:endParaRPr kumimoji="1" lang="en-US" altLang="ja-JP" dirty="0"/>
          </a:p>
          <a:p>
            <a:r>
              <a:rPr lang="en-US" altLang="ja-JP" strike="sngStrike" dirty="0" smtClean="0"/>
              <a:t>Confirming</a:t>
            </a:r>
          </a:p>
          <a:p>
            <a:pPr lvl="1"/>
            <a:r>
              <a:rPr lang="en-US" altLang="ja-JP" strike="sngStrike" dirty="0"/>
              <a:t>C. </a:t>
            </a:r>
            <a:r>
              <a:rPr lang="en-US" altLang="ja-JP" strike="sngStrike" dirty="0" err="1"/>
              <a:t>Ledig</a:t>
            </a:r>
            <a:r>
              <a:rPr lang="en-US" altLang="ja-JP" strike="sngStrike" dirty="0"/>
              <a:t>, L. </a:t>
            </a:r>
            <a:r>
              <a:rPr lang="en-US" altLang="ja-JP" strike="sngStrike" dirty="0" err="1"/>
              <a:t>Theis</a:t>
            </a:r>
            <a:r>
              <a:rPr lang="en-US" altLang="ja-JP" strike="sngStrike" dirty="0"/>
              <a:t>, F. </a:t>
            </a:r>
            <a:r>
              <a:rPr lang="en-US" altLang="ja-JP" strike="sngStrike" dirty="0" err="1"/>
              <a:t>Husz</a:t>
            </a:r>
            <a:r>
              <a:rPr lang="en-US" altLang="ja-JP" strike="sngStrike" dirty="0"/>
              <a:t>´ </a:t>
            </a:r>
            <a:r>
              <a:rPr lang="en-US" altLang="ja-JP" strike="sngStrike" dirty="0" err="1"/>
              <a:t>ar</a:t>
            </a:r>
            <a:r>
              <a:rPr lang="en-US" altLang="ja-JP" strike="sngStrike" dirty="0"/>
              <a:t>, J. Caballero, A. </a:t>
            </a:r>
            <a:r>
              <a:rPr lang="en-US" altLang="ja-JP" strike="sngStrike" dirty="0" err="1" smtClean="0"/>
              <a:t>Cunningham,A</a:t>
            </a:r>
            <a:r>
              <a:rPr lang="en-US" altLang="ja-JP" strike="sngStrike" dirty="0"/>
              <a:t>. Acosta, A. Aitken, A. </a:t>
            </a:r>
            <a:r>
              <a:rPr lang="en-US" altLang="ja-JP" strike="sngStrike" dirty="0" err="1"/>
              <a:t>Tejani</a:t>
            </a:r>
            <a:r>
              <a:rPr lang="en-US" altLang="ja-JP" strike="sngStrike" dirty="0"/>
              <a:t>, J. </a:t>
            </a:r>
            <a:r>
              <a:rPr lang="en-US" altLang="ja-JP" strike="sngStrike" dirty="0" err="1"/>
              <a:t>Totz</a:t>
            </a:r>
            <a:r>
              <a:rPr lang="en-US" altLang="ja-JP" strike="sngStrike" dirty="0"/>
              <a:t>, Z. Wang, et al. Photo-realistic single image super-resolution using a </a:t>
            </a:r>
            <a:r>
              <a:rPr lang="en-US" altLang="ja-JP" strike="sngStrike" dirty="0" smtClean="0"/>
              <a:t>generative </a:t>
            </a:r>
            <a:r>
              <a:rPr lang="en-US" altLang="ja-JP" strike="sngStrike" dirty="0"/>
              <a:t>adversarial network. In CVPR, 2017.</a:t>
            </a:r>
            <a:endParaRPr kumimoji="1" lang="en-US" altLang="ja-JP" strike="sngStrike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6661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ジャパネスク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ユーザー定義 1">
      <a:majorFont>
        <a:latin typeface="Times New Roman"/>
        <a:ea typeface="メイリオ"/>
        <a:cs typeface=""/>
      </a:majorFont>
      <a:minorFont>
        <a:latin typeface="Times New Roman"/>
        <a:ea typeface="メイリオ"/>
        <a:cs typeface=""/>
      </a:minorFont>
    </a:fontScheme>
    <a:fmtScheme name="ジャパネスク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09BD5E79-5746-46FB-8DDB-A8AF2325D690}" vid="{BA72FA78-6D76-4854-AEAC-469D5E0DB2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落合陽一流サーベイ</Template>
  <TotalTime>1158</TotalTime>
  <Words>669</Words>
  <Application>Microsoft Office PowerPoint</Application>
  <PresentationFormat>画面に合わせる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メイリオ</vt:lpstr>
      <vt:lpstr>Cambria Math</vt:lpstr>
      <vt:lpstr>Times New Roman</vt:lpstr>
      <vt:lpstr>Wingdings</vt:lpstr>
      <vt:lpstr>ジャパネスク</vt:lpstr>
      <vt:lpstr>Super-FAN: Integrated facial landmark localization and super-resolution of real-world low resolution faces in arbitrary poses with GANs</vt:lpstr>
      <vt:lpstr>どんなもの？</vt:lpstr>
      <vt:lpstr>先行研究と比べてどこがすごい？</vt:lpstr>
      <vt:lpstr>技術や手法のキモはどこ？</vt:lpstr>
      <vt:lpstr>技術や手法のキモはどこ？</vt:lpstr>
      <vt:lpstr>どうやって有効だと検証した？</vt:lpstr>
      <vt:lpstr>どうやって有効だと検証した？</vt:lpstr>
      <vt:lpstr>議論はある？</vt:lpstr>
      <vt:lpstr>次に読むべき論文は？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落合陽一流　Survey template</dc:title>
  <dc:creator>tozawa</dc:creator>
  <cp:lastModifiedBy>tozawa</cp:lastModifiedBy>
  <cp:revision>23</cp:revision>
  <dcterms:created xsi:type="dcterms:W3CDTF">2018-05-22T09:54:56Z</dcterms:created>
  <dcterms:modified xsi:type="dcterms:W3CDTF">2018-05-23T05:13:45Z</dcterms:modified>
</cp:coreProperties>
</file>