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66" r:id="rId5"/>
    <p:sldId id="267" r:id="rId6"/>
    <p:sldId id="268" r:id="rId7"/>
    <p:sldId id="284" r:id="rId8"/>
    <p:sldId id="285" r:id="rId9"/>
    <p:sldId id="286" r:id="rId10"/>
    <p:sldId id="287" r:id="rId11"/>
    <p:sldId id="288" r:id="rId12"/>
    <p:sldId id="282" r:id="rId13"/>
    <p:sldId id="283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DA27EB23-6F8E-49BE-A771-8D8BF8DA3D80}">
          <p14:sldIdLst>
            <p14:sldId id="256"/>
            <p14:sldId id="257"/>
            <p14:sldId id="266"/>
            <p14:sldId id="267"/>
            <p14:sldId id="268"/>
            <p14:sldId id="284"/>
            <p14:sldId id="285"/>
            <p14:sldId id="286"/>
            <p14:sldId id="287"/>
            <p14:sldId id="288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816379" y="2298191"/>
            <a:ext cx="2375608" cy="4559823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2616510" y="0"/>
            <a:ext cx="3629157" cy="51656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>
            <a:off x="1165085" y="0"/>
            <a:ext cx="886196" cy="51656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2"/>
          <p:cNvSpPr/>
          <p:nvPr/>
        </p:nvSpPr>
        <p:spPr>
          <a:xfrm>
            <a:off x="1398846" y="1251488"/>
            <a:ext cx="282797" cy="514368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2"/>
          <p:cNvSpPr/>
          <p:nvPr/>
        </p:nvSpPr>
        <p:spPr>
          <a:xfrm>
            <a:off x="1165084" y="1344994"/>
            <a:ext cx="222987" cy="32735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2"/>
          <p:cNvSpPr/>
          <p:nvPr/>
        </p:nvSpPr>
        <p:spPr>
          <a:xfrm>
            <a:off x="1691323" y="1344994"/>
            <a:ext cx="224083" cy="32735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2"/>
          <p:cNvSpPr/>
          <p:nvPr/>
        </p:nvSpPr>
        <p:spPr>
          <a:xfrm>
            <a:off x="4688027" y="6644796"/>
            <a:ext cx="1405860" cy="21321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2"/>
          <p:cNvSpPr/>
          <p:nvPr/>
        </p:nvSpPr>
        <p:spPr>
          <a:xfrm>
            <a:off x="1547122" y="6644796"/>
            <a:ext cx="2870252" cy="21321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2"/>
          <p:cNvSpPr/>
          <p:nvPr/>
        </p:nvSpPr>
        <p:spPr>
          <a:xfrm>
            <a:off x="2407111" y="5936023"/>
            <a:ext cx="5001231" cy="214221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2"/>
          <p:cNvSpPr/>
          <p:nvPr/>
        </p:nvSpPr>
        <p:spPr>
          <a:xfrm>
            <a:off x="1" y="5936023"/>
            <a:ext cx="1987527" cy="214221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2"/>
          <p:cNvSpPr/>
          <p:nvPr/>
        </p:nvSpPr>
        <p:spPr>
          <a:xfrm>
            <a:off x="794791" y="6290409"/>
            <a:ext cx="4291271" cy="214312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2"/>
          <p:cNvSpPr/>
          <p:nvPr/>
        </p:nvSpPr>
        <p:spPr>
          <a:xfrm>
            <a:off x="0" y="6290409"/>
            <a:ext cx="486061" cy="214312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2"/>
          <p:cNvSpPr/>
          <p:nvPr/>
        </p:nvSpPr>
        <p:spPr>
          <a:xfrm>
            <a:off x="0" y="6644796"/>
            <a:ext cx="1104709" cy="213216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958100" y="1825393"/>
            <a:ext cx="11360800" cy="2547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9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025400" y="4528133"/>
            <a:ext cx="11360800" cy="10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182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1" y="2113134"/>
            <a:ext cx="5815892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5"/>
          <p:cNvSpPr/>
          <p:nvPr/>
        </p:nvSpPr>
        <p:spPr>
          <a:xfrm>
            <a:off x="8101733" y="2113134"/>
            <a:ext cx="1658211" cy="321857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5"/>
          <p:cNvSpPr/>
          <p:nvPr/>
        </p:nvSpPr>
        <p:spPr>
          <a:xfrm>
            <a:off x="2896032" y="4003526"/>
            <a:ext cx="1658208" cy="321215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15"/>
          <p:cNvSpPr/>
          <p:nvPr/>
        </p:nvSpPr>
        <p:spPr>
          <a:xfrm>
            <a:off x="6223000" y="4003533"/>
            <a:ext cx="5969176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15"/>
          <p:cNvSpPr/>
          <p:nvPr/>
        </p:nvSpPr>
        <p:spPr>
          <a:xfrm>
            <a:off x="6070600" y="2113134"/>
            <a:ext cx="1789955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919733" y="246446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919735" y="2883100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6415567" y="246453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6415567" y="2884708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919728" y="4137883"/>
            <a:ext cx="288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919733" y="434438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919735" y="4763016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6415567" y="434445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6415567" y="4764624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250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3021344" y="2367133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6285584" y="2367236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6285567" y="2944265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3021335" y="4207567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3021333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6285600" y="4207672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6285567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3021344" y="294426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4988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8267834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7251600" y="2630700"/>
            <a:ext cx="4165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marL="1219170" lvl="1" indent="-440256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algn="r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7251700" y="1557767"/>
            <a:ext cx="4165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1091040" y="6691029"/>
            <a:ext cx="1100968" cy="16697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7"/>
          <p:cNvSpPr/>
          <p:nvPr/>
        </p:nvSpPr>
        <p:spPr>
          <a:xfrm>
            <a:off x="8631272" y="6691029"/>
            <a:ext cx="2247773" cy="16697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17"/>
          <p:cNvSpPr/>
          <p:nvPr/>
        </p:nvSpPr>
        <p:spPr>
          <a:xfrm>
            <a:off x="8042093" y="6413504"/>
            <a:ext cx="3360612" cy="167833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7"/>
          <p:cNvSpPr/>
          <p:nvPr/>
        </p:nvSpPr>
        <p:spPr>
          <a:xfrm>
            <a:off x="7419659" y="6413504"/>
            <a:ext cx="380648" cy="167833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211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7261133" y="1813300"/>
            <a:ext cx="4929664" cy="1611435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20"/>
          <p:cNvSpPr/>
          <p:nvPr/>
        </p:nvSpPr>
        <p:spPr>
          <a:xfrm>
            <a:off x="-1199" y="3424700"/>
            <a:ext cx="4929664" cy="1611392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20"/>
          <p:cNvSpPr/>
          <p:nvPr/>
        </p:nvSpPr>
        <p:spPr>
          <a:xfrm>
            <a:off x="-1207" y="-4289"/>
            <a:ext cx="4929664" cy="476032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20"/>
          <p:cNvSpPr/>
          <p:nvPr/>
        </p:nvSpPr>
        <p:spPr>
          <a:xfrm>
            <a:off x="-1207" y="4779497"/>
            <a:ext cx="556288" cy="513152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20"/>
          <p:cNvSpPr/>
          <p:nvPr/>
        </p:nvSpPr>
        <p:spPr>
          <a:xfrm>
            <a:off x="10690121" y="1548138"/>
            <a:ext cx="1500672" cy="513109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502233" y="2588568"/>
            <a:ext cx="3188800" cy="62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505733" y="4201468"/>
            <a:ext cx="3188800" cy="62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500133" y="3725367"/>
            <a:ext cx="3194400" cy="351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7502233" y="2110067"/>
            <a:ext cx="3194400" cy="353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4820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960000" y="1509833"/>
            <a:ext cx="10272000" cy="4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1343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8555632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8514465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1113633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1072467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4832200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4790995" y="2337767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8555632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8514432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1113633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1072433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4832200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4790995" y="4395500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53" y="2603052"/>
            <a:ext cx="10386937" cy="175829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22"/>
          <p:cNvSpPr/>
          <p:nvPr/>
        </p:nvSpPr>
        <p:spPr>
          <a:xfrm flipH="1">
            <a:off x="1244527" y="4660801"/>
            <a:ext cx="10947452" cy="17580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3730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Title + Percentage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935748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7109984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2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23"/>
          <p:cNvSpPr/>
          <p:nvPr/>
        </p:nvSpPr>
        <p:spPr>
          <a:xfrm flipH="1">
            <a:off x="9804389" y="6381724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36914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4564800" y="1964000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4565000" y="1246267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4564800" y="3584684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4565000" y="2866936"/>
            <a:ext cx="3062000" cy="609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4565000" y="5205367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4565000" y="4487604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24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4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4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4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4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24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24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24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36224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35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5810367"/>
            <a:ext cx="8845208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3"/>
          <p:cNvSpPr/>
          <p:nvPr/>
        </p:nvSpPr>
        <p:spPr>
          <a:xfrm>
            <a:off x="2564934" y="0"/>
            <a:ext cx="9626961" cy="3632187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3935800" y="933667"/>
            <a:ext cx="432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3935800" y="2021167"/>
            <a:ext cx="4320400" cy="161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3346800" y="4409267"/>
            <a:ext cx="5498400" cy="1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24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3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3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3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3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3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3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3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3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2465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3698100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3528067" y="3364931"/>
            <a:ext cx="3308400" cy="699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8093633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7923533" y="3364901"/>
            <a:ext cx="3308400" cy="69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1036318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9196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312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942300" y="2156133"/>
            <a:ext cx="26144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3586465"/>
            <a:ext cx="3694528" cy="137804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8"/>
          <p:cNvSpPr/>
          <p:nvPr/>
        </p:nvSpPr>
        <p:spPr>
          <a:xfrm>
            <a:off x="0" y="1"/>
            <a:ext cx="170421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3726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6997000" y="2892733"/>
            <a:ext cx="3290000" cy="1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8558701" y="2100267"/>
            <a:ext cx="3633473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10"/>
          <p:cNvSpPr/>
          <p:nvPr/>
        </p:nvSpPr>
        <p:spPr>
          <a:xfrm>
            <a:off x="0" y="6267565"/>
            <a:ext cx="223418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168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415600" y="4409159"/>
            <a:ext cx="11360800" cy="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9" name="Google Shape;149;p12"/>
          <p:cNvSpPr/>
          <p:nvPr/>
        </p:nvSpPr>
        <p:spPr>
          <a:xfrm rot="10800000">
            <a:off x="3669075" y="5657966"/>
            <a:ext cx="8521692" cy="12065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815001" y="2001503"/>
            <a:ext cx="10375767" cy="2033464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3" y="1"/>
            <a:ext cx="7721464" cy="674067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8" y="2002495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709977" y="1216699"/>
            <a:ext cx="1407260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2419131" y="1216689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6031414" y="430733"/>
            <a:ext cx="279402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9841410" y="4460904"/>
            <a:ext cx="2350591" cy="47376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6" y="2779900"/>
            <a:ext cx="2380739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875093" y="6384266"/>
            <a:ext cx="3505175" cy="47373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415600" y="2463800"/>
            <a:ext cx="11360800" cy="184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6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6300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93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33" y="3755048"/>
            <a:ext cx="12192061" cy="1264467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8473833" y="-190495"/>
            <a:ext cx="19144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8054167" y="2571533"/>
            <a:ext cx="27552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383467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38266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5105408" y="-292095"/>
            <a:ext cx="19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471928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4718816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8055949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058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85588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67" r:id="rId5"/>
    <p:sldLayoutId id="2147483669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4892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A4CBA-CDCD-F030-611C-961DD29A5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Lógica de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A1774B-E55F-01C0-B688-2DD68C2FC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Portugol</a:t>
            </a:r>
            <a:r>
              <a:rPr lang="pt-BR" dirty="0"/>
              <a:t> para Python.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EED4C7-4EC2-E175-87F7-93A5D99E8815}"/>
              </a:ext>
            </a:extLst>
          </p:cNvPr>
          <p:cNvSpPr txBox="1"/>
          <p:nvPr/>
        </p:nvSpPr>
        <p:spPr>
          <a:xfrm>
            <a:off x="9914021" y="6320589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Overpass Mono"/>
              </a:rPr>
              <a:t>Prof. Gustavo Dias</a:t>
            </a:r>
          </a:p>
        </p:txBody>
      </p:sp>
    </p:spTree>
    <p:extLst>
      <p:ext uri="{BB962C8B-B14F-4D97-AF65-F5344CB8AC3E}">
        <p14:creationId xmlns:p14="http://schemas.microsoft.com/office/powerpoint/2010/main" val="199578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A1C75-DDF3-BFDE-C03E-74162ACC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Controle</a:t>
            </a:r>
          </a:p>
        </p:txBody>
      </p:sp>
      <p:sp>
        <p:nvSpPr>
          <p:cNvPr id="4" name="Google Shape;94;p17">
            <a:extLst>
              <a:ext uri="{FF2B5EF4-FFF2-40B4-BE49-F238E27FC236}">
                <a16:creationId xmlns:a16="http://schemas.microsoft.com/office/drawing/2014/main" id="{343364A4-8A28-4111-A17F-7AF3445C0A59}"/>
              </a:ext>
            </a:extLst>
          </p:cNvPr>
          <p:cNvSpPr txBox="1">
            <a:spLocks/>
          </p:cNvSpPr>
          <p:nvPr/>
        </p:nvSpPr>
        <p:spPr>
          <a:xfrm>
            <a:off x="348778" y="1349600"/>
            <a:ext cx="4431769" cy="19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>
              <a:buFont typeface="Anaheim"/>
              <a:buChar char="●"/>
            </a:pPr>
            <a:r>
              <a:rPr lang="pt-BR" b="1" dirty="0"/>
              <a:t>Condicionais com Mais de Uma condição.</a:t>
            </a:r>
          </a:p>
          <a:p>
            <a:pPr>
              <a:buFont typeface="Anaheim"/>
              <a:buChar char="●"/>
            </a:pPr>
            <a:r>
              <a:rPr lang="pt-BR" b="1" dirty="0"/>
              <a:t>Para fazer condicionais com mais de uma condição, você pode utilizar </a:t>
            </a:r>
            <a:r>
              <a:rPr lang="pt-BR" b="1" u="sng" dirty="0">
                <a:solidFill>
                  <a:schemeClr val="accent6"/>
                </a:solidFill>
              </a:rPr>
              <a:t>operadores lógicos </a:t>
            </a:r>
            <a:r>
              <a:rPr lang="pt-BR" b="1" dirty="0"/>
              <a:t>como `</a:t>
            </a:r>
            <a:r>
              <a:rPr lang="pt-BR" b="1" dirty="0" err="1">
                <a:solidFill>
                  <a:schemeClr val="accent6"/>
                </a:solidFill>
              </a:rPr>
              <a:t>and</a:t>
            </a:r>
            <a:r>
              <a:rPr lang="pt-BR" b="1" dirty="0"/>
              <a:t>`, `</a:t>
            </a:r>
            <a:r>
              <a:rPr lang="pt-BR" b="1" dirty="0" err="1">
                <a:solidFill>
                  <a:schemeClr val="accent6"/>
                </a:solidFill>
              </a:rPr>
              <a:t>or</a:t>
            </a:r>
            <a:r>
              <a:rPr lang="pt-BR" b="1" dirty="0"/>
              <a:t>` e `</a:t>
            </a:r>
            <a:r>
              <a:rPr lang="pt-BR" b="1" dirty="0" err="1">
                <a:solidFill>
                  <a:schemeClr val="accent6"/>
                </a:solidFill>
              </a:rPr>
              <a:t>not</a:t>
            </a:r>
            <a:r>
              <a:rPr lang="pt-BR" b="1" dirty="0"/>
              <a:t>`</a:t>
            </a:r>
          </a:p>
          <a:p>
            <a:pPr>
              <a:buFont typeface="Anaheim"/>
              <a:buChar char="●"/>
            </a:pPr>
            <a:endParaRPr lang="pt-BR" b="1" dirty="0"/>
          </a:p>
          <a:p>
            <a:pPr>
              <a:buFont typeface="Anaheim"/>
              <a:buChar char="●"/>
            </a:pPr>
            <a:r>
              <a:rPr lang="pt-BR" b="1" dirty="0" err="1">
                <a:solidFill>
                  <a:schemeClr val="accent6"/>
                </a:solidFill>
              </a:rPr>
              <a:t>and</a:t>
            </a:r>
            <a:r>
              <a:rPr lang="pt-BR" b="1" dirty="0"/>
              <a:t>: Todas as condições devem ser verdadeiras.</a:t>
            </a:r>
          </a:p>
          <a:p>
            <a:pPr>
              <a:buFont typeface="Anaheim"/>
              <a:buChar char="●"/>
            </a:pPr>
            <a:r>
              <a:rPr lang="pt-BR" b="1" dirty="0" err="1">
                <a:solidFill>
                  <a:schemeClr val="accent6"/>
                </a:solidFill>
              </a:rPr>
              <a:t>or</a:t>
            </a:r>
            <a:r>
              <a:rPr lang="pt-BR" b="1" dirty="0"/>
              <a:t>: Pelo menos uma das condições deve ser verdadeira.</a:t>
            </a:r>
          </a:p>
          <a:p>
            <a:pPr>
              <a:buFont typeface="Anaheim"/>
              <a:buChar char="●"/>
            </a:pPr>
            <a:r>
              <a:rPr lang="pt-BR" b="1" dirty="0" err="1">
                <a:solidFill>
                  <a:schemeClr val="accent6"/>
                </a:solidFill>
              </a:rPr>
              <a:t>not</a:t>
            </a:r>
            <a:r>
              <a:rPr lang="pt-BR" b="1" dirty="0"/>
              <a:t>: Inverte o valor da condição. </a:t>
            </a:r>
          </a:p>
          <a:p>
            <a:pPr>
              <a:buFont typeface="Anaheim"/>
              <a:buChar char="●"/>
            </a:pPr>
            <a:endParaRPr lang="pt-BR" b="1" dirty="0"/>
          </a:p>
          <a:p>
            <a:pPr marL="114300" indent="0"/>
            <a:endParaRPr lang="pt-BR" sz="13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2DA2DF-53EA-4E65-A734-A8341DADF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154" y="1827762"/>
            <a:ext cx="6020640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A1C75-DDF3-BFDE-C03E-74162ACC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Controle</a:t>
            </a:r>
          </a:p>
        </p:txBody>
      </p:sp>
      <p:sp>
        <p:nvSpPr>
          <p:cNvPr id="4" name="Google Shape;94;p17">
            <a:extLst>
              <a:ext uri="{FF2B5EF4-FFF2-40B4-BE49-F238E27FC236}">
                <a16:creationId xmlns:a16="http://schemas.microsoft.com/office/drawing/2014/main" id="{343364A4-8A28-4111-A17F-7AF3445C0A59}"/>
              </a:ext>
            </a:extLst>
          </p:cNvPr>
          <p:cNvSpPr txBox="1">
            <a:spLocks/>
          </p:cNvSpPr>
          <p:nvPr/>
        </p:nvSpPr>
        <p:spPr>
          <a:xfrm>
            <a:off x="348778" y="1349600"/>
            <a:ext cx="5154875" cy="19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>
              <a:buFont typeface="Anaheim"/>
              <a:buChar char="●"/>
            </a:pPr>
            <a:r>
              <a:rPr lang="pt-BR" b="1" dirty="0"/>
              <a:t>Python tem várias estruturas de controle para permitir a criação de loops e a execução de código condicional.</a:t>
            </a:r>
          </a:p>
          <a:p>
            <a:pPr>
              <a:buFont typeface="Anaheim"/>
              <a:buChar char="●"/>
            </a:pPr>
            <a:endParaRPr lang="pt-BR" b="1" dirty="0"/>
          </a:p>
          <a:p>
            <a:pPr>
              <a:buFont typeface="Anaheim"/>
              <a:buChar char="●"/>
            </a:pPr>
            <a:r>
              <a:rPr lang="pt-BR" b="1" dirty="0">
                <a:solidFill>
                  <a:schemeClr val="accent6"/>
                </a:solidFill>
              </a:rPr>
              <a:t>For Loop:</a:t>
            </a:r>
            <a:endParaRPr lang="pt-BR" sz="1300" b="1" dirty="0">
              <a:solidFill>
                <a:schemeClr val="accent6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6ECE4F-FC0C-49AF-A2B2-A2E36D1C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26272"/>
            <a:ext cx="4315427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7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A1C75-DDF3-BFDE-C03E-74162ACC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Controle</a:t>
            </a:r>
          </a:p>
        </p:txBody>
      </p:sp>
      <p:sp>
        <p:nvSpPr>
          <p:cNvPr id="4" name="Google Shape;94;p17">
            <a:extLst>
              <a:ext uri="{FF2B5EF4-FFF2-40B4-BE49-F238E27FC236}">
                <a16:creationId xmlns:a16="http://schemas.microsoft.com/office/drawing/2014/main" id="{343364A4-8A28-4111-A17F-7AF3445C0A59}"/>
              </a:ext>
            </a:extLst>
          </p:cNvPr>
          <p:cNvSpPr txBox="1">
            <a:spLocks/>
          </p:cNvSpPr>
          <p:nvPr/>
        </p:nvSpPr>
        <p:spPr>
          <a:xfrm>
            <a:off x="348778" y="1349600"/>
            <a:ext cx="5154875" cy="19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>
              <a:buFont typeface="Anaheim"/>
              <a:buChar char="●"/>
            </a:pPr>
            <a:r>
              <a:rPr lang="pt-BR" b="1" dirty="0"/>
              <a:t>Python tem várias estruturas de controle para permitir a criação de loops e a execução de código condicional.</a:t>
            </a:r>
          </a:p>
          <a:p>
            <a:pPr>
              <a:buFont typeface="Anaheim"/>
              <a:buChar char="●"/>
            </a:pPr>
            <a:endParaRPr lang="pt-BR" b="1" dirty="0"/>
          </a:p>
          <a:p>
            <a:pPr>
              <a:buFont typeface="Anaheim"/>
              <a:buChar char="●"/>
            </a:pPr>
            <a:r>
              <a:rPr lang="pt-BR" b="1" dirty="0" err="1">
                <a:solidFill>
                  <a:schemeClr val="accent6"/>
                </a:solidFill>
              </a:rPr>
              <a:t>While</a:t>
            </a:r>
            <a:r>
              <a:rPr lang="pt-BR" b="1" dirty="0">
                <a:solidFill>
                  <a:schemeClr val="accent6"/>
                </a:solidFill>
              </a:rPr>
              <a:t> Loop:</a:t>
            </a:r>
            <a:endParaRPr lang="pt-BR" sz="1300" b="1" dirty="0">
              <a:solidFill>
                <a:schemeClr val="accent6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846BA9-7BB3-47B1-A54C-07A3D986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830" y="2366486"/>
            <a:ext cx="599206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8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A1C75-DDF3-BFDE-C03E-74162ACC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Seu primeiro Programa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E03EC40-6BD3-5986-84EA-F6F45043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61474" y="1664369"/>
            <a:ext cx="5534526" cy="13836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1" dirty="0"/>
              <a:t>Em </a:t>
            </a:r>
            <a:r>
              <a:rPr lang="pt-BR" b="1" dirty="0" err="1">
                <a:solidFill>
                  <a:schemeClr val="accent6"/>
                </a:solidFill>
              </a:rPr>
              <a:t>Portugol</a:t>
            </a:r>
            <a:r>
              <a:rPr lang="pt-BR" b="1" dirty="0"/>
              <a:t> quando queremos mostrar algo na tela, “imprimir” para o usuário, usamos a palavra </a:t>
            </a:r>
            <a:r>
              <a:rPr lang="pt-BR" b="1" u="sng" dirty="0"/>
              <a:t>reservada</a:t>
            </a:r>
            <a:r>
              <a:rPr lang="pt-BR" b="1" dirty="0"/>
              <a:t> “</a:t>
            </a:r>
            <a:r>
              <a:rPr lang="pt-BR" b="1" dirty="0">
                <a:solidFill>
                  <a:schemeClr val="accent6"/>
                </a:solidFill>
              </a:rPr>
              <a:t>ESCREVA</a:t>
            </a:r>
            <a:r>
              <a:rPr lang="pt-BR" b="1" dirty="0"/>
              <a:t>”.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Em </a:t>
            </a:r>
            <a:r>
              <a:rPr lang="pt-BR" b="1" dirty="0">
                <a:solidFill>
                  <a:schemeClr val="accent6"/>
                </a:solidFill>
              </a:rPr>
              <a:t>Python</a:t>
            </a:r>
            <a:r>
              <a:rPr lang="pt-BR" b="1" dirty="0">
                <a:solidFill>
                  <a:schemeClr val="bg1"/>
                </a:solidFill>
              </a:rPr>
              <a:t> para executar a mesma ação usamos a palavra </a:t>
            </a:r>
            <a:r>
              <a:rPr lang="pt-BR" b="1" u="sng" dirty="0">
                <a:solidFill>
                  <a:schemeClr val="bg1"/>
                </a:solidFill>
              </a:rPr>
              <a:t>reservada</a:t>
            </a:r>
            <a:r>
              <a:rPr lang="pt-BR" b="1" dirty="0">
                <a:solidFill>
                  <a:schemeClr val="bg1"/>
                </a:solidFill>
              </a:rPr>
              <a:t> “</a:t>
            </a:r>
            <a:r>
              <a:rPr lang="pt-BR" b="1" dirty="0">
                <a:solidFill>
                  <a:schemeClr val="accent6"/>
                </a:solidFill>
              </a:rPr>
              <a:t>PRINT</a:t>
            </a:r>
            <a:r>
              <a:rPr lang="pt-BR" b="1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72D6058-4572-41F6-87FE-1A77A253A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575" y="3047969"/>
            <a:ext cx="4667901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8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A1C75-DDF3-BFDE-C03E-74162ACC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 Tipos de Dados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E03EC40-6BD3-5986-84EA-F6F45043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61474" y="1664369"/>
            <a:ext cx="5534526" cy="13836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Aprendemos que </a:t>
            </a:r>
            <a:r>
              <a:rPr lang="pt-BR" b="1" dirty="0">
                <a:solidFill>
                  <a:schemeClr val="accent6"/>
                </a:solidFill>
              </a:rPr>
              <a:t>variáveis</a:t>
            </a:r>
            <a:r>
              <a:rPr lang="pt-BR" b="1" dirty="0">
                <a:solidFill>
                  <a:schemeClr val="bg1"/>
                </a:solidFill>
              </a:rPr>
              <a:t> são alocações na </a:t>
            </a:r>
            <a:r>
              <a:rPr lang="pt-BR" b="1" dirty="0">
                <a:solidFill>
                  <a:schemeClr val="accent6"/>
                </a:solidFill>
              </a:rPr>
              <a:t>memória do computador</a:t>
            </a:r>
            <a:r>
              <a:rPr lang="pt-BR" b="1" dirty="0">
                <a:solidFill>
                  <a:schemeClr val="bg1"/>
                </a:solidFill>
              </a:rPr>
              <a:t>, onde podemos armazenar um valor de maneira </a:t>
            </a:r>
            <a:r>
              <a:rPr lang="pt-BR" b="1" dirty="0">
                <a:solidFill>
                  <a:schemeClr val="accent6"/>
                </a:solidFill>
              </a:rPr>
              <a:t>temporária</a:t>
            </a:r>
            <a:r>
              <a:rPr lang="pt-BR" b="1" dirty="0">
                <a:solidFill>
                  <a:schemeClr val="bg1"/>
                </a:solidFill>
              </a:rPr>
              <a:t> e manipular os dados de maneira </a:t>
            </a:r>
            <a:r>
              <a:rPr lang="pt-BR" b="1" dirty="0">
                <a:solidFill>
                  <a:schemeClr val="accent6"/>
                </a:solidFill>
              </a:rPr>
              <a:t>eficiente</a:t>
            </a:r>
            <a:r>
              <a:rPr lang="pt-BR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7BD6853E-D167-41F8-9E7B-DF99AF518367}"/>
              </a:ext>
            </a:extLst>
          </p:cNvPr>
          <p:cNvSpPr txBox="1">
            <a:spLocks/>
          </p:cNvSpPr>
          <p:nvPr/>
        </p:nvSpPr>
        <p:spPr>
          <a:xfrm flipH="1">
            <a:off x="6096000" y="3047969"/>
            <a:ext cx="5534526" cy="1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Tipos de dados, no decorrer do curso conhecemos alguns deles: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6"/>
                </a:solidFill>
              </a:rPr>
              <a:t>Inteiro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6"/>
                </a:solidFill>
              </a:rPr>
              <a:t>Cadeia/</a:t>
            </a:r>
            <a:r>
              <a:rPr lang="pt-BR" b="1" dirty="0" err="1">
                <a:solidFill>
                  <a:schemeClr val="accent6"/>
                </a:solidFill>
              </a:rPr>
              <a:t>String</a:t>
            </a:r>
            <a:r>
              <a:rPr lang="pt-BR" b="1" dirty="0">
                <a:solidFill>
                  <a:schemeClr val="accent6"/>
                </a:solidFill>
              </a:rPr>
              <a:t>/Caracteres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6"/>
                </a:solidFill>
              </a:rPr>
              <a:t>Real/Ponto Flutuante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6"/>
                </a:solidFill>
              </a:rPr>
              <a:t>Real/Booleano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Existem alguns outros que podemos encontrar pelo caminho como: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6"/>
                </a:solidFill>
              </a:rPr>
              <a:t>Lista/</a:t>
            </a:r>
            <a:r>
              <a:rPr lang="pt-BR" b="1" dirty="0" err="1">
                <a:solidFill>
                  <a:schemeClr val="accent6"/>
                </a:solidFill>
              </a:rPr>
              <a:t>Arrays</a:t>
            </a:r>
            <a:endParaRPr lang="pt-BR" b="1" dirty="0">
              <a:solidFill>
                <a:schemeClr val="accent6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accent6"/>
                </a:solidFill>
              </a:rPr>
              <a:t>Tupla</a:t>
            </a:r>
            <a:endParaRPr lang="pt-BR" b="1" dirty="0">
              <a:solidFill>
                <a:schemeClr val="accent6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6"/>
                </a:solidFill>
              </a:rPr>
              <a:t>Dicionário/Objetos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6"/>
                </a:solidFill>
              </a:rPr>
              <a:t>Conjunto</a:t>
            </a:r>
          </a:p>
          <a:p>
            <a:pPr marL="114300" indent="0" algn="just"/>
            <a:endParaRPr lang="pt-BR" b="1" dirty="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accent6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BD319FB-1263-423A-9A1A-27CB2B4FE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70" y="3362738"/>
            <a:ext cx="5077534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1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A1C75-DDF3-BFDE-C03E-74162ACC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000" y="253355"/>
            <a:ext cx="8784000" cy="892000"/>
          </a:xfrm>
        </p:spPr>
        <p:txBody>
          <a:bodyPr/>
          <a:lstStyle/>
          <a:p>
            <a:r>
              <a:rPr lang="pt-BR" dirty="0"/>
              <a:t>Operações básicas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E03EC40-6BD3-5986-84EA-F6F45043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1225" y="1820704"/>
            <a:ext cx="4373138" cy="13836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Com o </a:t>
            </a:r>
            <a:r>
              <a:rPr lang="pt-BR" b="1" dirty="0">
                <a:solidFill>
                  <a:schemeClr val="accent6"/>
                </a:solidFill>
              </a:rPr>
              <a:t>Python</a:t>
            </a:r>
            <a:r>
              <a:rPr lang="pt-BR" b="1" dirty="0">
                <a:solidFill>
                  <a:schemeClr val="bg1"/>
                </a:solidFill>
              </a:rPr>
              <a:t> é possível fazer operações matemáticas básicas: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7FDBD3C-F573-4179-9F3D-9060308F1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220" y="1145355"/>
            <a:ext cx="7011378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5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A1C75-DDF3-BFDE-C03E-74162ACC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Controle</a:t>
            </a:r>
          </a:p>
        </p:txBody>
      </p:sp>
      <p:sp>
        <p:nvSpPr>
          <p:cNvPr id="4" name="Google Shape;94;p17">
            <a:extLst>
              <a:ext uri="{FF2B5EF4-FFF2-40B4-BE49-F238E27FC236}">
                <a16:creationId xmlns:a16="http://schemas.microsoft.com/office/drawing/2014/main" id="{343364A4-8A28-4111-A17F-7AF3445C0A59}"/>
              </a:ext>
            </a:extLst>
          </p:cNvPr>
          <p:cNvSpPr txBox="1">
            <a:spLocks/>
          </p:cNvSpPr>
          <p:nvPr/>
        </p:nvSpPr>
        <p:spPr>
          <a:xfrm>
            <a:off x="348778" y="1349600"/>
            <a:ext cx="5154875" cy="19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>
              <a:buFont typeface="Anaheim"/>
              <a:buChar char="●"/>
            </a:pPr>
            <a:r>
              <a:rPr lang="pt-BR" b="1" dirty="0"/>
              <a:t>Python tem várias estruturas de controle para permitir a criação de loops e a execução de código condicional.</a:t>
            </a:r>
          </a:p>
          <a:p>
            <a:pPr>
              <a:buFont typeface="Anaheim"/>
              <a:buChar char="●"/>
            </a:pPr>
            <a:endParaRPr lang="pt-BR" b="1" dirty="0"/>
          </a:p>
          <a:p>
            <a:pPr>
              <a:buFont typeface="Anaheim"/>
              <a:buChar char="●"/>
            </a:pPr>
            <a:r>
              <a:rPr lang="pt-BR" b="1" dirty="0" err="1">
                <a:solidFill>
                  <a:schemeClr val="accent6"/>
                </a:solidFill>
              </a:rPr>
              <a:t>If</a:t>
            </a:r>
            <a:r>
              <a:rPr lang="pt-BR" b="1" dirty="0"/>
              <a:t>, </a:t>
            </a:r>
            <a:r>
              <a:rPr lang="pt-BR" b="1" dirty="0" err="1">
                <a:solidFill>
                  <a:schemeClr val="accent6"/>
                </a:solidFill>
              </a:rPr>
              <a:t>Elif</a:t>
            </a:r>
            <a:r>
              <a:rPr lang="pt-BR" b="1" dirty="0"/>
              <a:t> e </a:t>
            </a:r>
            <a:r>
              <a:rPr lang="pt-BR" b="1" dirty="0">
                <a:solidFill>
                  <a:schemeClr val="accent6"/>
                </a:solidFill>
              </a:rPr>
              <a:t>Else</a:t>
            </a:r>
            <a:r>
              <a:rPr lang="pt-BR" b="1" dirty="0"/>
              <a:t>:</a:t>
            </a:r>
            <a:endParaRPr lang="pt-BR" sz="13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8B46335-8010-421C-A393-73E9D28A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560" y="2859760"/>
            <a:ext cx="590632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1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A1C75-DDF3-BFDE-C03E-74162ACC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Controle</a:t>
            </a:r>
          </a:p>
        </p:txBody>
      </p:sp>
      <p:sp>
        <p:nvSpPr>
          <p:cNvPr id="4" name="Google Shape;94;p17">
            <a:extLst>
              <a:ext uri="{FF2B5EF4-FFF2-40B4-BE49-F238E27FC236}">
                <a16:creationId xmlns:a16="http://schemas.microsoft.com/office/drawing/2014/main" id="{343364A4-8A28-4111-A17F-7AF3445C0A59}"/>
              </a:ext>
            </a:extLst>
          </p:cNvPr>
          <p:cNvSpPr txBox="1">
            <a:spLocks/>
          </p:cNvSpPr>
          <p:nvPr/>
        </p:nvSpPr>
        <p:spPr>
          <a:xfrm>
            <a:off x="348778" y="1349600"/>
            <a:ext cx="4431769" cy="19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>
              <a:buFont typeface="Anaheim"/>
              <a:buChar char="●"/>
            </a:pPr>
            <a:r>
              <a:rPr lang="pt-BR" b="1" dirty="0"/>
              <a:t>Condicionais com Mais de Uma condição.</a:t>
            </a:r>
          </a:p>
          <a:p>
            <a:pPr>
              <a:buFont typeface="Anaheim"/>
              <a:buChar char="●"/>
            </a:pPr>
            <a:r>
              <a:rPr lang="pt-BR" b="1" dirty="0"/>
              <a:t>Para fazer condicionais com mais de uma condição, você pode utilizar </a:t>
            </a:r>
            <a:r>
              <a:rPr lang="pt-BR" b="1" u="sng" dirty="0">
                <a:solidFill>
                  <a:schemeClr val="accent6"/>
                </a:solidFill>
              </a:rPr>
              <a:t>operadores lógicos </a:t>
            </a:r>
            <a:r>
              <a:rPr lang="pt-BR" b="1" dirty="0"/>
              <a:t>como `</a:t>
            </a:r>
            <a:r>
              <a:rPr lang="pt-BR" b="1" dirty="0" err="1">
                <a:solidFill>
                  <a:schemeClr val="accent6"/>
                </a:solidFill>
              </a:rPr>
              <a:t>and</a:t>
            </a:r>
            <a:r>
              <a:rPr lang="pt-BR" b="1" dirty="0"/>
              <a:t>`, `</a:t>
            </a:r>
            <a:r>
              <a:rPr lang="pt-BR" b="1" dirty="0" err="1">
                <a:solidFill>
                  <a:schemeClr val="accent6"/>
                </a:solidFill>
              </a:rPr>
              <a:t>or</a:t>
            </a:r>
            <a:r>
              <a:rPr lang="pt-BR" b="1" dirty="0"/>
              <a:t>` e `</a:t>
            </a:r>
            <a:r>
              <a:rPr lang="pt-BR" b="1" dirty="0" err="1">
                <a:solidFill>
                  <a:schemeClr val="accent6"/>
                </a:solidFill>
              </a:rPr>
              <a:t>not</a:t>
            </a:r>
            <a:r>
              <a:rPr lang="pt-BR" b="1" dirty="0"/>
              <a:t>`</a:t>
            </a:r>
          </a:p>
          <a:p>
            <a:pPr>
              <a:buFont typeface="Anaheim"/>
              <a:buChar char="●"/>
            </a:pPr>
            <a:endParaRPr lang="pt-BR" b="1" dirty="0"/>
          </a:p>
          <a:p>
            <a:pPr>
              <a:buFont typeface="Anaheim"/>
              <a:buChar char="●"/>
            </a:pPr>
            <a:r>
              <a:rPr lang="pt-BR" b="1" dirty="0" err="1">
                <a:solidFill>
                  <a:schemeClr val="accent6"/>
                </a:solidFill>
              </a:rPr>
              <a:t>and</a:t>
            </a:r>
            <a:r>
              <a:rPr lang="pt-BR" b="1" dirty="0"/>
              <a:t>: Todas as condições devem ser verdadeiras.</a:t>
            </a:r>
          </a:p>
          <a:p>
            <a:pPr>
              <a:buFont typeface="Anaheim"/>
              <a:buChar char="●"/>
            </a:pPr>
            <a:r>
              <a:rPr lang="pt-BR" b="1" dirty="0" err="1">
                <a:solidFill>
                  <a:schemeClr val="accent6"/>
                </a:solidFill>
              </a:rPr>
              <a:t>or</a:t>
            </a:r>
            <a:r>
              <a:rPr lang="pt-BR" b="1" dirty="0"/>
              <a:t>: Pelo menos uma das condições deve ser verdadeira.</a:t>
            </a:r>
          </a:p>
          <a:p>
            <a:pPr>
              <a:buFont typeface="Anaheim"/>
              <a:buChar char="●"/>
            </a:pPr>
            <a:r>
              <a:rPr lang="pt-BR" b="1" dirty="0" err="1">
                <a:solidFill>
                  <a:schemeClr val="accent6"/>
                </a:solidFill>
              </a:rPr>
              <a:t>not</a:t>
            </a:r>
            <a:r>
              <a:rPr lang="pt-BR" b="1" dirty="0"/>
              <a:t>: Inverte o valor da condição. </a:t>
            </a:r>
          </a:p>
          <a:p>
            <a:pPr>
              <a:buFont typeface="Anaheim"/>
              <a:buChar char="●"/>
            </a:pPr>
            <a:endParaRPr lang="pt-BR" b="1" dirty="0"/>
          </a:p>
          <a:p>
            <a:pPr marL="114300" indent="0"/>
            <a:endParaRPr lang="pt-BR" sz="13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F9E7F22-1B5A-4B98-ADB6-01943F0BE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547" y="2926765"/>
            <a:ext cx="7097115" cy="258163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3A4D6A0-1016-443B-9B17-8C4FB7070144}"/>
              </a:ext>
            </a:extLst>
          </p:cNvPr>
          <p:cNvSpPr txBox="1"/>
          <p:nvPr/>
        </p:nvSpPr>
        <p:spPr>
          <a:xfrm>
            <a:off x="7811976" y="2280434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5"/>
                </a:solidFill>
                <a:latin typeface="Anaheim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37223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A1C75-DDF3-BFDE-C03E-74162ACC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Controle</a:t>
            </a:r>
          </a:p>
        </p:txBody>
      </p:sp>
      <p:sp>
        <p:nvSpPr>
          <p:cNvPr id="4" name="Google Shape;94;p17">
            <a:extLst>
              <a:ext uri="{FF2B5EF4-FFF2-40B4-BE49-F238E27FC236}">
                <a16:creationId xmlns:a16="http://schemas.microsoft.com/office/drawing/2014/main" id="{343364A4-8A28-4111-A17F-7AF3445C0A59}"/>
              </a:ext>
            </a:extLst>
          </p:cNvPr>
          <p:cNvSpPr txBox="1">
            <a:spLocks/>
          </p:cNvSpPr>
          <p:nvPr/>
        </p:nvSpPr>
        <p:spPr>
          <a:xfrm>
            <a:off x="348778" y="1349600"/>
            <a:ext cx="4431769" cy="19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>
              <a:buFont typeface="Anaheim"/>
              <a:buChar char="●"/>
            </a:pPr>
            <a:r>
              <a:rPr lang="pt-BR" b="1" dirty="0"/>
              <a:t>Condicionais com Mais de Uma condição.</a:t>
            </a:r>
          </a:p>
          <a:p>
            <a:pPr>
              <a:buFont typeface="Anaheim"/>
              <a:buChar char="●"/>
            </a:pPr>
            <a:r>
              <a:rPr lang="pt-BR" b="1" dirty="0"/>
              <a:t>Para fazer condicionais com mais de uma condição, você pode utilizar </a:t>
            </a:r>
            <a:r>
              <a:rPr lang="pt-BR" b="1" u="sng" dirty="0">
                <a:solidFill>
                  <a:schemeClr val="accent6"/>
                </a:solidFill>
              </a:rPr>
              <a:t>operadores lógicos </a:t>
            </a:r>
            <a:r>
              <a:rPr lang="pt-BR" b="1" dirty="0"/>
              <a:t>como `</a:t>
            </a:r>
            <a:r>
              <a:rPr lang="pt-BR" b="1" dirty="0" err="1">
                <a:solidFill>
                  <a:schemeClr val="accent6"/>
                </a:solidFill>
              </a:rPr>
              <a:t>and</a:t>
            </a:r>
            <a:r>
              <a:rPr lang="pt-BR" b="1" dirty="0"/>
              <a:t>`, `</a:t>
            </a:r>
            <a:r>
              <a:rPr lang="pt-BR" b="1" dirty="0" err="1">
                <a:solidFill>
                  <a:schemeClr val="accent6"/>
                </a:solidFill>
              </a:rPr>
              <a:t>or</a:t>
            </a:r>
            <a:r>
              <a:rPr lang="pt-BR" b="1" dirty="0"/>
              <a:t>` e `</a:t>
            </a:r>
            <a:r>
              <a:rPr lang="pt-BR" b="1" dirty="0" err="1">
                <a:solidFill>
                  <a:schemeClr val="accent6"/>
                </a:solidFill>
              </a:rPr>
              <a:t>not</a:t>
            </a:r>
            <a:r>
              <a:rPr lang="pt-BR" b="1" dirty="0"/>
              <a:t>`</a:t>
            </a:r>
          </a:p>
          <a:p>
            <a:pPr>
              <a:buFont typeface="Anaheim"/>
              <a:buChar char="●"/>
            </a:pPr>
            <a:endParaRPr lang="pt-BR" b="1" dirty="0"/>
          </a:p>
          <a:p>
            <a:pPr>
              <a:buFont typeface="Anaheim"/>
              <a:buChar char="●"/>
            </a:pPr>
            <a:r>
              <a:rPr lang="pt-BR" b="1" dirty="0" err="1">
                <a:solidFill>
                  <a:schemeClr val="accent6"/>
                </a:solidFill>
              </a:rPr>
              <a:t>and</a:t>
            </a:r>
            <a:r>
              <a:rPr lang="pt-BR" b="1" dirty="0"/>
              <a:t>: Todas as condições devem ser verdadeiras.</a:t>
            </a:r>
          </a:p>
          <a:p>
            <a:pPr>
              <a:buFont typeface="Anaheim"/>
              <a:buChar char="●"/>
            </a:pPr>
            <a:r>
              <a:rPr lang="pt-BR" b="1" dirty="0" err="1">
                <a:solidFill>
                  <a:schemeClr val="accent6"/>
                </a:solidFill>
              </a:rPr>
              <a:t>or</a:t>
            </a:r>
            <a:r>
              <a:rPr lang="pt-BR" b="1" dirty="0"/>
              <a:t>: Pelo menos uma das condições deve ser verdadeira.</a:t>
            </a:r>
          </a:p>
          <a:p>
            <a:pPr>
              <a:buFont typeface="Anaheim"/>
              <a:buChar char="●"/>
            </a:pPr>
            <a:r>
              <a:rPr lang="pt-BR" b="1" dirty="0" err="1">
                <a:solidFill>
                  <a:schemeClr val="accent6"/>
                </a:solidFill>
              </a:rPr>
              <a:t>not</a:t>
            </a:r>
            <a:r>
              <a:rPr lang="pt-BR" b="1" dirty="0"/>
              <a:t>: Inverte o valor da condição. </a:t>
            </a:r>
          </a:p>
          <a:p>
            <a:pPr>
              <a:buFont typeface="Anaheim"/>
              <a:buChar char="●"/>
            </a:pPr>
            <a:endParaRPr lang="pt-BR" b="1" dirty="0"/>
          </a:p>
          <a:p>
            <a:pPr marL="114300" indent="0"/>
            <a:endParaRPr lang="pt-BR" sz="13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A4D6A0-1016-443B-9B17-8C4FB7070144}"/>
              </a:ext>
            </a:extLst>
          </p:cNvPr>
          <p:cNvSpPr txBox="1"/>
          <p:nvPr/>
        </p:nvSpPr>
        <p:spPr>
          <a:xfrm>
            <a:off x="7811976" y="2280434"/>
            <a:ext cx="740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5"/>
                </a:solidFill>
                <a:latin typeface="Anaheim"/>
              </a:rPr>
              <a:t>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502541-7246-4A97-A797-9379A4A9A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547" y="2926765"/>
            <a:ext cx="7154273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4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A1C75-DDF3-BFDE-C03E-74162ACC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Controle</a:t>
            </a:r>
          </a:p>
        </p:txBody>
      </p:sp>
      <p:sp>
        <p:nvSpPr>
          <p:cNvPr id="4" name="Google Shape;94;p17">
            <a:extLst>
              <a:ext uri="{FF2B5EF4-FFF2-40B4-BE49-F238E27FC236}">
                <a16:creationId xmlns:a16="http://schemas.microsoft.com/office/drawing/2014/main" id="{343364A4-8A28-4111-A17F-7AF3445C0A59}"/>
              </a:ext>
            </a:extLst>
          </p:cNvPr>
          <p:cNvSpPr txBox="1">
            <a:spLocks/>
          </p:cNvSpPr>
          <p:nvPr/>
        </p:nvSpPr>
        <p:spPr>
          <a:xfrm>
            <a:off x="348778" y="1349600"/>
            <a:ext cx="4431769" cy="19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>
              <a:buFont typeface="Anaheim"/>
              <a:buChar char="●"/>
            </a:pPr>
            <a:r>
              <a:rPr lang="pt-BR" b="1" dirty="0"/>
              <a:t>Condicionais com Mais de Uma condição.</a:t>
            </a:r>
          </a:p>
          <a:p>
            <a:pPr>
              <a:buFont typeface="Anaheim"/>
              <a:buChar char="●"/>
            </a:pPr>
            <a:r>
              <a:rPr lang="pt-BR" b="1" dirty="0"/>
              <a:t>Para fazer condicionais com mais de uma condição, você pode utilizar </a:t>
            </a:r>
            <a:r>
              <a:rPr lang="pt-BR" b="1" u="sng" dirty="0">
                <a:solidFill>
                  <a:schemeClr val="accent6"/>
                </a:solidFill>
              </a:rPr>
              <a:t>operadores lógicos </a:t>
            </a:r>
            <a:r>
              <a:rPr lang="pt-BR" b="1" dirty="0"/>
              <a:t>como `</a:t>
            </a:r>
            <a:r>
              <a:rPr lang="pt-BR" b="1" dirty="0" err="1">
                <a:solidFill>
                  <a:schemeClr val="accent6"/>
                </a:solidFill>
              </a:rPr>
              <a:t>and</a:t>
            </a:r>
            <a:r>
              <a:rPr lang="pt-BR" b="1" dirty="0"/>
              <a:t>`, `</a:t>
            </a:r>
            <a:r>
              <a:rPr lang="pt-BR" b="1" dirty="0" err="1">
                <a:solidFill>
                  <a:schemeClr val="accent6"/>
                </a:solidFill>
              </a:rPr>
              <a:t>or</a:t>
            </a:r>
            <a:r>
              <a:rPr lang="pt-BR" b="1" dirty="0"/>
              <a:t>` e `</a:t>
            </a:r>
            <a:r>
              <a:rPr lang="pt-BR" b="1" dirty="0" err="1">
                <a:solidFill>
                  <a:schemeClr val="accent6"/>
                </a:solidFill>
              </a:rPr>
              <a:t>not</a:t>
            </a:r>
            <a:r>
              <a:rPr lang="pt-BR" b="1" dirty="0"/>
              <a:t>`</a:t>
            </a:r>
          </a:p>
          <a:p>
            <a:pPr>
              <a:buFont typeface="Anaheim"/>
              <a:buChar char="●"/>
            </a:pPr>
            <a:endParaRPr lang="pt-BR" b="1" dirty="0"/>
          </a:p>
          <a:p>
            <a:pPr>
              <a:buFont typeface="Anaheim"/>
              <a:buChar char="●"/>
            </a:pPr>
            <a:r>
              <a:rPr lang="pt-BR" b="1" dirty="0" err="1">
                <a:solidFill>
                  <a:schemeClr val="accent6"/>
                </a:solidFill>
              </a:rPr>
              <a:t>and</a:t>
            </a:r>
            <a:r>
              <a:rPr lang="pt-BR" b="1" dirty="0"/>
              <a:t>: Todas as condições devem ser verdadeiras.</a:t>
            </a:r>
          </a:p>
          <a:p>
            <a:pPr>
              <a:buFont typeface="Anaheim"/>
              <a:buChar char="●"/>
            </a:pPr>
            <a:r>
              <a:rPr lang="pt-BR" b="1" dirty="0" err="1">
                <a:solidFill>
                  <a:schemeClr val="accent6"/>
                </a:solidFill>
              </a:rPr>
              <a:t>or</a:t>
            </a:r>
            <a:r>
              <a:rPr lang="pt-BR" b="1" dirty="0"/>
              <a:t>: Pelo menos uma das condições deve ser verdadeira.</a:t>
            </a:r>
          </a:p>
          <a:p>
            <a:pPr>
              <a:buFont typeface="Anaheim"/>
              <a:buChar char="●"/>
            </a:pPr>
            <a:r>
              <a:rPr lang="pt-BR" b="1" dirty="0" err="1">
                <a:solidFill>
                  <a:schemeClr val="accent6"/>
                </a:solidFill>
              </a:rPr>
              <a:t>not</a:t>
            </a:r>
            <a:r>
              <a:rPr lang="pt-BR" b="1" dirty="0"/>
              <a:t>: Inverte o valor da condição. </a:t>
            </a:r>
          </a:p>
          <a:p>
            <a:pPr>
              <a:buFont typeface="Anaheim"/>
              <a:buChar char="●"/>
            </a:pPr>
            <a:endParaRPr lang="pt-BR" b="1" dirty="0"/>
          </a:p>
          <a:p>
            <a:pPr marL="114300" indent="0"/>
            <a:endParaRPr lang="pt-BR" sz="13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A4D6A0-1016-443B-9B17-8C4FB7070144}"/>
              </a:ext>
            </a:extLst>
          </p:cNvPr>
          <p:cNvSpPr txBox="1"/>
          <p:nvPr/>
        </p:nvSpPr>
        <p:spPr>
          <a:xfrm>
            <a:off x="7811976" y="2280434"/>
            <a:ext cx="101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5"/>
                </a:solidFill>
                <a:latin typeface="Anaheim"/>
              </a:rPr>
              <a:t>NOT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84CAF2-C5BA-4A25-A46C-935B733E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812" y="2926765"/>
            <a:ext cx="5515745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9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A1C75-DDF3-BFDE-C03E-74162ACC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Controle</a:t>
            </a:r>
          </a:p>
        </p:txBody>
      </p:sp>
      <p:sp>
        <p:nvSpPr>
          <p:cNvPr id="4" name="Google Shape;94;p17">
            <a:extLst>
              <a:ext uri="{FF2B5EF4-FFF2-40B4-BE49-F238E27FC236}">
                <a16:creationId xmlns:a16="http://schemas.microsoft.com/office/drawing/2014/main" id="{343364A4-8A28-4111-A17F-7AF3445C0A59}"/>
              </a:ext>
            </a:extLst>
          </p:cNvPr>
          <p:cNvSpPr txBox="1">
            <a:spLocks/>
          </p:cNvSpPr>
          <p:nvPr/>
        </p:nvSpPr>
        <p:spPr>
          <a:xfrm>
            <a:off x="348778" y="1349600"/>
            <a:ext cx="4431769" cy="19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>
              <a:buFont typeface="Anaheim"/>
              <a:buChar char="●"/>
            </a:pPr>
            <a:r>
              <a:rPr lang="pt-BR" b="1" dirty="0"/>
              <a:t>Condicionais com Mais de Uma condição.</a:t>
            </a:r>
          </a:p>
          <a:p>
            <a:pPr>
              <a:buFont typeface="Anaheim"/>
              <a:buChar char="●"/>
            </a:pPr>
            <a:r>
              <a:rPr lang="pt-BR" b="1" dirty="0"/>
              <a:t>Para fazer condicionais com mais de uma condição, você pode utilizar </a:t>
            </a:r>
            <a:r>
              <a:rPr lang="pt-BR" b="1" u="sng" dirty="0">
                <a:solidFill>
                  <a:schemeClr val="accent6"/>
                </a:solidFill>
              </a:rPr>
              <a:t>operadores lógicos </a:t>
            </a:r>
            <a:r>
              <a:rPr lang="pt-BR" b="1" dirty="0"/>
              <a:t>como `</a:t>
            </a:r>
            <a:r>
              <a:rPr lang="pt-BR" b="1" dirty="0" err="1">
                <a:solidFill>
                  <a:schemeClr val="accent6"/>
                </a:solidFill>
              </a:rPr>
              <a:t>and</a:t>
            </a:r>
            <a:r>
              <a:rPr lang="pt-BR" b="1" dirty="0"/>
              <a:t>`, `</a:t>
            </a:r>
            <a:r>
              <a:rPr lang="pt-BR" b="1" dirty="0" err="1">
                <a:solidFill>
                  <a:schemeClr val="accent6"/>
                </a:solidFill>
              </a:rPr>
              <a:t>or</a:t>
            </a:r>
            <a:r>
              <a:rPr lang="pt-BR" b="1" dirty="0"/>
              <a:t>` e `</a:t>
            </a:r>
            <a:r>
              <a:rPr lang="pt-BR" b="1" dirty="0" err="1">
                <a:solidFill>
                  <a:schemeClr val="accent6"/>
                </a:solidFill>
              </a:rPr>
              <a:t>not</a:t>
            </a:r>
            <a:r>
              <a:rPr lang="pt-BR" b="1" dirty="0"/>
              <a:t>`</a:t>
            </a:r>
          </a:p>
          <a:p>
            <a:pPr>
              <a:buFont typeface="Anaheim"/>
              <a:buChar char="●"/>
            </a:pPr>
            <a:endParaRPr lang="pt-BR" b="1" dirty="0"/>
          </a:p>
          <a:p>
            <a:pPr>
              <a:buFont typeface="Anaheim"/>
              <a:buChar char="●"/>
            </a:pPr>
            <a:r>
              <a:rPr lang="pt-BR" b="1" dirty="0" err="1">
                <a:solidFill>
                  <a:schemeClr val="accent6"/>
                </a:solidFill>
              </a:rPr>
              <a:t>and</a:t>
            </a:r>
            <a:r>
              <a:rPr lang="pt-BR" b="1" dirty="0"/>
              <a:t>: Todas as condições devem ser verdadeiras.</a:t>
            </a:r>
          </a:p>
          <a:p>
            <a:pPr>
              <a:buFont typeface="Anaheim"/>
              <a:buChar char="●"/>
            </a:pPr>
            <a:r>
              <a:rPr lang="pt-BR" b="1" dirty="0" err="1">
                <a:solidFill>
                  <a:schemeClr val="accent6"/>
                </a:solidFill>
              </a:rPr>
              <a:t>or</a:t>
            </a:r>
            <a:r>
              <a:rPr lang="pt-BR" b="1" dirty="0"/>
              <a:t>: Pelo menos uma das condições deve ser verdadeira.</a:t>
            </a:r>
          </a:p>
          <a:p>
            <a:pPr>
              <a:buFont typeface="Anaheim"/>
              <a:buChar char="●"/>
            </a:pPr>
            <a:r>
              <a:rPr lang="pt-BR" b="1" dirty="0" err="1">
                <a:solidFill>
                  <a:schemeClr val="accent6"/>
                </a:solidFill>
              </a:rPr>
              <a:t>not</a:t>
            </a:r>
            <a:r>
              <a:rPr lang="pt-BR" b="1" dirty="0"/>
              <a:t>: Inverte o valor da condição. </a:t>
            </a:r>
          </a:p>
          <a:p>
            <a:pPr>
              <a:buFont typeface="Anaheim"/>
              <a:buChar char="●"/>
            </a:pPr>
            <a:endParaRPr lang="pt-BR" b="1" dirty="0"/>
          </a:p>
          <a:p>
            <a:pPr marL="114300" indent="0"/>
            <a:endParaRPr lang="pt-BR" sz="13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538094-1369-496F-A4AF-616EF3FDB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547" y="3199553"/>
            <a:ext cx="7251032" cy="320084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1A3688A-97E0-457B-A42A-BD7858401289}"/>
              </a:ext>
            </a:extLst>
          </p:cNvPr>
          <p:cNvSpPr txBox="1"/>
          <p:nvPr/>
        </p:nvSpPr>
        <p:spPr>
          <a:xfrm>
            <a:off x="5618280" y="2516250"/>
            <a:ext cx="557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5"/>
                </a:solidFill>
                <a:latin typeface="Anaheim"/>
              </a:rPr>
              <a:t>Combinando AND, OR E NOT</a:t>
            </a:r>
          </a:p>
        </p:txBody>
      </p:sp>
    </p:spTree>
    <p:extLst>
      <p:ext uri="{BB962C8B-B14F-4D97-AF65-F5344CB8AC3E}">
        <p14:creationId xmlns:p14="http://schemas.microsoft.com/office/powerpoint/2010/main" val="446210753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Lesson by Slidesgo</Template>
  <TotalTime>911</TotalTime>
  <Words>541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5" baseType="lpstr">
      <vt:lpstr>Anaheim</vt:lpstr>
      <vt:lpstr>Arial</vt:lpstr>
      <vt:lpstr>Barlow</vt:lpstr>
      <vt:lpstr>Barlow Condensed ExtraBold</vt:lpstr>
      <vt:lpstr>Nunito Light</vt:lpstr>
      <vt:lpstr>Overpass Mono</vt:lpstr>
      <vt:lpstr>Proxima Nova</vt:lpstr>
      <vt:lpstr>Proxima Nova Semibold</vt:lpstr>
      <vt:lpstr>Raleway SemiBold</vt:lpstr>
      <vt:lpstr>Roboto</vt:lpstr>
      <vt:lpstr>Roboto Condensed Light</vt:lpstr>
      <vt:lpstr>Programming Lesson by Slidesgo</vt:lpstr>
      <vt:lpstr>Slidesgo Final Pages</vt:lpstr>
      <vt:lpstr>Introdução à Lógica de Programação</vt:lpstr>
      <vt:lpstr>Seu primeiro Programa</vt:lpstr>
      <vt:lpstr>Variáveis e Tipos de Dados</vt:lpstr>
      <vt:lpstr>Operações básicas</vt:lpstr>
      <vt:lpstr>Estruturas de Controle</vt:lpstr>
      <vt:lpstr>Estruturas de Controle</vt:lpstr>
      <vt:lpstr>Estruturas de Controle</vt:lpstr>
      <vt:lpstr>Estruturas de Controle</vt:lpstr>
      <vt:lpstr>Estruturas de Controle</vt:lpstr>
      <vt:lpstr>Estruturas de Controle</vt:lpstr>
      <vt:lpstr>Estruturas de Controle</vt:lpstr>
      <vt:lpstr>Estruturas de Controle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decisão composta</dc:title>
  <dc:creator>Gustavo Dias</dc:creator>
  <cp:lastModifiedBy>Gustavo</cp:lastModifiedBy>
  <cp:revision>5</cp:revision>
  <dcterms:created xsi:type="dcterms:W3CDTF">2024-03-06T14:49:33Z</dcterms:created>
  <dcterms:modified xsi:type="dcterms:W3CDTF">2024-05-21T19:15:56Z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2024-03-06T15:43:31Z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a0b6c89e-9649-4e09-8b9e-7691d6212364</vt:lpwstr>
  </property>
  <property fmtid="{D5CDD505-2E9C-101B-9397-08002B2CF9AE}" pid="7" name="MSIP_Label_defa4170-0d19-0005-0004-bc88714345d2_ActionId">
    <vt:lpwstr>60df50c9-b292-45d0-b36c-9c06f7e5b390</vt:lpwstr>
  </property>
  <property fmtid="{D5CDD505-2E9C-101B-9397-08002B2CF9AE}" pid="8" name="MSIP_Label_defa4170-0d19-0005-0004-bc88714345d2_ContentBits">
    <vt:lpwstr>0</vt:lpwstr>
  </property>
</Properties>
</file>