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0"/>
  </p:notesMasterIdLst>
  <p:sldIdLst>
    <p:sldId id="256" r:id="rId3"/>
    <p:sldId id="257" r:id="rId4"/>
    <p:sldId id="266" r:id="rId5"/>
    <p:sldId id="263" r:id="rId6"/>
    <p:sldId id="267" r:id="rId7"/>
    <p:sldId id="261" r:id="rId8"/>
    <p:sldId id="265" r:id="rId9"/>
    <p:sldId id="516" r:id="rId10"/>
    <p:sldId id="517" r:id="rId11"/>
    <p:sldId id="518" r:id="rId12"/>
    <p:sldId id="520" r:id="rId13"/>
    <p:sldId id="523" r:id="rId14"/>
    <p:sldId id="524" r:id="rId15"/>
    <p:sldId id="521" r:id="rId16"/>
    <p:sldId id="522" r:id="rId17"/>
    <p:sldId id="525" r:id="rId18"/>
    <p:sldId id="52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DA27EB23-6F8E-49BE-A771-8D8BF8DA3D80}">
          <p14:sldIdLst>
            <p14:sldId id="256"/>
            <p14:sldId id="257"/>
            <p14:sldId id="266"/>
            <p14:sldId id="263"/>
            <p14:sldId id="267"/>
            <p14:sldId id="261"/>
            <p14:sldId id="265"/>
            <p14:sldId id="516"/>
            <p14:sldId id="517"/>
            <p14:sldId id="518"/>
            <p14:sldId id="520"/>
            <p14:sldId id="523"/>
            <p14:sldId id="524"/>
            <p14:sldId id="521"/>
            <p14:sldId id="522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6DC7A-8B72-4FDC-A2C2-B454FC2E109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75F4C-D4BE-49CB-8D0B-2D71123E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4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 b="0" dirty="0"/>
              <a:t>Tempo da seção Atividade: 4 minutos.</a:t>
            </a:r>
          </a:p>
        </p:txBody>
      </p:sp>
      <p:sp>
        <p:nvSpPr>
          <p:cNvPr id="866" name="Google Shape;8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7" name="Google Shape;9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3" name="Google Shape;141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6" name="Google Shape;8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7" name="Google Shape;9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6" name="Google Shape;8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7" name="Google Shape;9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6" name="Google Shape;8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7" name="Google Shape;9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6" name="Google Shape;8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182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058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250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498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1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584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1437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482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1343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730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69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4654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36224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ividade">
  <p:cSld name="Ativida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0;p17"/>
          <p:cNvPicPr preferRelativeResize="0"/>
          <p:nvPr userDrawn="1"/>
        </p:nvPicPr>
        <p:blipFill rotWithShape="1">
          <a:blip r:embed="rId2"/>
          <a:srcRect t="8003" r="8003"/>
          <a:stretch>
            <a:fillRect/>
          </a:stretch>
        </p:blipFill>
        <p:spPr>
          <a:xfrm>
            <a:off x="4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231997" y="399272"/>
            <a:ext cx="2290073" cy="2290073"/>
            <a:chOff x="347995" y="468280"/>
            <a:chExt cx="3435110" cy="3435110"/>
          </a:xfrm>
        </p:grpSpPr>
        <p:pic>
          <p:nvPicPr>
            <p:cNvPr id="230" name="Google Shape;230;p2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47995" y="468280"/>
              <a:ext cx="3435110" cy="3435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1"/>
            <p:cNvSpPr txBox="1"/>
            <p:nvPr/>
          </p:nvSpPr>
          <p:spPr>
            <a:xfrm>
              <a:off x="949458" y="919425"/>
              <a:ext cx="2573703" cy="1615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 panose="020B0604020202020204"/>
                <a:buNone/>
              </a:pPr>
              <a:r>
                <a:rPr lang="en-US" sz="2333" b="0" i="0" u="none" strike="noStrike" cap="none" dirty="0">
                  <a:solidFill>
                    <a:srgbClr val="FFFFFF"/>
                  </a:solidFill>
                  <a:latin typeface="Poppins Light" panose="00000400000000000000"/>
                  <a:ea typeface="Poppins Light" panose="00000400000000000000"/>
                  <a:cs typeface="Poppins Light" panose="00000400000000000000"/>
                  <a:sym typeface="Poppins Light" panose="00000400000000000000"/>
                </a:rPr>
                <a:t>Vamos fazer um</a:t>
              </a:r>
              <a:endParaRPr sz="2333" b="0" i="0" u="none" strike="noStrike" cap="none" dirty="0">
                <a:solidFill>
                  <a:srgbClr val="FFFFFF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 panose="020B0604020202020204"/>
                <a:buNone/>
              </a:pPr>
              <a:r>
                <a:rPr lang="en-US" sz="2333" b="1" i="0" u="none" strike="noStrike" cap="none" dirty="0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quiz</a:t>
              </a:r>
              <a:endParaRPr sz="2333" b="0" i="0" u="none" strike="noStrike" cap="none" dirty="0">
                <a:solidFill>
                  <a:srgbClr val="FFFFFF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endParaRPr>
            </a:p>
          </p:txBody>
        </p:sp>
      </p:grpSp>
      <p:sp>
        <p:nvSpPr>
          <p:cNvPr id="232" name="Google Shape;232;p21"/>
          <p:cNvSpPr txBox="1">
            <a:spLocks noGrp="1"/>
          </p:cNvSpPr>
          <p:nvPr>
            <p:ph type="body" idx="1"/>
          </p:nvPr>
        </p:nvSpPr>
        <p:spPr>
          <a:xfrm>
            <a:off x="3026388" y="1048307"/>
            <a:ext cx="6664325" cy="110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marR="0" lvl="0" indent="-1524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609630" marR="0" lvl="1" indent="-270947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1867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914446" marR="0" lvl="2" indent="-25401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16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219261" marR="0" lvl="3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1524076" marR="0" lvl="4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1828891" marR="0" lvl="5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2133707" marR="0" lvl="6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2438522" marR="0" lvl="7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2743337" marR="0" lvl="8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body" idx="2"/>
          </p:nvPr>
        </p:nvSpPr>
        <p:spPr>
          <a:xfrm>
            <a:off x="3026388" y="2309562"/>
            <a:ext cx="7528873" cy="54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marR="0" lvl="0" indent="-152408" algn="l" rtl="0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1467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609630" marR="0" lvl="1" indent="-270947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1867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914446" marR="0" lvl="2" indent="-25401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16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219261" marR="0" lvl="3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1524076" marR="0" lvl="4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1828891" marR="0" lvl="5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2133707" marR="0" lvl="6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2438522" marR="0" lvl="7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2743337" marR="0" lvl="8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grpSp>
        <p:nvGrpSpPr>
          <p:cNvPr id="5" name="Agrupar 4"/>
          <p:cNvGrpSpPr/>
          <p:nvPr userDrawn="1"/>
        </p:nvGrpSpPr>
        <p:grpSpPr>
          <a:xfrm>
            <a:off x="9756401" y="6358145"/>
            <a:ext cx="2435595" cy="499855"/>
            <a:chOff x="14634602" y="9537218"/>
            <a:chExt cx="3653392" cy="749782"/>
          </a:xfrm>
        </p:grpSpPr>
        <p:pic>
          <p:nvPicPr>
            <p:cNvPr id="6" name="Gráfico 5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4602" y="9537218"/>
              <a:ext cx="3653392" cy="749782"/>
            </a:xfrm>
            <a:prstGeom prst="rect">
              <a:avLst/>
            </a:prstGeom>
          </p:spPr>
        </p:pic>
        <p:pic>
          <p:nvPicPr>
            <p:cNvPr id="8" name="Imagem 7" descr="Logotipo"/>
            <p:cNvPicPr>
              <a:picLocks noChangeAspect="1"/>
            </p:cNvPicPr>
            <p:nvPr userDrawn="1"/>
          </p:nvPicPr>
          <p:blipFill rotWithShape="1">
            <a:blip r:embed="rId6"/>
            <a:srcRect l="6765" t="26294" b="17974"/>
            <a:stretch>
              <a:fillRect/>
            </a:stretch>
          </p:blipFill>
          <p:spPr>
            <a:xfrm>
              <a:off x="15016163" y="9710738"/>
              <a:ext cx="3271831" cy="487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07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tividade_Resposta" userDrawn="1">
  <p:cSld name="2_Atividade_Resposta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0;p17"/>
          <p:cNvPicPr preferRelativeResize="0"/>
          <p:nvPr userDrawn="1"/>
        </p:nvPicPr>
        <p:blipFill rotWithShape="1">
          <a:blip r:embed="rId2"/>
          <a:srcRect t="8003" r="8003"/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>
            <a:spLocks noGrp="1"/>
          </p:cNvSpPr>
          <p:nvPr>
            <p:ph type="body" idx="1"/>
          </p:nvPr>
        </p:nvSpPr>
        <p:spPr>
          <a:xfrm>
            <a:off x="3026388" y="1048307"/>
            <a:ext cx="6664325" cy="110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marR="0" lvl="0" indent="-1524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609630" marR="0" lvl="1" indent="-270947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1867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914446" marR="0" lvl="2" indent="-25401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16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219261" marR="0" lvl="3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1524076" marR="0" lvl="4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1828891" marR="0" lvl="5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2133707" marR="0" lvl="6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2438522" marR="0" lvl="7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2743337" marR="0" lvl="8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pic>
        <p:nvPicPr>
          <p:cNvPr id="2" name="Google Shape;230;p21"/>
          <p:cNvPicPr preferRelativeResize="0"/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231997" y="399272"/>
            <a:ext cx="2290073" cy="22900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31;p21"/>
          <p:cNvSpPr txBox="1"/>
          <p:nvPr userDrawn="1"/>
        </p:nvSpPr>
        <p:spPr>
          <a:xfrm>
            <a:off x="632972" y="700036"/>
            <a:ext cx="1715802" cy="10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 panose="020B0604020202020204"/>
              <a:buNone/>
            </a:pPr>
            <a:r>
              <a:rPr lang="en-US" sz="2333" b="0" i="0" u="none" strike="noStrike" cap="none" dirty="0">
                <a:solidFill>
                  <a:srgbClr val="FFFFFF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Vamos fazer 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 panose="020B0604020202020204"/>
              <a:buNone/>
            </a:pPr>
            <a:r>
              <a:rPr lang="en-US" sz="2333" b="1" i="0" u="none" strike="noStrike" cap="none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quiz</a:t>
            </a:r>
            <a:endParaRPr lang="en-US" sz="2333" b="0" i="0" u="none" strike="noStrike" cap="none" dirty="0">
              <a:solidFill>
                <a:srgbClr val="FFFFFF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  <p:sp>
        <p:nvSpPr>
          <p:cNvPr id="11" name="Google Shape;1417;p98"/>
          <p:cNvSpPr txBox="1"/>
          <p:nvPr userDrawn="1"/>
        </p:nvSpPr>
        <p:spPr>
          <a:xfrm>
            <a:off x="3026388" y="5726181"/>
            <a:ext cx="4020609" cy="24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</a:pPr>
            <a:r>
              <a:rPr lang="en-US" sz="1600" dirty="0"/>
              <a:t>RESPOSTA ERRADA!</a:t>
            </a:r>
          </a:p>
        </p:txBody>
      </p:sp>
      <p:sp>
        <p:nvSpPr>
          <p:cNvPr id="16" name="Google Shape;1417;p98"/>
          <p:cNvSpPr txBox="1"/>
          <p:nvPr userDrawn="1"/>
        </p:nvSpPr>
        <p:spPr>
          <a:xfrm>
            <a:off x="3026388" y="4576703"/>
            <a:ext cx="4020609" cy="24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</a:pPr>
            <a:r>
              <a:rPr lang="en-US" sz="1600" dirty="0"/>
              <a:t>RESPOSTA CORRETA!</a:t>
            </a:r>
          </a:p>
        </p:txBody>
      </p:sp>
      <p:sp>
        <p:nvSpPr>
          <p:cNvPr id="17" name="Google Shape;1355;p95"/>
          <p:cNvSpPr txBox="1">
            <a:spLocks noGrp="1"/>
          </p:cNvSpPr>
          <p:nvPr>
            <p:ph type="body" idx="2"/>
          </p:nvPr>
        </p:nvSpPr>
        <p:spPr>
          <a:xfrm>
            <a:off x="3026388" y="4823295"/>
            <a:ext cx="7528873" cy="7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 sz="1467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9" name="Google Shape;1355;p95"/>
          <p:cNvSpPr txBox="1">
            <a:spLocks noGrp="1"/>
          </p:cNvSpPr>
          <p:nvPr>
            <p:ph type="body" idx="10"/>
          </p:nvPr>
        </p:nvSpPr>
        <p:spPr>
          <a:xfrm>
            <a:off x="3026388" y="5996167"/>
            <a:ext cx="7528873" cy="7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 sz="1467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grpSp>
        <p:nvGrpSpPr>
          <p:cNvPr id="5" name="Agrupar 4"/>
          <p:cNvGrpSpPr/>
          <p:nvPr userDrawn="1"/>
        </p:nvGrpSpPr>
        <p:grpSpPr>
          <a:xfrm>
            <a:off x="9756401" y="6358145"/>
            <a:ext cx="2435595" cy="499855"/>
            <a:chOff x="14634602" y="9537218"/>
            <a:chExt cx="3653392" cy="749782"/>
          </a:xfrm>
        </p:grpSpPr>
        <p:pic>
          <p:nvPicPr>
            <p:cNvPr id="6" name="Gráfico 5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4602" y="9537218"/>
              <a:ext cx="3653392" cy="749782"/>
            </a:xfrm>
            <a:prstGeom prst="rect">
              <a:avLst/>
            </a:prstGeom>
          </p:spPr>
        </p:pic>
        <p:pic>
          <p:nvPicPr>
            <p:cNvPr id="10" name="Imagem 9" descr="Logotipo"/>
            <p:cNvPicPr>
              <a:picLocks noChangeAspect="1"/>
            </p:cNvPicPr>
            <p:nvPr userDrawn="1"/>
          </p:nvPicPr>
          <p:blipFill rotWithShape="1">
            <a:blip r:embed="rId6"/>
            <a:srcRect l="6765" t="26294" b="17974"/>
            <a:stretch>
              <a:fillRect/>
            </a:stretch>
          </p:blipFill>
          <p:spPr>
            <a:xfrm>
              <a:off x="15016163" y="9710738"/>
              <a:ext cx="3271831" cy="487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922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tividade_cor">
  <p:cSld name="1_Atividade_cor">
    <p:bg>
      <p:bgPr>
        <a:solidFill>
          <a:srgbClr val="28576E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body" idx="1"/>
          </p:nvPr>
        </p:nvSpPr>
        <p:spPr>
          <a:xfrm>
            <a:off x="3026388" y="1048307"/>
            <a:ext cx="6664400" cy="1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marR="0" lvl="0" indent="-1524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609630" marR="0" lvl="1" indent="-270947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1867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914446" marR="0" lvl="2" indent="-25401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16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219261" marR="0" lvl="3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1524076" marR="0" lvl="4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1828891" marR="0" lvl="5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2133707" marR="0" lvl="6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2438522" marR="0" lvl="7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2743337" marR="0" lvl="8" indent="-237079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1333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pic>
        <p:nvPicPr>
          <p:cNvPr id="2" name="Google Shape;230;p2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31997" y="399272"/>
            <a:ext cx="2290073" cy="22900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31;p21"/>
          <p:cNvSpPr txBox="1"/>
          <p:nvPr userDrawn="1"/>
        </p:nvSpPr>
        <p:spPr>
          <a:xfrm>
            <a:off x="632972" y="700036"/>
            <a:ext cx="1715802" cy="10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 panose="020B0604020202020204"/>
              <a:buNone/>
            </a:pPr>
            <a:r>
              <a:rPr lang="en-US" sz="2333" b="0" i="0" u="none" strike="noStrike" cap="none" dirty="0">
                <a:solidFill>
                  <a:srgbClr val="FFFFFF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Vamos fazer um</a:t>
            </a:r>
            <a:endParaRPr sz="2333" b="0" i="0" u="none" strike="noStrike" cap="none" dirty="0">
              <a:solidFill>
                <a:srgbClr val="FFFFFF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 panose="020B0604020202020204"/>
              <a:buNone/>
            </a:pPr>
            <a:r>
              <a:rPr lang="en-US" sz="2333" b="1" i="0" u="none" strike="noStrike" cap="none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quiz</a:t>
            </a:r>
            <a:endParaRPr sz="2333" b="0" i="0" u="none" strike="noStrike" cap="none" dirty="0">
              <a:solidFill>
                <a:srgbClr val="FFFFFF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  <p:grpSp>
        <p:nvGrpSpPr>
          <p:cNvPr id="4" name="Agrupar 3"/>
          <p:cNvGrpSpPr/>
          <p:nvPr userDrawn="1"/>
        </p:nvGrpSpPr>
        <p:grpSpPr>
          <a:xfrm>
            <a:off x="9756401" y="6358145"/>
            <a:ext cx="2435595" cy="499855"/>
            <a:chOff x="14634602" y="9537218"/>
            <a:chExt cx="3653392" cy="749782"/>
          </a:xfrm>
        </p:grpSpPr>
        <p:pic>
          <p:nvPicPr>
            <p:cNvPr id="5" name="Gráfico 4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34602" y="9537218"/>
              <a:ext cx="3653392" cy="749782"/>
            </a:xfrm>
            <a:prstGeom prst="rect">
              <a:avLst/>
            </a:prstGeom>
          </p:spPr>
        </p:pic>
        <p:pic>
          <p:nvPicPr>
            <p:cNvPr id="6" name="Imagem 5" descr="Logotipo"/>
            <p:cNvPicPr>
              <a:picLocks noChangeAspect="1"/>
            </p:cNvPicPr>
            <p:nvPr userDrawn="1"/>
          </p:nvPicPr>
          <p:blipFill rotWithShape="1">
            <a:blip r:embed="rId5"/>
            <a:srcRect l="6765" t="26294" b="17974"/>
            <a:stretch>
              <a:fillRect/>
            </a:stretch>
          </p:blipFill>
          <p:spPr>
            <a:xfrm>
              <a:off x="15016163" y="9710738"/>
              <a:ext cx="3271831" cy="487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141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35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9196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12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726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02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68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630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3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85588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6" r:id="rId21"/>
    <p:sldLayoutId id="2147483687" r:id="rId22"/>
    <p:sldLayoutId id="2147483688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892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A4CBA-CDCD-F030-611C-961DD29A5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decisão composta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A1774B-E55F-01C0-B688-2DD68C2F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às estruturas de seleção</a:t>
            </a:r>
          </a:p>
          <a:p>
            <a:r>
              <a:rPr lang="pt-BR" dirty="0"/>
              <a:t>Aula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EED4C7-4EC2-E175-87F7-93A5D99E8815}"/>
              </a:ext>
            </a:extLst>
          </p:cNvPr>
          <p:cNvSpPr txBox="1"/>
          <p:nvPr/>
        </p:nvSpPr>
        <p:spPr>
          <a:xfrm>
            <a:off x="9914021" y="6320589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Overpass Mono"/>
              </a:rPr>
              <a:t>Prof. Gustavo Dias</a:t>
            </a:r>
          </a:p>
        </p:txBody>
      </p:sp>
    </p:spTree>
    <p:extLst>
      <p:ext uri="{BB962C8B-B14F-4D97-AF65-F5344CB8AC3E}">
        <p14:creationId xmlns:p14="http://schemas.microsoft.com/office/powerpoint/2010/main" val="199578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026388" y="603460"/>
            <a:ext cx="6664325" cy="1101335"/>
          </a:xfrm>
        </p:spPr>
        <p:txBody>
          <a:bodyPr>
            <a:noAutofit/>
          </a:bodyPr>
          <a:lstStyle/>
          <a:p>
            <a:pPr marL="0" indent="0"/>
            <a:r>
              <a:rPr lang="pt-BR" sz="2400" dirty="0"/>
              <a:t>Podemos estender as estruturas de seleção para verificar múltiplas condições utilizando a estrutura:</a:t>
            </a:r>
          </a:p>
        </p:txBody>
      </p:sp>
      <p:sp>
        <p:nvSpPr>
          <p:cNvPr id="870" name="Google Shape;870;p64"/>
          <p:cNvSpPr/>
          <p:nvPr/>
        </p:nvSpPr>
        <p:spPr>
          <a:xfrm>
            <a:off x="3034280" y="2517083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1" name="Google Shape;871;p64"/>
          <p:cNvSpPr/>
          <p:nvPr/>
        </p:nvSpPr>
        <p:spPr>
          <a:xfrm>
            <a:off x="6746308" y="2503811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2" name="Google Shape;872;p64"/>
          <p:cNvSpPr/>
          <p:nvPr/>
        </p:nvSpPr>
        <p:spPr>
          <a:xfrm>
            <a:off x="3034280" y="3606378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4" name="Google Shape;874;p64"/>
          <p:cNvSpPr/>
          <p:nvPr/>
        </p:nvSpPr>
        <p:spPr>
          <a:xfrm>
            <a:off x="6746308" y="3593106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744;g1e529b89436_0_26"/>
          <p:cNvSpPr txBox="1"/>
          <p:nvPr/>
        </p:nvSpPr>
        <p:spPr>
          <a:xfrm>
            <a:off x="3331823" y="3828309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else if</a:t>
            </a:r>
            <a:endParaRPr lang="en-US" sz="933" i="1" dirty="0"/>
          </a:p>
        </p:txBody>
      </p:sp>
      <p:sp>
        <p:nvSpPr>
          <p:cNvPr id="7" name="Google Shape;746;g1e529b89436_0_26"/>
          <p:cNvSpPr txBox="1"/>
          <p:nvPr/>
        </p:nvSpPr>
        <p:spPr>
          <a:xfrm>
            <a:off x="7043852" y="3815037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if</a:t>
            </a:r>
            <a:endParaRPr sz="933" i="1" dirty="0"/>
          </a:p>
        </p:txBody>
      </p:sp>
      <p:sp>
        <p:nvSpPr>
          <p:cNvPr id="8" name="Google Shape;747;g1e529b89436_0_26"/>
          <p:cNvSpPr txBox="1"/>
          <p:nvPr/>
        </p:nvSpPr>
        <p:spPr>
          <a:xfrm>
            <a:off x="3331823" y="2741889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while</a:t>
            </a:r>
            <a:endParaRPr sz="933" i="1" dirty="0"/>
          </a:p>
        </p:txBody>
      </p:sp>
      <p:sp>
        <p:nvSpPr>
          <p:cNvPr id="9" name="Google Shape;748;g1e529b89436_0_26"/>
          <p:cNvSpPr txBox="1"/>
          <p:nvPr/>
        </p:nvSpPr>
        <p:spPr>
          <a:xfrm>
            <a:off x="7043852" y="2728617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</a:t>
            </a:r>
            <a:endParaRPr sz="933" i="1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6032B8B-1073-88EA-4F44-723305433C25}"/>
              </a:ext>
            </a:extLst>
          </p:cNvPr>
          <p:cNvSpPr txBox="1">
            <a:spLocks/>
          </p:cNvSpPr>
          <p:nvPr/>
        </p:nvSpPr>
        <p:spPr>
          <a:xfrm>
            <a:off x="3026389" y="1963570"/>
            <a:ext cx="6348271" cy="54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2200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pt-BR" sz="1733" b="1" dirty="0">
                <a:latin typeface="Poppins" panose="00000500000000000000" pitchFamily="2" charset="0"/>
                <a:cs typeface="Poppins" panose="00000500000000000000" pitchFamily="2" charset="0"/>
              </a:rPr>
              <a:t>Selecione a alternativa CORRETA:</a:t>
            </a:r>
          </a:p>
        </p:txBody>
      </p:sp>
      <p:sp>
        <p:nvSpPr>
          <p:cNvPr id="3" name="Google Shape;812;p61">
            <a:extLst>
              <a:ext uri="{FF2B5EF4-FFF2-40B4-BE49-F238E27FC236}">
                <a16:creationId xmlns:a16="http://schemas.microsoft.com/office/drawing/2014/main" id="{57CAA0E4-14E5-4B70-A3C1-0E46D4656102}"/>
              </a:ext>
            </a:extLst>
          </p:cNvPr>
          <p:cNvSpPr/>
          <p:nvPr/>
        </p:nvSpPr>
        <p:spPr>
          <a:xfrm flipH="1">
            <a:off x="11472465" y="1"/>
            <a:ext cx="719535" cy="718283"/>
          </a:xfrm>
          <a:custGeom>
            <a:avLst/>
            <a:gdLst/>
            <a:ahLst/>
            <a:cxnLst/>
            <a:rect l="l" t="t" r="r" b="b"/>
            <a:pathLst>
              <a:path w="1124452" h="1216244" extrusionOk="0">
                <a:moveTo>
                  <a:pt x="0" y="0"/>
                </a:moveTo>
                <a:lnTo>
                  <a:pt x="1124452" y="0"/>
                </a:lnTo>
                <a:lnTo>
                  <a:pt x="1124452" y="0"/>
                </a:lnTo>
                <a:lnTo>
                  <a:pt x="1124452" y="803180"/>
                </a:lnTo>
                <a:cubicBezTo>
                  <a:pt x="1124452" y="1031308"/>
                  <a:pt x="939516" y="1216244"/>
                  <a:pt x="711388" y="1216244"/>
                </a:cubicBezTo>
                <a:lnTo>
                  <a:pt x="0" y="1216244"/>
                </a:lnTo>
                <a:lnTo>
                  <a:pt x="0" y="12162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29AC2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endParaRPr sz="933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05037A6-FC79-73C9-554E-1A6643A9D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5107" y="245921"/>
            <a:ext cx="435935" cy="390047"/>
          </a:xfrm>
          <a:prstGeom prst="rect">
            <a:avLst/>
          </a:prstGeom>
        </p:spPr>
      </p:pic>
      <p:sp>
        <p:nvSpPr>
          <p:cNvPr id="10" name="Google Shape;833;p62">
            <a:extLst>
              <a:ext uri="{FF2B5EF4-FFF2-40B4-BE49-F238E27FC236}">
                <a16:creationId xmlns:a16="http://schemas.microsoft.com/office/drawing/2014/main" id="{4680EF37-3619-B485-43C6-D94C3D57536D}"/>
              </a:ext>
            </a:extLst>
          </p:cNvPr>
          <p:cNvSpPr txBox="1"/>
          <p:nvPr/>
        </p:nvSpPr>
        <p:spPr>
          <a:xfrm>
            <a:off x="11469781" y="-944"/>
            <a:ext cx="721717" cy="19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algn="ctr">
              <a:lnSpc>
                <a:spcPct val="107000"/>
              </a:lnSpc>
              <a:buSzPts val="2700"/>
            </a:pPr>
            <a:r>
              <a:rPr lang="pt-BR" sz="933" b="1" dirty="0">
                <a:solidFill>
                  <a:schemeClr val="lt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Registro</a:t>
            </a:r>
            <a:endParaRPr sz="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r">
              <a:lnSpc>
                <a:spcPct val="107000"/>
              </a:lnSpc>
              <a:spcBef>
                <a:spcPts val="715"/>
              </a:spcBef>
              <a:buSzPts val="2700"/>
            </a:pPr>
            <a:endParaRPr sz="1333" dirty="0">
              <a:solidFill>
                <a:schemeClr val="lt1"/>
              </a:solidFill>
              <a:latin typeface="Poppins" panose="00000500000000000000" pitchFamily="2" charset="0"/>
              <a:ea typeface="Poppins Light"/>
              <a:cs typeface="Poppins" panose="00000500000000000000" pitchFamily="2" charset="0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7"/>
          <p:cNvSpPr txBox="1"/>
          <p:nvPr/>
        </p:nvSpPr>
        <p:spPr>
          <a:xfrm>
            <a:off x="4384832" y="2662481"/>
            <a:ext cx="7011621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O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while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 é uma estrutura de 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loop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, não uma estrutura de seleção.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0" name="Google Shape;930;p67"/>
          <p:cNvSpPr txBox="1"/>
          <p:nvPr/>
        </p:nvSpPr>
        <p:spPr>
          <a:xfrm>
            <a:off x="4384832" y="4604775"/>
            <a:ext cx="7011621" cy="61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CORRETA!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Ao usar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else if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”, é possível adicionar mais condições a serem verificadas após a condição inicial do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if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”, permitindo múltiplas verificações encadeadas.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1" name="Google Shape;931;p67"/>
          <p:cNvSpPr txBox="1"/>
          <p:nvPr/>
        </p:nvSpPr>
        <p:spPr>
          <a:xfrm>
            <a:off x="4384832" y="5553101"/>
            <a:ext cx="7011621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O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if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 é a estrutura básica de seleção, mas não é usada para adicionar condições adicionais.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2" name="Google Shape;932;p67"/>
          <p:cNvSpPr txBox="1"/>
          <p:nvPr/>
        </p:nvSpPr>
        <p:spPr>
          <a:xfrm>
            <a:off x="4384832" y="3602173"/>
            <a:ext cx="7011621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O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for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 também é uma estrutura de 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loop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, não uma estrutura de seleção.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934" name="Google Shape;934;p67"/>
          <p:cNvGrpSpPr/>
          <p:nvPr/>
        </p:nvGrpSpPr>
        <p:grpSpPr>
          <a:xfrm>
            <a:off x="1197973" y="2547429"/>
            <a:ext cx="2949679" cy="3690140"/>
            <a:chOff x="4645918" y="4205462"/>
            <a:chExt cx="5223137" cy="6210266"/>
          </a:xfrm>
        </p:grpSpPr>
        <p:grpSp>
          <p:nvGrpSpPr>
            <p:cNvPr id="935" name="Google Shape;935;p67"/>
            <p:cNvGrpSpPr/>
            <p:nvPr/>
          </p:nvGrpSpPr>
          <p:grpSpPr>
            <a:xfrm>
              <a:off x="4645918" y="4205462"/>
              <a:ext cx="5180260" cy="1308437"/>
              <a:chOff x="0" y="0"/>
              <a:chExt cx="3835809" cy="1117940"/>
            </a:xfrm>
          </p:grpSpPr>
          <p:sp>
            <p:nvSpPr>
              <p:cNvPr id="936" name="Google Shape;936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37" name="Google Shape;937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38" name="Google Shape;938;p67"/>
            <p:cNvGrpSpPr/>
            <p:nvPr/>
          </p:nvGrpSpPr>
          <p:grpSpPr>
            <a:xfrm>
              <a:off x="4688795" y="7473348"/>
              <a:ext cx="5180260" cy="1308437"/>
              <a:chOff x="0" y="0"/>
              <a:chExt cx="3835809" cy="1117940"/>
            </a:xfrm>
          </p:grpSpPr>
          <p:sp>
            <p:nvSpPr>
              <p:cNvPr id="939" name="Google Shape;939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1FBF17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0" name="Google Shape;940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41" name="Google Shape;941;p67"/>
            <p:cNvGrpSpPr/>
            <p:nvPr/>
          </p:nvGrpSpPr>
          <p:grpSpPr>
            <a:xfrm>
              <a:off x="4645918" y="5839405"/>
              <a:ext cx="5180260" cy="1308437"/>
              <a:chOff x="0" y="0"/>
              <a:chExt cx="3835809" cy="1117940"/>
            </a:xfrm>
          </p:grpSpPr>
          <p:sp>
            <p:nvSpPr>
              <p:cNvPr id="942" name="Google Shape;942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3" name="Google Shape;943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45" name="Google Shape;945;p67"/>
            <p:cNvGrpSpPr/>
            <p:nvPr/>
          </p:nvGrpSpPr>
          <p:grpSpPr>
            <a:xfrm>
              <a:off x="4688795" y="9107291"/>
              <a:ext cx="5180260" cy="1308437"/>
              <a:chOff x="0" y="0"/>
              <a:chExt cx="3835809" cy="1117940"/>
            </a:xfrm>
          </p:grpSpPr>
          <p:sp>
            <p:nvSpPr>
              <p:cNvPr id="946" name="Google Shape;946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7" name="Google Shape;947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</p:grpSp>
      <p:sp>
        <p:nvSpPr>
          <p:cNvPr id="951" name="Google Shape;951;p67"/>
          <p:cNvSpPr/>
          <p:nvPr/>
        </p:nvSpPr>
        <p:spPr>
          <a:xfrm>
            <a:off x="680257" y="2683007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2" name="Google Shape;952;p67"/>
          <p:cNvSpPr/>
          <p:nvPr/>
        </p:nvSpPr>
        <p:spPr>
          <a:xfrm>
            <a:off x="658309" y="3646846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680257" y="5568447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4" name="Google Shape;954;p67"/>
          <p:cNvSpPr/>
          <p:nvPr/>
        </p:nvSpPr>
        <p:spPr>
          <a:xfrm rot="-3043640">
            <a:off x="610985" y="4732492"/>
            <a:ext cx="385459" cy="265917"/>
          </a:xfrm>
          <a:prstGeom prst="corner">
            <a:avLst>
              <a:gd name="adj1" fmla="val 36796"/>
              <a:gd name="adj2" fmla="val 29665"/>
            </a:avLst>
          </a:prstGeom>
          <a:solidFill>
            <a:srgbClr val="1FBF17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Google Shape;744;g1e529b89436_0_26"/>
          <p:cNvSpPr txBox="1"/>
          <p:nvPr/>
        </p:nvSpPr>
        <p:spPr>
          <a:xfrm>
            <a:off x="1260744" y="4672971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else if</a:t>
            </a:r>
            <a:endParaRPr lang="en-US" sz="933" i="1" dirty="0"/>
          </a:p>
        </p:txBody>
      </p:sp>
      <p:sp>
        <p:nvSpPr>
          <p:cNvPr id="5" name="Google Shape;746;g1e529b89436_0_26"/>
          <p:cNvSpPr txBox="1"/>
          <p:nvPr/>
        </p:nvSpPr>
        <p:spPr>
          <a:xfrm>
            <a:off x="1260744" y="5631601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if</a:t>
            </a:r>
            <a:endParaRPr sz="933" i="1" dirty="0"/>
          </a:p>
        </p:txBody>
      </p:sp>
      <p:sp>
        <p:nvSpPr>
          <p:cNvPr id="6" name="Google Shape;747;g1e529b89436_0_26"/>
          <p:cNvSpPr txBox="1"/>
          <p:nvPr/>
        </p:nvSpPr>
        <p:spPr>
          <a:xfrm>
            <a:off x="1260744" y="2695356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while</a:t>
            </a:r>
            <a:endParaRPr sz="933" i="1" dirty="0"/>
          </a:p>
        </p:txBody>
      </p:sp>
      <p:sp>
        <p:nvSpPr>
          <p:cNvPr id="7" name="Google Shape;748;g1e529b89436_0_26"/>
          <p:cNvSpPr txBox="1"/>
          <p:nvPr/>
        </p:nvSpPr>
        <p:spPr>
          <a:xfrm>
            <a:off x="1260744" y="3706866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</a:t>
            </a:r>
            <a:endParaRPr sz="933" i="1" dirty="0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C758EC30-FDAF-C4CF-907C-21DEA9DD3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388" y="603460"/>
            <a:ext cx="6664325" cy="1101335"/>
          </a:xfrm>
        </p:spPr>
        <p:txBody>
          <a:bodyPr>
            <a:noAutofit/>
          </a:bodyPr>
          <a:lstStyle/>
          <a:p>
            <a:pPr marL="0" indent="0"/>
            <a:r>
              <a:rPr lang="pt-BR" sz="2400" dirty="0"/>
              <a:t>Podemos estender as estruturas de seleção para verificar múltiplas condições utilizando a estrutura: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036C1181-5498-E575-78A3-DD50FCF094AD}"/>
              </a:ext>
            </a:extLst>
          </p:cNvPr>
          <p:cNvSpPr txBox="1">
            <a:spLocks/>
          </p:cNvSpPr>
          <p:nvPr/>
        </p:nvSpPr>
        <p:spPr>
          <a:xfrm>
            <a:off x="3026389" y="1963570"/>
            <a:ext cx="6348271" cy="54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2200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pt-BR" sz="1733" b="1" dirty="0">
                <a:latin typeface="Poppins" panose="00000500000000000000" pitchFamily="2" charset="0"/>
                <a:cs typeface="Poppins" panose="00000500000000000000" pitchFamily="2" charset="0"/>
              </a:rPr>
              <a:t>Selecione a alternativa CORRETA:</a:t>
            </a:r>
          </a:p>
        </p:txBody>
      </p:sp>
      <p:sp>
        <p:nvSpPr>
          <p:cNvPr id="2" name="Google Shape;812;p61">
            <a:extLst>
              <a:ext uri="{FF2B5EF4-FFF2-40B4-BE49-F238E27FC236}">
                <a16:creationId xmlns:a16="http://schemas.microsoft.com/office/drawing/2014/main" id="{759497EB-1E8C-C16C-F0C5-0C2D39EF8D86}"/>
              </a:ext>
            </a:extLst>
          </p:cNvPr>
          <p:cNvSpPr/>
          <p:nvPr/>
        </p:nvSpPr>
        <p:spPr>
          <a:xfrm flipH="1">
            <a:off x="11472465" y="1"/>
            <a:ext cx="719535" cy="718283"/>
          </a:xfrm>
          <a:custGeom>
            <a:avLst/>
            <a:gdLst/>
            <a:ahLst/>
            <a:cxnLst/>
            <a:rect l="l" t="t" r="r" b="b"/>
            <a:pathLst>
              <a:path w="1124452" h="1216244" extrusionOk="0">
                <a:moveTo>
                  <a:pt x="0" y="0"/>
                </a:moveTo>
                <a:lnTo>
                  <a:pt x="1124452" y="0"/>
                </a:lnTo>
                <a:lnTo>
                  <a:pt x="1124452" y="0"/>
                </a:lnTo>
                <a:lnTo>
                  <a:pt x="1124452" y="803180"/>
                </a:lnTo>
                <a:cubicBezTo>
                  <a:pt x="1124452" y="1031308"/>
                  <a:pt x="939516" y="1216244"/>
                  <a:pt x="711388" y="1216244"/>
                </a:cubicBezTo>
                <a:lnTo>
                  <a:pt x="0" y="1216244"/>
                </a:lnTo>
                <a:lnTo>
                  <a:pt x="0" y="12162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29AC2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endParaRPr sz="933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FADB203-DC68-4B5C-05CB-2D3CC3C2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5107" y="245921"/>
            <a:ext cx="435935" cy="390047"/>
          </a:xfrm>
          <a:prstGeom prst="rect">
            <a:avLst/>
          </a:prstGeom>
        </p:spPr>
      </p:pic>
      <p:sp>
        <p:nvSpPr>
          <p:cNvPr id="10" name="Google Shape;833;p62">
            <a:extLst>
              <a:ext uri="{FF2B5EF4-FFF2-40B4-BE49-F238E27FC236}">
                <a16:creationId xmlns:a16="http://schemas.microsoft.com/office/drawing/2014/main" id="{69F8894A-2965-FF9F-A301-3D9831897782}"/>
              </a:ext>
            </a:extLst>
          </p:cNvPr>
          <p:cNvSpPr txBox="1"/>
          <p:nvPr/>
        </p:nvSpPr>
        <p:spPr>
          <a:xfrm>
            <a:off x="11469781" y="-944"/>
            <a:ext cx="721717" cy="19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algn="ctr">
              <a:lnSpc>
                <a:spcPct val="107000"/>
              </a:lnSpc>
              <a:buSzPts val="2700"/>
            </a:pPr>
            <a:r>
              <a:rPr lang="pt-BR" sz="933" b="1" dirty="0">
                <a:solidFill>
                  <a:schemeClr val="lt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Registro</a:t>
            </a:r>
            <a:endParaRPr sz="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r">
              <a:lnSpc>
                <a:spcPct val="107000"/>
              </a:lnSpc>
              <a:spcBef>
                <a:spcPts val="715"/>
              </a:spcBef>
              <a:buSzPts val="2700"/>
            </a:pPr>
            <a:endParaRPr sz="1333" dirty="0">
              <a:solidFill>
                <a:schemeClr val="lt1"/>
              </a:solidFill>
              <a:latin typeface="Poppins" panose="00000500000000000000" pitchFamily="2" charset="0"/>
              <a:ea typeface="Poppins Light"/>
              <a:cs typeface="Poppins" panose="00000500000000000000" pitchFamily="2" charset="0"/>
              <a:sym typeface="Poppi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026388" y="669365"/>
            <a:ext cx="6664325" cy="11013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2400" dirty="0"/>
              <a:t>Qual estrutura será executada caso nenhuma das condições anteriores em um “</a:t>
            </a:r>
            <a:r>
              <a:rPr lang="pt-BR" sz="2400" i="1" dirty="0"/>
              <a:t>if-else if-else</a:t>
            </a:r>
            <a:r>
              <a:rPr lang="pt-BR" sz="2400" dirty="0"/>
              <a:t>” seja verdadeira?</a:t>
            </a:r>
          </a:p>
        </p:txBody>
      </p:sp>
      <p:sp>
        <p:nvSpPr>
          <p:cNvPr id="870" name="Google Shape;870;p64"/>
          <p:cNvSpPr/>
          <p:nvPr/>
        </p:nvSpPr>
        <p:spPr>
          <a:xfrm>
            <a:off x="3034280" y="2863071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1" name="Google Shape;871;p64"/>
          <p:cNvSpPr/>
          <p:nvPr/>
        </p:nvSpPr>
        <p:spPr>
          <a:xfrm>
            <a:off x="6746308" y="2849799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2" name="Google Shape;872;p64"/>
          <p:cNvSpPr/>
          <p:nvPr/>
        </p:nvSpPr>
        <p:spPr>
          <a:xfrm>
            <a:off x="3034280" y="3952367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4" name="Google Shape;874;p64"/>
          <p:cNvSpPr/>
          <p:nvPr/>
        </p:nvSpPr>
        <p:spPr>
          <a:xfrm>
            <a:off x="6746308" y="3939095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744;g1e529b89436_0_26"/>
          <p:cNvSpPr txBox="1"/>
          <p:nvPr/>
        </p:nvSpPr>
        <p:spPr>
          <a:xfrm>
            <a:off x="3331823" y="4174298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else if</a:t>
            </a:r>
            <a:endParaRPr lang="en-US" sz="933" i="1" dirty="0"/>
          </a:p>
        </p:txBody>
      </p:sp>
      <p:sp>
        <p:nvSpPr>
          <p:cNvPr id="7" name="Google Shape;746;g1e529b89436_0_26"/>
          <p:cNvSpPr txBox="1"/>
          <p:nvPr/>
        </p:nvSpPr>
        <p:spPr>
          <a:xfrm>
            <a:off x="7043852" y="4161026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</a:t>
            </a:r>
            <a:endParaRPr sz="933" i="1" dirty="0"/>
          </a:p>
        </p:txBody>
      </p:sp>
      <p:sp>
        <p:nvSpPr>
          <p:cNvPr id="8" name="Google Shape;747;g1e529b89436_0_26"/>
          <p:cNvSpPr txBox="1"/>
          <p:nvPr/>
        </p:nvSpPr>
        <p:spPr>
          <a:xfrm>
            <a:off x="3331823" y="3087878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else</a:t>
            </a:r>
            <a:endParaRPr sz="933" i="1" dirty="0"/>
          </a:p>
        </p:txBody>
      </p:sp>
      <p:sp>
        <p:nvSpPr>
          <p:cNvPr id="9" name="Google Shape;748;g1e529b89436_0_26"/>
          <p:cNvSpPr txBox="1"/>
          <p:nvPr/>
        </p:nvSpPr>
        <p:spPr>
          <a:xfrm>
            <a:off x="7043852" y="3074606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if</a:t>
            </a:r>
            <a:endParaRPr sz="933" i="1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36BECD1F-C07B-DB12-44D0-41EF378C1E26}"/>
              </a:ext>
            </a:extLst>
          </p:cNvPr>
          <p:cNvSpPr txBox="1">
            <a:spLocks/>
          </p:cNvSpPr>
          <p:nvPr/>
        </p:nvSpPr>
        <p:spPr>
          <a:xfrm>
            <a:off x="3026389" y="1963570"/>
            <a:ext cx="6348271" cy="54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2200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pt-BR" sz="1733" b="1" dirty="0">
                <a:latin typeface="Poppins" panose="00000500000000000000" pitchFamily="2" charset="0"/>
                <a:cs typeface="Poppins" panose="00000500000000000000" pitchFamily="2" charset="0"/>
              </a:rPr>
              <a:t>Selecione a alternativa CORRETA: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7"/>
          <p:cNvSpPr txBox="1"/>
          <p:nvPr/>
        </p:nvSpPr>
        <p:spPr>
          <a:xfrm>
            <a:off x="4384832" y="2728385"/>
            <a:ext cx="7011621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CORRETA!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A estrutura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else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 será executada caso nenhuma das condições anteriores (“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if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 e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else if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’) seja verdadeira.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0" name="Google Shape;930;p67"/>
          <p:cNvSpPr txBox="1"/>
          <p:nvPr/>
        </p:nvSpPr>
        <p:spPr>
          <a:xfrm>
            <a:off x="4384832" y="4604775"/>
            <a:ext cx="7011621" cy="61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Este comando é usado quando há condições adicionais a serem verificadas após o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if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”, mas não é executado caso nenhuma das condições anteriores seja verdadeira.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1" name="Google Shape;931;p67"/>
          <p:cNvSpPr txBox="1"/>
          <p:nvPr/>
        </p:nvSpPr>
        <p:spPr>
          <a:xfrm>
            <a:off x="4384832" y="5717860"/>
            <a:ext cx="7011621" cy="20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É uma estrutura de 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loop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, não uma estrutura de seleção.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2" name="Google Shape;932;p67"/>
          <p:cNvSpPr txBox="1"/>
          <p:nvPr/>
        </p:nvSpPr>
        <p:spPr>
          <a:xfrm>
            <a:off x="4384832" y="3668077"/>
            <a:ext cx="7011621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O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if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 é executado quando a condição é verdadeira, e não quando é falsa.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934" name="Google Shape;934;p67"/>
          <p:cNvGrpSpPr/>
          <p:nvPr/>
        </p:nvGrpSpPr>
        <p:grpSpPr>
          <a:xfrm>
            <a:off x="1197973" y="2547429"/>
            <a:ext cx="2949679" cy="3690140"/>
            <a:chOff x="4645918" y="4205462"/>
            <a:chExt cx="5223137" cy="6210266"/>
          </a:xfrm>
        </p:grpSpPr>
        <p:grpSp>
          <p:nvGrpSpPr>
            <p:cNvPr id="935" name="Google Shape;935;p67"/>
            <p:cNvGrpSpPr/>
            <p:nvPr/>
          </p:nvGrpSpPr>
          <p:grpSpPr>
            <a:xfrm>
              <a:off x="4645918" y="4205462"/>
              <a:ext cx="5180260" cy="1308437"/>
              <a:chOff x="0" y="0"/>
              <a:chExt cx="3835809" cy="1117940"/>
            </a:xfrm>
          </p:grpSpPr>
          <p:sp>
            <p:nvSpPr>
              <p:cNvPr id="936" name="Google Shape;936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1FBF17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37" name="Google Shape;937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38" name="Google Shape;938;p67"/>
            <p:cNvGrpSpPr/>
            <p:nvPr/>
          </p:nvGrpSpPr>
          <p:grpSpPr>
            <a:xfrm>
              <a:off x="4688795" y="7473348"/>
              <a:ext cx="5180260" cy="1308437"/>
              <a:chOff x="0" y="0"/>
              <a:chExt cx="3835809" cy="1117940"/>
            </a:xfrm>
          </p:grpSpPr>
          <p:sp>
            <p:nvSpPr>
              <p:cNvPr id="939" name="Google Shape;939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0" name="Google Shape;940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41" name="Google Shape;941;p67"/>
            <p:cNvGrpSpPr/>
            <p:nvPr/>
          </p:nvGrpSpPr>
          <p:grpSpPr>
            <a:xfrm>
              <a:off x="4645918" y="5839405"/>
              <a:ext cx="5180260" cy="1308437"/>
              <a:chOff x="0" y="0"/>
              <a:chExt cx="3835809" cy="1117940"/>
            </a:xfrm>
          </p:grpSpPr>
          <p:sp>
            <p:nvSpPr>
              <p:cNvPr id="942" name="Google Shape;942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3" name="Google Shape;943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45" name="Google Shape;945;p67"/>
            <p:cNvGrpSpPr/>
            <p:nvPr/>
          </p:nvGrpSpPr>
          <p:grpSpPr>
            <a:xfrm>
              <a:off x="4688795" y="9107291"/>
              <a:ext cx="5180260" cy="1308437"/>
              <a:chOff x="0" y="0"/>
              <a:chExt cx="3835809" cy="1117940"/>
            </a:xfrm>
          </p:grpSpPr>
          <p:sp>
            <p:nvSpPr>
              <p:cNvPr id="946" name="Google Shape;946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7" name="Google Shape;947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</p:grpSp>
      <p:sp>
        <p:nvSpPr>
          <p:cNvPr id="951" name="Google Shape;951;p67"/>
          <p:cNvSpPr/>
          <p:nvPr/>
        </p:nvSpPr>
        <p:spPr>
          <a:xfrm>
            <a:off x="613211" y="4596144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2" name="Google Shape;952;p67"/>
          <p:cNvSpPr/>
          <p:nvPr/>
        </p:nvSpPr>
        <p:spPr>
          <a:xfrm>
            <a:off x="658309" y="3646846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680257" y="5568447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4" name="Google Shape;954;p67"/>
          <p:cNvSpPr/>
          <p:nvPr/>
        </p:nvSpPr>
        <p:spPr>
          <a:xfrm rot="-3043640">
            <a:off x="602818" y="2744247"/>
            <a:ext cx="385459" cy="265917"/>
          </a:xfrm>
          <a:prstGeom prst="corner">
            <a:avLst>
              <a:gd name="adj1" fmla="val 36796"/>
              <a:gd name="adj2" fmla="val 29665"/>
            </a:avLst>
          </a:prstGeom>
          <a:solidFill>
            <a:srgbClr val="1FBF17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Google Shape;744;g1e529b89436_0_26"/>
          <p:cNvSpPr txBox="1"/>
          <p:nvPr/>
        </p:nvSpPr>
        <p:spPr>
          <a:xfrm>
            <a:off x="1260744" y="4672971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else if</a:t>
            </a:r>
            <a:endParaRPr lang="en-US" sz="933" i="1" dirty="0"/>
          </a:p>
        </p:txBody>
      </p:sp>
      <p:sp>
        <p:nvSpPr>
          <p:cNvPr id="5" name="Google Shape;746;g1e529b89436_0_26"/>
          <p:cNvSpPr txBox="1"/>
          <p:nvPr/>
        </p:nvSpPr>
        <p:spPr>
          <a:xfrm>
            <a:off x="1260744" y="5631601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</a:t>
            </a:r>
            <a:endParaRPr sz="933" i="1" dirty="0"/>
          </a:p>
        </p:txBody>
      </p:sp>
      <p:sp>
        <p:nvSpPr>
          <p:cNvPr id="6" name="Google Shape;747;g1e529b89436_0_26"/>
          <p:cNvSpPr txBox="1"/>
          <p:nvPr/>
        </p:nvSpPr>
        <p:spPr>
          <a:xfrm>
            <a:off x="1260744" y="2695356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else</a:t>
            </a:r>
            <a:endParaRPr sz="933" i="1" dirty="0"/>
          </a:p>
        </p:txBody>
      </p:sp>
      <p:sp>
        <p:nvSpPr>
          <p:cNvPr id="7" name="Google Shape;748;g1e529b89436_0_26"/>
          <p:cNvSpPr txBox="1"/>
          <p:nvPr/>
        </p:nvSpPr>
        <p:spPr>
          <a:xfrm>
            <a:off x="1260744" y="3706866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if</a:t>
            </a:r>
            <a:endParaRPr sz="933" i="1" dirty="0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51C27D40-1777-75D6-02B9-561FDA475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388" y="669365"/>
            <a:ext cx="6664325" cy="11013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2400" dirty="0"/>
              <a:t>Qual estrutura será executada caso nenhuma das condições anteriores em um “</a:t>
            </a:r>
            <a:r>
              <a:rPr lang="pt-BR" sz="2400" i="1" dirty="0"/>
              <a:t>if-else if-else</a:t>
            </a:r>
            <a:r>
              <a:rPr lang="pt-BR" sz="2400" dirty="0"/>
              <a:t>” seja verdadeira?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C4D4F0EC-4F23-D533-AE8C-F125063EC670}"/>
              </a:ext>
            </a:extLst>
          </p:cNvPr>
          <p:cNvSpPr txBox="1">
            <a:spLocks/>
          </p:cNvSpPr>
          <p:nvPr/>
        </p:nvSpPr>
        <p:spPr>
          <a:xfrm>
            <a:off x="3026389" y="1963570"/>
            <a:ext cx="6348271" cy="54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2200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pt-BR" sz="1733" b="1" dirty="0">
                <a:latin typeface="Poppins" panose="00000500000000000000" pitchFamily="2" charset="0"/>
                <a:cs typeface="Poppins" panose="00000500000000000000" pitchFamily="2" charset="0"/>
              </a:rPr>
              <a:t>Selecione a alternativa CORRETA: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026388" y="751743"/>
            <a:ext cx="6664325" cy="11013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2400" dirty="0"/>
              <a:t>Em um comando “</a:t>
            </a:r>
            <a:r>
              <a:rPr lang="pt-BR" sz="2400" i="1" dirty="0"/>
              <a:t>if-else</a:t>
            </a:r>
            <a:r>
              <a:rPr lang="pt-BR" sz="2400" dirty="0"/>
              <a:t>”, quantos blocos de código podem ser executados, sendo um de cada vez?</a:t>
            </a:r>
          </a:p>
        </p:txBody>
      </p:sp>
      <p:sp>
        <p:nvSpPr>
          <p:cNvPr id="870" name="Google Shape;870;p64"/>
          <p:cNvSpPr/>
          <p:nvPr/>
        </p:nvSpPr>
        <p:spPr>
          <a:xfrm>
            <a:off x="3034280" y="2863072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1" name="Google Shape;871;p64"/>
          <p:cNvSpPr/>
          <p:nvPr/>
        </p:nvSpPr>
        <p:spPr>
          <a:xfrm>
            <a:off x="6746308" y="2849800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2" name="Google Shape;872;p64"/>
          <p:cNvSpPr/>
          <p:nvPr/>
        </p:nvSpPr>
        <p:spPr>
          <a:xfrm>
            <a:off x="3034280" y="3952367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4" name="Google Shape;874;p64"/>
          <p:cNvSpPr/>
          <p:nvPr/>
        </p:nvSpPr>
        <p:spPr>
          <a:xfrm>
            <a:off x="6746308" y="3939095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744;g1e529b89436_0_26"/>
          <p:cNvSpPr txBox="1"/>
          <p:nvPr/>
        </p:nvSpPr>
        <p:spPr>
          <a:xfrm>
            <a:off x="3331823" y="4174298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 blocos.</a:t>
            </a:r>
            <a:endParaRPr lang="en-US" sz="933" dirty="0"/>
          </a:p>
        </p:txBody>
      </p:sp>
      <p:sp>
        <p:nvSpPr>
          <p:cNvPr id="7" name="Google Shape;746;g1e529b89436_0_26"/>
          <p:cNvSpPr txBox="1"/>
          <p:nvPr/>
        </p:nvSpPr>
        <p:spPr>
          <a:xfrm>
            <a:off x="7043852" y="4103650"/>
            <a:ext cx="2789200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2767"/>
            </a:pPr>
            <a:r>
              <a:rPr lang="en-US" sz="184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Não há limite de blocos.</a:t>
            </a:r>
            <a:endParaRPr sz="933" dirty="0"/>
          </a:p>
        </p:txBody>
      </p:sp>
      <p:sp>
        <p:nvSpPr>
          <p:cNvPr id="8" name="Google Shape;747;g1e529b89436_0_26"/>
          <p:cNvSpPr txBox="1"/>
          <p:nvPr/>
        </p:nvSpPr>
        <p:spPr>
          <a:xfrm>
            <a:off x="3331823" y="3087878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dirty="0">
                <a:solidFill>
                  <a:srgbClr val="FFFFFF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Apenas 1 bloco.</a:t>
            </a:r>
            <a:endParaRPr sz="933" dirty="0"/>
          </a:p>
        </p:txBody>
      </p:sp>
      <p:sp>
        <p:nvSpPr>
          <p:cNvPr id="9" name="Google Shape;748;g1e529b89436_0_26"/>
          <p:cNvSpPr txBox="1"/>
          <p:nvPr/>
        </p:nvSpPr>
        <p:spPr>
          <a:xfrm>
            <a:off x="7043852" y="3074606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 blocos.</a:t>
            </a:r>
            <a:endParaRPr sz="933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1A1B63C3-47E1-7438-60DE-CDAC730AF9FE}"/>
              </a:ext>
            </a:extLst>
          </p:cNvPr>
          <p:cNvSpPr txBox="1">
            <a:spLocks/>
          </p:cNvSpPr>
          <p:nvPr/>
        </p:nvSpPr>
        <p:spPr>
          <a:xfrm>
            <a:off x="3026389" y="1963570"/>
            <a:ext cx="6348271" cy="54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2200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pt-BR" sz="1733" b="1" dirty="0">
                <a:latin typeface="Poppins" panose="00000500000000000000" pitchFamily="2" charset="0"/>
                <a:cs typeface="Poppins" panose="00000500000000000000" pitchFamily="2" charset="0"/>
              </a:rPr>
              <a:t>Selecione a alternativa CORRETA: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7"/>
          <p:cNvSpPr txBox="1"/>
          <p:nvPr/>
        </p:nvSpPr>
        <p:spPr>
          <a:xfrm>
            <a:off x="4384832" y="2662481"/>
            <a:ext cx="7011621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Apenas um bloco não leva em consideração a execução do bloco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else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 em caso de condição falsa.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0" name="Google Shape;930;p67"/>
          <p:cNvSpPr txBox="1"/>
          <p:nvPr/>
        </p:nvSpPr>
        <p:spPr>
          <a:xfrm>
            <a:off x="4384832" y="4604775"/>
            <a:ext cx="7011621" cy="20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Três não é um número fixo de blocos para um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if-else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1" name="Google Shape;931;p67"/>
          <p:cNvSpPr txBox="1"/>
          <p:nvPr/>
        </p:nvSpPr>
        <p:spPr>
          <a:xfrm>
            <a:off x="4384832" y="5553101"/>
            <a:ext cx="7011621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Não há limite de blocos. Existem limites práticos de legibilidade e compreensão do código.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2" name="Google Shape;932;p67"/>
          <p:cNvSpPr txBox="1"/>
          <p:nvPr/>
        </p:nvSpPr>
        <p:spPr>
          <a:xfrm>
            <a:off x="4384832" y="3602172"/>
            <a:ext cx="7011621" cy="61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CORRETA!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Em uma estrutura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if-else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”, dois blocos podem ser executados: o bloco associado ao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if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 (caso a condição seja verdadeira) e o bloco associado ao “</a:t>
            </a:r>
            <a:r>
              <a:rPr lang="pt-BR" sz="1333" i="1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else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” (caso a condição seja falsa).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934" name="Google Shape;934;p67"/>
          <p:cNvGrpSpPr/>
          <p:nvPr/>
        </p:nvGrpSpPr>
        <p:grpSpPr>
          <a:xfrm>
            <a:off x="1197973" y="2547429"/>
            <a:ext cx="2949679" cy="3690140"/>
            <a:chOff x="4645918" y="4205462"/>
            <a:chExt cx="5223137" cy="6210266"/>
          </a:xfrm>
        </p:grpSpPr>
        <p:grpSp>
          <p:nvGrpSpPr>
            <p:cNvPr id="935" name="Google Shape;935;p67"/>
            <p:cNvGrpSpPr/>
            <p:nvPr/>
          </p:nvGrpSpPr>
          <p:grpSpPr>
            <a:xfrm>
              <a:off x="4645918" y="4205462"/>
              <a:ext cx="5180260" cy="1308437"/>
              <a:chOff x="0" y="0"/>
              <a:chExt cx="3835809" cy="1117940"/>
            </a:xfrm>
          </p:grpSpPr>
          <p:sp>
            <p:nvSpPr>
              <p:cNvPr id="936" name="Google Shape;936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37" name="Google Shape;937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38" name="Google Shape;938;p67"/>
            <p:cNvGrpSpPr/>
            <p:nvPr/>
          </p:nvGrpSpPr>
          <p:grpSpPr>
            <a:xfrm>
              <a:off x="4688795" y="7473348"/>
              <a:ext cx="5180260" cy="1308437"/>
              <a:chOff x="0" y="0"/>
              <a:chExt cx="3835809" cy="1117940"/>
            </a:xfrm>
          </p:grpSpPr>
          <p:sp>
            <p:nvSpPr>
              <p:cNvPr id="939" name="Google Shape;939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0" name="Google Shape;940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41" name="Google Shape;941;p67"/>
            <p:cNvGrpSpPr/>
            <p:nvPr/>
          </p:nvGrpSpPr>
          <p:grpSpPr>
            <a:xfrm>
              <a:off x="4645918" y="5839405"/>
              <a:ext cx="5180260" cy="1308437"/>
              <a:chOff x="0" y="0"/>
              <a:chExt cx="3835809" cy="1117940"/>
            </a:xfrm>
          </p:grpSpPr>
          <p:sp>
            <p:nvSpPr>
              <p:cNvPr id="942" name="Google Shape;942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1FBF17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3" name="Google Shape;943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45" name="Google Shape;945;p67"/>
            <p:cNvGrpSpPr/>
            <p:nvPr/>
          </p:nvGrpSpPr>
          <p:grpSpPr>
            <a:xfrm>
              <a:off x="4688795" y="9107291"/>
              <a:ext cx="5180260" cy="1308437"/>
              <a:chOff x="0" y="0"/>
              <a:chExt cx="3835809" cy="1117940"/>
            </a:xfrm>
          </p:grpSpPr>
          <p:sp>
            <p:nvSpPr>
              <p:cNvPr id="946" name="Google Shape;946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7" name="Google Shape;947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</p:grpSp>
      <p:sp>
        <p:nvSpPr>
          <p:cNvPr id="951" name="Google Shape;951;p67"/>
          <p:cNvSpPr/>
          <p:nvPr/>
        </p:nvSpPr>
        <p:spPr>
          <a:xfrm>
            <a:off x="680257" y="2683007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2" name="Google Shape;952;p67"/>
          <p:cNvSpPr/>
          <p:nvPr/>
        </p:nvSpPr>
        <p:spPr>
          <a:xfrm>
            <a:off x="588996" y="4612441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680257" y="5568447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4" name="Google Shape;954;p67"/>
          <p:cNvSpPr/>
          <p:nvPr/>
        </p:nvSpPr>
        <p:spPr>
          <a:xfrm rot="-3043640">
            <a:off x="673831" y="3732754"/>
            <a:ext cx="385459" cy="265917"/>
          </a:xfrm>
          <a:prstGeom prst="corner">
            <a:avLst>
              <a:gd name="adj1" fmla="val 36796"/>
              <a:gd name="adj2" fmla="val 29665"/>
            </a:avLst>
          </a:prstGeom>
          <a:solidFill>
            <a:srgbClr val="1FBF17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744;g1e529b89436_0_26"/>
          <p:cNvSpPr txBox="1"/>
          <p:nvPr/>
        </p:nvSpPr>
        <p:spPr>
          <a:xfrm>
            <a:off x="1286107" y="4681320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 blocos.</a:t>
            </a:r>
            <a:endParaRPr lang="en-US" sz="933" dirty="0"/>
          </a:p>
        </p:txBody>
      </p:sp>
      <p:sp>
        <p:nvSpPr>
          <p:cNvPr id="9" name="Google Shape;746;g1e529b89436_0_26"/>
          <p:cNvSpPr txBox="1"/>
          <p:nvPr/>
        </p:nvSpPr>
        <p:spPr>
          <a:xfrm>
            <a:off x="1286107" y="5589122"/>
            <a:ext cx="2789200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2767"/>
            </a:pPr>
            <a:r>
              <a:rPr lang="en-US" sz="184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Não há limite de blocos.</a:t>
            </a:r>
            <a:endParaRPr sz="933" dirty="0"/>
          </a:p>
        </p:txBody>
      </p:sp>
      <p:sp>
        <p:nvSpPr>
          <p:cNvPr id="10" name="Google Shape;747;g1e529b89436_0_26"/>
          <p:cNvSpPr txBox="1"/>
          <p:nvPr/>
        </p:nvSpPr>
        <p:spPr>
          <a:xfrm>
            <a:off x="1286107" y="2685148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dirty="0">
                <a:solidFill>
                  <a:srgbClr val="FFFFFF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Apenas 1 bloco.</a:t>
            </a:r>
            <a:endParaRPr sz="933" dirty="0"/>
          </a:p>
        </p:txBody>
      </p:sp>
      <p:sp>
        <p:nvSpPr>
          <p:cNvPr id="11" name="Google Shape;748;g1e529b89436_0_26"/>
          <p:cNvSpPr txBox="1"/>
          <p:nvPr/>
        </p:nvSpPr>
        <p:spPr>
          <a:xfrm>
            <a:off x="1286107" y="3689872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 blocos.</a:t>
            </a:r>
            <a:endParaRPr sz="933" dirty="0"/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5C197C73-B1DA-1CFD-9FC6-685EAAF61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388" y="751743"/>
            <a:ext cx="6664325" cy="11013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2400" dirty="0"/>
              <a:t>Em um comando “</a:t>
            </a:r>
            <a:r>
              <a:rPr lang="pt-BR" sz="2400" i="1" dirty="0"/>
              <a:t>if-else</a:t>
            </a:r>
            <a:r>
              <a:rPr lang="pt-BR" sz="2400" dirty="0"/>
              <a:t>”, quantos blocos de código podem ser executados, sendo um de cada vez?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0C8DE927-06B1-1A13-997A-0DA336EC80A9}"/>
              </a:ext>
            </a:extLst>
          </p:cNvPr>
          <p:cNvSpPr txBox="1">
            <a:spLocks/>
          </p:cNvSpPr>
          <p:nvPr/>
        </p:nvSpPr>
        <p:spPr>
          <a:xfrm>
            <a:off x="3026389" y="1963570"/>
            <a:ext cx="6348271" cy="54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2200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pt-BR" sz="1733" b="1" dirty="0">
                <a:latin typeface="Poppins" panose="00000500000000000000" pitchFamily="2" charset="0"/>
                <a:cs typeface="Poppins" panose="00000500000000000000" pitchFamily="2" charset="0"/>
              </a:rPr>
              <a:t>Selecione a alternativa CORRETA: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2400" dirty="0"/>
              <a:t>Em qual situação podemos usar as estruturas de seleção na programação?</a:t>
            </a:r>
          </a:p>
        </p:txBody>
      </p:sp>
      <p:sp>
        <p:nvSpPr>
          <p:cNvPr id="870" name="Google Shape;870;p64"/>
          <p:cNvSpPr/>
          <p:nvPr/>
        </p:nvSpPr>
        <p:spPr>
          <a:xfrm>
            <a:off x="3034280" y="2797169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1" name="Google Shape;871;p64"/>
          <p:cNvSpPr/>
          <p:nvPr/>
        </p:nvSpPr>
        <p:spPr>
          <a:xfrm>
            <a:off x="6746308" y="2783897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2" name="Google Shape;872;p64"/>
          <p:cNvSpPr/>
          <p:nvPr/>
        </p:nvSpPr>
        <p:spPr>
          <a:xfrm>
            <a:off x="3034280" y="3886465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4" name="Google Shape;874;p64"/>
          <p:cNvSpPr/>
          <p:nvPr/>
        </p:nvSpPr>
        <p:spPr>
          <a:xfrm>
            <a:off x="6746308" y="3873193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744;g1e529b89436_0_26"/>
          <p:cNvSpPr txBox="1"/>
          <p:nvPr/>
        </p:nvSpPr>
        <p:spPr>
          <a:xfrm>
            <a:off x="3331823" y="4108396"/>
            <a:ext cx="2789200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2767"/>
            </a:pPr>
            <a:r>
              <a:rPr lang="pt-BR" sz="133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 conversão de dados em diferentes formatos.</a:t>
            </a:r>
            <a:endParaRPr lang="pt-BR" sz="1333" dirty="0"/>
          </a:p>
        </p:txBody>
      </p:sp>
      <p:sp>
        <p:nvSpPr>
          <p:cNvPr id="7" name="Google Shape;746;g1e529b89436_0_26"/>
          <p:cNvSpPr txBox="1"/>
          <p:nvPr/>
        </p:nvSpPr>
        <p:spPr>
          <a:xfrm>
            <a:off x="7043852" y="4052092"/>
            <a:ext cx="2789200" cy="61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2767"/>
            </a:pPr>
            <a:r>
              <a:rPr lang="pt-BR" sz="133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 verificação da validade de uma opção escolhida em um menu.</a:t>
            </a:r>
            <a:endParaRPr lang="pt-BR" sz="1333" dirty="0"/>
          </a:p>
        </p:txBody>
      </p:sp>
      <p:sp>
        <p:nvSpPr>
          <p:cNvPr id="8" name="Google Shape;747;g1e529b89436_0_26"/>
          <p:cNvSpPr txBox="1"/>
          <p:nvPr/>
        </p:nvSpPr>
        <p:spPr>
          <a:xfrm>
            <a:off x="3331823" y="3021976"/>
            <a:ext cx="2789200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2767"/>
            </a:pPr>
            <a:r>
              <a:rPr lang="pt-BR" sz="133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 organização de arquivos em um disco rígido.</a:t>
            </a:r>
            <a:endParaRPr lang="pt-BR" sz="1333" dirty="0"/>
          </a:p>
        </p:txBody>
      </p:sp>
      <p:sp>
        <p:nvSpPr>
          <p:cNvPr id="9" name="Google Shape;748;g1e529b89436_0_26"/>
          <p:cNvSpPr txBox="1"/>
          <p:nvPr/>
        </p:nvSpPr>
        <p:spPr>
          <a:xfrm>
            <a:off x="7043852" y="3008704"/>
            <a:ext cx="2789200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2767"/>
            </a:pPr>
            <a:r>
              <a:rPr lang="pt-BR" sz="133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 formatação de texto em um documento.</a:t>
            </a:r>
            <a:endParaRPr lang="pt-BR" sz="1333" dirty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8AEDAA73-1BD1-D4FB-6EA2-86646452BF9F}"/>
              </a:ext>
            </a:extLst>
          </p:cNvPr>
          <p:cNvSpPr txBox="1">
            <a:spLocks/>
          </p:cNvSpPr>
          <p:nvPr/>
        </p:nvSpPr>
        <p:spPr>
          <a:xfrm>
            <a:off x="3026389" y="1963570"/>
            <a:ext cx="6348271" cy="54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2200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pt-BR" sz="1733" b="1" dirty="0">
                <a:latin typeface="Poppins" panose="00000500000000000000" pitchFamily="2" charset="0"/>
                <a:cs typeface="Poppins" panose="00000500000000000000" pitchFamily="2" charset="0"/>
              </a:rPr>
              <a:t>Selecione a alternativa CORRETA: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7"/>
          <p:cNvSpPr txBox="1"/>
          <p:nvPr/>
        </p:nvSpPr>
        <p:spPr>
          <a:xfrm>
            <a:off x="4384832" y="2662481"/>
            <a:ext cx="7011621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Estruturas de seleção não são usadas diretamente para a organização de arquivos.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0" name="Google Shape;930;p67"/>
          <p:cNvSpPr txBox="1"/>
          <p:nvPr/>
        </p:nvSpPr>
        <p:spPr>
          <a:xfrm>
            <a:off x="4384832" y="4604775"/>
            <a:ext cx="7011621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Estruturas de seleção não são usadas diretamente para a conversão de dados.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1" name="Google Shape;931;p67"/>
          <p:cNvSpPr txBox="1"/>
          <p:nvPr/>
        </p:nvSpPr>
        <p:spPr>
          <a:xfrm>
            <a:off x="4384832" y="5553100"/>
            <a:ext cx="7011621" cy="61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CORRETA!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As estruturas de seleção são frequentemente usadas para verificar a validade de opções escolhidas pelos usuários em menus, permitindo que o programa tome a ação correta com base na opção selecionada.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2" name="Google Shape;932;p67"/>
          <p:cNvSpPr txBox="1"/>
          <p:nvPr/>
        </p:nvSpPr>
        <p:spPr>
          <a:xfrm>
            <a:off x="4384832" y="3602173"/>
            <a:ext cx="7011621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</a:pPr>
            <a:r>
              <a:rPr lang="pt-BR" sz="1333" b="1" dirty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RESPOSTA ERRADA! </a:t>
            </a:r>
            <a:r>
              <a:rPr lang="pt-BR" sz="1333" dirty="0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Estruturas de seleção não são usadas diretamente para a formatação de texto.</a:t>
            </a:r>
            <a:endParaRPr lang="pt-BR" sz="933" dirty="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934" name="Google Shape;934;p67"/>
          <p:cNvGrpSpPr/>
          <p:nvPr/>
        </p:nvGrpSpPr>
        <p:grpSpPr>
          <a:xfrm>
            <a:off x="1197973" y="2547429"/>
            <a:ext cx="2949679" cy="3690140"/>
            <a:chOff x="4645918" y="4205462"/>
            <a:chExt cx="5223137" cy="6210266"/>
          </a:xfrm>
        </p:grpSpPr>
        <p:grpSp>
          <p:nvGrpSpPr>
            <p:cNvPr id="935" name="Google Shape;935;p67"/>
            <p:cNvGrpSpPr/>
            <p:nvPr/>
          </p:nvGrpSpPr>
          <p:grpSpPr>
            <a:xfrm>
              <a:off x="4645918" y="4205462"/>
              <a:ext cx="5180260" cy="1308437"/>
              <a:chOff x="0" y="0"/>
              <a:chExt cx="3835809" cy="1117940"/>
            </a:xfrm>
          </p:grpSpPr>
          <p:sp>
            <p:nvSpPr>
              <p:cNvPr id="936" name="Google Shape;936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37" name="Google Shape;937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38" name="Google Shape;938;p67"/>
            <p:cNvGrpSpPr/>
            <p:nvPr/>
          </p:nvGrpSpPr>
          <p:grpSpPr>
            <a:xfrm>
              <a:off x="4688795" y="7473348"/>
              <a:ext cx="5180260" cy="1308437"/>
              <a:chOff x="0" y="0"/>
              <a:chExt cx="3835809" cy="1117940"/>
            </a:xfrm>
          </p:grpSpPr>
          <p:sp>
            <p:nvSpPr>
              <p:cNvPr id="939" name="Google Shape;939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0" name="Google Shape;940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41" name="Google Shape;941;p67"/>
            <p:cNvGrpSpPr/>
            <p:nvPr/>
          </p:nvGrpSpPr>
          <p:grpSpPr>
            <a:xfrm>
              <a:off x="4645918" y="5839405"/>
              <a:ext cx="5180260" cy="1308437"/>
              <a:chOff x="0" y="0"/>
              <a:chExt cx="3835809" cy="1117940"/>
            </a:xfrm>
          </p:grpSpPr>
          <p:sp>
            <p:nvSpPr>
              <p:cNvPr id="942" name="Google Shape;942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3" name="Google Shape;943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  <p:grpSp>
          <p:nvGrpSpPr>
            <p:cNvPr id="945" name="Google Shape;945;p67"/>
            <p:cNvGrpSpPr/>
            <p:nvPr/>
          </p:nvGrpSpPr>
          <p:grpSpPr>
            <a:xfrm>
              <a:off x="4688795" y="9107291"/>
              <a:ext cx="5180260" cy="1308437"/>
              <a:chOff x="0" y="0"/>
              <a:chExt cx="3835809" cy="1117940"/>
            </a:xfrm>
          </p:grpSpPr>
          <p:sp>
            <p:nvSpPr>
              <p:cNvPr id="946" name="Google Shape;946;p67"/>
              <p:cNvSpPr/>
              <p:nvPr/>
            </p:nvSpPr>
            <p:spPr>
              <a:xfrm>
                <a:off x="31750" y="31750"/>
                <a:ext cx="3772309" cy="1054440"/>
              </a:xfrm>
              <a:custGeom>
                <a:avLst/>
                <a:gdLst/>
                <a:ahLst/>
                <a:cxnLst/>
                <a:rect l="l" t="t" r="r" b="b"/>
                <a:pathLst>
                  <a:path w="3772309" h="1054440" extrusionOk="0">
                    <a:moveTo>
                      <a:pt x="3679599" y="1054440"/>
                    </a:moveTo>
                    <a:lnTo>
                      <a:pt x="92710" y="1054440"/>
                    </a:lnTo>
                    <a:cubicBezTo>
                      <a:pt x="41910" y="1054440"/>
                      <a:pt x="0" y="1012530"/>
                      <a:pt x="0" y="9617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678329" y="0"/>
                    </a:lnTo>
                    <a:cubicBezTo>
                      <a:pt x="3729129" y="0"/>
                      <a:pt x="3771038" y="41910"/>
                      <a:pt x="3771038" y="92710"/>
                    </a:cubicBezTo>
                    <a:lnTo>
                      <a:pt x="3771038" y="960460"/>
                    </a:lnTo>
                    <a:cubicBezTo>
                      <a:pt x="3772309" y="1012530"/>
                      <a:pt x="3730399" y="1054440"/>
                      <a:pt x="3679599" y="1054440"/>
                    </a:cubicBezTo>
                    <a:close/>
                  </a:path>
                </a:pathLst>
              </a:custGeom>
              <a:solidFill>
                <a:srgbClr val="1FBF17"/>
              </a:solidFill>
              <a:ln>
                <a:noFill/>
              </a:ln>
            </p:spPr>
            <p:txBody>
              <a:bodyPr spcFirstLastPara="1" wrap="square" lIns="60950" tIns="30467" rIns="60950" bIns="30467" anchor="t" anchorCtr="0">
                <a:noAutofit/>
              </a:bodyPr>
              <a:lstStyle/>
              <a:p>
                <a:pPr>
                  <a:buSzPts val="1800"/>
                </a:pPr>
                <a:endParaRPr sz="12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7" name="Google Shape;947;p67"/>
              <p:cNvSpPr/>
              <p:nvPr/>
            </p:nvSpPr>
            <p:spPr>
              <a:xfrm>
                <a:off x="0" y="0"/>
                <a:ext cx="3835809" cy="1117940"/>
              </a:xfrm>
              <a:custGeom>
                <a:avLst/>
                <a:gdLst/>
                <a:ahLst/>
                <a:cxnLst/>
                <a:rect l="l" t="t" r="r" b="b"/>
                <a:pathLst>
                  <a:path w="3835809" h="1117940" extrusionOk="0">
                    <a:moveTo>
                      <a:pt x="3711349" y="59690"/>
                    </a:moveTo>
                    <a:cubicBezTo>
                      <a:pt x="3746909" y="59690"/>
                      <a:pt x="3776118" y="88900"/>
                      <a:pt x="3776118" y="124460"/>
                    </a:cubicBezTo>
                    <a:lnTo>
                      <a:pt x="3776118" y="993480"/>
                    </a:lnTo>
                    <a:cubicBezTo>
                      <a:pt x="3776118" y="1029040"/>
                      <a:pt x="3746909" y="1058250"/>
                      <a:pt x="3711349" y="1058250"/>
                    </a:cubicBezTo>
                    <a:lnTo>
                      <a:pt x="124460" y="1058250"/>
                    </a:lnTo>
                    <a:cubicBezTo>
                      <a:pt x="88900" y="1058250"/>
                      <a:pt x="59690" y="1029040"/>
                      <a:pt x="59690" y="99348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11349" y="59690"/>
                    </a:lnTo>
                    <a:moveTo>
                      <a:pt x="3711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93480"/>
                    </a:lnTo>
                    <a:cubicBezTo>
                      <a:pt x="0" y="1062060"/>
                      <a:pt x="55880" y="1117940"/>
                      <a:pt x="124460" y="1117940"/>
                    </a:cubicBezTo>
                    <a:lnTo>
                      <a:pt x="3711349" y="1117940"/>
                    </a:lnTo>
                    <a:cubicBezTo>
                      <a:pt x="3779929" y="1117940"/>
                      <a:pt x="3835809" y="1062060"/>
                      <a:pt x="3835809" y="993480"/>
                    </a:cubicBezTo>
                    <a:lnTo>
                      <a:pt x="3835809" y="124460"/>
                    </a:lnTo>
                    <a:cubicBezTo>
                      <a:pt x="3835809" y="55880"/>
                      <a:pt x="3779929" y="0"/>
                      <a:pt x="3711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SzPts val="1400"/>
                </a:pPr>
                <a:endParaRPr sz="933" dirty="0"/>
              </a:p>
            </p:txBody>
          </p:sp>
        </p:grpSp>
      </p:grpSp>
      <p:sp>
        <p:nvSpPr>
          <p:cNvPr id="951" name="Google Shape;951;p67"/>
          <p:cNvSpPr/>
          <p:nvPr/>
        </p:nvSpPr>
        <p:spPr>
          <a:xfrm>
            <a:off x="680257" y="2683007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2" name="Google Shape;952;p67"/>
          <p:cNvSpPr/>
          <p:nvPr/>
        </p:nvSpPr>
        <p:spPr>
          <a:xfrm>
            <a:off x="588996" y="4612441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623264" y="3574892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4" name="Google Shape;954;p67"/>
          <p:cNvSpPr/>
          <p:nvPr/>
        </p:nvSpPr>
        <p:spPr>
          <a:xfrm rot="-3043640">
            <a:off x="710154" y="5715874"/>
            <a:ext cx="385459" cy="265917"/>
          </a:xfrm>
          <a:prstGeom prst="corner">
            <a:avLst>
              <a:gd name="adj1" fmla="val 36796"/>
              <a:gd name="adj2" fmla="val 29665"/>
            </a:avLst>
          </a:prstGeom>
          <a:solidFill>
            <a:srgbClr val="1FBF17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Google Shape;744;g1e529b89436_0_26"/>
          <p:cNvSpPr txBox="1"/>
          <p:nvPr/>
        </p:nvSpPr>
        <p:spPr>
          <a:xfrm>
            <a:off x="1310022" y="4662169"/>
            <a:ext cx="2789200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2767"/>
            </a:pPr>
            <a:r>
              <a:rPr lang="pt-BR" sz="133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 conversão de dados em diferentes formatos.</a:t>
            </a:r>
            <a:endParaRPr lang="pt-BR" sz="1333" dirty="0"/>
          </a:p>
        </p:txBody>
      </p:sp>
      <p:sp>
        <p:nvSpPr>
          <p:cNvPr id="5" name="Google Shape;746;g1e529b89436_0_26"/>
          <p:cNvSpPr txBox="1"/>
          <p:nvPr/>
        </p:nvSpPr>
        <p:spPr>
          <a:xfrm>
            <a:off x="1290318" y="5591588"/>
            <a:ext cx="2789200" cy="61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2767"/>
            </a:pPr>
            <a:r>
              <a:rPr lang="pt-BR" sz="133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 verificação da validade de uma opção escolhida em um menu.</a:t>
            </a:r>
            <a:endParaRPr lang="pt-BR" sz="1333" dirty="0"/>
          </a:p>
        </p:txBody>
      </p:sp>
      <p:sp>
        <p:nvSpPr>
          <p:cNvPr id="6" name="Google Shape;747;g1e529b89436_0_26"/>
          <p:cNvSpPr txBox="1"/>
          <p:nvPr/>
        </p:nvSpPr>
        <p:spPr>
          <a:xfrm>
            <a:off x="1310022" y="2752248"/>
            <a:ext cx="2789200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2767"/>
            </a:pPr>
            <a:r>
              <a:rPr lang="pt-BR" sz="133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 organização de arquivos em um disco rígido.</a:t>
            </a:r>
            <a:endParaRPr lang="pt-BR" sz="1333" dirty="0"/>
          </a:p>
        </p:txBody>
      </p:sp>
      <p:sp>
        <p:nvSpPr>
          <p:cNvPr id="7" name="Google Shape;748;g1e529b89436_0_26"/>
          <p:cNvSpPr txBox="1"/>
          <p:nvPr/>
        </p:nvSpPr>
        <p:spPr>
          <a:xfrm>
            <a:off x="1275975" y="3701871"/>
            <a:ext cx="2789200" cy="4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2767"/>
            </a:pPr>
            <a:r>
              <a:rPr lang="pt-BR" sz="1333" b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 formatação de texto em um documento.</a:t>
            </a:r>
            <a:endParaRPr lang="pt-BR" sz="1333" dirty="0"/>
          </a:p>
        </p:txBody>
      </p:sp>
      <p:sp>
        <p:nvSpPr>
          <p:cNvPr id="11" name="Espaço Reservado para Texto 1">
            <a:extLst>
              <a:ext uri="{FF2B5EF4-FFF2-40B4-BE49-F238E27FC236}">
                <a16:creationId xmlns:a16="http://schemas.microsoft.com/office/drawing/2014/main" id="{F1A4731E-D3E9-D856-1B96-99869E79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388" y="1048307"/>
            <a:ext cx="6664325" cy="11013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2400" dirty="0"/>
              <a:t>Em qual situação podemos usar as estruturas de seleção na programação?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C7BBC361-0CA6-0A5F-A392-4FB261122581}"/>
              </a:ext>
            </a:extLst>
          </p:cNvPr>
          <p:cNvSpPr txBox="1">
            <a:spLocks/>
          </p:cNvSpPr>
          <p:nvPr/>
        </p:nvSpPr>
        <p:spPr>
          <a:xfrm>
            <a:off x="3026389" y="1963570"/>
            <a:ext cx="6348271" cy="54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2200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pt-BR" sz="1733" b="1" dirty="0">
                <a:latin typeface="Poppins" panose="00000500000000000000" pitchFamily="2" charset="0"/>
                <a:cs typeface="Poppins" panose="00000500000000000000" pitchFamily="2" charset="0"/>
              </a:rPr>
              <a:t>Selecione a alternativa CORRETA: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E03EC40-6BD3-5986-84EA-F6F450434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aula iremos compreender o conceito de </a:t>
            </a:r>
            <a:r>
              <a:rPr lang="pt-BR" b="1" dirty="0">
                <a:solidFill>
                  <a:schemeClr val="tx2"/>
                </a:solidFill>
              </a:rPr>
              <a:t>estruturas de seleção em Python</a:t>
            </a:r>
            <a:r>
              <a:rPr lang="pt-BR" dirty="0"/>
              <a:t>, e utilização de exemplos de aplicação no dia a dia.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033" y="1944655"/>
            <a:ext cx="5284400" cy="892000"/>
          </a:xfrm>
        </p:spPr>
        <p:txBody>
          <a:bodyPr/>
          <a:lstStyle/>
          <a:p>
            <a:r>
              <a:rPr lang="pt-BR" dirty="0"/>
              <a:t>Desenvolvimento da aula</a:t>
            </a:r>
          </a:p>
        </p:txBody>
      </p:sp>
    </p:spTree>
    <p:extLst>
      <p:ext uri="{BB962C8B-B14F-4D97-AF65-F5344CB8AC3E}">
        <p14:creationId xmlns:p14="http://schemas.microsoft.com/office/powerpoint/2010/main" val="81528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04504FB-AE37-42F8-9A95-93EA5EEC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116" y="2526540"/>
            <a:ext cx="5590517" cy="2841200"/>
          </a:xfrm>
        </p:spPr>
        <p:txBody>
          <a:bodyPr/>
          <a:lstStyle/>
          <a:p>
            <a:r>
              <a:rPr lang="pt-BR" dirty="0"/>
              <a:t>Quando temos muitas opções de escolha sobre algo, geralmente perdemos tempo decidindo o que fazer.</a:t>
            </a:r>
          </a:p>
          <a:p>
            <a:endParaRPr lang="pt-BR" dirty="0"/>
          </a:p>
          <a:p>
            <a:r>
              <a:rPr lang="pt-BR" dirty="0"/>
              <a:t>Imagine e </a:t>
            </a:r>
            <a:r>
              <a:rPr lang="pt-BR" b="1" dirty="0">
                <a:solidFill>
                  <a:schemeClr val="accent6"/>
                </a:solidFill>
              </a:rPr>
              <a:t>anote 5 coisas </a:t>
            </a:r>
            <a:r>
              <a:rPr lang="pt-BR" dirty="0"/>
              <a:t>que poderia fazer no próximo fim de semana.</a:t>
            </a:r>
          </a:p>
          <a:p>
            <a:endParaRPr lang="pt-BR" dirty="0"/>
          </a:p>
          <a:p>
            <a:r>
              <a:rPr lang="pt-BR" dirty="0"/>
              <a:t>Depois, </a:t>
            </a:r>
            <a:r>
              <a:rPr lang="pt-BR" b="1" dirty="0">
                <a:solidFill>
                  <a:schemeClr val="accent6"/>
                </a:solidFill>
              </a:rPr>
              <a:t>anote os prós e contras</a:t>
            </a:r>
            <a:r>
              <a:rPr lang="pt-BR" dirty="0"/>
              <a:t>, e </a:t>
            </a:r>
            <a:r>
              <a:rPr lang="pt-BR" b="1" dirty="0">
                <a:solidFill>
                  <a:schemeClr val="accent6"/>
                </a:solidFill>
              </a:rPr>
              <a:t>escolha</a:t>
            </a:r>
            <a:r>
              <a:rPr lang="pt-BR" dirty="0"/>
              <a:t> o que você fará.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F2E7EED-18E8-429F-BF86-B47F627E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231" y="832533"/>
            <a:ext cx="4403401" cy="892000"/>
          </a:xfrm>
        </p:spPr>
        <p:txBody>
          <a:bodyPr/>
          <a:lstStyle/>
          <a:p>
            <a:r>
              <a:rPr lang="pt-BR" dirty="0"/>
              <a:t>Primeiro, vamos imaginar</a:t>
            </a:r>
          </a:p>
        </p:txBody>
      </p:sp>
    </p:spTree>
    <p:extLst>
      <p:ext uri="{BB962C8B-B14F-4D97-AF65-F5344CB8AC3E}">
        <p14:creationId xmlns:p14="http://schemas.microsoft.com/office/powerpoint/2010/main" val="8131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DD3F311-28CA-A2E6-0A1B-40738DAF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62400" y="3812820"/>
            <a:ext cx="5467200" cy="1078000"/>
          </a:xfrm>
        </p:spPr>
        <p:txBody>
          <a:bodyPr/>
          <a:lstStyle/>
          <a:p>
            <a:r>
              <a:rPr lang="pt-BR" dirty="0"/>
              <a:t>Também conhecidas como comandos condicionais, as </a:t>
            </a:r>
            <a:r>
              <a:rPr lang="pt-BR" dirty="0">
                <a:solidFill>
                  <a:schemeClr val="accent6"/>
                </a:solidFill>
              </a:rPr>
              <a:t>estruturas de seleção </a:t>
            </a:r>
            <a:r>
              <a:rPr lang="pt-BR" dirty="0"/>
              <a:t>permitem que os programas tomem </a:t>
            </a:r>
            <a:r>
              <a:rPr lang="pt-BR" dirty="0">
                <a:solidFill>
                  <a:schemeClr val="accent6"/>
                </a:solidFill>
              </a:rPr>
              <a:t>decisões</a:t>
            </a:r>
            <a:r>
              <a:rPr lang="pt-BR" dirty="0"/>
              <a:t> com base em </a:t>
            </a:r>
            <a:r>
              <a:rPr lang="pt-BR" dirty="0">
                <a:solidFill>
                  <a:schemeClr val="accent6"/>
                </a:solidFill>
              </a:rPr>
              <a:t>condições especificadas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6D8E80C-626D-150D-C8ED-0D9B4194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400" y="2561528"/>
            <a:ext cx="5467200" cy="537200"/>
          </a:xfrm>
        </p:spPr>
        <p:txBody>
          <a:bodyPr/>
          <a:lstStyle/>
          <a:p>
            <a:r>
              <a:rPr lang="pt-BR" b="1" dirty="0">
                <a:solidFill>
                  <a:schemeClr val="tx2"/>
                </a:solidFill>
              </a:rPr>
              <a:t>As estruturas de seleção na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52457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7399CCA-2603-4F08-A493-1F2F5CDB0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62400" y="2351000"/>
            <a:ext cx="5467200" cy="1078000"/>
          </a:xfrm>
        </p:spPr>
        <p:txBody>
          <a:bodyPr/>
          <a:lstStyle/>
          <a:p>
            <a:r>
              <a:rPr lang="pt-BR" sz="3200" dirty="0">
                <a:solidFill>
                  <a:schemeClr val="accent6"/>
                </a:solidFill>
              </a:rPr>
              <a:t>Vamos começar pelo básico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9F1F1EE-6A9E-4497-AC47-62380D27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400" y="3429000"/>
            <a:ext cx="5467200" cy="537200"/>
          </a:xfrm>
        </p:spPr>
        <p:txBody>
          <a:bodyPr/>
          <a:lstStyle/>
          <a:p>
            <a:r>
              <a:rPr lang="pt-BR" sz="2400" b="1" dirty="0"/>
              <a:t>A estrutura mais básica de seleção é o comando </a:t>
            </a:r>
            <a:r>
              <a:rPr lang="pt-BR" sz="2400" b="1" dirty="0">
                <a:solidFill>
                  <a:schemeClr val="accent6"/>
                </a:solidFill>
              </a:rPr>
              <a:t>“</a:t>
            </a:r>
            <a:r>
              <a:rPr lang="pt-BR" sz="2400" b="1" i="1" dirty="0" err="1">
                <a:solidFill>
                  <a:schemeClr val="accent6"/>
                </a:solidFill>
              </a:rPr>
              <a:t>if</a:t>
            </a:r>
            <a:r>
              <a:rPr lang="pt-BR" sz="2400" b="1" dirty="0">
                <a:solidFill>
                  <a:schemeClr val="accent6"/>
                </a:solidFill>
              </a:rPr>
              <a:t>”</a:t>
            </a:r>
            <a:r>
              <a:rPr lang="pt-BR" sz="2400" b="1" dirty="0"/>
              <a:t>. Ele permite que o programa execute um bloco de código somente se uma condição for </a:t>
            </a:r>
            <a:r>
              <a:rPr lang="pt-BR" sz="2400" b="1" dirty="0">
                <a:solidFill>
                  <a:schemeClr val="accent6"/>
                </a:solidFill>
              </a:rPr>
              <a:t>verdadeira</a:t>
            </a:r>
            <a:r>
              <a:rPr lang="pt-B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628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9EB1B13-84C8-527F-7E1A-E6B73044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821" y="1904263"/>
            <a:ext cx="5852802" cy="892000"/>
          </a:xfrm>
        </p:spPr>
        <p:txBody>
          <a:bodyPr/>
          <a:lstStyle/>
          <a:p>
            <a:r>
              <a:rPr lang="pt-BR" sz="4400" dirty="0"/>
              <a:t>Resolvendo o problema</a:t>
            </a:r>
            <a:endParaRPr lang="pt-BR" dirty="0"/>
          </a:p>
        </p:txBody>
      </p:sp>
      <p:sp>
        <p:nvSpPr>
          <p:cNvPr id="7" name="Google Shape;701;g1e529019ce4_0_0">
            <a:extLst>
              <a:ext uri="{FF2B5EF4-FFF2-40B4-BE49-F238E27FC236}">
                <a16:creationId xmlns:a16="http://schemas.microsoft.com/office/drawing/2014/main" id="{5216F21C-FB90-44F8-84F5-5C8C75F247BE}"/>
              </a:ext>
            </a:extLst>
          </p:cNvPr>
          <p:cNvSpPr txBox="1"/>
          <p:nvPr/>
        </p:nvSpPr>
        <p:spPr>
          <a:xfrm>
            <a:off x="5646821" y="2908559"/>
            <a:ext cx="5852802" cy="37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pt-BR" sz="2400" dirty="0">
                <a:solidFill>
                  <a:schemeClr val="bg1"/>
                </a:solidFill>
                <a:latin typeface="Anaheim"/>
                <a:cs typeface="Poppins Light" panose="00000400000000000000" pitchFamily="2" charset="0"/>
              </a:rPr>
              <a:t>Podemos estender as estruturas de seleção utilizando: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ts val="1100"/>
            </a:pPr>
            <a:endParaRPr lang="pt-BR" sz="2400" b="1" i="1" dirty="0">
              <a:solidFill>
                <a:schemeClr val="bg1"/>
              </a:solidFill>
              <a:latin typeface="Anaheim"/>
              <a:cs typeface="Poppins Light" panose="00000400000000000000" pitchFamily="2" charset="0"/>
            </a:endParaRPr>
          </a:p>
          <a:p>
            <a:pPr marL="457200" indent="-45720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400" b="1" i="1" dirty="0">
                <a:solidFill>
                  <a:schemeClr val="accent6"/>
                </a:solidFill>
                <a:latin typeface="Anaheim"/>
                <a:cs typeface="Poppins Medium" panose="00000600000000000000" pitchFamily="2" charset="0"/>
              </a:rPr>
              <a:t>Else if</a:t>
            </a:r>
            <a:r>
              <a:rPr lang="pt-BR" sz="2400" i="1" dirty="0">
                <a:solidFill>
                  <a:schemeClr val="bg1"/>
                </a:solidFill>
                <a:latin typeface="Anaheim"/>
                <a:cs typeface="Poppins Light" panose="00000400000000000000" pitchFamily="2" charset="0"/>
              </a:rPr>
              <a:t>:</a:t>
            </a:r>
            <a:r>
              <a:rPr lang="pt-BR" sz="2400" dirty="0">
                <a:solidFill>
                  <a:schemeClr val="bg1"/>
                </a:solidFill>
                <a:latin typeface="Anaheim"/>
                <a:cs typeface="Poppins Light" panose="00000400000000000000" pitchFamily="2" charset="0"/>
              </a:rPr>
              <a:t> permite adicionar mais condições a serem verificadas caso a primeira condição seja falsa;</a:t>
            </a:r>
          </a:p>
          <a:p>
            <a:pPr marL="457200" indent="-45720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Anaheim"/>
              <a:cs typeface="Poppins Light" panose="00000400000000000000" pitchFamily="2" charset="0"/>
            </a:endParaRPr>
          </a:p>
          <a:p>
            <a:pPr marL="457200" indent="-45720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400" b="1" i="1" dirty="0">
                <a:solidFill>
                  <a:schemeClr val="accent6"/>
                </a:solidFill>
                <a:latin typeface="Anaheim"/>
                <a:cs typeface="Poppins Medium" panose="00000600000000000000" pitchFamily="2" charset="0"/>
              </a:rPr>
              <a:t>Else</a:t>
            </a:r>
            <a:r>
              <a:rPr lang="pt-BR" sz="2400" dirty="0">
                <a:solidFill>
                  <a:schemeClr val="bg1"/>
                </a:solidFill>
                <a:latin typeface="Anaheim"/>
                <a:cs typeface="Poppins Light" panose="00000400000000000000" pitchFamily="2" charset="0"/>
              </a:rPr>
              <a:t>: é executado caso nenhuma das condições anteriores seja verdadeira.</a:t>
            </a:r>
          </a:p>
          <a:p>
            <a:pPr marL="457200" indent="-45720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Anaheim"/>
              <a:cs typeface="Poppins Light" panose="00000400000000000000" pitchFamily="2" charset="0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pt-BR" sz="2400" dirty="0">
                <a:solidFill>
                  <a:schemeClr val="bg1"/>
                </a:solidFill>
                <a:latin typeface="Anaheim"/>
                <a:cs typeface="Poppins Light" panose="00000400000000000000" pitchFamily="2" charset="0"/>
              </a:rPr>
              <a:t>Também, podemos utilizar estruturas que chamamos de </a:t>
            </a:r>
            <a:r>
              <a:rPr lang="pt-BR" sz="2400" b="1" dirty="0">
                <a:solidFill>
                  <a:schemeClr val="accent6"/>
                </a:solidFill>
                <a:latin typeface="Anaheim"/>
                <a:cs typeface="Poppins Medium" panose="00000600000000000000" pitchFamily="2" charset="0"/>
              </a:rPr>
              <a:t>escolha caso </a:t>
            </a:r>
            <a:r>
              <a:rPr lang="pt-BR" sz="2400" dirty="0">
                <a:solidFill>
                  <a:schemeClr val="bg1"/>
                </a:solidFill>
                <a:latin typeface="Anaheim"/>
                <a:cs typeface="Poppins Light" panose="00000400000000000000" pitchFamily="2" charset="0"/>
              </a:rPr>
              <a:t>ou </a:t>
            </a:r>
            <a:r>
              <a:rPr lang="pt-BR" sz="2400" b="1" i="1" dirty="0">
                <a:solidFill>
                  <a:schemeClr val="accent6"/>
                </a:solidFill>
                <a:latin typeface="Anaheim"/>
                <a:cs typeface="Poppins Medium" panose="00000600000000000000" pitchFamily="2" charset="0"/>
              </a:rPr>
              <a:t>switch case</a:t>
            </a:r>
            <a:r>
              <a:rPr lang="pt-BR" sz="2400" dirty="0">
                <a:solidFill>
                  <a:schemeClr val="bg1"/>
                </a:solidFill>
                <a:latin typeface="Anaheim"/>
                <a:cs typeface="Poppins Light" panose="00000400000000000000" pitchFamily="2" charset="0"/>
              </a:rPr>
              <a:t>.</a:t>
            </a:r>
          </a:p>
          <a:p>
            <a:pPr marL="457200" indent="-45720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Anaheim"/>
              <a:cs typeface="Poppins Light" panose="00000400000000000000" pitchFamily="2" charset="0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1100"/>
            </a:pPr>
            <a:endParaRPr lang="pt-BR" sz="2400" dirty="0">
              <a:solidFill>
                <a:schemeClr val="bg1"/>
              </a:solidFill>
              <a:latin typeface="Anaheim"/>
              <a:cs typeface="Poppins Light" panose="00000400000000000000" pitchFamily="2" charset="0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1100"/>
            </a:pPr>
            <a:endParaRPr lang="pt-BR" sz="2400" dirty="0">
              <a:solidFill>
                <a:schemeClr val="bg1"/>
              </a:solidFill>
              <a:latin typeface="Anaheim"/>
              <a:cs typeface="Poppins Light" panose="00000400000000000000" pitchFamily="2" charset="0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1100"/>
            </a:pPr>
            <a:endParaRPr lang="pt-BR" sz="2400" dirty="0">
              <a:solidFill>
                <a:schemeClr val="bg1"/>
              </a:solidFill>
              <a:latin typeface="Anaheim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7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85DCE6-B604-7743-1620-A4AAC77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If-elif-else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8C1743-38CA-DB5F-870F-7E349FA12562}"/>
              </a:ext>
            </a:extLst>
          </p:cNvPr>
          <p:cNvSpPr txBox="1"/>
          <p:nvPr/>
        </p:nvSpPr>
        <p:spPr>
          <a:xfrm>
            <a:off x="2948385" y="1856095"/>
            <a:ext cx="616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>
              <a:spcBef>
                <a:spcPts val="1200"/>
              </a:spcBef>
              <a:buSzPts val="2811"/>
            </a:pPr>
            <a:r>
              <a:rPr lang="pt-BR" b="1" dirty="0"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Em Python, não temos a estrutura </a:t>
            </a:r>
            <a:r>
              <a:rPr lang="pt-BR" b="1" dirty="0">
                <a:solidFill>
                  <a:schemeClr val="accent6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switch case</a:t>
            </a:r>
            <a:r>
              <a:rPr lang="pt-BR" b="1" dirty="0"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. Assim, sempre utilizamos o </a:t>
            </a:r>
            <a:r>
              <a:rPr lang="pt-BR" b="1" i="1" dirty="0" err="1">
                <a:solidFill>
                  <a:schemeClr val="accent6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if-elif-else</a:t>
            </a:r>
            <a:r>
              <a:rPr lang="pt-BR" b="1" dirty="0"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 Light"/>
              </a:rPr>
              <a:t> da seguinte maneira</a:t>
            </a:r>
            <a:endParaRPr lang="pt-BR" b="1" i="1" dirty="0">
              <a:solidFill>
                <a:schemeClr val="tx2"/>
              </a:solidFill>
            </a:endParaRPr>
          </a:p>
        </p:txBody>
      </p:sp>
      <p:sp>
        <p:nvSpPr>
          <p:cNvPr id="28" name="Google Shape;832;p62">
            <a:extLst>
              <a:ext uri="{FF2B5EF4-FFF2-40B4-BE49-F238E27FC236}">
                <a16:creationId xmlns:a16="http://schemas.microsoft.com/office/drawing/2014/main" id="{73DE7DA8-FA33-4C49-B7A4-D48B733DD174}"/>
              </a:ext>
            </a:extLst>
          </p:cNvPr>
          <p:cNvSpPr/>
          <p:nvPr/>
        </p:nvSpPr>
        <p:spPr>
          <a:xfrm>
            <a:off x="2948385" y="2576705"/>
            <a:ext cx="6295229" cy="3382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701;g1e529019ce4_0_0">
            <a:extLst>
              <a:ext uri="{FF2B5EF4-FFF2-40B4-BE49-F238E27FC236}">
                <a16:creationId xmlns:a16="http://schemas.microsoft.com/office/drawing/2014/main" id="{79C2CE4F-8620-4330-ACD4-DB4873068A6D}"/>
              </a:ext>
            </a:extLst>
          </p:cNvPr>
          <p:cNvSpPr txBox="1"/>
          <p:nvPr/>
        </p:nvSpPr>
        <p:spPr>
          <a:xfrm>
            <a:off x="3087984" y="2713614"/>
            <a:ext cx="6155629" cy="310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if expressão1: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# executado quando a expressão1 é verdadeira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pt-BR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elif expressão2: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# executado quando a expressão2 é verdadeira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pt-BR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 mais elifs, se necessário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pt-BR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else: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# executado quando todas as expressões anteriores são falsas</a:t>
            </a:r>
          </a:p>
        </p:txBody>
      </p:sp>
    </p:spTree>
    <p:extLst>
      <p:ext uri="{BB962C8B-B14F-4D97-AF65-F5344CB8AC3E}">
        <p14:creationId xmlns:p14="http://schemas.microsoft.com/office/powerpoint/2010/main" val="241443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026388" y="356322"/>
            <a:ext cx="6529504" cy="1929678"/>
          </a:xfrm>
        </p:spPr>
        <p:txBody>
          <a:bodyPr>
            <a:noAutofit/>
          </a:bodyPr>
          <a:lstStyle/>
          <a:p>
            <a:pPr marL="0" indent="0"/>
            <a:r>
              <a:rPr lang="pt-BR" sz="2400" dirty="0"/>
              <a:t>Qual comando condicional é utilizado para executar um bloco de código somente se uma condição for verdadeira?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026388" y="1963570"/>
            <a:ext cx="7528873" cy="545933"/>
          </a:xfrm>
        </p:spPr>
        <p:txBody>
          <a:bodyPr>
            <a:normAutofit/>
          </a:bodyPr>
          <a:lstStyle/>
          <a:p>
            <a:pPr marL="0" indent="0"/>
            <a:r>
              <a:rPr lang="pt-BR" sz="1733" b="1" dirty="0">
                <a:latin typeface="Poppins" panose="00000500000000000000" pitchFamily="2" charset="0"/>
                <a:cs typeface="Poppins" panose="00000500000000000000" pitchFamily="2" charset="0"/>
              </a:rPr>
              <a:t>Selecione a alternativa CORRETA:</a:t>
            </a:r>
          </a:p>
        </p:txBody>
      </p:sp>
      <p:sp>
        <p:nvSpPr>
          <p:cNvPr id="870" name="Google Shape;870;p64"/>
          <p:cNvSpPr/>
          <p:nvPr/>
        </p:nvSpPr>
        <p:spPr>
          <a:xfrm>
            <a:off x="3034280" y="2533556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1" name="Google Shape;871;p64"/>
          <p:cNvSpPr/>
          <p:nvPr/>
        </p:nvSpPr>
        <p:spPr>
          <a:xfrm>
            <a:off x="6746308" y="2520284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2" name="Google Shape;872;p64"/>
          <p:cNvSpPr/>
          <p:nvPr/>
        </p:nvSpPr>
        <p:spPr>
          <a:xfrm>
            <a:off x="3034280" y="3622851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4" name="Google Shape;874;p64"/>
          <p:cNvSpPr/>
          <p:nvPr/>
        </p:nvSpPr>
        <p:spPr>
          <a:xfrm>
            <a:off x="6746308" y="3609579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529AC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744;g1e529b89436_0_26"/>
          <p:cNvSpPr txBox="1"/>
          <p:nvPr/>
        </p:nvSpPr>
        <p:spPr>
          <a:xfrm>
            <a:off x="3331823" y="3844782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while</a:t>
            </a:r>
            <a:endParaRPr sz="933" i="1" dirty="0"/>
          </a:p>
        </p:txBody>
      </p:sp>
      <p:sp>
        <p:nvSpPr>
          <p:cNvPr id="7" name="Google Shape;746;g1e529b89436_0_26"/>
          <p:cNvSpPr txBox="1"/>
          <p:nvPr/>
        </p:nvSpPr>
        <p:spPr>
          <a:xfrm>
            <a:off x="7043852" y="3831510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do-while</a:t>
            </a:r>
            <a:endParaRPr sz="933" i="1" dirty="0"/>
          </a:p>
        </p:txBody>
      </p:sp>
      <p:sp>
        <p:nvSpPr>
          <p:cNvPr id="8" name="Google Shape;747;g1e529b89436_0_26"/>
          <p:cNvSpPr txBox="1"/>
          <p:nvPr/>
        </p:nvSpPr>
        <p:spPr>
          <a:xfrm>
            <a:off x="3331823" y="2758362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</a:t>
            </a:r>
            <a:endParaRPr sz="933" i="1" dirty="0"/>
          </a:p>
        </p:txBody>
      </p:sp>
      <p:sp>
        <p:nvSpPr>
          <p:cNvPr id="9" name="Google Shape;748;g1e529b89436_0_26"/>
          <p:cNvSpPr txBox="1"/>
          <p:nvPr/>
        </p:nvSpPr>
        <p:spPr>
          <a:xfrm>
            <a:off x="7043852" y="2745090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if</a:t>
            </a:r>
            <a:endParaRPr sz="933" i="1" dirty="0"/>
          </a:p>
        </p:txBody>
      </p:sp>
      <p:sp>
        <p:nvSpPr>
          <p:cNvPr id="10" name="Google Shape;812;p61">
            <a:extLst>
              <a:ext uri="{FF2B5EF4-FFF2-40B4-BE49-F238E27FC236}">
                <a16:creationId xmlns:a16="http://schemas.microsoft.com/office/drawing/2014/main" id="{2F52662B-AF24-FA41-3AFD-443FDBD6C030}"/>
              </a:ext>
            </a:extLst>
          </p:cNvPr>
          <p:cNvSpPr/>
          <p:nvPr/>
        </p:nvSpPr>
        <p:spPr>
          <a:xfrm flipH="1">
            <a:off x="11472465" y="1"/>
            <a:ext cx="719535" cy="718283"/>
          </a:xfrm>
          <a:custGeom>
            <a:avLst/>
            <a:gdLst/>
            <a:ahLst/>
            <a:cxnLst/>
            <a:rect l="l" t="t" r="r" b="b"/>
            <a:pathLst>
              <a:path w="1124452" h="1216244" extrusionOk="0">
                <a:moveTo>
                  <a:pt x="0" y="0"/>
                </a:moveTo>
                <a:lnTo>
                  <a:pt x="1124452" y="0"/>
                </a:lnTo>
                <a:lnTo>
                  <a:pt x="1124452" y="0"/>
                </a:lnTo>
                <a:lnTo>
                  <a:pt x="1124452" y="803180"/>
                </a:lnTo>
                <a:cubicBezTo>
                  <a:pt x="1124452" y="1031308"/>
                  <a:pt x="939516" y="1216244"/>
                  <a:pt x="711388" y="1216244"/>
                </a:cubicBezTo>
                <a:lnTo>
                  <a:pt x="0" y="1216244"/>
                </a:lnTo>
                <a:lnTo>
                  <a:pt x="0" y="12162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29AC2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endParaRPr sz="933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EBE570F-70F8-AE1D-B262-88F2318E0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5107" y="245921"/>
            <a:ext cx="435935" cy="390047"/>
          </a:xfrm>
          <a:prstGeom prst="rect">
            <a:avLst/>
          </a:prstGeom>
        </p:spPr>
      </p:pic>
      <p:sp>
        <p:nvSpPr>
          <p:cNvPr id="12" name="Google Shape;833;p62">
            <a:extLst>
              <a:ext uri="{FF2B5EF4-FFF2-40B4-BE49-F238E27FC236}">
                <a16:creationId xmlns:a16="http://schemas.microsoft.com/office/drawing/2014/main" id="{CC7EAFB9-C6B7-1166-7797-1E353654A199}"/>
              </a:ext>
            </a:extLst>
          </p:cNvPr>
          <p:cNvSpPr txBox="1"/>
          <p:nvPr/>
        </p:nvSpPr>
        <p:spPr>
          <a:xfrm>
            <a:off x="11469781" y="-944"/>
            <a:ext cx="721717" cy="19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algn="ctr">
              <a:lnSpc>
                <a:spcPct val="107000"/>
              </a:lnSpc>
              <a:buSzPts val="2700"/>
            </a:pPr>
            <a:r>
              <a:rPr lang="pt-BR" sz="933" b="1" dirty="0">
                <a:solidFill>
                  <a:schemeClr val="lt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Registro</a:t>
            </a:r>
            <a:endParaRPr sz="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r">
              <a:lnSpc>
                <a:spcPct val="107000"/>
              </a:lnSpc>
              <a:spcBef>
                <a:spcPts val="715"/>
              </a:spcBef>
              <a:buSzPts val="2700"/>
            </a:pPr>
            <a:endParaRPr sz="1333" dirty="0">
              <a:solidFill>
                <a:schemeClr val="lt1"/>
              </a:solidFill>
              <a:latin typeface="Poppins" panose="00000500000000000000" pitchFamily="2" charset="0"/>
              <a:ea typeface="Poppins Light"/>
              <a:cs typeface="Poppins" panose="00000500000000000000" pitchFamily="2" charset="0"/>
              <a:sym typeface="Poppi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98"/>
          <p:cNvSpPr/>
          <p:nvPr/>
        </p:nvSpPr>
        <p:spPr>
          <a:xfrm>
            <a:off x="2418989" y="3817443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5" name="Google Shape;1435;p98"/>
          <p:cNvSpPr/>
          <p:nvPr/>
        </p:nvSpPr>
        <p:spPr>
          <a:xfrm>
            <a:off x="2448004" y="2734394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6" name="Google Shape;1436;p98"/>
          <p:cNvSpPr/>
          <p:nvPr/>
        </p:nvSpPr>
        <p:spPr>
          <a:xfrm>
            <a:off x="10232035" y="3662060"/>
            <a:ext cx="514600" cy="563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7" name="Google Shape;1437;p98"/>
          <p:cNvSpPr/>
          <p:nvPr/>
        </p:nvSpPr>
        <p:spPr>
          <a:xfrm rot="-3043640">
            <a:off x="10296609" y="2685993"/>
            <a:ext cx="385459" cy="265917"/>
          </a:xfrm>
          <a:prstGeom prst="corner">
            <a:avLst>
              <a:gd name="adj1" fmla="val 36796"/>
              <a:gd name="adj2" fmla="val 29665"/>
            </a:avLst>
          </a:prstGeom>
          <a:solidFill>
            <a:srgbClr val="1FBF17"/>
          </a:solid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200"/>
            </a:pPr>
            <a:endParaRPr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241;p22"/>
          <p:cNvSpPr txBox="1">
            <a:spLocks noGrp="1"/>
          </p:cNvSpPr>
          <p:nvPr>
            <p:ph type="body" idx="4294967295"/>
          </p:nvPr>
        </p:nvSpPr>
        <p:spPr>
          <a:xfrm>
            <a:off x="3026388" y="4950022"/>
            <a:ext cx="7176391" cy="68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 fontScale="92500" lnSpcReduction="10000"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2200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pt-BR" dirty="0"/>
              <a:t>O comando “</a:t>
            </a:r>
            <a:r>
              <a:rPr lang="pt-BR" i="1" dirty="0"/>
              <a:t>if</a:t>
            </a:r>
            <a:r>
              <a:rPr lang="pt-BR" dirty="0"/>
              <a:t>” é usado para executar um bloco de código se a condição for verdadeira.</a:t>
            </a:r>
            <a:endParaRPr dirty="0"/>
          </a:p>
        </p:txBody>
      </p:sp>
      <p:sp>
        <p:nvSpPr>
          <p:cNvPr id="6" name="Google Shape;241;p22"/>
          <p:cNvSpPr txBox="1">
            <a:spLocks noGrp="1"/>
          </p:cNvSpPr>
          <p:nvPr>
            <p:ph type="body" idx="4294967295"/>
          </p:nvPr>
        </p:nvSpPr>
        <p:spPr>
          <a:xfrm>
            <a:off x="3026388" y="6061670"/>
            <a:ext cx="7176391" cy="68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 fontScale="92500" lnSpcReduction="10000"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 panose="00000500000000000000"/>
              <a:buNone/>
              <a:defRPr sz="2200" b="0" i="0" u="none" strike="noStrike" cap="none"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Char char="–"/>
              <a:defRPr sz="28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Char char="•"/>
              <a:defRPr sz="24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–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»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Char char="•"/>
              <a:defRPr sz="20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pt-BR" dirty="0"/>
              <a:t>As outras alternativas são laços de repetição, não comandos condicionais.</a:t>
            </a:r>
            <a:endParaRPr dirty="0"/>
          </a:p>
        </p:txBody>
      </p:sp>
      <p:sp>
        <p:nvSpPr>
          <p:cNvPr id="10" name="Google Shape;812;p61">
            <a:extLst>
              <a:ext uri="{FF2B5EF4-FFF2-40B4-BE49-F238E27FC236}">
                <a16:creationId xmlns:a16="http://schemas.microsoft.com/office/drawing/2014/main" id="{056A247A-4991-B8DA-EFAD-6FF21E1A3611}"/>
              </a:ext>
            </a:extLst>
          </p:cNvPr>
          <p:cNvSpPr/>
          <p:nvPr/>
        </p:nvSpPr>
        <p:spPr>
          <a:xfrm flipH="1">
            <a:off x="11472465" y="1"/>
            <a:ext cx="719535" cy="718283"/>
          </a:xfrm>
          <a:custGeom>
            <a:avLst/>
            <a:gdLst/>
            <a:ahLst/>
            <a:cxnLst/>
            <a:rect l="l" t="t" r="r" b="b"/>
            <a:pathLst>
              <a:path w="1124452" h="1216244" extrusionOk="0">
                <a:moveTo>
                  <a:pt x="0" y="0"/>
                </a:moveTo>
                <a:lnTo>
                  <a:pt x="1124452" y="0"/>
                </a:lnTo>
                <a:lnTo>
                  <a:pt x="1124452" y="0"/>
                </a:lnTo>
                <a:lnTo>
                  <a:pt x="1124452" y="803180"/>
                </a:lnTo>
                <a:cubicBezTo>
                  <a:pt x="1124452" y="1031308"/>
                  <a:pt x="939516" y="1216244"/>
                  <a:pt x="711388" y="1216244"/>
                </a:cubicBezTo>
                <a:lnTo>
                  <a:pt x="0" y="1216244"/>
                </a:lnTo>
                <a:lnTo>
                  <a:pt x="0" y="12162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29AC2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endParaRPr sz="933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A63B6226-5295-3A56-7E9A-B2F225B55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5107" y="245921"/>
            <a:ext cx="435935" cy="390047"/>
          </a:xfrm>
          <a:prstGeom prst="rect">
            <a:avLst/>
          </a:prstGeom>
        </p:spPr>
      </p:pic>
      <p:sp>
        <p:nvSpPr>
          <p:cNvPr id="12" name="Google Shape;833;p62">
            <a:extLst>
              <a:ext uri="{FF2B5EF4-FFF2-40B4-BE49-F238E27FC236}">
                <a16:creationId xmlns:a16="http://schemas.microsoft.com/office/drawing/2014/main" id="{8A20C4BF-7EE9-F067-DD29-C0167BDA9979}"/>
              </a:ext>
            </a:extLst>
          </p:cNvPr>
          <p:cNvSpPr txBox="1"/>
          <p:nvPr/>
        </p:nvSpPr>
        <p:spPr>
          <a:xfrm>
            <a:off x="11469781" y="-944"/>
            <a:ext cx="721717" cy="19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algn="ctr">
              <a:lnSpc>
                <a:spcPct val="107000"/>
              </a:lnSpc>
              <a:buSzPts val="2700"/>
            </a:pPr>
            <a:r>
              <a:rPr lang="pt-BR" sz="933" b="1" dirty="0">
                <a:solidFill>
                  <a:schemeClr val="lt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Registro</a:t>
            </a:r>
            <a:endParaRPr sz="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r">
              <a:lnSpc>
                <a:spcPct val="107000"/>
              </a:lnSpc>
              <a:spcBef>
                <a:spcPts val="715"/>
              </a:spcBef>
              <a:buSzPts val="2700"/>
            </a:pPr>
            <a:endParaRPr sz="1333" dirty="0">
              <a:solidFill>
                <a:schemeClr val="lt1"/>
              </a:solidFill>
              <a:latin typeface="Poppins" panose="00000500000000000000" pitchFamily="2" charset="0"/>
              <a:ea typeface="Poppins Light"/>
              <a:cs typeface="Poppins" panose="00000500000000000000" pitchFamily="2" charset="0"/>
              <a:sym typeface="Poppins Light"/>
            </a:endParaRPr>
          </a:p>
        </p:txBody>
      </p:sp>
      <p:sp>
        <p:nvSpPr>
          <p:cNvPr id="23" name="Espaço Reservado para Texto 1">
            <a:extLst>
              <a:ext uri="{FF2B5EF4-FFF2-40B4-BE49-F238E27FC236}">
                <a16:creationId xmlns:a16="http://schemas.microsoft.com/office/drawing/2014/main" id="{CC1597E2-E26B-6D6F-509C-203FB38D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388" y="356322"/>
            <a:ext cx="6529504" cy="1929678"/>
          </a:xfrm>
        </p:spPr>
        <p:txBody>
          <a:bodyPr>
            <a:noAutofit/>
          </a:bodyPr>
          <a:lstStyle/>
          <a:p>
            <a:pPr marL="0" indent="0"/>
            <a:r>
              <a:rPr lang="pt-BR" sz="2400" dirty="0"/>
              <a:t>Qual comando condicional é utilizado para executar um bloco de código somente se uma condição for verdadeira?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070BE61E-0A23-C7D1-D3C6-F0EF401D748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26389" y="1963570"/>
            <a:ext cx="6348271" cy="545933"/>
          </a:xfrm>
        </p:spPr>
        <p:txBody>
          <a:bodyPr>
            <a:normAutofit/>
          </a:bodyPr>
          <a:lstStyle/>
          <a:p>
            <a:pPr marL="0" indent="0"/>
            <a:r>
              <a:rPr lang="pt-BR" sz="1733" b="1" dirty="0">
                <a:latin typeface="Poppins" panose="00000500000000000000" pitchFamily="2" charset="0"/>
                <a:cs typeface="Poppins" panose="00000500000000000000" pitchFamily="2" charset="0"/>
              </a:rPr>
              <a:t>Selecione a alternativa CORRETA:</a:t>
            </a:r>
          </a:p>
        </p:txBody>
      </p:sp>
      <p:sp>
        <p:nvSpPr>
          <p:cNvPr id="25" name="Google Shape;870;p64">
            <a:extLst>
              <a:ext uri="{FF2B5EF4-FFF2-40B4-BE49-F238E27FC236}">
                <a16:creationId xmlns:a16="http://schemas.microsoft.com/office/drawing/2014/main" id="{06AF6F93-CF0C-72A3-F9EA-E3344AF62642}"/>
              </a:ext>
            </a:extLst>
          </p:cNvPr>
          <p:cNvSpPr/>
          <p:nvPr/>
        </p:nvSpPr>
        <p:spPr>
          <a:xfrm>
            <a:off x="3034280" y="2533556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FF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871;p64">
            <a:extLst>
              <a:ext uri="{FF2B5EF4-FFF2-40B4-BE49-F238E27FC236}">
                <a16:creationId xmlns:a16="http://schemas.microsoft.com/office/drawing/2014/main" id="{4ACDF5CD-A7F0-14AF-27A5-BCD543594034}"/>
              </a:ext>
            </a:extLst>
          </p:cNvPr>
          <p:cNvSpPr/>
          <p:nvPr/>
        </p:nvSpPr>
        <p:spPr>
          <a:xfrm>
            <a:off x="6746308" y="2520284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1FBF17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Google Shape;872;p64">
            <a:extLst>
              <a:ext uri="{FF2B5EF4-FFF2-40B4-BE49-F238E27FC236}">
                <a16:creationId xmlns:a16="http://schemas.microsoft.com/office/drawing/2014/main" id="{196A1F42-1AB3-3C55-956B-1E4885F4ADCB}"/>
              </a:ext>
            </a:extLst>
          </p:cNvPr>
          <p:cNvSpPr/>
          <p:nvPr/>
        </p:nvSpPr>
        <p:spPr>
          <a:xfrm>
            <a:off x="3034280" y="3622851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FF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874;p64">
            <a:extLst>
              <a:ext uri="{FF2B5EF4-FFF2-40B4-BE49-F238E27FC236}">
                <a16:creationId xmlns:a16="http://schemas.microsoft.com/office/drawing/2014/main" id="{5E61521F-0FD4-CE3B-B0F3-E8E4CD4E6EB0}"/>
              </a:ext>
            </a:extLst>
          </p:cNvPr>
          <p:cNvSpPr/>
          <p:nvPr/>
        </p:nvSpPr>
        <p:spPr>
          <a:xfrm>
            <a:off x="6746308" y="3609579"/>
            <a:ext cx="3395078" cy="822463"/>
          </a:xfrm>
          <a:custGeom>
            <a:avLst/>
            <a:gdLst/>
            <a:ahLst/>
            <a:cxnLst/>
            <a:rect l="l" t="t" r="r" b="b"/>
            <a:pathLst>
              <a:path w="3772309" h="1054440" extrusionOk="0">
                <a:moveTo>
                  <a:pt x="3679599" y="1054440"/>
                </a:moveTo>
                <a:lnTo>
                  <a:pt x="92710" y="1054440"/>
                </a:lnTo>
                <a:cubicBezTo>
                  <a:pt x="41910" y="1054440"/>
                  <a:pt x="0" y="1012530"/>
                  <a:pt x="0" y="96173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3678329" y="0"/>
                </a:lnTo>
                <a:cubicBezTo>
                  <a:pt x="3729129" y="0"/>
                  <a:pt x="3771038" y="41910"/>
                  <a:pt x="3771038" y="92710"/>
                </a:cubicBezTo>
                <a:lnTo>
                  <a:pt x="3771038" y="960460"/>
                </a:lnTo>
                <a:cubicBezTo>
                  <a:pt x="3772309" y="1012530"/>
                  <a:pt x="3730399" y="1054440"/>
                  <a:pt x="3679599" y="1054440"/>
                </a:cubicBezTo>
                <a:close/>
              </a:path>
            </a:pathLst>
          </a:custGeom>
          <a:solidFill>
            <a:srgbClr val="FF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>
              <a:buSzPts val="1800"/>
            </a:pPr>
            <a:endParaRPr sz="1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744;g1e529b89436_0_26">
            <a:extLst>
              <a:ext uri="{FF2B5EF4-FFF2-40B4-BE49-F238E27FC236}">
                <a16:creationId xmlns:a16="http://schemas.microsoft.com/office/drawing/2014/main" id="{FC166C6A-B41E-0AB1-1453-9ACE75801884}"/>
              </a:ext>
            </a:extLst>
          </p:cNvPr>
          <p:cNvSpPr txBox="1"/>
          <p:nvPr/>
        </p:nvSpPr>
        <p:spPr>
          <a:xfrm>
            <a:off x="3331823" y="3844782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while</a:t>
            </a:r>
            <a:endParaRPr sz="933" i="1" dirty="0"/>
          </a:p>
        </p:txBody>
      </p:sp>
      <p:sp>
        <p:nvSpPr>
          <p:cNvPr id="30" name="Google Shape;746;g1e529b89436_0_26">
            <a:extLst>
              <a:ext uri="{FF2B5EF4-FFF2-40B4-BE49-F238E27FC236}">
                <a16:creationId xmlns:a16="http://schemas.microsoft.com/office/drawing/2014/main" id="{780EBC7D-E47B-824C-3EF0-F8950EEAECA3}"/>
              </a:ext>
            </a:extLst>
          </p:cNvPr>
          <p:cNvSpPr txBox="1"/>
          <p:nvPr/>
        </p:nvSpPr>
        <p:spPr>
          <a:xfrm>
            <a:off x="7043852" y="3831510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do-while</a:t>
            </a:r>
            <a:endParaRPr sz="933" i="1" dirty="0"/>
          </a:p>
        </p:txBody>
      </p:sp>
      <p:sp>
        <p:nvSpPr>
          <p:cNvPr id="31" name="Google Shape;747;g1e529b89436_0_26">
            <a:extLst>
              <a:ext uri="{FF2B5EF4-FFF2-40B4-BE49-F238E27FC236}">
                <a16:creationId xmlns:a16="http://schemas.microsoft.com/office/drawing/2014/main" id="{6AC6778F-6315-995C-FCA4-B68C1BBE8F14}"/>
              </a:ext>
            </a:extLst>
          </p:cNvPr>
          <p:cNvSpPr txBox="1"/>
          <p:nvPr/>
        </p:nvSpPr>
        <p:spPr>
          <a:xfrm>
            <a:off x="3331823" y="2758362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</a:t>
            </a:r>
            <a:endParaRPr sz="933" i="1" dirty="0"/>
          </a:p>
        </p:txBody>
      </p:sp>
      <p:sp>
        <p:nvSpPr>
          <p:cNvPr id="32" name="Google Shape;748;g1e529b89436_0_26">
            <a:extLst>
              <a:ext uri="{FF2B5EF4-FFF2-40B4-BE49-F238E27FC236}">
                <a16:creationId xmlns:a16="http://schemas.microsoft.com/office/drawing/2014/main" id="{3C1D4BD0-82C7-5D48-D32A-49738F94FBE1}"/>
              </a:ext>
            </a:extLst>
          </p:cNvPr>
          <p:cNvSpPr txBox="1"/>
          <p:nvPr/>
        </p:nvSpPr>
        <p:spPr>
          <a:xfrm>
            <a:off x="7043852" y="2745090"/>
            <a:ext cx="2789200" cy="4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0000"/>
              </a:lnSpc>
              <a:buSzPts val="2767"/>
            </a:pPr>
            <a:r>
              <a:rPr lang="en-US" sz="1843" b="1" i="1" dirty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if</a:t>
            </a:r>
            <a:endParaRPr sz="933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Lesson by Slidesgo</Template>
  <TotalTime>66</TotalTime>
  <Words>1028</Words>
  <Application>Microsoft Office PowerPoint</Application>
  <PresentationFormat>Widescreen</PresentationFormat>
  <Paragraphs>121</Paragraphs>
  <Slides>17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34" baseType="lpstr">
      <vt:lpstr>Anaheim</vt:lpstr>
      <vt:lpstr>Arial</vt:lpstr>
      <vt:lpstr>Barlow</vt:lpstr>
      <vt:lpstr>Barlow Condensed ExtraBold</vt:lpstr>
      <vt:lpstr>Calibri</vt:lpstr>
      <vt:lpstr>Nunito Light</vt:lpstr>
      <vt:lpstr>Overpass Mono</vt:lpstr>
      <vt:lpstr>Poppins</vt:lpstr>
      <vt:lpstr>Poppins Light</vt:lpstr>
      <vt:lpstr>Poppins Medium</vt:lpstr>
      <vt:lpstr>Proxima Nova</vt:lpstr>
      <vt:lpstr>Proxima Nova Semibold</vt:lpstr>
      <vt:lpstr>Raleway SemiBold</vt:lpstr>
      <vt:lpstr>Roboto</vt:lpstr>
      <vt:lpstr>Roboto Condensed Light</vt:lpstr>
      <vt:lpstr>Programming Lesson by Slidesgo</vt:lpstr>
      <vt:lpstr>Slidesgo Final Pages</vt:lpstr>
      <vt:lpstr>Estruturas de decisão composta</vt:lpstr>
      <vt:lpstr>Desenvolvimento da aula</vt:lpstr>
      <vt:lpstr>Primeiro, vamos imaginar</vt:lpstr>
      <vt:lpstr>As estruturas de seleção na programação</vt:lpstr>
      <vt:lpstr>A estrutura mais básica de seleção é o comando “if”. Ele permite que o programa execute um bloco de código somente se uma condição for verdadeira.</vt:lpstr>
      <vt:lpstr>Resolvendo o problema</vt:lpstr>
      <vt:lpstr>If-elif-else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 composta</dc:title>
  <dc:creator>Gustavo Dias</dc:creator>
  <cp:lastModifiedBy>Gustavo</cp:lastModifiedBy>
  <cp:revision>7</cp:revision>
  <dcterms:created xsi:type="dcterms:W3CDTF">2024-03-06T14:49:33Z</dcterms:created>
  <dcterms:modified xsi:type="dcterms:W3CDTF">2024-03-20T13:12:41Z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2024-03-06T15:43:31Z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a0b6c89e-9649-4e09-8b9e-7691d6212364</vt:lpwstr>
  </property>
  <property fmtid="{D5CDD505-2E9C-101B-9397-08002B2CF9AE}" pid="7" name="MSIP_Label_defa4170-0d19-0005-0004-bc88714345d2_ActionId">
    <vt:lpwstr>60df50c9-b292-45d0-b36c-9c06f7e5b390</vt:lpwstr>
  </property>
  <property fmtid="{D5CDD505-2E9C-101B-9397-08002B2CF9AE}" pid="8" name="MSIP_Label_defa4170-0d19-0005-0004-bc88714345d2_ContentBits">
    <vt:lpwstr>0</vt:lpwstr>
  </property>
</Properties>
</file>