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Open Sans" pitchFamily="2" charset="0"/>
      <p:regular r:id="rId43"/>
      <p:bold r:id="rId44"/>
      <p:italic r:id="rId45"/>
      <p:boldItalic r:id="rId46"/>
    </p:embeddedFont>
    <p:embeddedFont>
      <p:font typeface="PT Sans Narrow" panose="020B0506020203020204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717637-92F5-4C6A-9001-D1B0AF25570C}">
  <a:tblStyle styleId="{7B717637-92F5-4C6A-9001-D1B0AF2557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24a4d8f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24a4d8f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f7c4bb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f7c4bb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650457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650457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3650457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3650457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c08c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3c08c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f7c4bb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f7c4bb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3650457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3650457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// Variáveis para armazenar os valores iniciais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alturaChico</a:t>
            </a:r>
            <a:r>
              <a:rPr lang="pt-BR" dirty="0"/>
              <a:t> = 1.50; // Altura inicial de Chico (em metros)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alturaJuca</a:t>
            </a:r>
            <a:r>
              <a:rPr lang="pt-BR" dirty="0"/>
              <a:t> = 1.10; // Altura inicial de Juca (em metros)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crescimentoChico</a:t>
            </a:r>
            <a:r>
              <a:rPr lang="pt-BR" dirty="0"/>
              <a:t> = 0.02; // Crescimento anual de Chico (em metros)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crescimentoJuca</a:t>
            </a:r>
            <a:r>
              <a:rPr lang="pt-BR" dirty="0"/>
              <a:t> = 0.03; // Crescimento anual de Juca (em metros)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// Variável para contar os anos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let</a:t>
            </a:r>
            <a:r>
              <a:rPr lang="pt-BR" dirty="0"/>
              <a:t> anos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// Diferença inicial de altura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diferencaAltura</a:t>
            </a:r>
            <a:r>
              <a:rPr lang="pt-BR" dirty="0"/>
              <a:t> = </a:t>
            </a:r>
            <a:r>
              <a:rPr lang="pt-BR" dirty="0" err="1"/>
              <a:t>alturaChico</a:t>
            </a:r>
            <a:r>
              <a:rPr lang="pt-BR" dirty="0"/>
              <a:t> - </a:t>
            </a:r>
            <a:r>
              <a:rPr lang="pt-BR" dirty="0" err="1"/>
              <a:t>alturaJuca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// Loop para calcular os anos necessários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diferencaAltura</a:t>
            </a:r>
            <a:r>
              <a:rPr lang="pt-BR" dirty="0"/>
              <a:t> &gt;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// Aumenta a altura de Chico e Juca de acordo com o crescimento anual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alturaChico</a:t>
            </a:r>
            <a:r>
              <a:rPr lang="pt-BR" dirty="0"/>
              <a:t> += </a:t>
            </a:r>
            <a:r>
              <a:rPr lang="pt-BR" dirty="0" err="1"/>
              <a:t>crescimentoChico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alturaJuca</a:t>
            </a:r>
            <a:r>
              <a:rPr lang="pt-BR" dirty="0"/>
              <a:t> += </a:t>
            </a:r>
            <a:r>
              <a:rPr lang="pt-BR" dirty="0" err="1"/>
              <a:t>crescimentoJuca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// Recalcula a diferença de altura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diferencaAltura</a:t>
            </a:r>
            <a:r>
              <a:rPr lang="pt-BR" dirty="0"/>
              <a:t> = </a:t>
            </a:r>
            <a:r>
              <a:rPr lang="pt-BR" dirty="0" err="1"/>
              <a:t>alturaChico</a:t>
            </a:r>
            <a:r>
              <a:rPr lang="pt-BR" dirty="0"/>
              <a:t> - </a:t>
            </a:r>
            <a:r>
              <a:rPr lang="pt-BR" dirty="0" err="1"/>
              <a:t>alturaJuca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// Incrementa o contador de anos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anos++;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// Imprime o resultado final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console.log(`Serão necessários ${anos} anos para que Juca seja maior que Chico.`);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3650457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3650457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3650457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3650457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3650457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3650457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3650457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3650457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4026c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44026c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3650457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3650457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3650457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3650457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365045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365045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c90d4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6c90d4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365045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365045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3650457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3650457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3650457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3650457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39acea3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39acea3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3650457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3650457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3650457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3650457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899ae3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899ae3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3650457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3650457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3650457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3650457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3650457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3650457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3650457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3650457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3650457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3650457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3650457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3650457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3650457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3650457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39acea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39acea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39acea3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39acea3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3650457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3650457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44026ce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44026ce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3650457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3650457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44026ce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44026ce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44026c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44026ce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44026c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44026c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44026ce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44026ce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f0be4f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f0be4f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5PnCt58Q68" TargetMode="External"/><Relationship Id="rId7" Type="http://schemas.openxmlformats.org/officeDocument/2006/relationships/hyperlink" Target="http://www.dicasdeprogramacao.com.br/estrutura-de-repeticao-enquant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6BLB0fBqzlg" TargetMode="External"/><Relationship Id="rId5" Type="http://schemas.openxmlformats.org/officeDocument/2006/relationships/hyperlink" Target="https://youtu.be/llEikUjkveU" TargetMode="External"/><Relationship Id="rId4" Type="http://schemas.openxmlformats.org/officeDocument/2006/relationships/hyperlink" Target="https://youtu.be/8-JWuzb-gI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casdeprogramacao.com.br/estrutura-de-repeticao-repita-ate/" TargetMode="External"/><Relationship Id="rId3" Type="http://schemas.openxmlformats.org/officeDocument/2006/relationships/hyperlink" Target="https://youtu.be/fP49L1i_-HU" TargetMode="External"/><Relationship Id="rId7" Type="http://schemas.openxmlformats.org/officeDocument/2006/relationships/hyperlink" Target="https://youtu.be/p2a7eV3vFRw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PZJmfp42k00" TargetMode="External"/><Relationship Id="rId5" Type="http://schemas.openxmlformats.org/officeDocument/2006/relationships/hyperlink" Target="https://youtu.be/5JdAfRat8WI" TargetMode="External"/><Relationship Id="rId4" Type="http://schemas.openxmlformats.org/officeDocument/2006/relationships/hyperlink" Target="https://youtu.be/cgfe08eg85o" TargetMode="External"/><Relationship Id="rId9" Type="http://schemas.openxmlformats.org/officeDocument/2006/relationships/hyperlink" Target="http://www.apoioinformatica.inf.br/produtos/item/14-comandos-de-repetica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JQz20i7CyI" TargetMode="External"/><Relationship Id="rId7" Type="http://schemas.openxmlformats.org/officeDocument/2006/relationships/hyperlink" Target="https://youtu.be/gUWhyLsNMDc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YEee8TattRo" TargetMode="External"/><Relationship Id="rId5" Type="http://schemas.openxmlformats.org/officeDocument/2006/relationships/hyperlink" Target="http://www.dicasdeprogramacao.com.br/estrutura-de-repeticao-para/" TargetMode="External"/><Relationship Id="rId4" Type="http://schemas.openxmlformats.org/officeDocument/2006/relationships/hyperlink" Target="https://www.youtube.com/watch?v=lQjGDLSRUD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Aula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ideia é simples: criar um programa que conte até 10. Isso é muito simples quando sabemos utilizar corretamente a estrutura do ENQUANTO.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l="3410" t="13949" r="56658" b="50355"/>
          <a:stretch/>
        </p:blipFill>
        <p:spPr>
          <a:xfrm>
            <a:off x="853750" y="1971300"/>
            <a:ext cx="5807501" cy="29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732100" y="2009500"/>
            <a:ext cx="3100200" cy="201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exemplo anterior, o contador começa de zero e o laço se repetia enquanto ele não fosse 100 (isso totalizava 100 repetições). Nesse exemplo, começamos o contador de 1 e, como queremos repetiar 10 vezes, a condição do laço é o contador ser menor ou igual a 10 e não só menor (o que totalizará 10 repetições). Você, programador, é quem define como o laço vai ser “controlado”.</a:t>
            </a:r>
            <a:endParaRPr sz="1200"/>
          </a:p>
        </p:txBody>
      </p:sp>
      <p:cxnSp>
        <p:nvCxnSpPr>
          <p:cNvPr id="140" name="Google Shape;140;p22"/>
          <p:cNvCxnSpPr>
            <a:stCxn id="139" idx="1"/>
          </p:cNvCxnSpPr>
          <p:nvPr/>
        </p:nvCxnSpPr>
        <p:spPr>
          <a:xfrm flipH="1">
            <a:off x="2301900" y="3018250"/>
            <a:ext cx="3430200" cy="2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2"/>
          <p:cNvCxnSpPr>
            <a:stCxn id="139" idx="1"/>
          </p:cNvCxnSpPr>
          <p:nvPr/>
        </p:nvCxnSpPr>
        <p:spPr>
          <a:xfrm flipH="1">
            <a:off x="3751200" y="3018250"/>
            <a:ext cx="1980900" cy="9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 </a:t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2202825" y="1152475"/>
          <a:ext cx="4305200" cy="3596580"/>
        </p:xfrm>
        <a:graphic>
          <a:graphicData uri="http://schemas.openxmlformats.org/drawingml/2006/table">
            <a:tbl>
              <a:tblPr>
                <a:noFill/>
                <a:tableStyleId>{7B717637-92F5-4C6A-9001-D1B0AF25570C}</a:tableStyleId>
              </a:tblPr>
              <a:tblGrid>
                <a:gridCol w="43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VisuAlg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algoritmo</a:t>
                      </a:r>
                      <a:r>
                        <a:rPr lang="pt-BR" sz="1100"/>
                        <a:t> "Contador"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var</a:t>
                      </a:r>
                      <a:endParaRPr sz="11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contador: INTEIRO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inicio</a:t>
                      </a:r>
                      <a:endParaRPr sz="11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// Contador iniciando em 1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contador &lt;- 1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// Enquanto o contador for menor que 10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// repita as insttruções abaixo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ENQUANTO (contador &lt;= 10) FACA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escreval(contador)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contador &lt;- contador + 1 // Incrementa a var. contador em + 1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FIMENQUANTO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fimalgoritmo</a:t>
                      </a:r>
                      <a:endParaRPr sz="11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2281125" y="1170950"/>
          <a:ext cx="3938775" cy="3318490"/>
        </p:xfrm>
        <a:graphic>
          <a:graphicData uri="http://schemas.openxmlformats.org/drawingml/2006/table">
            <a:tbl>
              <a:tblPr>
                <a:noFill/>
                <a:tableStyleId>{7B717637-92F5-4C6A-9001-D1B0AF25570C}</a:tableStyleId>
              </a:tblPr>
              <a:tblGrid>
                <a:gridCol w="393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Portugol Studio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/>
                        <a:t>programa </a:t>
                      </a:r>
                      <a:br>
                        <a:rPr lang="pt-BR" sz="1100" b="1"/>
                      </a:br>
                      <a:r>
                        <a:rPr lang="pt-BR" sz="1100"/>
                        <a:t>{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</a:t>
                      </a:r>
                      <a:r>
                        <a:rPr lang="pt-BR" sz="1100" b="1"/>
                        <a:t>funcao </a:t>
                      </a:r>
                      <a:r>
                        <a:rPr lang="pt-BR" sz="1100"/>
                        <a:t>inicio() </a:t>
                      </a:r>
                      <a:br>
                        <a:rPr lang="pt-BR" sz="1100"/>
                      </a:br>
                      <a:r>
                        <a:rPr lang="pt-BR" sz="1100"/>
                        <a:t>   {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  // Contador iniciando em 1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</a:t>
                      </a:r>
                      <a:r>
                        <a:rPr lang="pt-BR" sz="1100" b="1"/>
                        <a:t>inteiro </a:t>
                      </a:r>
                      <a:r>
                        <a:rPr lang="pt-BR" sz="1100"/>
                        <a:t>contador = 1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// Enquanto o contador for menor que 10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// repita as insttruções abaixo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</a:t>
                      </a:r>
                      <a:r>
                        <a:rPr lang="pt-BR" sz="1100" b="1"/>
                        <a:t>enquanto </a:t>
                      </a:r>
                      <a:r>
                        <a:rPr lang="pt-BR" sz="1100"/>
                        <a:t>(contador &lt;= 10) {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   escreva(contador + "\n")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   contador = contador + 1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}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}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}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Importante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laço de repetição terá sua execução interrompida quando a condição que “controla o laço” for testada e não for verdadeira.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Entretanto, se dentro do laço a condição que “controla” o laço de repetição torna-se falsa, mas há outras instruções ainda a serem executadas, antes de testar a condição novamente, essas instruções serão executadas normalmente.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 laço só “para” quando o teste da condição que o controla resulta em FALSO. Esse teste só acontece no começo de cada iteração (repetição). No exemplo abaixo, as instruções após o contador seriam executadas, mesmo quando o contador atingir o valor de 100.</a:t>
            </a:r>
            <a:endParaRPr sz="1400"/>
          </a:p>
          <a:p>
            <a:pPr marL="0" lvl="0" indent="45720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pt-BR" sz="1600"/>
              <a:t>contador &lt;- </a:t>
            </a:r>
            <a:r>
              <a:rPr lang="pt-BR" sz="1600">
                <a:solidFill>
                  <a:srgbClr val="FF0000"/>
                </a:solidFill>
              </a:rPr>
              <a:t>0</a:t>
            </a:r>
            <a:br>
              <a:rPr lang="pt-BR" sz="1600"/>
            </a:br>
            <a:r>
              <a:rPr lang="pt-BR" sz="1600"/>
              <a:t>	</a:t>
            </a:r>
            <a:r>
              <a:rPr lang="pt-BR" sz="1400">
                <a:solidFill>
                  <a:srgbClr val="0000FF"/>
                </a:solidFill>
              </a:rPr>
              <a:t>enquanto </a:t>
            </a:r>
            <a:r>
              <a:rPr lang="pt-BR" sz="1400"/>
              <a:t>(contador &lt; </a:t>
            </a:r>
            <a:r>
              <a:rPr lang="pt-BR" sz="1400">
                <a:solidFill>
                  <a:srgbClr val="FF0000"/>
                </a:solidFill>
              </a:rPr>
              <a:t>100</a:t>
            </a:r>
            <a:r>
              <a:rPr lang="pt-BR" sz="1400"/>
              <a:t>) </a:t>
            </a:r>
            <a:r>
              <a:rPr lang="pt-BR" sz="1400">
                <a:solidFill>
                  <a:srgbClr val="0000FF"/>
                </a:solidFill>
              </a:rPr>
              <a:t>faca</a:t>
            </a:r>
            <a:br>
              <a:rPr lang="pt-BR" sz="1400">
                <a:solidFill>
                  <a:srgbClr val="0000FF"/>
                </a:solidFill>
              </a:rPr>
            </a:br>
            <a:r>
              <a:rPr lang="pt-BR" sz="1400">
                <a:solidFill>
                  <a:srgbClr val="0000FF"/>
                </a:solidFill>
              </a:rPr>
              <a:t>                  </a:t>
            </a:r>
            <a:r>
              <a:rPr lang="pt-BR" sz="1400"/>
              <a:t>contador &lt;- contador + </a:t>
            </a:r>
            <a:r>
              <a:rPr lang="pt-BR" sz="1400">
                <a:solidFill>
                  <a:srgbClr val="FF0000"/>
                </a:solidFill>
              </a:rPr>
              <a:t>1</a:t>
            </a:r>
            <a:br>
              <a:rPr lang="pt-BR" sz="1400"/>
            </a:br>
            <a:r>
              <a:rPr lang="pt-BR" sz="1400"/>
              <a:t>		escreva(</a:t>
            </a:r>
            <a:r>
              <a:rPr lang="pt-BR" sz="1400">
                <a:solidFill>
                  <a:srgbClr val="FF0000"/>
                </a:solidFill>
              </a:rPr>
              <a:t>“o valor do contador é ” + contador</a:t>
            </a:r>
            <a:r>
              <a:rPr lang="pt-BR" sz="1400"/>
              <a:t>)</a:t>
            </a:r>
            <a:br>
              <a:rPr lang="pt-BR" sz="1400"/>
            </a:br>
            <a:r>
              <a:rPr lang="pt-BR" sz="1400"/>
              <a:t>	</a:t>
            </a:r>
            <a:r>
              <a:rPr lang="pt-BR" sz="1400">
                <a:solidFill>
                  <a:srgbClr val="0000FF"/>
                </a:solidFill>
              </a:rPr>
              <a:t>fimenquanto</a:t>
            </a:r>
            <a:endParaRPr sz="1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 Infinito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Uma situação muito comum em programação é a criação de um laço infinito, que corresponde ao momento em que o programa entra em uma estrutura de repetição, mas a condição que controla o laço NUNCA resulta em um valor FALSO.</a:t>
            </a:r>
            <a:endParaRPr sz="1600"/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Sabendo disso, cuidado ao definir a condição de parada para que, em algum momento, essa condição seja alcançada e o laço pare. </a:t>
            </a:r>
            <a:endParaRPr sz="1600"/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 exemplo anterior, a condição de parada foi o contador ter o valor maior ou igual que 100. Caso não houvesse o incremento do valor da variável em +1 a cada repetição o valor do contador não mudaria e nunca seria maior ou igual 100, </a:t>
            </a:r>
            <a:br>
              <a:rPr lang="pt-BR" sz="1600"/>
            </a:br>
            <a:r>
              <a:rPr lang="pt-BR" sz="1600"/>
              <a:t>o que acabaria em um loop infinito.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600"/>
          </a:p>
        </p:txBody>
      </p:sp>
      <p:pic>
        <p:nvPicPr>
          <p:cNvPr id="168" name="Google Shape;168;p26" descr="1-simbolo-do-infinito-300x17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475" y="3824500"/>
            <a:ext cx="2077200" cy="12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Chico tem 1,50m e cresce 2 centímetros por ano, enquanto Juca tem 1,10m e cresce 3 centímetros por ano. Construir um algoritmo que calcule e imprima quantos anos serão necessários para que Juca seja maior que Chico.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pt-BR" dirty="0"/>
              <a:t>Escreva um algoritmo para ler 2 valores e se o segundo valor informado for ZERO, deve ser lido um novo valor, ou seja, para o segundo valor não pode ser aceito o valor zero e imprimir o resultado da divisão do primeiro valor lido pelo segundo valor lido.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Curso em Vídeo - Estruturas de Repetição 1 - Curso de Algoritmos #09 - Gustavo Guanabara &lt;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https://youtu.be/U5PnCt58Q68</a:t>
            </a: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&gt; 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Jovem Programador - Lógica de Programação com VisualG Estrutura de Repetição - Enquanto - 05 &lt;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https://youtu.be/8-JWuzb-gIE</a:t>
            </a: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&gt;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Programando do Zero - Portugol - Utilizando o Enquanto #20 &lt;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https://youtu.be/llEikUjkveU</a:t>
            </a: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&gt; 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Bóson Treinamentos - 13 - Lógica de Programação - Estruturas de Repetição (Loop) - ENQUANTO &lt;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https://youtu.be/6BLB0fBqzlg</a:t>
            </a: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&gt;  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Estrutura de repetição ENQUANTO &lt;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http://www.dicasdeprogramacao.com.br/estrutura-de-repeticao-enquanto/</a:t>
            </a:r>
            <a:r>
              <a:rPr lang="pt-BR">
                <a:solidFill>
                  <a:srgbClr val="444444"/>
                </a:solidFill>
                <a:highlight>
                  <a:srgbClr val="FFFFFF"/>
                </a:highlight>
              </a:rPr>
              <a:t>&gt;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Repetir com Interação do Usuário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Vamos a mais um estudo de caso simples: Por algum motivo precisamos criar um software que some números digitados pelo usuário e </a:t>
            </a:r>
            <a:r>
              <a:rPr lang="pt-BR" sz="1600" b="1" dirty="0"/>
              <a:t>enquanto </a:t>
            </a:r>
            <a:r>
              <a:rPr lang="pt-BR" sz="1600" dirty="0"/>
              <a:t>o usuário quiser digitar números, o programa deve ir somando todos eles. No momento que ele desejar parar de digitar, o programa deve imprimir na tela a soma de todos os números.</a:t>
            </a:r>
            <a:endParaRPr sz="1600" dirty="0"/>
          </a:p>
          <a:p>
            <a:pPr marL="457200" lvl="0" indent="-330200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 dirty="0"/>
              <a:t>Primeiro, pensamos em criar um ENQUANTO, para sempre pedir para o usuário ir digitando os números para serem somados:</a:t>
            </a:r>
            <a:br>
              <a:rPr lang="pt-BR" sz="1600" dirty="0"/>
            </a:br>
            <a:br>
              <a:rPr lang="pt-BR" sz="1400" dirty="0">
                <a:solidFill>
                  <a:srgbClr val="0000FF"/>
                </a:solidFill>
              </a:rPr>
            </a:br>
            <a:r>
              <a:rPr lang="pt-BR" sz="1400" dirty="0">
                <a:solidFill>
                  <a:srgbClr val="0000FF"/>
                </a:solidFill>
              </a:rPr>
              <a:t>	enquanto </a:t>
            </a:r>
            <a:r>
              <a:rPr lang="pt-BR" sz="1400" dirty="0"/>
              <a:t>(</a:t>
            </a:r>
            <a:r>
              <a:rPr lang="pt-BR" sz="1400" i="1" dirty="0"/>
              <a:t>&lt;usuário quiser&gt;</a:t>
            </a:r>
            <a:r>
              <a:rPr lang="pt-BR" sz="1400" dirty="0"/>
              <a:t>) </a:t>
            </a:r>
            <a:r>
              <a:rPr lang="pt-BR" sz="1400" dirty="0">
                <a:solidFill>
                  <a:srgbClr val="0000FF"/>
                </a:solidFill>
              </a:rPr>
              <a:t>faca</a:t>
            </a:r>
            <a:br>
              <a:rPr lang="pt-BR" sz="1400" dirty="0"/>
            </a:br>
            <a:r>
              <a:rPr lang="pt-BR" sz="1400" dirty="0"/>
              <a:t>		escreva(</a:t>
            </a:r>
            <a:r>
              <a:rPr lang="pt-BR" sz="1400" dirty="0">
                <a:solidFill>
                  <a:srgbClr val="FF0000"/>
                </a:solidFill>
              </a:rPr>
              <a:t>“Digite um número para ser somado: ”</a:t>
            </a:r>
            <a:r>
              <a:rPr lang="pt-BR" sz="1400" dirty="0"/>
              <a:t>)</a:t>
            </a:r>
            <a:br>
              <a:rPr lang="pt-BR" sz="1400" dirty="0"/>
            </a:br>
            <a:r>
              <a:rPr lang="pt-BR" sz="1400" dirty="0"/>
              <a:t>		leia(numero)</a:t>
            </a:r>
            <a:br>
              <a:rPr lang="pt-BR" sz="1400" dirty="0"/>
            </a:br>
            <a:r>
              <a:rPr lang="pt-BR" sz="1400" dirty="0"/>
              <a:t>		soma &lt;- soma + numero</a:t>
            </a:r>
            <a:br>
              <a:rPr lang="pt-BR" sz="1400" dirty="0"/>
            </a:br>
            <a:r>
              <a:rPr lang="pt-BR" sz="1400" dirty="0"/>
              <a:t>	</a:t>
            </a:r>
            <a:r>
              <a:rPr lang="pt-BR" sz="1400" dirty="0" err="1">
                <a:solidFill>
                  <a:srgbClr val="0000FF"/>
                </a:solidFill>
              </a:rPr>
              <a:t>fimenquanto</a:t>
            </a:r>
            <a:br>
              <a:rPr lang="pt-BR" sz="1400" dirty="0"/>
            </a:b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Repetir com Interação do Usuário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Observando o código anterior, vemos que usamos duas variáveis, uma para receber o número do usuário (numero: inteiro) e outra para incrementar a soma dos números (soma: inteiro), então subentendemos que essas variáveis já foram declaradas.</a:t>
            </a:r>
            <a:endParaRPr sz="1400"/>
          </a:p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Então, o código anterior vai sempre pedir para o usuário um número e esse número vai sendo somado a variável soma. </a:t>
            </a:r>
            <a:endParaRPr sz="1400"/>
          </a:p>
          <a:p>
            <a:pPr marL="457200" lvl="0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Só falta a condição de parada, que, como descrito antes, seria até o usuário desejar parar de digitar, para isso podemos simplesmente perguntar pra ele se ele quer continuar digitando ou não.</a:t>
            </a:r>
            <a:endParaRPr sz="1400"/>
          </a:p>
          <a:p>
            <a:pPr marL="0" lvl="0" indent="45720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0000FF"/>
                </a:solidFill>
              </a:rPr>
              <a:t>enquanto </a:t>
            </a:r>
            <a:r>
              <a:rPr lang="pt-BR" sz="1400"/>
              <a:t>(resposta = </a:t>
            </a:r>
            <a:r>
              <a:rPr lang="pt-BR" sz="1400">
                <a:solidFill>
                  <a:srgbClr val="FF0000"/>
                </a:solidFill>
              </a:rPr>
              <a:t>“S”</a:t>
            </a:r>
            <a:r>
              <a:rPr lang="pt-BR" sz="1400"/>
              <a:t>) </a:t>
            </a:r>
            <a:r>
              <a:rPr lang="pt-BR" sz="1400">
                <a:solidFill>
                  <a:srgbClr val="0000FF"/>
                </a:solidFill>
              </a:rPr>
              <a:t>faca</a:t>
            </a:r>
            <a:br>
              <a:rPr lang="pt-BR" sz="1400"/>
            </a:br>
            <a:r>
              <a:rPr lang="pt-BR" sz="1400"/>
              <a:t>		escreva(</a:t>
            </a:r>
            <a:r>
              <a:rPr lang="pt-BR" sz="1400">
                <a:solidFill>
                  <a:srgbClr val="FF0000"/>
                </a:solidFill>
              </a:rPr>
              <a:t>“Digite um número para ser somado: ”</a:t>
            </a:r>
            <a:r>
              <a:rPr lang="pt-BR" sz="1400"/>
              <a:t>)</a:t>
            </a:r>
            <a:br>
              <a:rPr lang="pt-BR" sz="1400"/>
            </a:br>
            <a:r>
              <a:rPr lang="pt-BR" sz="1400"/>
              <a:t>		leia(numero)</a:t>
            </a:r>
            <a:br>
              <a:rPr lang="pt-BR" sz="1400"/>
            </a:br>
            <a:r>
              <a:rPr lang="pt-BR" sz="1400"/>
              <a:t>		soma &lt;- soma + numero</a:t>
            </a:r>
            <a:br>
              <a:rPr lang="pt-BR" sz="1400"/>
            </a:br>
            <a:r>
              <a:rPr lang="pt-BR" sz="1400"/>
              <a:t>		escreva(</a:t>
            </a:r>
            <a:r>
              <a:rPr lang="pt-BR" sz="1400">
                <a:solidFill>
                  <a:srgbClr val="FF0000"/>
                </a:solidFill>
              </a:rPr>
              <a:t>“Deseja continuar digitando? [S/N] ”</a:t>
            </a:r>
            <a:r>
              <a:rPr lang="pt-BR" sz="1400"/>
              <a:t>)</a:t>
            </a:r>
            <a:br>
              <a:rPr lang="pt-BR" sz="1400"/>
            </a:br>
            <a:r>
              <a:rPr lang="pt-BR" sz="1400"/>
              <a:t>		leia(resposta)</a:t>
            </a:r>
            <a:br>
              <a:rPr lang="pt-BR" sz="1400"/>
            </a:br>
            <a:r>
              <a:rPr lang="pt-BR" sz="1400"/>
              <a:t>	</a:t>
            </a:r>
            <a:r>
              <a:rPr lang="pt-BR" sz="1400">
                <a:solidFill>
                  <a:srgbClr val="0000FF"/>
                </a:solidFill>
              </a:rPr>
              <a:t>fimenquanto</a:t>
            </a:r>
            <a:br>
              <a:rPr lang="pt-BR" sz="1400"/>
            </a:b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Repetir com Interação do Usuário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O que fizemos foi simplesmente criar uma variável (resposta: caractere), colocamos a condição de parada para que seja se o valor dessa variável for igual a S e no fim perguntamos se o usuário quer</a:t>
            </a:r>
            <a:br>
              <a:rPr lang="pt-BR" sz="1300"/>
            </a:br>
            <a:r>
              <a:rPr lang="pt-BR" sz="1300"/>
              <a:t>continuar, se ele digitar S a verificação vai retornar </a:t>
            </a:r>
            <a:r>
              <a:rPr lang="pt-BR" sz="1300">
                <a:solidFill>
                  <a:srgbClr val="FF0000"/>
                </a:solidFill>
              </a:rPr>
              <a:t>verdadeiro</a:t>
            </a:r>
            <a:r>
              <a:rPr lang="pt-BR" sz="1300"/>
              <a:t>, afinal o valor da resposta vai ser S, e então o loop vai continuar, caso o usuário digite qualquer outro valor o loop para.</a:t>
            </a:r>
            <a:endParaRPr sz="1300"/>
          </a:p>
          <a:p>
            <a:pPr marL="457200" lvl="0" indent="-3111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Se deixarmos o código como está no slide anterior, o loop nunca vai iniciar, pois não atribuímos nenhum valor a variável resposta, ou seja ela não é igual a S ainda, portanto a comparação não retorna </a:t>
            </a:r>
            <a:r>
              <a:rPr lang="pt-BR" sz="1300">
                <a:solidFill>
                  <a:srgbClr val="FF0000"/>
                </a:solidFill>
              </a:rPr>
              <a:t>verdadeiro </a:t>
            </a:r>
            <a:r>
              <a:rPr lang="pt-BR" sz="1300"/>
              <a:t>na verificação do </a:t>
            </a:r>
            <a:r>
              <a:rPr lang="pt-BR" sz="1300">
                <a:solidFill>
                  <a:srgbClr val="0000FF"/>
                </a:solidFill>
              </a:rPr>
              <a:t>enquanto</a:t>
            </a:r>
            <a:r>
              <a:rPr lang="pt-BR" sz="1300"/>
              <a:t>. No código abaixo, damos o valor </a:t>
            </a:r>
            <a:r>
              <a:rPr lang="pt-BR" sz="1300">
                <a:solidFill>
                  <a:srgbClr val="FF0000"/>
                </a:solidFill>
              </a:rPr>
              <a:t>“S”</a:t>
            </a:r>
            <a:r>
              <a:rPr lang="pt-BR" sz="1300"/>
              <a:t> pra ela antes do loop, para garantir que se vai entrar no loop, ao menos uma vez. </a:t>
            </a:r>
            <a:endParaRPr sz="13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666666"/>
                </a:solidFill>
              </a:rPr>
              <a:t>resposta &lt;- </a:t>
            </a:r>
            <a:r>
              <a:rPr lang="pt-BR" sz="1300">
                <a:solidFill>
                  <a:srgbClr val="FF0000"/>
                </a:solidFill>
              </a:rPr>
              <a:t>“S”</a:t>
            </a:r>
            <a:br>
              <a:rPr lang="pt-BR" sz="1300">
                <a:solidFill>
                  <a:srgbClr val="0000FF"/>
                </a:solidFill>
              </a:rPr>
            </a:br>
            <a:r>
              <a:rPr lang="pt-BR" sz="1300">
                <a:solidFill>
                  <a:srgbClr val="0000FF"/>
                </a:solidFill>
              </a:rPr>
              <a:t>	enquanto </a:t>
            </a:r>
            <a:r>
              <a:rPr lang="pt-BR" sz="1300"/>
              <a:t>(resposta = </a:t>
            </a:r>
            <a:r>
              <a:rPr lang="pt-BR" sz="1300">
                <a:solidFill>
                  <a:srgbClr val="FF0000"/>
                </a:solidFill>
              </a:rPr>
              <a:t>“S”</a:t>
            </a:r>
            <a:r>
              <a:rPr lang="pt-BR" sz="1300"/>
              <a:t>) </a:t>
            </a:r>
            <a:r>
              <a:rPr lang="pt-BR" sz="1300">
                <a:solidFill>
                  <a:srgbClr val="0000FF"/>
                </a:solidFill>
              </a:rPr>
              <a:t>faca</a:t>
            </a:r>
            <a:br>
              <a:rPr lang="pt-BR" sz="1300"/>
            </a:br>
            <a:r>
              <a:rPr lang="pt-BR" sz="1300"/>
              <a:t>		escreva(</a:t>
            </a:r>
            <a:r>
              <a:rPr lang="pt-BR" sz="1300">
                <a:solidFill>
                  <a:srgbClr val="FF0000"/>
                </a:solidFill>
              </a:rPr>
              <a:t>“Digite um número para ser somado: ”</a:t>
            </a:r>
            <a:r>
              <a:rPr lang="pt-BR" sz="1300"/>
              <a:t>)</a:t>
            </a:r>
            <a:br>
              <a:rPr lang="pt-BR" sz="1300"/>
            </a:br>
            <a:r>
              <a:rPr lang="pt-BR" sz="1300"/>
              <a:t>		leia(numero)</a:t>
            </a:r>
            <a:br>
              <a:rPr lang="pt-BR" sz="1300"/>
            </a:br>
            <a:r>
              <a:rPr lang="pt-BR" sz="1300"/>
              <a:t>		soma &lt;- soma + numero</a:t>
            </a:r>
            <a:br>
              <a:rPr lang="pt-BR" sz="1300"/>
            </a:br>
            <a:r>
              <a:rPr lang="pt-BR" sz="1300"/>
              <a:t>		escreva(</a:t>
            </a:r>
            <a:r>
              <a:rPr lang="pt-BR" sz="1300">
                <a:solidFill>
                  <a:srgbClr val="FF0000"/>
                </a:solidFill>
              </a:rPr>
              <a:t>“Deseja continuar digitando? [S/N] ”</a:t>
            </a:r>
            <a:r>
              <a:rPr lang="pt-BR" sz="1300"/>
              <a:t>)</a:t>
            </a:r>
            <a:br>
              <a:rPr lang="pt-BR" sz="1300"/>
            </a:br>
            <a:r>
              <a:rPr lang="pt-BR" sz="1300"/>
              <a:t>		leia(resposta)</a:t>
            </a:r>
            <a:br>
              <a:rPr lang="pt-BR" sz="1300"/>
            </a:br>
            <a:r>
              <a:rPr lang="pt-BR" sz="1300"/>
              <a:t>	</a:t>
            </a:r>
            <a:r>
              <a:rPr lang="pt-BR" sz="1300">
                <a:solidFill>
                  <a:srgbClr val="0000FF"/>
                </a:solidFill>
              </a:rPr>
              <a:t>fimenquanto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Vamos começar com um estudo de caso simples: Imagine que Bart Simpson tenha aprontado na escola (como sempre). Sua professora o castigou mandando-o que escreva 100 vezes a frase “Serei um bom aluno a partir de agora”; ele se deu mal nessa.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Bom, nosso objetivo seria tentar ajudar o Bart. Podemos criar um programa para imprimir essa frase 100 vezes? Parece ser algo simples.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pt-BR" sz="1400"/>
              <a:t>Como você faria? (pense um pouco)</a:t>
            </a:r>
            <a:endParaRPr sz="1400"/>
          </a:p>
        </p:txBody>
      </p:sp>
      <p:pic>
        <p:nvPicPr>
          <p:cNvPr id="73" name="Google Shape;73;p14" descr="bartsimp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75" y="2542525"/>
            <a:ext cx="2976625" cy="24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Repetir Instruções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Repetir com Interação do Usuário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 fim é só imprimir a soma dos números: </a:t>
            </a:r>
            <a:endParaRPr sz="1600"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l="3408" t="13366" r="49892" b="46372"/>
          <a:stretch/>
        </p:blipFill>
        <p:spPr>
          <a:xfrm>
            <a:off x="492400" y="1616950"/>
            <a:ext cx="704820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REPITA ATÉ...</a:t>
            </a:r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Além do ENQUANTO, existem outras duas estruturas de </a:t>
            </a:r>
            <a:br>
              <a:rPr lang="pt-BR" sz="1600" dirty="0"/>
            </a:br>
            <a:r>
              <a:rPr lang="pt-BR" sz="1600" dirty="0"/>
              <a:t>repetição em </a:t>
            </a:r>
            <a:r>
              <a:rPr lang="pt-BR" sz="1600" dirty="0" err="1"/>
              <a:t>Portugol</a:t>
            </a:r>
            <a:r>
              <a:rPr lang="pt-BR" sz="1600" dirty="0"/>
              <a:t>: REPITA-ATÉ e PARA.</a:t>
            </a:r>
            <a:endParaRPr sz="1600" dirty="0"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Podemos observar que na estrutura ENQUANTO o loop só vai acontecer se a condição for verdadeira quando for testada pela primeira vez, ou seja o escreva, a soma, o leia e outros comandos que colocarmos no bloco do enquanto só vão ser executados se a expressão testada retornar um </a:t>
            </a:r>
            <a:r>
              <a:rPr lang="pt-BR" sz="1600" dirty="0">
                <a:solidFill>
                  <a:srgbClr val="FF0000"/>
                </a:solidFill>
              </a:rPr>
              <a:t>verdadeiro</a:t>
            </a:r>
            <a:r>
              <a:rPr lang="pt-BR" sz="1600" dirty="0"/>
              <a:t>.</a:t>
            </a:r>
            <a:endParaRPr sz="1600" dirty="0"/>
          </a:p>
          <a:p>
            <a:pPr marL="457200" lvl="0" indent="-330200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 dirty="0"/>
              <a:t>O funcionamento da estrutura REPITA-ATÉ é bem parecida com a do ENQUANTO, porém a condição é testada somente depois que é executado o seu bloco de código, então os comandos são executados e depois é verificado se a expressão retorna um </a:t>
            </a:r>
            <a:r>
              <a:rPr lang="pt-BR" sz="1600" dirty="0">
                <a:solidFill>
                  <a:srgbClr val="FF0000"/>
                </a:solidFill>
              </a:rPr>
              <a:t>verdadeiro</a:t>
            </a:r>
            <a:r>
              <a:rPr lang="pt-BR" sz="1600" dirty="0"/>
              <a:t>.</a:t>
            </a:r>
            <a:endParaRPr sz="1600" dirty="0"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l="20108"/>
          <a:stretch/>
        </p:blipFill>
        <p:spPr>
          <a:xfrm>
            <a:off x="7287625" y="0"/>
            <a:ext cx="1856375" cy="21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REPITA ATÉ...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Outra diferença para o ENQUANTO é que, no </a:t>
            </a:r>
            <a:br>
              <a:rPr lang="pt-BR" dirty="0"/>
            </a:br>
            <a:r>
              <a:rPr lang="pt-BR" dirty="0"/>
              <a:t>REPITA-ATÉ, o loop vai ser executado ao </a:t>
            </a:r>
            <a:br>
              <a:rPr lang="pt-BR" dirty="0"/>
            </a:br>
            <a:r>
              <a:rPr lang="pt-BR" dirty="0"/>
              <a:t>menos uma vez, antes da condição que o</a:t>
            </a:r>
            <a:br>
              <a:rPr lang="pt-BR" dirty="0"/>
            </a:br>
            <a:r>
              <a:rPr lang="pt-BR" dirty="0"/>
              <a:t>controla ser testada, pois essa condição </a:t>
            </a:r>
            <a:br>
              <a:rPr lang="pt-BR" dirty="0"/>
            </a:br>
            <a:r>
              <a:rPr lang="pt-BR" dirty="0"/>
              <a:t>fica ao final da estrutura.</a:t>
            </a:r>
            <a:endParaRPr dirty="0"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dirty="0"/>
              <a:t>Além disso, o REPITA-ATÉ para a repetição </a:t>
            </a:r>
            <a:br>
              <a:rPr lang="pt-BR" dirty="0"/>
            </a:br>
            <a:r>
              <a:rPr lang="pt-BR" dirty="0"/>
              <a:t>se a condição de parada for verdadeira.</a:t>
            </a:r>
            <a:endParaRPr dirty="0"/>
          </a:p>
        </p:txBody>
      </p:sp>
      <p:pic>
        <p:nvPicPr>
          <p:cNvPr id="219" name="Google Shape;219;p34" descr="Sem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700" y="1017725"/>
            <a:ext cx="2963350" cy="40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REPITA ATÉ...</a:t>
            </a:r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Em outras palavras, se a expressão verificada </a:t>
            </a:r>
            <a:br>
              <a:rPr lang="pt-BR" dirty="0"/>
            </a:br>
            <a:r>
              <a:rPr lang="pt-BR" dirty="0"/>
              <a:t>resultar em um </a:t>
            </a:r>
            <a:r>
              <a:rPr lang="pt-BR" dirty="0">
                <a:solidFill>
                  <a:srgbClr val="FF0000"/>
                </a:solidFill>
              </a:rPr>
              <a:t>verdadeiro </a:t>
            </a:r>
            <a:r>
              <a:rPr lang="pt-BR" dirty="0"/>
              <a:t>a execução sai do </a:t>
            </a:r>
            <a:br>
              <a:rPr lang="pt-BR" dirty="0"/>
            </a:br>
            <a:r>
              <a:rPr lang="pt-BR" dirty="0"/>
              <a:t>loop, ao contrário do ENQUANTO, que a </a:t>
            </a:r>
            <a:br>
              <a:rPr lang="pt-BR" dirty="0"/>
            </a:br>
            <a:r>
              <a:rPr lang="pt-BR" dirty="0"/>
              <a:t>condição para continuar no loop é que </a:t>
            </a:r>
            <a:br>
              <a:rPr lang="pt-BR" dirty="0"/>
            </a:br>
            <a:r>
              <a:rPr lang="pt-BR" dirty="0"/>
              <a:t>a expressão verificada resulte em </a:t>
            </a:r>
            <a:r>
              <a:rPr lang="pt-BR" dirty="0">
                <a:solidFill>
                  <a:srgbClr val="FF0000"/>
                </a:solidFill>
              </a:rPr>
              <a:t>verdadeiro</a:t>
            </a:r>
            <a:r>
              <a:rPr lang="pt-BR" dirty="0"/>
              <a:t>.</a:t>
            </a:r>
            <a:endParaRPr dirty="0"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dirty="0"/>
              <a:t>O REPITA-ATÉ mantém o loop funcionando até</a:t>
            </a:r>
            <a:br>
              <a:rPr lang="pt-BR" dirty="0"/>
            </a:br>
            <a:r>
              <a:rPr lang="pt-BR" dirty="0"/>
              <a:t>que uma certa condição seja atendida. Então, a</a:t>
            </a:r>
            <a:br>
              <a:rPr lang="pt-BR" dirty="0"/>
            </a:br>
            <a:r>
              <a:rPr lang="pt-BR" dirty="0"/>
              <a:t>repetição para. </a:t>
            </a:r>
            <a:endParaRPr dirty="0"/>
          </a:p>
        </p:txBody>
      </p:sp>
      <p:pic>
        <p:nvPicPr>
          <p:cNvPr id="226" name="Google Shape;226;p35" descr="Sem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500" y="1017725"/>
            <a:ext cx="2963350" cy="40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REPITA-ATÉ</a:t>
            </a:r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Seu funcionamento é muito parecido com o ENQUANTO, só que todo REPITA-ATE inicia seu bloco de código, antes de testar a expressão que determina se vai ocorrer o loop:</a:t>
            </a:r>
            <a:br>
              <a:rPr lang="pt-BR" sz="1600"/>
            </a:br>
            <a:br>
              <a:rPr lang="pt-BR" sz="1600"/>
            </a:br>
            <a:r>
              <a:rPr lang="pt-BR" sz="1400">
                <a:solidFill>
                  <a:srgbClr val="0000FF"/>
                </a:solidFill>
              </a:rPr>
              <a:t>repita</a:t>
            </a:r>
            <a:br>
              <a:rPr lang="pt-BR" sz="1400"/>
            </a:br>
            <a:r>
              <a:rPr lang="pt-BR" sz="1400"/>
              <a:t>	escreva(</a:t>
            </a:r>
            <a:r>
              <a:rPr lang="pt-BR" sz="1400">
                <a:solidFill>
                  <a:srgbClr val="FF0000"/>
                </a:solidFill>
              </a:rPr>
              <a:t>“Digite um número: ”</a:t>
            </a:r>
            <a:r>
              <a:rPr lang="pt-BR" sz="1400"/>
              <a:t>) </a:t>
            </a:r>
            <a:r>
              <a:rPr lang="pt-BR" sz="1400">
                <a:solidFill>
                  <a:srgbClr val="38761D"/>
                </a:solidFill>
              </a:rPr>
              <a:t>// Pede um número</a:t>
            </a:r>
            <a:br>
              <a:rPr lang="pt-BR" sz="1400"/>
            </a:br>
            <a:r>
              <a:rPr lang="pt-BR" sz="1400"/>
              <a:t>	leia(numero) </a:t>
            </a:r>
            <a:r>
              <a:rPr lang="pt-BR" sz="1400">
                <a:solidFill>
                  <a:srgbClr val="FF0000"/>
                </a:solidFill>
              </a:rPr>
              <a:t> </a:t>
            </a:r>
            <a:r>
              <a:rPr lang="pt-BR" sz="1400">
                <a:solidFill>
                  <a:srgbClr val="38761D"/>
                </a:solidFill>
              </a:rPr>
              <a:t>// Atribui o número a variável</a:t>
            </a:r>
            <a:br>
              <a:rPr lang="pt-BR" sz="1400">
                <a:solidFill>
                  <a:srgbClr val="38761D"/>
                </a:solidFill>
              </a:rPr>
            </a:br>
            <a:r>
              <a:rPr lang="pt-BR" sz="1400">
                <a:solidFill>
                  <a:srgbClr val="FF0000"/>
                </a:solidFill>
              </a:rPr>
              <a:t>	</a:t>
            </a:r>
            <a:r>
              <a:rPr lang="pt-BR" sz="1400">
                <a:solidFill>
                  <a:srgbClr val="666666"/>
                </a:solidFill>
              </a:rPr>
              <a:t>escreval(numero)</a:t>
            </a:r>
            <a:r>
              <a:rPr lang="pt-BR" sz="1400">
                <a:solidFill>
                  <a:srgbClr val="FF0000"/>
                </a:solidFill>
              </a:rPr>
              <a:t> </a:t>
            </a:r>
            <a:r>
              <a:rPr lang="pt-BR" sz="1400">
                <a:solidFill>
                  <a:srgbClr val="38761D"/>
                </a:solidFill>
              </a:rPr>
              <a:t>// imprime o número</a:t>
            </a:r>
            <a:br>
              <a:rPr lang="pt-BR" sz="1400">
                <a:solidFill>
                  <a:srgbClr val="38761D"/>
                </a:solidFill>
              </a:rPr>
            </a:br>
            <a:r>
              <a:rPr lang="pt-BR" sz="1400">
                <a:solidFill>
                  <a:srgbClr val="0000FF"/>
                </a:solidFill>
              </a:rPr>
              <a:t>ate </a:t>
            </a:r>
            <a:r>
              <a:rPr lang="pt-BR" sz="1400">
                <a:solidFill>
                  <a:srgbClr val="666666"/>
                </a:solidFill>
              </a:rPr>
              <a:t>(numero = </a:t>
            </a:r>
            <a:r>
              <a:rPr lang="pt-BR" sz="1400">
                <a:solidFill>
                  <a:srgbClr val="FF0000"/>
                </a:solidFill>
              </a:rPr>
              <a:t>0</a:t>
            </a:r>
            <a:r>
              <a:rPr lang="pt-BR" sz="1400">
                <a:solidFill>
                  <a:srgbClr val="666666"/>
                </a:solidFill>
              </a:rPr>
              <a:t>)</a:t>
            </a:r>
            <a:br>
              <a:rPr lang="pt-BR" sz="1400">
                <a:solidFill>
                  <a:srgbClr val="666666"/>
                </a:solidFill>
              </a:rPr>
            </a:br>
            <a:endParaRPr sz="140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 sz="1400">
                <a:solidFill>
                  <a:srgbClr val="666666"/>
                </a:solidFill>
              </a:rPr>
              <a:t>No caso, a estrutura acima vai executar seu bloco de código pelo menos uma vez. Após realizar a leitura do número, será feito o teste do até. Caso a condição ainda não seja atendida,o bloco continuará se repetindo. Ou seja, é para repetir até a condição ser verdadeira.</a:t>
            </a: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666666"/>
              </a:solidFill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3392950" y="3465016"/>
            <a:ext cx="2152200" cy="48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expressão lógica a ser verificada no final do bloco</a:t>
            </a:r>
            <a:endParaRPr sz="1200"/>
          </a:p>
        </p:txBody>
      </p:sp>
      <p:sp>
        <p:nvSpPr>
          <p:cNvPr id="234" name="Google Shape;234;p36"/>
          <p:cNvSpPr txBox="1"/>
          <p:nvPr/>
        </p:nvSpPr>
        <p:spPr>
          <a:xfrm>
            <a:off x="2318500" y="1943175"/>
            <a:ext cx="1927500" cy="48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inicia o bloco de código sem verificar nada ainda</a:t>
            </a:r>
            <a:endParaRPr sz="1200"/>
          </a:p>
        </p:txBody>
      </p:sp>
      <p:cxnSp>
        <p:nvCxnSpPr>
          <p:cNvPr id="235" name="Google Shape;235;p36"/>
          <p:cNvCxnSpPr>
            <a:stCxn id="233" idx="1"/>
          </p:cNvCxnSpPr>
          <p:nvPr/>
        </p:nvCxnSpPr>
        <p:spPr>
          <a:xfrm rot="10800000">
            <a:off x="2353150" y="3633616"/>
            <a:ext cx="1039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6"/>
          <p:cNvCxnSpPr>
            <a:stCxn id="234" idx="1"/>
          </p:cNvCxnSpPr>
          <p:nvPr/>
        </p:nvCxnSpPr>
        <p:spPr>
          <a:xfrm flipH="1">
            <a:off x="1630000" y="2184075"/>
            <a:ext cx="68850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7" name="Google Shape;237;p36"/>
          <p:cNvGrpSpPr/>
          <p:nvPr/>
        </p:nvGrpSpPr>
        <p:grpSpPr>
          <a:xfrm>
            <a:off x="5609013" y="2631825"/>
            <a:ext cx="2248500" cy="596400"/>
            <a:chOff x="5420488" y="3378825"/>
            <a:chExt cx="2248500" cy="596400"/>
          </a:xfrm>
        </p:grpSpPr>
        <p:sp>
          <p:nvSpPr>
            <p:cNvPr id="238" name="Google Shape;238;p36"/>
            <p:cNvSpPr txBox="1"/>
            <p:nvPr/>
          </p:nvSpPr>
          <p:spPr>
            <a:xfrm>
              <a:off x="6327688" y="3378825"/>
              <a:ext cx="1341300" cy="4818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bloco que irá ser repetido</a:t>
              </a:r>
              <a:endParaRPr sz="1200"/>
            </a:p>
          </p:txBody>
        </p:sp>
        <p:cxnSp>
          <p:nvCxnSpPr>
            <p:cNvPr id="239" name="Google Shape;239;p36"/>
            <p:cNvCxnSpPr/>
            <p:nvPr/>
          </p:nvCxnSpPr>
          <p:spPr>
            <a:xfrm>
              <a:off x="5420625" y="3384825"/>
              <a:ext cx="3900" cy="5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6"/>
            <p:cNvCxnSpPr>
              <a:stCxn id="238" idx="1"/>
            </p:cNvCxnSpPr>
            <p:nvPr/>
          </p:nvCxnSpPr>
          <p:spPr>
            <a:xfrm rot="10800000">
              <a:off x="5420488" y="3619725"/>
              <a:ext cx="907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Estrutura do REPITA-ATÉ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Vamos ver como fica o estudo de caso do Contador usando a estrutura REPITA-ATE: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	</a:t>
            </a:r>
            <a:endParaRPr sz="1600"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l="3412" t="13165" r="49652" b="48946"/>
          <a:stretch/>
        </p:blipFill>
        <p:spPr>
          <a:xfrm>
            <a:off x="753425" y="1847100"/>
            <a:ext cx="6967850" cy="31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graphicFrame>
        <p:nvGraphicFramePr>
          <p:cNvPr id="254" name="Google Shape;254;p38"/>
          <p:cNvGraphicFramePr/>
          <p:nvPr/>
        </p:nvGraphicFramePr>
        <p:xfrm>
          <a:off x="2202825" y="1152475"/>
          <a:ext cx="4305200" cy="3433935"/>
        </p:xfrm>
        <a:graphic>
          <a:graphicData uri="http://schemas.openxmlformats.org/drawingml/2006/table">
            <a:tbl>
              <a:tblPr>
                <a:noFill/>
                <a:tableStyleId>{7B717637-92F5-4C6A-9001-D1B0AF25570C}</a:tableStyleId>
              </a:tblPr>
              <a:tblGrid>
                <a:gridCol w="43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VisuAlg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algoritmo </a:t>
                      </a:r>
                      <a:r>
                        <a:rPr lang="pt-BR" sz="1100"/>
                        <a:t>"Contador"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var</a:t>
                      </a:r>
                      <a:endParaRPr sz="11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resposta: caractere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numero, soma: inteiro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inicio</a:t>
                      </a:r>
                      <a:endParaRPr sz="11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REPITA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escreva("Digite um número para ser somado: ")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leia(numero)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soma &lt;- soma + numero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escreva("Deseja continuar digitando? [S/N]")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leia(resposta)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ATE (resposta &lt;&gt; "S")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escreva(soma)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fimalgoritmo</a:t>
                      </a:r>
                      <a:endParaRPr sz="1100" b="1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graphicFrame>
        <p:nvGraphicFramePr>
          <p:cNvPr id="261" name="Google Shape;261;p39"/>
          <p:cNvGraphicFramePr/>
          <p:nvPr/>
        </p:nvGraphicFramePr>
        <p:xfrm>
          <a:off x="2202825" y="1152475"/>
          <a:ext cx="4305200" cy="3433935"/>
        </p:xfrm>
        <a:graphic>
          <a:graphicData uri="http://schemas.openxmlformats.org/drawingml/2006/table">
            <a:tbl>
              <a:tblPr>
                <a:noFill/>
                <a:tableStyleId>{7B717637-92F5-4C6A-9001-D1B0AF25570C}</a:tableStyleId>
              </a:tblPr>
              <a:tblGrid>
                <a:gridCol w="43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Portugol Studio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/>
                        <a:t>programa</a:t>
                      </a:r>
                      <a:r>
                        <a:rPr lang="pt-BR" sz="1100"/>
                        <a:t> {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</a:t>
                      </a:r>
                      <a:r>
                        <a:rPr lang="pt-BR" sz="1100" b="1"/>
                        <a:t>funcao </a:t>
                      </a:r>
                      <a:r>
                        <a:rPr lang="pt-BR" sz="1100"/>
                        <a:t>inicio() {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cadeia resposta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inteiro numero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inteiro soma = 0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</a:t>
                      </a:r>
                      <a:r>
                        <a:rPr lang="pt-BR" sz="1100" b="1"/>
                        <a:t>faca </a:t>
                      </a:r>
                      <a:r>
                        <a:rPr lang="pt-BR" sz="1100"/>
                        <a:t>{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   escreva("Digite um número para ser somado: ")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   leia(numero)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   soma &lt;- soma + numero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   escreva("Deseja continuar digitando? [S/N]")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   leia(resposta)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   } </a:t>
                      </a:r>
                      <a:r>
                        <a:rPr lang="pt-BR" sz="1100" b="1"/>
                        <a:t>enquanto </a:t>
                      </a:r>
                      <a:r>
                        <a:rPr lang="pt-BR" sz="1100"/>
                        <a:t>(resposta == "S")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   }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/>
                        <a:t>}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00" y="2207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</a:t>
            </a:r>
            <a:endParaRPr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311700" y="928175"/>
            <a:ext cx="8520600" cy="399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dirty="0"/>
              <a:t>Escreva um algoritmo para ajudar uma empresa em uma pesquisa de qualidade sobre o sabor de seus chocolates, ele deve apresentar na tela as seguintes escolhas para o usuário: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	1 - Saboroso</a:t>
            </a:r>
            <a:br>
              <a:rPr lang="pt-BR" sz="1600" dirty="0"/>
            </a:br>
            <a:r>
              <a:rPr lang="pt-BR" sz="1600" dirty="0"/>
              <a:t>	2 - Sabor Normal</a:t>
            </a:r>
            <a:br>
              <a:rPr lang="pt-BR" sz="1600" dirty="0"/>
            </a:br>
            <a:r>
              <a:rPr lang="pt-BR" sz="1600" dirty="0"/>
              <a:t>	3 - Gosto Ruim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dirty="0"/>
              <a:t> O usuário deve digitar um número correspondente à resposta (1, 2, 3), o programa</a:t>
            </a:r>
            <a:br>
              <a:rPr lang="pt-BR" sz="1600" dirty="0"/>
            </a:br>
            <a:r>
              <a:rPr lang="pt-BR" sz="1600" dirty="0"/>
              <a:t>deve ir pedindo para o usuário respostas até que ele digite um número que não</a:t>
            </a:r>
            <a:br>
              <a:rPr lang="pt-BR" sz="1600" dirty="0"/>
            </a:br>
            <a:r>
              <a:rPr lang="pt-BR" sz="1600" dirty="0"/>
              <a:t>corresponda a nenhuma das escolhas. No fim o programa deve imprimir o número</a:t>
            </a:r>
            <a:br>
              <a:rPr lang="pt-BR" sz="1600" dirty="0"/>
            </a:br>
            <a:r>
              <a:rPr lang="pt-BR" sz="1600" dirty="0"/>
              <a:t>de respostas dada e a porcentagem de cada uma das escolhas.</a:t>
            </a:r>
            <a:endParaRPr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Curso em Vídeo - Estruturas de Repetição 2 - Curso de Algoritmos #10 - Gustavo Guanabara </a:t>
            </a:r>
            <a:r>
              <a:rPr lang="pt-BR" sz="1400"/>
              <a:t>&lt;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https://youtu.be/fP49L1i_-HU</a:t>
            </a:r>
            <a:r>
              <a:rPr lang="pt-BR" sz="1400"/>
              <a:t>&gt;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JovemProgramadorBR - Lógica de Programação com VisualG Estrutura de Repetição - Repita - 06 &lt;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https://youtu.be/cgfe08eg85o</a:t>
            </a:r>
            <a:r>
              <a:rPr lang="pt-BR" sz="1400">
                <a:solidFill>
                  <a:srgbClr val="000000"/>
                </a:solidFill>
              </a:rPr>
              <a:t>&gt;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Hildebrando Ferreira do Nascimento - Aula7 - Laço REPITA - VISUALG &lt;</a:t>
            </a:r>
            <a:r>
              <a:rPr lang="pt-BR" sz="1400" u="sng">
                <a:solidFill>
                  <a:schemeClr val="hlink"/>
                </a:solidFill>
                <a:hlinkClick r:id="rId5"/>
              </a:rPr>
              <a:t>https://youtu.be/5JdAfRat8WI</a:t>
            </a:r>
            <a:r>
              <a:rPr lang="pt-BR" sz="1400">
                <a:solidFill>
                  <a:srgbClr val="000000"/>
                </a:solidFill>
              </a:rPr>
              <a:t>&gt;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Bóson Treinamentos - 14 - Lógica de Programação - Estruturas de Repetição (Loop) - REPITA ATÉ &lt;</a:t>
            </a:r>
            <a:r>
              <a:rPr lang="pt-BR" sz="1400" u="sng">
                <a:solidFill>
                  <a:schemeClr val="hlink"/>
                </a:solidFill>
                <a:hlinkClick r:id="rId6"/>
              </a:rPr>
              <a:t>https://youtu.be/PZJmfp42k00</a:t>
            </a:r>
            <a:r>
              <a:rPr lang="pt-BR" sz="1400">
                <a:solidFill>
                  <a:srgbClr val="000000"/>
                </a:solidFill>
              </a:rPr>
              <a:t>&gt;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Evandro Júnior - Aula 9 - Estrutura de repetição Repita.. ate &lt;</a:t>
            </a:r>
            <a:r>
              <a:rPr lang="pt-BR" sz="1400" u="sng">
                <a:solidFill>
                  <a:schemeClr val="hlink"/>
                </a:solidFill>
                <a:hlinkClick r:id="rId7"/>
              </a:rPr>
              <a:t>https://youtu.be/p2a7eV3vFRw</a:t>
            </a:r>
            <a:r>
              <a:rPr lang="pt-BR" sz="1400">
                <a:solidFill>
                  <a:srgbClr val="000000"/>
                </a:solidFill>
              </a:rPr>
              <a:t>&gt;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Estrutura de repetição REPITA-ATÉ</a:t>
            </a:r>
            <a:br>
              <a:rPr lang="pt-BR" sz="1400">
                <a:solidFill>
                  <a:srgbClr val="000000"/>
                </a:solidFill>
              </a:rPr>
            </a:br>
            <a:r>
              <a:rPr lang="pt-BR" sz="1400">
                <a:solidFill>
                  <a:srgbClr val="444444"/>
                </a:solidFill>
              </a:rPr>
              <a:t>&lt;</a:t>
            </a:r>
            <a:r>
              <a:rPr lang="pt-BR" sz="1400" u="sng">
                <a:solidFill>
                  <a:schemeClr val="hlink"/>
                </a:solidFill>
                <a:hlinkClick r:id="rId8"/>
              </a:rPr>
              <a:t>http://www.dicasdeprogramacao.com.br/estrutura-de-repeticao-repita-ate/</a:t>
            </a:r>
            <a:r>
              <a:rPr lang="pt-BR" sz="1400">
                <a:solidFill>
                  <a:srgbClr val="444444"/>
                </a:solidFill>
              </a:rPr>
              <a:t>&gt;</a:t>
            </a:r>
            <a:endParaRPr sz="1400">
              <a:solidFill>
                <a:srgbClr val="44444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Comandos de Repetição</a:t>
            </a:r>
            <a:br>
              <a:rPr lang="pt-BR" sz="1400">
                <a:solidFill>
                  <a:srgbClr val="444444"/>
                </a:solidFill>
              </a:rPr>
            </a:br>
            <a:r>
              <a:rPr lang="pt-BR" sz="1400">
                <a:solidFill>
                  <a:srgbClr val="444444"/>
                </a:solidFill>
              </a:rPr>
              <a:t>&lt;</a:t>
            </a:r>
            <a:r>
              <a:rPr lang="pt-BR" sz="1400" u="sng">
                <a:solidFill>
                  <a:schemeClr val="hlink"/>
                </a:solidFill>
                <a:hlinkClick r:id="rId9"/>
              </a:rPr>
              <a:t>http://www.apoioinformatica.inf.br/produtos/item/14-comandos-de-repeticao</a:t>
            </a:r>
            <a:r>
              <a:rPr lang="pt-BR" sz="1400">
                <a:solidFill>
                  <a:srgbClr val="444444"/>
                </a:solidFill>
              </a:rPr>
              <a:t>&gt;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 início, uma solução poderia ser algo do tipo:</a:t>
            </a:r>
            <a:br>
              <a:rPr lang="pt-BR" sz="1400"/>
            </a:br>
            <a:br>
              <a:rPr lang="pt-BR" sz="1400"/>
            </a:br>
            <a:r>
              <a:rPr lang="pt-BR" sz="1400">
                <a:solidFill>
                  <a:srgbClr val="0000FF"/>
                </a:solidFill>
              </a:rPr>
              <a:t>escreva</a:t>
            </a:r>
            <a:r>
              <a:rPr lang="pt-BR" sz="1400"/>
              <a:t>(</a:t>
            </a:r>
            <a:r>
              <a:rPr lang="pt-BR" sz="1400">
                <a:solidFill>
                  <a:srgbClr val="FF0000"/>
                </a:solidFill>
              </a:rPr>
              <a:t>“Serei um bom aluno a partir de agora”</a:t>
            </a:r>
            <a:r>
              <a:rPr lang="pt-BR" sz="1400"/>
              <a:t>)</a:t>
            </a:r>
            <a:r>
              <a:rPr lang="pt-BR" sz="1400">
                <a:solidFill>
                  <a:srgbClr val="38761D"/>
                </a:solidFill>
              </a:rPr>
              <a:t> // #1</a:t>
            </a:r>
            <a:br>
              <a:rPr lang="pt-BR" sz="1400"/>
            </a:br>
            <a:r>
              <a:rPr lang="pt-BR" sz="1400">
                <a:solidFill>
                  <a:srgbClr val="0000FF"/>
                </a:solidFill>
              </a:rPr>
              <a:t>escreva</a:t>
            </a:r>
            <a:r>
              <a:rPr lang="pt-BR" sz="1400"/>
              <a:t>(</a:t>
            </a:r>
            <a:r>
              <a:rPr lang="pt-BR" sz="1400">
                <a:solidFill>
                  <a:srgbClr val="FF0000"/>
                </a:solidFill>
              </a:rPr>
              <a:t>“Serei um bom aluno a partir de agora”</a:t>
            </a:r>
            <a:r>
              <a:rPr lang="pt-BR" sz="1400"/>
              <a:t>) </a:t>
            </a:r>
            <a:r>
              <a:rPr lang="pt-BR" sz="1400">
                <a:solidFill>
                  <a:srgbClr val="38761D"/>
                </a:solidFill>
              </a:rPr>
              <a:t>// #2</a:t>
            </a:r>
            <a:br>
              <a:rPr lang="pt-BR" sz="1400"/>
            </a:br>
            <a:r>
              <a:rPr lang="pt-BR" sz="1400">
                <a:solidFill>
                  <a:srgbClr val="0000FF"/>
                </a:solidFill>
              </a:rPr>
              <a:t>escreva</a:t>
            </a:r>
            <a:r>
              <a:rPr lang="pt-BR" sz="1400"/>
              <a:t>(</a:t>
            </a:r>
            <a:r>
              <a:rPr lang="pt-BR" sz="1400">
                <a:solidFill>
                  <a:srgbClr val="FF0000"/>
                </a:solidFill>
              </a:rPr>
              <a:t>“Serei um bom aluno a partir de agora”</a:t>
            </a:r>
            <a:r>
              <a:rPr lang="pt-BR" sz="1400"/>
              <a:t>) </a:t>
            </a:r>
            <a:r>
              <a:rPr lang="pt-BR" sz="1400">
                <a:solidFill>
                  <a:srgbClr val="38761D"/>
                </a:solidFill>
              </a:rPr>
              <a:t>// #3</a:t>
            </a:r>
            <a:br>
              <a:rPr lang="pt-BR" sz="1400"/>
            </a:br>
            <a:r>
              <a:rPr lang="pt-BR" sz="1400">
                <a:solidFill>
                  <a:srgbClr val="38761D"/>
                </a:solidFill>
              </a:rPr>
              <a:t>//... e repetimos isso, até chegar em 100</a:t>
            </a:r>
            <a:endParaRPr sz="1400"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Claramente, isso seria um pouco repetitivo e daria muito </a:t>
            </a:r>
            <a:br>
              <a:rPr lang="pt-BR" sz="1400"/>
            </a:br>
            <a:r>
              <a:rPr lang="pt-BR" sz="1400"/>
              <a:t>trabalho pra gente.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Além disso, e se o Bart aprontasse de novo e a professora o </a:t>
            </a:r>
            <a:br>
              <a:rPr lang="pt-BR" sz="1400"/>
            </a:br>
            <a:r>
              <a:rPr lang="pt-BR" sz="1400"/>
              <a:t>castigasse a escrever 200 vezes ao invés de 100? O que </a:t>
            </a:r>
            <a:br>
              <a:rPr lang="pt-BR" sz="1400"/>
            </a:br>
            <a:r>
              <a:rPr lang="pt-BR" sz="1400"/>
              <a:t>faríamos? Escreveríamos linhas e linhas do comando </a:t>
            </a:r>
            <a:br>
              <a:rPr lang="pt-BR" sz="1400"/>
            </a:br>
            <a:r>
              <a:rPr lang="pt-BR" sz="1400">
                <a:solidFill>
                  <a:srgbClr val="0000FF"/>
                </a:solidFill>
              </a:rPr>
              <a:t>escreva </a:t>
            </a:r>
            <a:r>
              <a:rPr lang="pt-BR" sz="1400"/>
              <a:t>toda vez que ele aprontasse?</a:t>
            </a:r>
            <a:endParaRPr sz="1400"/>
          </a:p>
        </p:txBody>
      </p:sp>
      <p:pic>
        <p:nvPicPr>
          <p:cNvPr id="80" name="Google Shape;80;p15" descr="bartsimp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75" y="2542525"/>
            <a:ext cx="2976625" cy="24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Repetir Instruções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PARA</a:t>
            </a:r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Quando queremos implementar um loop com o número pré-definido de iterações, podemos outra opção é utilizar a estrutura de repetição: </a:t>
            </a:r>
            <a:r>
              <a:rPr lang="pt-BR" sz="1600">
                <a:solidFill>
                  <a:srgbClr val="0000FF"/>
                </a:solidFill>
              </a:rPr>
              <a:t>PARA</a:t>
            </a:r>
            <a:r>
              <a:rPr lang="pt-BR" sz="1600"/>
              <a:t>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Vamos voltar com o exemplo do algoritmo para contar até 10:</a:t>
            </a:r>
            <a:endParaRPr sz="16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contador &lt;- </a:t>
            </a:r>
            <a:r>
              <a:rPr lang="pt-BR" sz="1600">
                <a:solidFill>
                  <a:srgbClr val="FF0000"/>
                </a:solidFill>
              </a:rPr>
              <a:t>0</a:t>
            </a:r>
            <a:br>
              <a:rPr lang="pt-BR" sz="1600"/>
            </a:br>
            <a:r>
              <a:rPr lang="pt-BR" sz="1600"/>
              <a:t>	</a:t>
            </a:r>
            <a:r>
              <a:rPr lang="pt-BR" sz="1400">
                <a:solidFill>
                  <a:srgbClr val="0000FF"/>
                </a:solidFill>
              </a:rPr>
              <a:t>enquanto </a:t>
            </a:r>
            <a:r>
              <a:rPr lang="pt-BR" sz="1400"/>
              <a:t>(contador &lt; </a:t>
            </a:r>
            <a:r>
              <a:rPr lang="pt-BR" sz="1400">
                <a:solidFill>
                  <a:srgbClr val="FF0000"/>
                </a:solidFill>
              </a:rPr>
              <a:t>100</a:t>
            </a:r>
            <a:r>
              <a:rPr lang="pt-BR" sz="1400"/>
              <a:t>) </a:t>
            </a:r>
            <a:r>
              <a:rPr lang="pt-BR" sz="1400">
                <a:solidFill>
                  <a:srgbClr val="0000FF"/>
                </a:solidFill>
              </a:rPr>
              <a:t>faca</a:t>
            </a:r>
            <a:br>
              <a:rPr lang="pt-BR" sz="1400"/>
            </a:br>
            <a:r>
              <a:rPr lang="pt-BR" sz="1400"/>
              <a:t>		escreva(</a:t>
            </a:r>
            <a:r>
              <a:rPr lang="pt-BR" sz="1400">
                <a:solidFill>
                  <a:srgbClr val="FF0000"/>
                </a:solidFill>
              </a:rPr>
              <a:t>“Serei um bom aluno a partir de agora”</a:t>
            </a:r>
            <a:r>
              <a:rPr lang="pt-BR" sz="1400"/>
              <a:t>)</a:t>
            </a:r>
            <a:br>
              <a:rPr lang="pt-BR" sz="1400"/>
            </a:br>
            <a:r>
              <a:rPr lang="pt-BR" sz="1400"/>
              <a:t>		contador &lt;- contador + </a:t>
            </a:r>
            <a:r>
              <a:rPr lang="pt-BR" sz="1400">
                <a:solidFill>
                  <a:srgbClr val="FF0000"/>
                </a:solidFill>
              </a:rPr>
              <a:t>1</a:t>
            </a:r>
            <a:br>
              <a:rPr lang="pt-BR" sz="1400"/>
            </a:br>
            <a:r>
              <a:rPr lang="pt-BR" sz="1400"/>
              <a:t>	</a:t>
            </a:r>
            <a:r>
              <a:rPr lang="pt-BR" sz="1400">
                <a:solidFill>
                  <a:srgbClr val="0000FF"/>
                </a:solidFill>
              </a:rPr>
              <a:t>fimenquanto</a:t>
            </a:r>
            <a:endParaRPr sz="1400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Para utilizar o enquanto, precisamos criar uma variável ”contador” para que ela controle a condição de parada. Essa variável deve ser  incrementada a cada repetição do loop.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311700" y="2209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Estrutura PARA</a:t>
            </a:r>
            <a:endParaRPr dirty="0"/>
          </a:p>
        </p:txBody>
      </p:sp>
      <p:sp>
        <p:nvSpPr>
          <p:cNvPr id="285" name="Google Shape;285;p43"/>
          <p:cNvSpPr txBox="1">
            <a:spLocks noGrp="1"/>
          </p:cNvSpPr>
          <p:nvPr>
            <p:ph type="body" idx="1"/>
          </p:nvPr>
        </p:nvSpPr>
        <p:spPr>
          <a:xfrm>
            <a:off x="83101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O </a:t>
            </a:r>
            <a:r>
              <a:rPr lang="pt-BR" sz="1600" dirty="0">
                <a:solidFill>
                  <a:srgbClr val="0000FF"/>
                </a:solidFill>
              </a:rPr>
              <a:t>PARA </a:t>
            </a:r>
            <a:r>
              <a:rPr lang="pt-BR" sz="1600" dirty="0"/>
              <a:t>serve justamente para facilitar esse</a:t>
            </a:r>
            <a:br>
              <a:rPr lang="pt-BR" sz="1600" dirty="0"/>
            </a:br>
            <a:r>
              <a:rPr lang="pt-BR" sz="1600" dirty="0"/>
              <a:t>tipo de iteração, </a:t>
            </a:r>
            <a:endParaRPr sz="1600" dirty="0"/>
          </a:p>
          <a:p>
            <a: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 dirty="0"/>
              <a:t>Partindo do pressuposto que </a:t>
            </a:r>
            <a:br>
              <a:rPr lang="pt-BR" sz="1600" dirty="0"/>
            </a:br>
            <a:r>
              <a:rPr lang="pt-BR" sz="1600" dirty="0"/>
              <a:t>sabemos quantas vezes a estrutura tem </a:t>
            </a:r>
            <a:br>
              <a:rPr lang="pt-BR" sz="1600" dirty="0"/>
            </a:br>
            <a:r>
              <a:rPr lang="pt-BR" sz="1600" dirty="0"/>
              <a:t>que se repetir, podemos usar a </a:t>
            </a:r>
            <a:br>
              <a:rPr lang="pt-BR" sz="1600" dirty="0"/>
            </a:br>
            <a:r>
              <a:rPr lang="pt-BR" sz="1600" dirty="0"/>
              <a:t>estrutura </a:t>
            </a:r>
            <a:r>
              <a:rPr lang="pt-BR" sz="1600" dirty="0">
                <a:solidFill>
                  <a:srgbClr val="0000FF"/>
                </a:solidFill>
              </a:rPr>
              <a:t>PARA</a:t>
            </a:r>
            <a:r>
              <a:rPr lang="pt-BR" sz="1600" dirty="0"/>
              <a:t>, sem que haja a </a:t>
            </a:r>
            <a:br>
              <a:rPr lang="pt-BR" sz="1600" dirty="0"/>
            </a:br>
            <a:r>
              <a:rPr lang="pt-BR" sz="1600" dirty="0"/>
              <a:t>necessidade de inicializar ou incrementar </a:t>
            </a:r>
            <a:br>
              <a:rPr lang="pt-BR" sz="1600" dirty="0"/>
            </a:br>
            <a:r>
              <a:rPr lang="pt-BR" sz="1600" dirty="0"/>
              <a:t>um contador, pois a própria estrutura </a:t>
            </a:r>
            <a:br>
              <a:rPr lang="pt-BR" sz="1600" dirty="0"/>
            </a:br>
            <a:r>
              <a:rPr lang="pt-BR" sz="1600" dirty="0"/>
              <a:t>fará isso implicitamente e automaticamente.</a:t>
            </a:r>
            <a:endParaRPr sz="1600" dirty="0"/>
          </a:p>
          <a:p>
            <a:pPr marL="457200" lvl="0" indent="-330200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 dirty="0"/>
              <a:t>Por exemplo, em um algoritmo que realize a </a:t>
            </a:r>
            <a:br>
              <a:rPr lang="pt-BR" sz="1600" dirty="0"/>
            </a:br>
            <a:r>
              <a:rPr lang="pt-BR" sz="1600" dirty="0"/>
              <a:t>contagem dos números até 100, com a  estrutura</a:t>
            </a:r>
            <a:br>
              <a:rPr lang="pt-BR" sz="1600" dirty="0"/>
            </a:br>
            <a:r>
              <a:rPr lang="pt-BR" sz="1600" dirty="0">
                <a:solidFill>
                  <a:srgbClr val="0000FF"/>
                </a:solidFill>
              </a:rPr>
              <a:t>PARA</a:t>
            </a:r>
            <a:r>
              <a:rPr lang="pt-BR" sz="1600" dirty="0"/>
              <a:t>, não precisaríamos criar uma condição de parada, </a:t>
            </a:r>
            <a:br>
              <a:rPr lang="pt-BR" sz="1600" dirty="0"/>
            </a:br>
            <a:r>
              <a:rPr lang="pt-BR" sz="1600" dirty="0"/>
              <a:t>pois ela já existe, que é o próprio loop repetir 100 vezes.</a:t>
            </a:r>
            <a:endParaRPr sz="1600" dirty="0"/>
          </a:p>
        </p:txBody>
      </p:sp>
      <p:pic>
        <p:nvPicPr>
          <p:cNvPr id="286" name="Google Shape;286;p43" descr="Sem Títul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68" y="255725"/>
            <a:ext cx="356003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PARA</a:t>
            </a:r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estrutura do </a:t>
            </a:r>
            <a:r>
              <a:rPr lang="pt-BR" sz="1600">
                <a:solidFill>
                  <a:srgbClr val="0000FF"/>
                </a:solidFill>
              </a:rPr>
              <a:t>PARA </a:t>
            </a:r>
            <a:r>
              <a:rPr lang="pt-BR" sz="1600"/>
              <a:t>tem a seguinte sintaxe:</a:t>
            </a:r>
            <a:br>
              <a:rPr lang="pt-BR" sz="1600"/>
            </a:br>
            <a:br>
              <a:rPr lang="pt-BR" sz="1600"/>
            </a:br>
            <a:br>
              <a:rPr lang="pt-BR" sz="1600"/>
            </a:br>
            <a:br>
              <a:rPr lang="pt-BR" sz="1600"/>
            </a:br>
            <a:r>
              <a:rPr lang="pt-BR" sz="1400">
                <a:solidFill>
                  <a:srgbClr val="0000FF"/>
                </a:solidFill>
              </a:rPr>
              <a:t>para </a:t>
            </a:r>
            <a:r>
              <a:rPr lang="pt-BR" sz="1400">
                <a:solidFill>
                  <a:srgbClr val="666666"/>
                </a:solidFill>
              </a:rPr>
              <a:t>contador </a:t>
            </a:r>
            <a:r>
              <a:rPr lang="pt-BR" sz="1400">
                <a:solidFill>
                  <a:srgbClr val="0000FF"/>
                </a:solidFill>
              </a:rPr>
              <a:t>de </a:t>
            </a:r>
            <a:r>
              <a:rPr lang="pt-BR" sz="1400">
                <a:solidFill>
                  <a:srgbClr val="FF0000"/>
                </a:solidFill>
              </a:rPr>
              <a:t>1</a:t>
            </a:r>
            <a:r>
              <a:rPr lang="pt-BR" sz="1400">
                <a:solidFill>
                  <a:srgbClr val="0000FF"/>
                </a:solidFill>
              </a:rPr>
              <a:t> ate </a:t>
            </a:r>
            <a:r>
              <a:rPr lang="pt-BR" sz="1400">
                <a:solidFill>
                  <a:srgbClr val="FF0000"/>
                </a:solidFill>
              </a:rPr>
              <a:t>100 </a:t>
            </a:r>
            <a:r>
              <a:rPr lang="pt-BR" sz="1400">
                <a:solidFill>
                  <a:srgbClr val="0000FF"/>
                </a:solidFill>
              </a:rPr>
              <a:t>faca</a:t>
            </a:r>
            <a:br>
              <a:rPr lang="pt-BR" sz="1400"/>
            </a:br>
            <a:r>
              <a:rPr lang="pt-BR" sz="1400"/>
              <a:t>	escreva(</a:t>
            </a:r>
            <a:r>
              <a:rPr lang="pt-BR" sz="1400">
                <a:solidFill>
                  <a:srgbClr val="FF0000"/>
                </a:solidFill>
              </a:rPr>
              <a:t>“número ”, </a:t>
            </a:r>
            <a:r>
              <a:rPr lang="pt-BR" sz="1400">
                <a:solidFill>
                  <a:srgbClr val="666666"/>
                </a:solidFill>
              </a:rPr>
              <a:t>contador</a:t>
            </a:r>
            <a:r>
              <a:rPr lang="pt-BR" sz="1400"/>
              <a:t>) </a:t>
            </a:r>
            <a:r>
              <a:rPr lang="pt-BR" sz="1400">
                <a:solidFill>
                  <a:srgbClr val="38761D"/>
                </a:solidFill>
              </a:rPr>
              <a:t>// imprime o número</a:t>
            </a:r>
            <a:br>
              <a:rPr lang="pt-BR" sz="1400">
                <a:solidFill>
                  <a:srgbClr val="38761D"/>
                </a:solidFill>
              </a:rPr>
            </a:br>
            <a:r>
              <a:rPr lang="pt-BR" sz="1400">
                <a:solidFill>
                  <a:srgbClr val="0000FF"/>
                </a:solidFill>
              </a:rPr>
              <a:t>fimpara</a:t>
            </a:r>
            <a:br>
              <a:rPr lang="pt-BR" sz="1400">
                <a:solidFill>
                  <a:srgbClr val="666666"/>
                </a:solidFill>
              </a:rPr>
            </a:br>
            <a:br>
              <a:rPr lang="pt-BR" sz="1400">
                <a:solidFill>
                  <a:srgbClr val="666666"/>
                </a:solidFill>
              </a:rPr>
            </a:br>
            <a:endParaRPr sz="1400">
              <a:solidFill>
                <a:srgbClr val="666666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 sz="1400">
                <a:solidFill>
                  <a:srgbClr val="666666"/>
                </a:solidFill>
              </a:rPr>
              <a:t>Basicamente, podemos ler a estrutura acima como: repita o bloco de código de 1 até 100 (i.e., 100 vezes). Em cada repetição, a variável contador é incrementada em + 1, mudando, assim, o valor que estará sendo impresso</a:t>
            </a:r>
            <a:endParaRPr sz="1400">
              <a:solidFill>
                <a:srgbClr val="666666"/>
              </a:solidFill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Char char="●"/>
            </a:pPr>
            <a:r>
              <a:rPr lang="pt-BR" sz="1400">
                <a:solidFill>
                  <a:srgbClr val="666666"/>
                </a:solidFill>
              </a:rPr>
              <a:t>O interessante é que não precisamos implementar nenhum codificar explicitamente o incremento do contador, pois isso é feito automaticamente, quando usamos essa estrutura.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2455200" y="3073525"/>
            <a:ext cx="1503900" cy="2913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fim do bloco PARA</a:t>
            </a:r>
            <a:endParaRPr sz="1200"/>
          </a:p>
        </p:txBody>
      </p:sp>
      <p:sp>
        <p:nvSpPr>
          <p:cNvPr id="294" name="Google Shape;294;p44"/>
          <p:cNvSpPr txBox="1"/>
          <p:nvPr/>
        </p:nvSpPr>
        <p:spPr>
          <a:xfrm>
            <a:off x="2780425" y="1748325"/>
            <a:ext cx="1927500" cy="373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valor inicial do contador</a:t>
            </a:r>
            <a:endParaRPr sz="1200"/>
          </a:p>
        </p:txBody>
      </p:sp>
      <p:cxnSp>
        <p:nvCxnSpPr>
          <p:cNvPr id="295" name="Google Shape;295;p44"/>
          <p:cNvCxnSpPr>
            <a:stCxn id="293" idx="1"/>
          </p:cNvCxnSpPr>
          <p:nvPr/>
        </p:nvCxnSpPr>
        <p:spPr>
          <a:xfrm rot="10800000">
            <a:off x="1706400" y="3115675"/>
            <a:ext cx="748800" cy="10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44"/>
          <p:cNvCxnSpPr>
            <a:stCxn id="294" idx="1"/>
          </p:cNvCxnSpPr>
          <p:nvPr/>
        </p:nvCxnSpPr>
        <p:spPr>
          <a:xfrm flipH="1">
            <a:off x="2405125" y="1935075"/>
            <a:ext cx="375300" cy="5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44"/>
          <p:cNvSpPr txBox="1"/>
          <p:nvPr/>
        </p:nvSpPr>
        <p:spPr>
          <a:xfrm>
            <a:off x="800750" y="1710075"/>
            <a:ext cx="1387500" cy="450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contador que vai ser incrementado</a:t>
            </a:r>
            <a:endParaRPr sz="1200"/>
          </a:p>
        </p:txBody>
      </p:sp>
      <p:sp>
        <p:nvSpPr>
          <p:cNvPr id="298" name="Google Shape;298;p44"/>
          <p:cNvSpPr txBox="1"/>
          <p:nvPr/>
        </p:nvSpPr>
        <p:spPr>
          <a:xfrm>
            <a:off x="5177600" y="1970175"/>
            <a:ext cx="1720800" cy="450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até quanto o contador será incrementado</a:t>
            </a:r>
            <a:endParaRPr sz="1200"/>
          </a:p>
        </p:txBody>
      </p:sp>
      <p:sp>
        <p:nvSpPr>
          <p:cNvPr id="299" name="Google Shape;299;p44"/>
          <p:cNvSpPr txBox="1"/>
          <p:nvPr/>
        </p:nvSpPr>
        <p:spPr>
          <a:xfrm>
            <a:off x="6175238" y="2633875"/>
            <a:ext cx="1341300" cy="48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bloco que irá ser repetido</a:t>
            </a:r>
            <a:endParaRPr sz="1200"/>
          </a:p>
        </p:txBody>
      </p:sp>
      <p:cxnSp>
        <p:nvCxnSpPr>
          <p:cNvPr id="300" name="Google Shape;300;p44"/>
          <p:cNvCxnSpPr>
            <a:stCxn id="297" idx="2"/>
          </p:cNvCxnSpPr>
          <p:nvPr/>
        </p:nvCxnSpPr>
        <p:spPr>
          <a:xfrm>
            <a:off x="1494500" y="2160075"/>
            <a:ext cx="79500" cy="3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4"/>
          <p:cNvCxnSpPr>
            <a:stCxn id="298" idx="1"/>
          </p:cNvCxnSpPr>
          <p:nvPr/>
        </p:nvCxnSpPr>
        <p:spPr>
          <a:xfrm flipH="1">
            <a:off x="3152000" y="2195175"/>
            <a:ext cx="20256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44"/>
          <p:cNvCxnSpPr>
            <a:stCxn id="299" idx="1"/>
          </p:cNvCxnSpPr>
          <p:nvPr/>
        </p:nvCxnSpPr>
        <p:spPr>
          <a:xfrm flipH="1">
            <a:off x="5332238" y="2874775"/>
            <a:ext cx="8430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Tabuada</a:t>
            </a:r>
            <a:endParaRPr/>
          </a:p>
        </p:txBody>
      </p:sp>
      <p:sp>
        <p:nvSpPr>
          <p:cNvPr id="308" name="Google Shape;308;p45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877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Para entender melhor, vamos construir, passo-a-passo, um algoritmo simples de Tabuada: onde o usuário digita um número e o programa deve imprimir esse número multiplicado por números de 1 a 10.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/>
              <a:t>1. Primeiro, vamos declarar as variáveis. Serão três: uma vai ser o contador, a outra</a:t>
            </a:r>
            <a:br>
              <a:rPr lang="pt-BR" sz="1600" dirty="0"/>
            </a:br>
            <a:r>
              <a:rPr lang="pt-BR" sz="1600" dirty="0"/>
              <a:t>    que vai representar o número que o usuário vai digitar e, por ultimo, uma que vai</a:t>
            </a:r>
            <a:br>
              <a:rPr lang="pt-BR" sz="1600" dirty="0"/>
            </a:br>
            <a:r>
              <a:rPr lang="pt-BR" sz="1600" dirty="0"/>
              <a:t>    ser o resultado da multiplicação em cada repetição do loop.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dirty="0"/>
              <a:t>	</a:t>
            </a:r>
            <a:r>
              <a:rPr lang="pt-BR" sz="1400" u="sng" dirty="0">
                <a:solidFill>
                  <a:srgbClr val="0000FF"/>
                </a:solidFill>
              </a:rPr>
              <a:t>var</a:t>
            </a:r>
            <a:br>
              <a:rPr lang="pt-BR" sz="1400" dirty="0"/>
            </a:br>
            <a:r>
              <a:rPr lang="pt-BR" sz="1400" dirty="0"/>
              <a:t>	   numero, contador: </a:t>
            </a:r>
            <a:r>
              <a:rPr lang="pt-BR" sz="1400" u="sng" dirty="0">
                <a:solidFill>
                  <a:srgbClr val="85200C"/>
                </a:solidFill>
              </a:rPr>
              <a:t>inteiro</a:t>
            </a:r>
            <a:br>
              <a:rPr lang="pt-BR" sz="1400" dirty="0">
                <a:solidFill>
                  <a:srgbClr val="85200C"/>
                </a:solidFill>
              </a:rPr>
            </a:br>
            <a:r>
              <a:rPr lang="pt-BR" sz="1400" dirty="0">
                <a:solidFill>
                  <a:srgbClr val="85200C"/>
                </a:solidFill>
              </a:rPr>
              <a:t>	   </a:t>
            </a:r>
            <a:r>
              <a:rPr lang="pt-BR" sz="1400" dirty="0" err="1">
                <a:solidFill>
                  <a:srgbClr val="666666"/>
                </a:solidFill>
              </a:rPr>
              <a:t>mult</a:t>
            </a:r>
            <a:r>
              <a:rPr lang="pt-BR" sz="1400" dirty="0">
                <a:solidFill>
                  <a:srgbClr val="666666"/>
                </a:solidFill>
              </a:rPr>
              <a:t>: </a:t>
            </a:r>
            <a:r>
              <a:rPr lang="pt-BR" sz="1400" dirty="0">
                <a:solidFill>
                  <a:srgbClr val="85200C"/>
                </a:solidFill>
              </a:rPr>
              <a:t>real</a:t>
            </a:r>
            <a:br>
              <a:rPr lang="pt-BR" sz="1400" dirty="0">
                <a:solidFill>
                  <a:srgbClr val="85200C"/>
                </a:solidFill>
              </a:rPr>
            </a:br>
            <a:r>
              <a:rPr lang="pt-BR" sz="1400" dirty="0">
                <a:solidFill>
                  <a:srgbClr val="85200C"/>
                </a:solidFill>
              </a:rPr>
              <a:t>                   </a:t>
            </a:r>
            <a:r>
              <a:rPr lang="pt-BR" sz="1400" u="sng" dirty="0">
                <a:solidFill>
                  <a:srgbClr val="0000FF"/>
                </a:solidFill>
              </a:rPr>
              <a:t>inicio</a:t>
            </a:r>
            <a:br>
              <a:rPr lang="pt-BR" sz="1400" u="sng" dirty="0">
                <a:solidFill>
                  <a:srgbClr val="0000FF"/>
                </a:solidFill>
              </a:rPr>
            </a:br>
            <a:r>
              <a:rPr lang="pt-BR" sz="1400" dirty="0">
                <a:solidFill>
                  <a:srgbClr val="0000FF"/>
                </a:solidFill>
              </a:rPr>
              <a:t>	</a:t>
            </a:r>
            <a:r>
              <a:rPr lang="pt-BR" sz="1400" dirty="0">
                <a:solidFill>
                  <a:srgbClr val="666666"/>
                </a:solidFill>
              </a:rPr>
              <a:t>…....</a:t>
            </a:r>
            <a:endParaRPr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Tabuada</a:t>
            </a:r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744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2. Em seguida, pedimos para o usuário digitar um número cuja tabuada iremos</a:t>
            </a:r>
            <a:br>
              <a:rPr lang="pt-BR" sz="1400" dirty="0"/>
            </a:br>
            <a:r>
              <a:rPr lang="pt-BR" sz="1400" dirty="0"/>
              <a:t>    apresentar:</a:t>
            </a:r>
            <a:endParaRPr sz="1400" dirty="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u="sng" dirty="0">
                <a:solidFill>
                  <a:srgbClr val="0000FF"/>
                </a:solidFill>
              </a:rPr>
              <a:t>inicio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olidFill>
                  <a:srgbClr val="0000FF"/>
                </a:solidFill>
              </a:rPr>
              <a:t>escreva</a:t>
            </a:r>
            <a:r>
              <a:rPr lang="pt-BR" sz="1200" dirty="0"/>
              <a:t>(</a:t>
            </a:r>
            <a:r>
              <a:rPr lang="pt-BR" sz="1200" dirty="0">
                <a:solidFill>
                  <a:srgbClr val="FF0000"/>
                </a:solidFill>
              </a:rPr>
              <a:t>“Digite o número para calcular o tabuada: ”</a:t>
            </a:r>
            <a:r>
              <a:rPr lang="pt-BR" sz="1200" dirty="0"/>
              <a:t>)</a:t>
            </a:r>
            <a:br>
              <a:rPr lang="pt-BR" sz="1200" dirty="0"/>
            </a:br>
            <a:r>
              <a:rPr lang="pt-BR" sz="1200" dirty="0"/>
              <a:t>	</a:t>
            </a:r>
            <a:r>
              <a:rPr lang="pt-BR" sz="1200" dirty="0">
                <a:solidFill>
                  <a:srgbClr val="0000FF"/>
                </a:solidFill>
              </a:rPr>
              <a:t>leia</a:t>
            </a:r>
            <a:r>
              <a:rPr lang="pt-BR" sz="1200" dirty="0"/>
              <a:t>(numero)</a:t>
            </a:r>
            <a:br>
              <a:rPr lang="pt-BR" sz="1200" u="sng" dirty="0">
                <a:solidFill>
                  <a:srgbClr val="0000FF"/>
                </a:solidFill>
              </a:rPr>
            </a:br>
            <a:r>
              <a:rPr lang="pt-BR" sz="1200" dirty="0">
                <a:solidFill>
                  <a:srgbClr val="0000FF"/>
                </a:solidFill>
              </a:rPr>
              <a:t>	</a:t>
            </a:r>
            <a:r>
              <a:rPr lang="pt-BR" sz="1200" dirty="0">
                <a:solidFill>
                  <a:srgbClr val="666666"/>
                </a:solidFill>
              </a:rPr>
              <a:t>…....</a:t>
            </a:r>
            <a:endParaRPr sz="1200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666666"/>
                </a:solidFill>
              </a:rPr>
              <a:t>3. Organizamos a estrutura do PARA usando a variável contador que vai iniciar com o</a:t>
            </a:r>
            <a:br>
              <a:rPr lang="pt-BR" sz="1400" dirty="0">
                <a:solidFill>
                  <a:srgbClr val="666666"/>
                </a:solidFill>
              </a:rPr>
            </a:br>
            <a:r>
              <a:rPr lang="pt-BR" sz="1400" dirty="0">
                <a:solidFill>
                  <a:srgbClr val="666666"/>
                </a:solidFill>
              </a:rPr>
              <a:t>valor 1 e vai ser incrementada até 10, ou seja o bloco de código vai repetir de 1 até</a:t>
            </a:r>
            <a:br>
              <a:rPr lang="pt-BR" sz="1400" dirty="0">
                <a:solidFill>
                  <a:srgbClr val="666666"/>
                </a:solidFill>
              </a:rPr>
            </a:br>
            <a:r>
              <a:rPr lang="pt-BR" sz="1400" dirty="0">
                <a:solidFill>
                  <a:srgbClr val="666666"/>
                </a:solidFill>
              </a:rPr>
              <a:t>10 (dez vezes):</a:t>
            </a:r>
            <a:endParaRPr sz="1400" dirty="0">
              <a:solidFill>
                <a:srgbClr val="666666"/>
              </a:solidFill>
            </a:endParaRPr>
          </a:p>
          <a:p>
            <a:pPr marL="0" lvl="0" indent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rgbClr val="0000FF"/>
                </a:solidFill>
              </a:rPr>
              <a:t>para </a:t>
            </a:r>
            <a:r>
              <a:rPr lang="pt-BR" sz="1200" dirty="0">
                <a:solidFill>
                  <a:srgbClr val="666666"/>
                </a:solidFill>
              </a:rPr>
              <a:t>contador </a:t>
            </a:r>
            <a:r>
              <a:rPr lang="pt-BR" sz="1200" dirty="0">
                <a:solidFill>
                  <a:srgbClr val="0000FF"/>
                </a:solidFill>
              </a:rPr>
              <a:t>de </a:t>
            </a:r>
            <a:r>
              <a:rPr lang="pt-BR" sz="1200" dirty="0">
                <a:solidFill>
                  <a:srgbClr val="FF0000"/>
                </a:solidFill>
              </a:rPr>
              <a:t>1</a:t>
            </a:r>
            <a:r>
              <a:rPr lang="pt-BR" sz="1200" dirty="0">
                <a:solidFill>
                  <a:srgbClr val="666666"/>
                </a:solidFill>
              </a:rPr>
              <a:t> </a:t>
            </a:r>
            <a:r>
              <a:rPr lang="pt-BR" sz="1200" dirty="0">
                <a:solidFill>
                  <a:srgbClr val="0000FF"/>
                </a:solidFill>
              </a:rPr>
              <a:t>ate </a:t>
            </a:r>
            <a:r>
              <a:rPr lang="pt-BR" sz="1200" dirty="0">
                <a:solidFill>
                  <a:srgbClr val="FF0000"/>
                </a:solidFill>
              </a:rPr>
              <a:t>10 </a:t>
            </a:r>
            <a:r>
              <a:rPr lang="pt-BR" sz="1200" dirty="0">
                <a:solidFill>
                  <a:srgbClr val="0000FF"/>
                </a:solidFill>
              </a:rPr>
              <a:t>faca</a:t>
            </a:r>
            <a:br>
              <a:rPr lang="pt-BR" sz="1200" dirty="0">
                <a:solidFill>
                  <a:srgbClr val="0000FF"/>
                </a:solidFill>
              </a:rPr>
            </a:br>
            <a:r>
              <a:rPr lang="pt-BR" sz="1200" dirty="0">
                <a:solidFill>
                  <a:srgbClr val="0000FF"/>
                </a:solidFill>
              </a:rPr>
              <a:t>	</a:t>
            </a:r>
            <a:r>
              <a:rPr lang="pt-BR" sz="1200" dirty="0">
                <a:solidFill>
                  <a:srgbClr val="666666"/>
                </a:solidFill>
              </a:rPr>
              <a:t>…....</a:t>
            </a:r>
            <a:endParaRPr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Tabuada</a:t>
            </a:r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311700" y="961524"/>
            <a:ext cx="8520600" cy="408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4. Realizamos a multiplicação usando a variável contador, ou seja, em cada repetição</a:t>
            </a:r>
            <a:br>
              <a:rPr lang="pt-BR" sz="1600" dirty="0"/>
            </a:br>
            <a:r>
              <a:rPr lang="pt-BR" sz="1600" dirty="0"/>
              <a:t>    a variável </a:t>
            </a:r>
            <a:r>
              <a:rPr lang="pt-BR" sz="1600" dirty="0" err="1"/>
              <a:t>mult</a:t>
            </a:r>
            <a:r>
              <a:rPr lang="pt-BR" sz="1600" dirty="0"/>
              <a:t> vai receber o valor da multiplicação da variável numero com</a:t>
            </a:r>
            <a:br>
              <a:rPr lang="pt-BR" sz="1600" dirty="0"/>
            </a:br>
            <a:r>
              <a:rPr lang="pt-BR" sz="1600" dirty="0"/>
              <a:t>    o contador (esse que vai ter o valor sempre incrementado em +1).</a:t>
            </a:r>
            <a:endParaRPr sz="1600" dirty="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solidFill>
                  <a:srgbClr val="0000FF"/>
                </a:solidFill>
              </a:rPr>
              <a:t>para </a:t>
            </a:r>
            <a:r>
              <a:rPr lang="pt-BR" sz="1400" dirty="0">
                <a:solidFill>
                  <a:srgbClr val="666666"/>
                </a:solidFill>
              </a:rPr>
              <a:t>contador </a:t>
            </a:r>
            <a:r>
              <a:rPr lang="pt-BR" sz="1400" dirty="0">
                <a:solidFill>
                  <a:srgbClr val="0000FF"/>
                </a:solidFill>
              </a:rPr>
              <a:t>de </a:t>
            </a:r>
            <a:r>
              <a:rPr lang="pt-BR" sz="1400" dirty="0">
                <a:solidFill>
                  <a:srgbClr val="FF0000"/>
                </a:solidFill>
              </a:rPr>
              <a:t>1</a:t>
            </a:r>
            <a:r>
              <a:rPr lang="pt-BR" sz="1400" dirty="0">
                <a:solidFill>
                  <a:srgbClr val="666666"/>
                </a:solidFill>
              </a:rPr>
              <a:t> </a:t>
            </a:r>
            <a:r>
              <a:rPr lang="pt-BR" sz="1400" dirty="0">
                <a:solidFill>
                  <a:srgbClr val="0000FF"/>
                </a:solidFill>
              </a:rPr>
              <a:t>ate </a:t>
            </a:r>
            <a:r>
              <a:rPr lang="pt-BR" sz="1400" dirty="0">
                <a:solidFill>
                  <a:srgbClr val="FF0000"/>
                </a:solidFill>
              </a:rPr>
              <a:t>10 </a:t>
            </a:r>
            <a:r>
              <a:rPr lang="pt-BR" sz="1400" dirty="0">
                <a:solidFill>
                  <a:srgbClr val="0000FF"/>
                </a:solidFill>
              </a:rPr>
              <a:t>faca</a:t>
            </a:r>
            <a:br>
              <a:rPr lang="pt-BR" sz="1400" dirty="0">
                <a:solidFill>
                  <a:srgbClr val="0000FF"/>
                </a:solidFill>
              </a:rPr>
            </a:br>
            <a:r>
              <a:rPr lang="pt-BR" sz="1400" dirty="0">
                <a:solidFill>
                  <a:srgbClr val="0000FF"/>
                </a:solidFill>
              </a:rPr>
              <a:t>	</a:t>
            </a:r>
            <a:r>
              <a:rPr lang="pt-BR" sz="1400" dirty="0" err="1">
                <a:solidFill>
                  <a:srgbClr val="666666"/>
                </a:solidFill>
              </a:rPr>
              <a:t>mult</a:t>
            </a:r>
            <a:r>
              <a:rPr lang="pt-BR" sz="1400" dirty="0">
                <a:solidFill>
                  <a:srgbClr val="666666"/>
                </a:solidFill>
              </a:rPr>
              <a:t> &lt;- numero * contador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66666"/>
                </a:solidFill>
              </a:rPr>
              <a:t>5. Por último, imprimimos na tela de o resultado da multiplicação com uma</a:t>
            </a:r>
            <a:br>
              <a:rPr lang="pt-BR" sz="1600" dirty="0">
                <a:solidFill>
                  <a:srgbClr val="666666"/>
                </a:solidFill>
              </a:rPr>
            </a:br>
            <a:r>
              <a:rPr lang="pt-BR" sz="1600" dirty="0">
                <a:solidFill>
                  <a:srgbClr val="666666"/>
                </a:solidFill>
              </a:rPr>
              <a:t>    formatação que seja mais legível, já que se trata de uma tabuada, e fechamos a</a:t>
            </a:r>
            <a:br>
              <a:rPr lang="pt-BR" sz="1600" dirty="0">
                <a:solidFill>
                  <a:srgbClr val="666666"/>
                </a:solidFill>
              </a:rPr>
            </a:br>
            <a:r>
              <a:rPr lang="pt-BR" sz="1600" dirty="0">
                <a:solidFill>
                  <a:srgbClr val="666666"/>
                </a:solidFill>
              </a:rPr>
              <a:t>    estrutura com a palavra reservada </a:t>
            </a:r>
            <a:r>
              <a:rPr lang="pt-BR" sz="1600" dirty="0">
                <a:solidFill>
                  <a:srgbClr val="0000FF"/>
                </a:solidFill>
              </a:rPr>
              <a:t>FIMPARA</a:t>
            </a:r>
            <a:r>
              <a:rPr lang="pt-BR" sz="1600" dirty="0">
                <a:solidFill>
                  <a:srgbClr val="666666"/>
                </a:solidFill>
              </a:rPr>
              <a:t>.</a:t>
            </a:r>
            <a:endParaRPr sz="1600" dirty="0">
              <a:solidFill>
                <a:srgbClr val="666666"/>
              </a:solidFill>
            </a:endParaRPr>
          </a:p>
          <a:p>
            <a:pPr marL="457200" lvl="0" indent="457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solidFill>
                  <a:srgbClr val="0000FF"/>
                </a:solidFill>
              </a:rPr>
              <a:t>para </a:t>
            </a:r>
            <a:r>
              <a:rPr lang="pt-BR" sz="1400" dirty="0">
                <a:solidFill>
                  <a:srgbClr val="666666"/>
                </a:solidFill>
              </a:rPr>
              <a:t>contador </a:t>
            </a:r>
            <a:r>
              <a:rPr lang="pt-BR" sz="1400" dirty="0">
                <a:solidFill>
                  <a:srgbClr val="0000FF"/>
                </a:solidFill>
              </a:rPr>
              <a:t>de </a:t>
            </a:r>
            <a:r>
              <a:rPr lang="pt-BR" sz="1400" dirty="0">
                <a:solidFill>
                  <a:srgbClr val="FF0000"/>
                </a:solidFill>
              </a:rPr>
              <a:t>1</a:t>
            </a:r>
            <a:r>
              <a:rPr lang="pt-BR" sz="1400" dirty="0">
                <a:solidFill>
                  <a:srgbClr val="666666"/>
                </a:solidFill>
              </a:rPr>
              <a:t> </a:t>
            </a:r>
            <a:r>
              <a:rPr lang="pt-BR" sz="1400" dirty="0">
                <a:solidFill>
                  <a:srgbClr val="0000FF"/>
                </a:solidFill>
              </a:rPr>
              <a:t>ate </a:t>
            </a:r>
            <a:r>
              <a:rPr lang="pt-BR" sz="1400" dirty="0">
                <a:solidFill>
                  <a:srgbClr val="FF0000"/>
                </a:solidFill>
              </a:rPr>
              <a:t>10 </a:t>
            </a:r>
            <a:r>
              <a:rPr lang="pt-BR" sz="1400" dirty="0">
                <a:solidFill>
                  <a:srgbClr val="0000FF"/>
                </a:solidFill>
              </a:rPr>
              <a:t>faca</a:t>
            </a:r>
            <a:br>
              <a:rPr lang="pt-BR" sz="1400" dirty="0">
                <a:solidFill>
                  <a:srgbClr val="0000FF"/>
                </a:solidFill>
              </a:rPr>
            </a:br>
            <a:r>
              <a:rPr lang="pt-BR" sz="1400" dirty="0">
                <a:solidFill>
                  <a:srgbClr val="0000FF"/>
                </a:solidFill>
              </a:rPr>
              <a:t>		</a:t>
            </a:r>
            <a:r>
              <a:rPr lang="pt-BR" sz="1400" dirty="0" err="1">
                <a:solidFill>
                  <a:srgbClr val="666666"/>
                </a:solidFill>
              </a:rPr>
              <a:t>mult</a:t>
            </a:r>
            <a:r>
              <a:rPr lang="pt-BR" sz="1400" dirty="0">
                <a:solidFill>
                  <a:srgbClr val="666666"/>
                </a:solidFill>
              </a:rPr>
              <a:t> &lt;- numero * contador</a:t>
            </a:r>
            <a:br>
              <a:rPr lang="pt-BR" sz="1400" dirty="0">
                <a:solidFill>
                  <a:srgbClr val="666666"/>
                </a:solidFill>
              </a:rPr>
            </a:br>
            <a:r>
              <a:rPr lang="pt-BR" sz="1400" dirty="0">
                <a:solidFill>
                  <a:srgbClr val="666666"/>
                </a:solidFill>
              </a:rPr>
              <a:t>		</a:t>
            </a:r>
            <a:r>
              <a:rPr lang="pt-BR" sz="1400" dirty="0">
                <a:solidFill>
                  <a:srgbClr val="0000FF"/>
                </a:solidFill>
              </a:rPr>
              <a:t>escreva</a:t>
            </a:r>
            <a:r>
              <a:rPr lang="pt-BR" sz="1400" dirty="0">
                <a:solidFill>
                  <a:srgbClr val="666666"/>
                </a:solidFill>
              </a:rPr>
              <a:t>(numero, </a:t>
            </a:r>
            <a:r>
              <a:rPr lang="pt-BR" sz="1400" dirty="0">
                <a:solidFill>
                  <a:srgbClr val="FF0000"/>
                </a:solidFill>
              </a:rPr>
              <a:t>" X "</a:t>
            </a:r>
            <a:r>
              <a:rPr lang="pt-BR" sz="1400" dirty="0">
                <a:solidFill>
                  <a:srgbClr val="666666"/>
                </a:solidFill>
              </a:rPr>
              <a:t>, contador, </a:t>
            </a:r>
            <a:r>
              <a:rPr lang="pt-BR" sz="1400" dirty="0">
                <a:solidFill>
                  <a:srgbClr val="FF0000"/>
                </a:solidFill>
              </a:rPr>
              <a:t>" = "</a:t>
            </a:r>
            <a:r>
              <a:rPr lang="pt-BR" sz="1400" dirty="0">
                <a:solidFill>
                  <a:srgbClr val="666666"/>
                </a:solidFill>
              </a:rPr>
              <a:t>, </a:t>
            </a:r>
            <a:r>
              <a:rPr lang="pt-BR" sz="1400" dirty="0" err="1">
                <a:solidFill>
                  <a:srgbClr val="666666"/>
                </a:solidFill>
              </a:rPr>
              <a:t>mult</a:t>
            </a:r>
            <a:r>
              <a:rPr lang="pt-BR" sz="1400" dirty="0">
                <a:solidFill>
                  <a:srgbClr val="666666"/>
                </a:solidFill>
              </a:rPr>
              <a:t>)</a:t>
            </a:r>
            <a:br>
              <a:rPr lang="pt-BR" sz="1400" dirty="0">
                <a:solidFill>
                  <a:srgbClr val="666666"/>
                </a:solidFill>
              </a:rPr>
            </a:br>
            <a:r>
              <a:rPr lang="pt-BR" sz="1400" dirty="0">
                <a:solidFill>
                  <a:srgbClr val="666666"/>
                </a:solidFill>
              </a:rPr>
              <a:t>	</a:t>
            </a:r>
            <a:r>
              <a:rPr lang="pt-BR" sz="1400" dirty="0" err="1">
                <a:solidFill>
                  <a:srgbClr val="0000FF"/>
                </a:solidFill>
              </a:rPr>
              <a:t>fimpara</a:t>
            </a:r>
            <a:br>
              <a:rPr lang="pt-BR" sz="1400" dirty="0">
                <a:solidFill>
                  <a:srgbClr val="666666"/>
                </a:solidFill>
              </a:rPr>
            </a:br>
            <a:r>
              <a:rPr lang="pt-BR" sz="1400" u="sng" dirty="0" err="1">
                <a:solidFill>
                  <a:srgbClr val="0000FF"/>
                </a:solidFill>
              </a:rPr>
              <a:t>fimalgoritmo</a:t>
            </a:r>
            <a:endParaRPr sz="1400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Tabuada</a:t>
            </a:r>
            <a:endParaRPr/>
          </a:p>
        </p:txBody>
      </p:sp>
      <p:sp>
        <p:nvSpPr>
          <p:cNvPr id="326" name="Google Shape;326;p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Ao executar, o programa vai pedir ao usuário um número e vai imprimir algo como:</a:t>
            </a:r>
            <a:endParaRPr sz="16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	2 x 1 = 2</a:t>
            </a:r>
            <a:br>
              <a:rPr lang="pt-BR" sz="1600">
                <a:solidFill>
                  <a:srgbClr val="666666"/>
                </a:solidFill>
              </a:rPr>
            </a:br>
            <a:r>
              <a:rPr lang="pt-BR" sz="1600">
                <a:solidFill>
                  <a:srgbClr val="666666"/>
                </a:solidFill>
              </a:rPr>
              <a:t>	2 x 2 = 4</a:t>
            </a:r>
            <a:br>
              <a:rPr lang="pt-BR" sz="1600">
                <a:solidFill>
                  <a:srgbClr val="666666"/>
                </a:solidFill>
              </a:rPr>
            </a:br>
            <a:r>
              <a:rPr lang="pt-BR" sz="1600">
                <a:solidFill>
                  <a:srgbClr val="666666"/>
                </a:solidFill>
              </a:rPr>
              <a:t>	2 x 3 = 6</a:t>
            </a:r>
            <a:br>
              <a:rPr lang="pt-BR" sz="1600">
                <a:solidFill>
                  <a:srgbClr val="666666"/>
                </a:solidFill>
              </a:rPr>
            </a:br>
            <a:r>
              <a:rPr lang="pt-BR" sz="1600">
                <a:solidFill>
                  <a:srgbClr val="666666"/>
                </a:solidFill>
              </a:rPr>
              <a:t>	   …</a:t>
            </a:r>
            <a:br>
              <a:rPr lang="pt-BR" sz="1600">
                <a:solidFill>
                  <a:srgbClr val="666666"/>
                </a:solidFill>
              </a:rPr>
            </a:br>
            <a:r>
              <a:rPr lang="pt-BR" sz="1600">
                <a:solidFill>
                  <a:srgbClr val="666666"/>
                </a:solidFill>
              </a:rPr>
              <a:t>	2 x 10 = 20</a:t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327" name="Google Shape;3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500" y="1760350"/>
            <a:ext cx="3098548" cy="30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333" name="Google Shape;333;p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graphicFrame>
        <p:nvGraphicFramePr>
          <p:cNvPr id="334" name="Google Shape;334;p49"/>
          <p:cNvGraphicFramePr/>
          <p:nvPr/>
        </p:nvGraphicFramePr>
        <p:xfrm>
          <a:off x="2202825" y="1152475"/>
          <a:ext cx="4305200" cy="3433935"/>
        </p:xfrm>
        <a:graphic>
          <a:graphicData uri="http://schemas.openxmlformats.org/drawingml/2006/table">
            <a:tbl>
              <a:tblPr>
                <a:noFill/>
                <a:tableStyleId>{7B717637-92F5-4C6A-9001-D1B0AF25570C}</a:tableStyleId>
              </a:tblPr>
              <a:tblGrid>
                <a:gridCol w="43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</a:rPr>
                        <a:t>VisuAlg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algoritmo </a:t>
                      </a:r>
                      <a:r>
                        <a:rPr lang="pt-BR" sz="1100"/>
                        <a:t>"Contador"</a:t>
                      </a:r>
                      <a:endParaRPr sz="11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 u="sng"/>
                        <a:t>var</a:t>
                      </a:r>
                      <a:br>
                        <a:rPr lang="pt-BR" sz="1100">
                          <a:solidFill>
                            <a:schemeClr val="dk2"/>
                          </a:solidFill>
                        </a:rPr>
                      </a:br>
                      <a:r>
                        <a:rPr lang="pt-BR" sz="1100">
                          <a:solidFill>
                            <a:schemeClr val="dk2"/>
                          </a:solidFill>
                        </a:rPr>
                        <a:t>   </a:t>
                      </a:r>
                      <a:r>
                        <a:rPr lang="pt-BR" sz="1100"/>
                        <a:t>numero, contador: </a:t>
                      </a:r>
                      <a:r>
                        <a:rPr lang="pt-BR" sz="1100" u="sng"/>
                        <a:t>inteiro</a:t>
                      </a:r>
                      <a:br>
                        <a:rPr lang="pt-BR" sz="1100" u="sng"/>
                      </a:br>
                      <a:r>
                        <a:rPr lang="pt-BR" sz="1100"/>
                        <a:t>   mult: </a:t>
                      </a:r>
                      <a:r>
                        <a:rPr lang="pt-BR" sz="1100" u="sng"/>
                        <a:t>real</a:t>
                      </a:r>
                      <a:br>
                        <a:rPr lang="pt-BR" sz="1100" u="sng"/>
                      </a:br>
                      <a:r>
                        <a:rPr lang="pt-BR" sz="1100"/>
                        <a:t>   i</a:t>
                      </a:r>
                      <a:r>
                        <a:rPr lang="pt-BR" sz="1100" u="sng"/>
                        <a:t>nicio</a:t>
                      </a:r>
                      <a:br>
                        <a:rPr lang="pt-BR" sz="1100"/>
                      </a:br>
                      <a:r>
                        <a:rPr lang="pt-BR" sz="1100" b="1" u="sng"/>
                        <a:t>inicio</a:t>
                      </a:r>
                      <a:br>
                        <a:rPr lang="pt-BR" sz="1100"/>
                      </a:br>
                      <a:r>
                        <a:rPr lang="pt-BR" sz="1100"/>
                        <a:t>   escreva(“Digite o para calcular o tabuada: ”)</a:t>
                      </a:r>
                      <a:br>
                        <a:rPr lang="pt-BR" sz="1100"/>
                      </a:br>
                      <a:r>
                        <a:rPr lang="pt-BR" sz="1100"/>
                        <a:t>   leia(numero)</a:t>
                      </a:r>
                      <a:br>
                        <a:rPr lang="pt-BR" sz="1100"/>
                      </a:br>
                      <a:br>
                        <a:rPr lang="pt-BR" sz="1100"/>
                      </a:br>
                      <a:r>
                        <a:rPr lang="pt-BR" sz="1100"/>
                        <a:t>   PARA contador DE 1 ATE 10 FACA</a:t>
                      </a:r>
                      <a:br>
                        <a:rPr lang="pt-BR" sz="1100"/>
                      </a:br>
                      <a:r>
                        <a:rPr lang="pt-BR" sz="1100"/>
                        <a:t>      mult &lt;- numero * contador</a:t>
                      </a:r>
                      <a:br>
                        <a:rPr lang="pt-BR" sz="1100"/>
                      </a:br>
                      <a:r>
                        <a:rPr lang="pt-BR" sz="1100"/>
                        <a:t>      escreval(numero, " X ", contador, " = ", mult)</a:t>
                      </a:r>
                      <a:br>
                        <a:rPr lang="pt-BR" sz="1100"/>
                      </a:br>
                      <a:r>
                        <a:rPr lang="pt-BR" sz="1100"/>
                        <a:t>   FIMPARA</a:t>
                      </a:r>
                      <a:br>
                        <a:rPr lang="pt-BR" u="sng">
                          <a:solidFill>
                            <a:srgbClr val="0000FF"/>
                          </a:solidFill>
                        </a:rPr>
                      </a:br>
                      <a:r>
                        <a:rPr lang="pt-BR" sz="1100" b="1" u="sng"/>
                        <a:t>fimalgoritmo</a:t>
                      </a:r>
                      <a:endParaRPr sz="1100" b="1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340" name="Google Shape;340;p5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graphicFrame>
        <p:nvGraphicFramePr>
          <p:cNvPr id="341" name="Google Shape;341;p50"/>
          <p:cNvGraphicFramePr/>
          <p:nvPr/>
        </p:nvGraphicFramePr>
        <p:xfrm>
          <a:off x="2202825" y="1152475"/>
          <a:ext cx="5106250" cy="3433935"/>
        </p:xfrm>
        <a:graphic>
          <a:graphicData uri="http://schemas.openxmlformats.org/drawingml/2006/table">
            <a:tbl>
              <a:tblPr>
                <a:noFill/>
                <a:tableStyleId>{7B717637-92F5-4C6A-9001-D1B0AF25570C}</a:tableStyleId>
              </a:tblPr>
              <a:tblGrid>
                <a:gridCol w="51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Portugol Studio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00" b="1"/>
                        <a:t>programa </a:t>
                      </a:r>
                      <a:r>
                        <a:rPr lang="pt-BR" sz="1100"/>
                        <a:t>{</a:t>
                      </a:r>
                      <a:br>
                        <a:rPr lang="pt-BR" sz="1100"/>
                      </a:br>
                      <a:br>
                        <a:rPr lang="pt-BR" sz="1100"/>
                      </a:br>
                      <a:r>
                        <a:rPr lang="pt-BR" sz="1100"/>
                        <a:t>   </a:t>
                      </a:r>
                      <a:r>
                        <a:rPr lang="pt-BR" sz="1100" b="1"/>
                        <a:t>funcao </a:t>
                      </a:r>
                      <a:r>
                        <a:rPr lang="pt-BR" sz="1100"/>
                        <a:t>inicio() {</a:t>
                      </a:r>
                      <a:br>
                        <a:rPr lang="pt-BR" sz="1100"/>
                      </a:br>
                      <a:r>
                        <a:rPr lang="pt-BR" sz="1100"/>
                        <a:t>      </a:t>
                      </a:r>
                      <a:r>
                        <a:rPr lang="pt-BR" sz="1100" b="1"/>
                        <a:t>inteiro </a:t>
                      </a:r>
                      <a:r>
                        <a:rPr lang="pt-BR" sz="1100"/>
                        <a:t>numero, resultado, contador</a:t>
                      </a:r>
                      <a:br>
                        <a:rPr lang="pt-BR" sz="1100"/>
                      </a:br>
                      <a:r>
                        <a:rPr lang="pt-BR" sz="1100"/>
                        <a:t>      </a:t>
                      </a:r>
                      <a:br>
                        <a:rPr lang="pt-BR" sz="1100"/>
                      </a:br>
                      <a:r>
                        <a:rPr lang="pt-BR" sz="1100"/>
                        <a:t>      escreva("Digite o para calcular o tabuada: ")</a:t>
                      </a:r>
                      <a:br>
                        <a:rPr lang="pt-BR" sz="1100"/>
                      </a:br>
                      <a:r>
                        <a:rPr lang="pt-BR" sz="1100"/>
                        <a:t>      leia(numero)</a:t>
                      </a:r>
                      <a:br>
                        <a:rPr lang="pt-BR" sz="1100"/>
                      </a:br>
                      <a:br>
                        <a:rPr lang="pt-BR" sz="1100"/>
                      </a:br>
                      <a:r>
                        <a:rPr lang="pt-BR" sz="1100"/>
                        <a:t>      </a:t>
                      </a:r>
                      <a:r>
                        <a:rPr lang="pt-BR" sz="1100" b="1"/>
                        <a:t>para </a:t>
                      </a:r>
                      <a:r>
                        <a:rPr lang="pt-BR" sz="1100"/>
                        <a:t>(contador = 1; contador &lt;= 10; contador++) {</a:t>
                      </a:r>
                      <a:br>
                        <a:rPr lang="pt-BR" sz="1100"/>
                      </a:br>
                      <a:r>
                        <a:rPr lang="pt-BR" sz="1100"/>
                        <a:t>         resultado = numero * contador </a:t>
                      </a:r>
                      <a:br>
                        <a:rPr lang="pt-BR" sz="1100"/>
                      </a:br>
                      <a:r>
                        <a:rPr lang="pt-BR" sz="1100"/>
                        <a:t>         escreva (numero, " X ", contador, " = ", resultado , "\n")</a:t>
                      </a:r>
                      <a:br>
                        <a:rPr lang="pt-BR" sz="1100"/>
                      </a:br>
                      <a:r>
                        <a:rPr lang="pt-BR" sz="1100"/>
                        <a:t>      }</a:t>
                      </a:r>
                      <a:br>
                        <a:rPr lang="pt-BR" sz="1100"/>
                      </a:br>
                      <a:r>
                        <a:rPr lang="pt-BR" sz="1100"/>
                        <a:t>   }</a:t>
                      </a:r>
                      <a:br>
                        <a:rPr lang="pt-BR" sz="1100"/>
                      </a:br>
                      <a:r>
                        <a:rPr lang="pt-BR" sz="1100"/>
                        <a:t>}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47" name="Google Shape;347;p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Escreva um algoritmo para imprimir os números de 1 (inclusive) a 10 (inclusive) em ordem decrescente.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 Escreva um algoritmo para imprimir os 10 primeiros números inteiros maiores que 100.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 descr="Sem Títul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038" y="797198"/>
            <a:ext cx="353089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8979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Repetir Instruções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88067" y="776548"/>
            <a:ext cx="5596807" cy="4277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dirty="0"/>
              <a:t>Será que seria possível fazer algo para que o comando </a:t>
            </a:r>
            <a:br>
              <a:rPr lang="pt-BR" sz="1400" dirty="0"/>
            </a:br>
            <a:r>
              <a:rPr lang="pt-BR" sz="1400" dirty="0">
                <a:solidFill>
                  <a:srgbClr val="0000FF"/>
                </a:solidFill>
              </a:rPr>
              <a:t>escreva </a:t>
            </a:r>
            <a:r>
              <a:rPr lang="pt-BR" sz="1400" dirty="0"/>
              <a:t>seja repetido várias vezes? No caso, </a:t>
            </a:r>
            <a:r>
              <a:rPr lang="pt-BR" sz="1400" dirty="0">
                <a:solidFill>
                  <a:srgbClr val="666666"/>
                </a:solidFill>
              </a:rPr>
              <a:t>enquanto </a:t>
            </a:r>
            <a:br>
              <a:rPr lang="pt-BR" sz="1400" dirty="0">
                <a:solidFill>
                  <a:srgbClr val="666666"/>
                </a:solidFill>
              </a:rPr>
            </a:br>
            <a:r>
              <a:rPr lang="pt-BR" sz="1400" dirty="0"/>
              <a:t>o programa não imprimisse a frase “Serei um bom </a:t>
            </a:r>
            <a:br>
              <a:rPr lang="pt-BR" sz="1400" dirty="0"/>
            </a:br>
            <a:r>
              <a:rPr lang="pt-BR" sz="1400" dirty="0"/>
              <a:t>aluno a partir de agora” 100 vezes, o comando </a:t>
            </a:r>
            <a:r>
              <a:rPr lang="pt-BR" sz="1400" dirty="0">
                <a:solidFill>
                  <a:srgbClr val="0000FF"/>
                </a:solidFill>
              </a:rPr>
              <a:t>escreva</a:t>
            </a:r>
            <a:r>
              <a:rPr lang="pt-BR" sz="1400" dirty="0"/>
              <a:t> </a:t>
            </a:r>
            <a:br>
              <a:rPr lang="pt-BR" sz="1400" dirty="0"/>
            </a:br>
            <a:r>
              <a:rPr lang="pt-BR" sz="1400" dirty="0"/>
              <a:t>continuaria a ser executado.</a:t>
            </a:r>
            <a:endParaRPr sz="1400" dirty="0"/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 dirty="0"/>
              <a:t>A estrutura de repetição </a:t>
            </a:r>
            <a:r>
              <a:rPr lang="pt-BR" sz="1400" dirty="0">
                <a:solidFill>
                  <a:srgbClr val="0000FF"/>
                </a:solidFill>
              </a:rPr>
              <a:t>ENQUANTO </a:t>
            </a:r>
            <a:r>
              <a:rPr lang="pt-BR" sz="1400" dirty="0"/>
              <a:t>serve, para fazer </a:t>
            </a:r>
            <a:br>
              <a:rPr lang="pt-BR" sz="1400" dirty="0"/>
            </a:br>
            <a:r>
              <a:rPr lang="pt-BR" sz="1400" dirty="0"/>
              <a:t>isso. Ela define que, enquanto uma certa condição (que deve </a:t>
            </a:r>
            <a:br>
              <a:rPr lang="pt-BR" sz="1400" dirty="0"/>
            </a:br>
            <a:r>
              <a:rPr lang="pt-BR" sz="1400" dirty="0"/>
              <a:t>ser uma expressão lógica) for verdadeira,  um determinado</a:t>
            </a:r>
            <a:br>
              <a:rPr lang="pt-BR" sz="1400" dirty="0"/>
            </a:br>
            <a:r>
              <a:rPr lang="pt-BR" sz="1400" dirty="0"/>
              <a:t>conjunto de instruções deve continuar a ser executado.</a:t>
            </a:r>
            <a:endParaRPr sz="1400" dirty="0"/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 dirty="0"/>
              <a:t>Por exemplo: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400" dirty="0"/>
              <a:t>	</a:t>
            </a:r>
            <a:r>
              <a:rPr lang="pt-BR" sz="1400" dirty="0">
                <a:solidFill>
                  <a:srgbClr val="38761D"/>
                </a:solidFill>
              </a:rPr>
              <a:t>// Enquanto (Bart não terminar de escrever) faça ele </a:t>
            </a:r>
            <a:br>
              <a:rPr lang="pt-BR" sz="1400" dirty="0">
                <a:solidFill>
                  <a:srgbClr val="38761D"/>
                </a:solidFill>
              </a:rPr>
            </a:br>
            <a:r>
              <a:rPr lang="pt-BR" sz="1400" dirty="0">
                <a:solidFill>
                  <a:srgbClr val="38761D"/>
                </a:solidFill>
              </a:rPr>
              <a:t>	// escrever até terminar</a:t>
            </a:r>
            <a:br>
              <a:rPr lang="pt-BR" sz="1400" dirty="0"/>
            </a:br>
            <a:r>
              <a:rPr lang="pt-BR" sz="1400" dirty="0"/>
              <a:t>	</a:t>
            </a:r>
            <a:r>
              <a:rPr lang="pt-BR" sz="1400" dirty="0">
                <a:solidFill>
                  <a:srgbClr val="0000FF"/>
                </a:solidFill>
              </a:rPr>
              <a:t>enquanto </a:t>
            </a:r>
            <a:r>
              <a:rPr lang="pt-BR" sz="1400" dirty="0"/>
              <a:t>(&lt;</a:t>
            </a:r>
            <a:r>
              <a:rPr lang="pt-BR" sz="1400" dirty="0" err="1"/>
              <a:t>condicao</a:t>
            </a:r>
            <a:r>
              <a:rPr lang="pt-BR" sz="1400" dirty="0"/>
              <a:t>&gt;) </a:t>
            </a:r>
            <a:r>
              <a:rPr lang="pt-BR" sz="1400" dirty="0">
                <a:solidFill>
                  <a:srgbClr val="0000FF"/>
                </a:solidFill>
              </a:rPr>
              <a:t>faca</a:t>
            </a:r>
            <a:br>
              <a:rPr lang="pt-BR" sz="1400" dirty="0"/>
            </a:br>
            <a:r>
              <a:rPr lang="pt-BR" sz="1400" dirty="0"/>
              <a:t>	// Instruções </a:t>
            </a:r>
            <a:endParaRPr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  <p:sp>
        <p:nvSpPr>
          <p:cNvPr id="353" name="Google Shape;353;p5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highlight>
                  <a:srgbClr val="FFFFFF"/>
                </a:highlight>
              </a:rPr>
              <a:t>Curso em Vídeo - Estruturas de Repetição 3 - Curso de Algoritmos #11 - Gustavo Guanabara &lt;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https://www.youtube.com/watch?v=WJQz20i7CyI</a:t>
            </a:r>
            <a:r>
              <a:rPr lang="pt-BR">
                <a:highlight>
                  <a:srgbClr val="FFFFFF"/>
                </a:highlight>
              </a:rPr>
              <a:t>&gt; 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JovemProgramadorBR - Lógica de Programação com VisualG - Estrutura de Repetição - Para - 04 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https://www.youtube.com/watch?v=lQjGDLSRUDo</a:t>
            </a:r>
            <a:r>
              <a:rPr lang="pt-BR"/>
              <a:t>&gt;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de repetição PARA &lt;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http://www.dicasdeprogramacao.com.br/estrutura-de-repeticao-para/</a:t>
            </a:r>
            <a:r>
              <a:rPr lang="pt-BR"/>
              <a:t>&gt;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 Salva - Me Salva! ALP08 - Algoritmos com Iteração - comando "for" &lt;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https://www.youtube.com/watch?v=YEee8TattRo</a:t>
            </a:r>
            <a:r>
              <a:rPr lang="pt-BR"/>
              <a:t>&gt;   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Tuto Studio - Visualg Aula 15 - LOOP PARA - &lt;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https://youtu.be/gUWhyLsNMDc</a:t>
            </a:r>
            <a:r>
              <a:rPr lang="pt-BR"/>
              <a:t>&gt;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ENQUANTO - 1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Seu funcionamento é tão simples quanto o SE-ENTAO, só que as instruções dentro do seu bloco de código serão repetidas várias vezes, formando o que chamamos de “loop” (laço) enquanto a expressão testada continuar resultando em </a:t>
            </a:r>
            <a:r>
              <a:rPr lang="pt-BR" sz="1600" dirty="0">
                <a:solidFill>
                  <a:srgbClr val="FF0000"/>
                </a:solidFill>
              </a:rPr>
              <a:t>verdadeiro</a:t>
            </a:r>
            <a:r>
              <a:rPr lang="pt-BR" sz="1600" dirty="0"/>
              <a:t>.</a:t>
            </a:r>
            <a:endParaRPr sz="1600" dirty="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	contador &lt;- </a:t>
            </a:r>
            <a:r>
              <a:rPr lang="pt-BR" sz="1600" dirty="0">
                <a:solidFill>
                  <a:srgbClr val="FF0000"/>
                </a:solidFill>
              </a:rPr>
              <a:t>0</a:t>
            </a:r>
            <a:br>
              <a:rPr lang="pt-BR" sz="1600" dirty="0"/>
            </a:br>
            <a:r>
              <a:rPr lang="pt-BR" sz="1600" dirty="0"/>
              <a:t>	</a:t>
            </a:r>
            <a:r>
              <a:rPr lang="pt-BR" sz="1400" dirty="0">
                <a:solidFill>
                  <a:srgbClr val="0000FF"/>
                </a:solidFill>
              </a:rPr>
              <a:t>enquanto </a:t>
            </a:r>
            <a:r>
              <a:rPr lang="pt-BR" sz="1400" dirty="0"/>
              <a:t>(contador &lt; </a:t>
            </a:r>
            <a:r>
              <a:rPr lang="pt-BR" sz="1400" dirty="0">
                <a:solidFill>
                  <a:srgbClr val="FF0000"/>
                </a:solidFill>
              </a:rPr>
              <a:t>100</a:t>
            </a:r>
            <a:r>
              <a:rPr lang="pt-BR" sz="1400" dirty="0"/>
              <a:t>) </a:t>
            </a:r>
            <a:r>
              <a:rPr lang="pt-BR" sz="1400" dirty="0">
                <a:solidFill>
                  <a:srgbClr val="0000FF"/>
                </a:solidFill>
              </a:rPr>
              <a:t>faca</a:t>
            </a:r>
            <a:br>
              <a:rPr lang="pt-BR" sz="1400" dirty="0"/>
            </a:br>
            <a:r>
              <a:rPr lang="pt-BR" sz="1400" dirty="0"/>
              <a:t>		escreva(</a:t>
            </a:r>
            <a:r>
              <a:rPr lang="pt-BR" sz="1400" dirty="0">
                <a:solidFill>
                  <a:srgbClr val="FF0000"/>
                </a:solidFill>
              </a:rPr>
              <a:t>“Serei um bom aluno a partir de agora”</a:t>
            </a:r>
            <a:r>
              <a:rPr lang="pt-BR" sz="1400" dirty="0"/>
              <a:t>)</a:t>
            </a:r>
            <a:br>
              <a:rPr lang="pt-BR" sz="1400" dirty="0"/>
            </a:br>
            <a:r>
              <a:rPr lang="pt-BR" sz="1400" dirty="0"/>
              <a:t>		contador &lt;- contador + </a:t>
            </a:r>
            <a:r>
              <a:rPr lang="pt-BR" sz="1400" dirty="0">
                <a:solidFill>
                  <a:srgbClr val="FF0000"/>
                </a:solidFill>
              </a:rPr>
              <a:t>1</a:t>
            </a:r>
            <a:br>
              <a:rPr lang="pt-BR" sz="1400" dirty="0"/>
            </a:br>
            <a:r>
              <a:rPr lang="pt-BR" sz="1400" dirty="0"/>
              <a:t>	</a:t>
            </a:r>
            <a:r>
              <a:rPr lang="pt-BR" sz="1400" dirty="0" err="1">
                <a:solidFill>
                  <a:srgbClr val="0000FF"/>
                </a:solidFill>
              </a:rPr>
              <a:t>fimenquanto</a:t>
            </a:r>
            <a:endParaRPr sz="1400" dirty="0">
              <a:solidFill>
                <a:srgbClr val="0000FF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983550" y="2320650"/>
            <a:ext cx="1590000" cy="48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variável que contará o número de vezes</a:t>
            </a:r>
            <a:endParaRPr sz="1200"/>
          </a:p>
        </p:txBody>
      </p:sp>
      <p:sp>
        <p:nvSpPr>
          <p:cNvPr id="96" name="Google Shape;96;p17"/>
          <p:cNvSpPr txBox="1"/>
          <p:nvPr/>
        </p:nvSpPr>
        <p:spPr>
          <a:xfrm>
            <a:off x="2872363" y="2313906"/>
            <a:ext cx="1341300" cy="48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expressão lógica a ser testada</a:t>
            </a:r>
            <a:endParaRPr sz="1200"/>
          </a:p>
        </p:txBody>
      </p:sp>
      <p:sp>
        <p:nvSpPr>
          <p:cNvPr id="97" name="Google Shape;97;p17"/>
          <p:cNvSpPr txBox="1"/>
          <p:nvPr/>
        </p:nvSpPr>
        <p:spPr>
          <a:xfrm>
            <a:off x="4602365" y="2453100"/>
            <a:ext cx="1341300" cy="48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inicia o bloco de código</a:t>
            </a:r>
            <a:endParaRPr sz="1200" dirty="0"/>
          </a:p>
        </p:txBody>
      </p:sp>
      <p:sp>
        <p:nvSpPr>
          <p:cNvPr id="98" name="Google Shape;98;p17"/>
          <p:cNvSpPr txBox="1"/>
          <p:nvPr/>
        </p:nvSpPr>
        <p:spPr>
          <a:xfrm>
            <a:off x="7237568" y="3252222"/>
            <a:ext cx="1784511" cy="816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bloco que irá ser repetido enquanto a condição for verdadeira</a:t>
            </a:r>
            <a:endParaRPr sz="1200"/>
          </a:p>
        </p:txBody>
      </p:sp>
      <p:sp>
        <p:nvSpPr>
          <p:cNvPr id="99" name="Google Shape;99;p17"/>
          <p:cNvSpPr txBox="1"/>
          <p:nvPr/>
        </p:nvSpPr>
        <p:spPr>
          <a:xfrm>
            <a:off x="4213663" y="3989225"/>
            <a:ext cx="1590000" cy="303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fim do ENQUANTO</a:t>
            </a:r>
            <a:endParaRPr sz="1200" dirty="0"/>
          </a:p>
        </p:txBody>
      </p:sp>
      <p:cxnSp>
        <p:nvCxnSpPr>
          <p:cNvPr id="100" name="Google Shape;100;p17"/>
          <p:cNvCxnSpPr>
            <a:stCxn id="95" idx="2"/>
          </p:cNvCxnSpPr>
          <p:nvPr/>
        </p:nvCxnSpPr>
        <p:spPr>
          <a:xfrm flipH="1">
            <a:off x="1658250" y="2802450"/>
            <a:ext cx="120300" cy="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7"/>
          <p:cNvCxnSpPr>
            <a:stCxn id="96" idx="2"/>
          </p:cNvCxnSpPr>
          <p:nvPr/>
        </p:nvCxnSpPr>
        <p:spPr>
          <a:xfrm flipH="1">
            <a:off x="2936713" y="2795706"/>
            <a:ext cx="606300" cy="41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7"/>
          <p:cNvCxnSpPr>
            <a:stCxn id="97" idx="2"/>
          </p:cNvCxnSpPr>
          <p:nvPr/>
        </p:nvCxnSpPr>
        <p:spPr>
          <a:xfrm flipH="1">
            <a:off x="4353515" y="2934900"/>
            <a:ext cx="919500" cy="3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6305984" y="3425322"/>
            <a:ext cx="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7"/>
          <p:cNvCxnSpPr>
            <a:cxnSpLocks/>
          </p:cNvCxnSpPr>
          <p:nvPr/>
        </p:nvCxnSpPr>
        <p:spPr>
          <a:xfrm flipH="1">
            <a:off x="6318176" y="3660222"/>
            <a:ext cx="90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stCxn id="99" idx="1"/>
          </p:cNvCxnSpPr>
          <p:nvPr/>
        </p:nvCxnSpPr>
        <p:spPr>
          <a:xfrm flipH="1">
            <a:off x="2482663" y="4141025"/>
            <a:ext cx="17310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ENQUANTO - 2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Então, para entender como funciona o exemplo anterior, vamos revisar cada instrução detalhadamente:</a:t>
            </a:r>
            <a:endParaRPr sz="1600" dirty="0">
              <a:solidFill>
                <a:srgbClr val="666666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i="1" dirty="0"/>
              <a:t>contador &lt;- </a:t>
            </a:r>
            <a:r>
              <a:rPr lang="pt-BR" sz="1600" i="1" dirty="0">
                <a:solidFill>
                  <a:srgbClr val="FF0000"/>
                </a:solidFill>
              </a:rPr>
              <a:t>0</a:t>
            </a:r>
            <a:endParaRPr sz="1600" i="1" dirty="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No caso, subentendemos que uma variável chamada de contador, que será do tipo inteiro, foi declarada e nessa linha atribuímos o valor 0 para ela.</a:t>
            </a:r>
            <a:endParaRPr sz="1600" dirty="0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Usamos essa variável para realizar a contagem da quantidade de repetições do </a:t>
            </a:r>
            <a:r>
              <a:rPr lang="pt-BR" sz="1600" dirty="0">
                <a:solidFill>
                  <a:srgbClr val="0000FF"/>
                </a:solidFill>
              </a:rPr>
              <a:t>ENQUANTO</a:t>
            </a:r>
            <a:r>
              <a:rPr lang="pt-BR" sz="1600" dirty="0">
                <a:solidFill>
                  <a:srgbClr val="666666"/>
                </a:solidFill>
              </a:rPr>
              <a:t> que já aconteceram. Por isso ela começa com o valor 0 (pois neste momento não houve repetição nenhuma ainda) e será aumentada em uma unidade a cada repetição. Já que queremos que o bloco de código seja repetido 100 vezes; quando essa variável chegar a 100, as repetições iram parar.</a:t>
            </a: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do ENQUANTO - 3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Na próxima linha, temos:</a:t>
            </a:r>
            <a:endParaRPr sz="1600" dirty="0">
              <a:solidFill>
                <a:srgbClr val="666666"/>
              </a:solidFill>
            </a:endParaRP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FF"/>
                </a:solidFill>
              </a:rPr>
              <a:t>enquanto </a:t>
            </a:r>
            <a:r>
              <a:rPr lang="pt-BR" sz="1400" i="1" dirty="0"/>
              <a:t>(contador </a:t>
            </a:r>
            <a:r>
              <a:rPr lang="pt-BR" sz="1400" dirty="0"/>
              <a:t>&lt; </a:t>
            </a:r>
            <a:r>
              <a:rPr lang="pt-BR" sz="1400" dirty="0">
                <a:solidFill>
                  <a:srgbClr val="FF0000"/>
                </a:solidFill>
              </a:rPr>
              <a:t>100</a:t>
            </a:r>
            <a:r>
              <a:rPr lang="pt-BR" sz="1400" i="1" dirty="0"/>
              <a:t>) </a:t>
            </a:r>
            <a:r>
              <a:rPr lang="pt-BR" sz="1400" dirty="0">
                <a:solidFill>
                  <a:srgbClr val="0000FF"/>
                </a:solidFill>
              </a:rPr>
              <a:t>faca</a:t>
            </a:r>
            <a:endParaRPr sz="1600" dirty="0">
              <a:solidFill>
                <a:srgbClr val="FF0000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Aqui, verificamos se a variável contador é menor que 100, como, no começo, ela é igual a 0 (zero), isso resulta em </a:t>
            </a:r>
            <a:r>
              <a:rPr lang="pt-BR" sz="1600" dirty="0">
                <a:solidFill>
                  <a:srgbClr val="FF0000"/>
                </a:solidFill>
              </a:rPr>
              <a:t>verdadeiro</a:t>
            </a:r>
            <a:r>
              <a:rPr lang="pt-BR" sz="1600" dirty="0">
                <a:solidFill>
                  <a:srgbClr val="666666"/>
                </a:solidFill>
              </a:rPr>
              <a:t>, o que significa que o bloco de código do </a:t>
            </a:r>
            <a:r>
              <a:rPr lang="pt-BR" sz="1600" dirty="0">
                <a:solidFill>
                  <a:srgbClr val="0000FF"/>
                </a:solidFill>
              </a:rPr>
              <a:t>ENQUANTO </a:t>
            </a:r>
            <a:r>
              <a:rPr lang="pt-BR" sz="1600" dirty="0">
                <a:solidFill>
                  <a:srgbClr val="666666"/>
                </a:solidFill>
              </a:rPr>
              <a:t>será executado.</a:t>
            </a:r>
            <a:endParaRPr sz="1600" dirty="0">
              <a:solidFill>
                <a:srgbClr val="666666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Em outras palavras seria: </a:t>
            </a:r>
            <a:br>
              <a:rPr lang="pt-BR" sz="1600" dirty="0">
                <a:solidFill>
                  <a:srgbClr val="666666"/>
                </a:solidFill>
              </a:rPr>
            </a:br>
            <a:r>
              <a:rPr lang="pt-BR" sz="1600" dirty="0">
                <a:solidFill>
                  <a:srgbClr val="666666"/>
                </a:solidFill>
              </a:rPr>
              <a:t>	Enquanto o valor da variável contador for menor que 100 faça alguma coisa.</a:t>
            </a:r>
            <a:endParaRPr sz="1600" dirty="0">
              <a:solidFill>
                <a:srgbClr val="666666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Com isso, podemos observar que, assim como o </a:t>
            </a:r>
            <a:r>
              <a:rPr lang="pt-BR" sz="1600" dirty="0">
                <a:solidFill>
                  <a:srgbClr val="0000FF"/>
                </a:solidFill>
              </a:rPr>
              <a:t>SE-ENTAO</a:t>
            </a:r>
            <a:r>
              <a:rPr lang="pt-BR" sz="1600" dirty="0">
                <a:solidFill>
                  <a:srgbClr val="666666"/>
                </a:solidFill>
              </a:rPr>
              <a:t>, o </a:t>
            </a:r>
            <a:r>
              <a:rPr lang="pt-BR" sz="1600" dirty="0">
                <a:solidFill>
                  <a:srgbClr val="0000FF"/>
                </a:solidFill>
              </a:rPr>
              <a:t>ENQUANTO </a:t>
            </a:r>
            <a:r>
              <a:rPr lang="pt-BR" sz="1600" dirty="0">
                <a:solidFill>
                  <a:srgbClr val="666666"/>
                </a:solidFill>
              </a:rPr>
              <a:t>precisa de um valor lógico </a:t>
            </a:r>
            <a:r>
              <a:rPr lang="pt-BR" sz="1600" dirty="0">
                <a:solidFill>
                  <a:srgbClr val="FF0000"/>
                </a:solidFill>
              </a:rPr>
              <a:t>verdadeiro </a:t>
            </a:r>
            <a:r>
              <a:rPr lang="pt-BR" sz="1600" dirty="0">
                <a:solidFill>
                  <a:srgbClr val="666666"/>
                </a:solidFill>
              </a:rPr>
              <a:t>para executar o seu bloco de instruções.</a:t>
            </a: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Estrutura do ENQUANTO - 4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dirty="0"/>
              <a:t>Dentro do bloco do ENQUANTO, temos: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i="1" dirty="0"/>
              <a:t>	</a:t>
            </a:r>
            <a:r>
              <a:rPr lang="pt-BR" sz="1400" i="1" dirty="0">
                <a:solidFill>
                  <a:srgbClr val="0000FF"/>
                </a:solidFill>
              </a:rPr>
              <a:t>escreva</a:t>
            </a:r>
            <a:r>
              <a:rPr lang="pt-BR" sz="1400" i="1" dirty="0"/>
              <a:t>(</a:t>
            </a:r>
            <a:r>
              <a:rPr lang="pt-BR" sz="1400" i="1" dirty="0">
                <a:solidFill>
                  <a:srgbClr val="FF0000"/>
                </a:solidFill>
              </a:rPr>
              <a:t>“Serei um bom aluno a partir de agora”</a:t>
            </a:r>
            <a:r>
              <a:rPr lang="pt-BR" sz="1400" i="1" dirty="0"/>
              <a:t>)</a:t>
            </a:r>
            <a:br>
              <a:rPr lang="pt-BR" sz="1400" i="1" dirty="0"/>
            </a:br>
            <a:r>
              <a:rPr lang="pt-BR" sz="1400" i="1" dirty="0"/>
              <a:t>	contador &lt;- contador + </a:t>
            </a:r>
            <a:r>
              <a:rPr lang="pt-BR" sz="1400" i="1" dirty="0">
                <a:solidFill>
                  <a:srgbClr val="FF0000"/>
                </a:solidFill>
              </a:rPr>
              <a:t>1</a:t>
            </a:r>
            <a:endParaRPr sz="1400" dirty="0">
              <a:solidFill>
                <a:srgbClr val="666666"/>
              </a:solidFill>
            </a:endParaRPr>
          </a:p>
          <a:p>
            <a:pPr marL="457200" lvl="0" indent="-317500" algn="just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 sz="1400" dirty="0">
                <a:solidFill>
                  <a:srgbClr val="666666"/>
                </a:solidFill>
              </a:rPr>
              <a:t>Todas as instruções contidas dentro do bloco do </a:t>
            </a:r>
            <a:r>
              <a:rPr lang="pt-BR" sz="1400" dirty="0">
                <a:solidFill>
                  <a:srgbClr val="0000FF"/>
                </a:solidFill>
              </a:rPr>
              <a:t>ENQUANTO </a:t>
            </a:r>
            <a:r>
              <a:rPr lang="pt-BR" sz="1400" dirty="0">
                <a:solidFill>
                  <a:srgbClr val="666666"/>
                </a:solidFill>
              </a:rPr>
              <a:t>serão repetidas, enquanto a condição for verdadeira.</a:t>
            </a:r>
            <a:endParaRPr sz="1400" dirty="0">
              <a:solidFill>
                <a:srgbClr val="666666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 sz="1400" dirty="0">
                <a:solidFill>
                  <a:srgbClr val="666666"/>
                </a:solidFill>
              </a:rPr>
              <a:t>Primeiro, colocamos para imprimir a mensagem na tela.</a:t>
            </a:r>
            <a:endParaRPr sz="1400" dirty="0">
              <a:solidFill>
                <a:srgbClr val="666666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 sz="1400" dirty="0">
                <a:solidFill>
                  <a:srgbClr val="666666"/>
                </a:solidFill>
              </a:rPr>
              <a:t>Na segunda linha, pegamos a variável contador, cujo o valor é, inicialmente, igual a 0 (zero), e atribuímos o valor atual dela mesmo (zero) mais um. Isso aumenta o valor do contador em uma unidade, ou seja, a variável contador para a ser 1 (0+1=1).</a:t>
            </a:r>
            <a:endParaRPr sz="1400" dirty="0">
              <a:solidFill>
                <a:srgbClr val="666666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 sz="1400" dirty="0">
                <a:solidFill>
                  <a:srgbClr val="666666"/>
                </a:solidFill>
              </a:rPr>
              <a:t>Na segunda vez que passar o loop de repetição, será impresso novamente a mensagem e será feita novamente o incremento do contador. Neste caso, o contador passará a ter o valor 2 (1+2=2).</a:t>
            </a:r>
            <a:endParaRPr sz="1400" dirty="0">
              <a:solidFill>
                <a:srgbClr val="666666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 sz="1400" dirty="0">
                <a:solidFill>
                  <a:srgbClr val="666666"/>
                </a:solidFill>
              </a:rPr>
              <a:t>Em todas as próximas vezes, será escrita a mensagem e incrementada a variável contador (3, 4, 5 … 100), até que contador atinja o valor 100, encerrando a repetição.</a:t>
            </a:r>
            <a:endParaRPr sz="1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Estrutura do ENQUANTO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última linha é: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i="1"/>
              <a:t>	</a:t>
            </a:r>
            <a:r>
              <a:rPr lang="pt-BR" sz="1400">
                <a:solidFill>
                  <a:srgbClr val="0000FF"/>
                </a:solidFill>
              </a:rPr>
              <a:t>FIMENQUANTO</a:t>
            </a:r>
            <a:endParaRPr sz="1400">
              <a:solidFill>
                <a:srgbClr val="666666"/>
              </a:solidFill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 sz="1400">
                <a:solidFill>
                  <a:srgbClr val="666666"/>
                </a:solidFill>
              </a:rPr>
              <a:t>Chegando nessa linha, o loop volta para a verificação do início: </a:t>
            </a:r>
            <a:endParaRPr sz="1400">
              <a:solidFill>
                <a:srgbClr val="666666"/>
              </a:solidFill>
            </a:endParaRPr>
          </a:p>
          <a:p>
            <a:pPr marL="0" lvl="0" indent="45720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</a:rPr>
              <a:t>ENQUANTO </a:t>
            </a:r>
            <a:r>
              <a:rPr lang="pt-BR" sz="1400"/>
              <a:t>(contador &lt; </a:t>
            </a:r>
            <a:r>
              <a:rPr lang="pt-BR" sz="1400">
                <a:solidFill>
                  <a:srgbClr val="FF0000"/>
                </a:solidFill>
              </a:rPr>
              <a:t>100</a:t>
            </a:r>
            <a:r>
              <a:rPr lang="pt-BR" sz="1400"/>
              <a:t>) </a:t>
            </a:r>
            <a:r>
              <a:rPr lang="pt-BR" sz="1400">
                <a:solidFill>
                  <a:srgbClr val="0000FF"/>
                </a:solidFill>
              </a:rPr>
              <a:t>FACA</a:t>
            </a:r>
            <a:endParaRPr sz="1400">
              <a:solidFill>
                <a:srgbClr val="0000FF"/>
              </a:solidFill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Nesse momento, a variável contador com seu valor incrementado é verificada mais uma vez. Se a condição ainda for verdadeira (se contador for menor que 100) o bloco de código é executado novamente, senão (contador não é menor que 100) a repetição acaba.</a:t>
            </a:r>
            <a:endParaRPr sz="1400"/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Perceba que a cada vez que o loop rodar é acrescido +1 ao contador, ao final é verificado se esse contador chegou a 100, se não o loop continua. </a:t>
            </a:r>
            <a:endParaRPr sz="1400"/>
          </a:p>
          <a:p>
            <a:pPr marL="457200" lvl="0" indent="-317500" algn="just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 sz="1400"/>
              <a:t>O loop só vai parar quando o contador chegar a 100. Neste caso, quando a  condição for testada, ela não será mais verdadeira e o bloco de instruções do ENQUANTO não será mais executado.</a:t>
            </a:r>
            <a:endParaRPr sz="1400"/>
          </a:p>
        </p:txBody>
      </p:sp>
      <p:sp>
        <p:nvSpPr>
          <p:cNvPr id="130" name="Google Shape;130;p21"/>
          <p:cNvSpPr txBox="1"/>
          <p:nvPr/>
        </p:nvSpPr>
        <p:spPr>
          <a:xfrm>
            <a:off x="5902402" y="1152425"/>
            <a:ext cx="2489100" cy="70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FIM-ENQUANTO marca o fim do bloco do ENQUANTO. Ele é obrigatório. Não se esqueça dele!</a:t>
            </a:r>
            <a:endParaRPr sz="1200"/>
          </a:p>
        </p:txBody>
      </p:sp>
      <p:cxnSp>
        <p:nvCxnSpPr>
          <p:cNvPr id="131" name="Google Shape;131;p21"/>
          <p:cNvCxnSpPr>
            <a:stCxn id="130" idx="1"/>
          </p:cNvCxnSpPr>
          <p:nvPr/>
        </p:nvCxnSpPr>
        <p:spPr>
          <a:xfrm flipH="1">
            <a:off x="2708002" y="1506125"/>
            <a:ext cx="3194400" cy="38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4475</Words>
  <Application>Microsoft Office PowerPoint</Application>
  <PresentationFormat>Apresentação na tela (16:9)</PresentationFormat>
  <Paragraphs>271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PT Sans Narrow</vt:lpstr>
      <vt:lpstr>Open Sans</vt:lpstr>
      <vt:lpstr>Arial</vt:lpstr>
      <vt:lpstr>Tropic</vt:lpstr>
      <vt:lpstr>Estruturas de Repetição</vt:lpstr>
      <vt:lpstr>Repetir Instruções</vt:lpstr>
      <vt:lpstr>Repetir Instruções</vt:lpstr>
      <vt:lpstr>Repetir Instruções</vt:lpstr>
      <vt:lpstr>Estrutura do ENQUANTO - 1</vt:lpstr>
      <vt:lpstr>Estrutura do ENQUANTO - 2</vt:lpstr>
      <vt:lpstr>Estrutura do ENQUANTO - 3</vt:lpstr>
      <vt:lpstr>Estrutura do ENQUANTO - 4</vt:lpstr>
      <vt:lpstr>Estrutura do ENQUANTO</vt:lpstr>
      <vt:lpstr>Exemplo Prático</vt:lpstr>
      <vt:lpstr>Código Completo</vt:lpstr>
      <vt:lpstr>Código Completo</vt:lpstr>
      <vt:lpstr>Importante</vt:lpstr>
      <vt:lpstr>Loop Infinito</vt:lpstr>
      <vt:lpstr>Exercício</vt:lpstr>
      <vt:lpstr>Aprenda Mais...</vt:lpstr>
      <vt:lpstr>Repetir com Interação do Usuário</vt:lpstr>
      <vt:lpstr>Repetir com Interação do Usuário</vt:lpstr>
      <vt:lpstr>Repetir com Interação do Usuário</vt:lpstr>
      <vt:lpstr>Repetir com Interação do Usuário</vt:lpstr>
      <vt:lpstr>REPITA ATÉ...</vt:lpstr>
      <vt:lpstr>REPITA ATÉ...</vt:lpstr>
      <vt:lpstr>REPITA ATÉ...</vt:lpstr>
      <vt:lpstr>Estrutura do REPITA-ATÉ</vt:lpstr>
      <vt:lpstr>Estrutura do REPITA-ATÉ</vt:lpstr>
      <vt:lpstr>Código Completo</vt:lpstr>
      <vt:lpstr>Código Completo</vt:lpstr>
      <vt:lpstr>Exercício</vt:lpstr>
      <vt:lpstr>Aprenda Mais...</vt:lpstr>
      <vt:lpstr>Estrutura PARA</vt:lpstr>
      <vt:lpstr>Estrutura PARA</vt:lpstr>
      <vt:lpstr>Estrutura PARA</vt:lpstr>
      <vt:lpstr>Algoritmo de Tabuada</vt:lpstr>
      <vt:lpstr>Algoritmo de Tabuada</vt:lpstr>
      <vt:lpstr>Algoritmo de Tabuada</vt:lpstr>
      <vt:lpstr>Algoritmo de Tabuada</vt:lpstr>
      <vt:lpstr>Código Completo</vt:lpstr>
      <vt:lpstr>Código Completo</vt:lpstr>
      <vt:lpstr>Exercício</vt:lpstr>
      <vt:lpstr>Aprenda Mais...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</dc:title>
  <dc:creator>Gustavo</dc:creator>
  <cp:lastModifiedBy>Gustavo</cp:lastModifiedBy>
  <cp:revision>4</cp:revision>
  <dcterms:modified xsi:type="dcterms:W3CDTF">2024-04-17T00:07:56Z</dcterms:modified>
</cp:coreProperties>
</file>