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DA27EB23-6F8E-49BE-A771-8D8BF8DA3D80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0" d="100"/>
          <a:sy n="70" d="100"/>
        </p:scale>
        <p:origin x="-66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182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6300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3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058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250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498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11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58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14377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4820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134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4654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730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6914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36224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35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011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427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9196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12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726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02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687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85588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892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A4CBA-CDCD-F030-611C-961DD29A5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decisão composta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A1774B-E55F-01C0-B688-2DD68C2FC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às estruturas de decisão composta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EED4C7-4EC2-E175-87F7-93A5D99E8815}"/>
              </a:ext>
            </a:extLst>
          </p:cNvPr>
          <p:cNvSpPr txBox="1"/>
          <p:nvPr/>
        </p:nvSpPr>
        <p:spPr>
          <a:xfrm>
            <a:off x="9914021" y="6320589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Overpass Mono"/>
              </a:rPr>
              <a:t>Prof. Gustavo Dias</a:t>
            </a:r>
          </a:p>
        </p:txBody>
      </p:sp>
    </p:spTree>
    <p:extLst>
      <p:ext uri="{BB962C8B-B14F-4D97-AF65-F5344CB8AC3E}">
        <p14:creationId xmlns:p14="http://schemas.microsoft.com/office/powerpoint/2010/main" val="199578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E03EC40-6BD3-5986-84EA-F6F450434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aula iremos expandir nosso entendimento das </a:t>
            </a:r>
            <a:r>
              <a:rPr lang="pt-BR" b="1" dirty="0">
                <a:solidFill>
                  <a:schemeClr val="tx2"/>
                </a:solidFill>
              </a:rPr>
              <a:t>estruturas de decisão em Python</a:t>
            </a:r>
            <a:r>
              <a:rPr lang="pt-BR" dirty="0"/>
              <a:t>, introduzindo a estrutura </a:t>
            </a:r>
            <a:r>
              <a:rPr lang="pt-BR" b="1" i="1" dirty="0" err="1">
                <a:solidFill>
                  <a:schemeClr val="bg2"/>
                </a:solidFill>
              </a:rPr>
              <a:t>elif</a:t>
            </a:r>
            <a:r>
              <a:rPr lang="pt-BR" dirty="0"/>
              <a:t>, que nos permitirá </a:t>
            </a:r>
            <a:r>
              <a:rPr lang="pt-BR" b="1" dirty="0">
                <a:solidFill>
                  <a:schemeClr val="tx2"/>
                </a:solidFill>
              </a:rPr>
              <a:t>criar programas com lógica condicional mais complexa.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033" y="1944655"/>
            <a:ext cx="5284400" cy="892000"/>
          </a:xfrm>
        </p:spPr>
        <p:txBody>
          <a:bodyPr/>
          <a:lstStyle/>
          <a:p>
            <a:r>
              <a:rPr lang="pt-BR" dirty="0"/>
              <a:t>Desenvolvimento da aula</a:t>
            </a:r>
          </a:p>
        </p:txBody>
      </p:sp>
    </p:spTree>
    <p:extLst>
      <p:ext uri="{BB962C8B-B14F-4D97-AF65-F5344CB8AC3E}">
        <p14:creationId xmlns:p14="http://schemas.microsoft.com/office/powerpoint/2010/main" val="81528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57E33E5-D7BD-F73C-9CB6-F7C6EDD24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15238"/>
              </p:ext>
            </p:extLst>
          </p:nvPr>
        </p:nvGraphicFramePr>
        <p:xfrm>
          <a:off x="3164765" y="2493874"/>
          <a:ext cx="8128000" cy="3535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00911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8072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Estrutura </a:t>
                      </a:r>
                      <a:r>
                        <a:rPr lang="pt-BR" sz="2000" dirty="0" err="1"/>
                        <a:t>if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Estrutura </a:t>
                      </a:r>
                      <a:r>
                        <a:rPr lang="pt-BR" sz="2000" dirty="0" err="1"/>
                        <a:t>else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6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Permite que um bloco de código seja executado quando uma determinada </a:t>
                      </a:r>
                      <a:r>
                        <a:rPr lang="pt-BR" sz="2000" b="1" dirty="0">
                          <a:solidFill>
                            <a:schemeClr val="tx2"/>
                          </a:solidFill>
                        </a:rPr>
                        <a:t>condição é verdadeira</a:t>
                      </a:r>
                    </a:p>
                    <a:p>
                      <a:endParaRPr lang="pt-BR" sz="2000" b="1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Idade = 18</a:t>
                      </a:r>
                    </a:p>
                    <a:p>
                      <a:r>
                        <a:rPr lang="pt-BR" sz="2000" b="1" i="1" dirty="0" err="1">
                          <a:solidFill>
                            <a:schemeClr val="tx2"/>
                          </a:solidFill>
                        </a:rPr>
                        <a:t>If</a:t>
                      </a:r>
                      <a:r>
                        <a:rPr lang="pt-BR" sz="2000" b="1" i="1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idade &gt;= 18:</a:t>
                      </a:r>
                    </a:p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    print(“Você é maior de idade”)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É utilizada para especificar um bloco de código caso </a:t>
                      </a:r>
                      <a:r>
                        <a:rPr lang="pt-BR" sz="2000" b="1" dirty="0">
                          <a:solidFill>
                            <a:schemeClr val="tx2"/>
                          </a:solidFill>
                        </a:rPr>
                        <a:t>a condição do</a:t>
                      </a:r>
                      <a:r>
                        <a:rPr lang="pt-BR" sz="2000" b="1" i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pt-BR" sz="2000" b="1" i="1" dirty="0" err="1">
                          <a:solidFill>
                            <a:schemeClr val="bg2"/>
                          </a:solidFill>
                        </a:rPr>
                        <a:t>if</a:t>
                      </a:r>
                      <a:r>
                        <a:rPr lang="pt-BR" sz="2000" b="1" i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pt-BR" sz="2000" b="1" dirty="0">
                          <a:solidFill>
                            <a:schemeClr val="tx2"/>
                          </a:solidFill>
                        </a:rPr>
                        <a:t>não seja satisfeita</a:t>
                      </a:r>
                      <a:r>
                        <a:rPr lang="pt-BR" sz="2000" dirty="0"/>
                        <a:t>.</a:t>
                      </a:r>
                    </a:p>
                    <a:p>
                      <a:endParaRPr lang="pt-BR" sz="2000" dirty="0"/>
                    </a:p>
                    <a:p>
                      <a:r>
                        <a:rPr lang="pt-BR" sz="2000" dirty="0"/>
                        <a:t>Idade = 15</a:t>
                      </a:r>
                    </a:p>
                    <a:p>
                      <a:r>
                        <a:rPr lang="pt-BR" sz="2000" b="1" i="1" dirty="0" err="1">
                          <a:solidFill>
                            <a:schemeClr val="tx2"/>
                          </a:solidFill>
                        </a:rPr>
                        <a:t>If</a:t>
                      </a:r>
                      <a:r>
                        <a:rPr lang="pt-BR" sz="2000" dirty="0"/>
                        <a:t> idade &gt;= 18:</a:t>
                      </a:r>
                    </a:p>
                    <a:p>
                      <a:r>
                        <a:rPr lang="pt-BR" sz="2000" dirty="0"/>
                        <a:t>   print(“Você é maior de idade.”)</a:t>
                      </a:r>
                    </a:p>
                    <a:p>
                      <a:r>
                        <a:rPr lang="pt-BR" sz="2000" b="1" i="1" dirty="0" err="1">
                          <a:solidFill>
                            <a:schemeClr val="tx2"/>
                          </a:solidFill>
                        </a:rPr>
                        <a:t>else</a:t>
                      </a:r>
                      <a:r>
                        <a:rPr lang="pt-BR" sz="2000" dirty="0"/>
                        <a:t>:</a:t>
                      </a:r>
                    </a:p>
                    <a:p>
                      <a:r>
                        <a:rPr lang="pt-BR" sz="2000" dirty="0"/>
                        <a:t>   print(“Você é menor de idade.”)</a:t>
                      </a:r>
                    </a:p>
                    <a:p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14198"/>
                  </a:ext>
                </a:extLst>
              </a:tr>
            </a:tbl>
          </a:graphicData>
        </a:graphic>
      </p:graphicFrame>
      <p:sp>
        <p:nvSpPr>
          <p:cNvPr id="7" name="Título 2">
            <a:extLst>
              <a:ext uri="{FF2B5EF4-FFF2-40B4-BE49-F238E27FC236}">
                <a16:creationId xmlns:a16="http://schemas.microsoft.com/office/drawing/2014/main" id="{4762445E-D073-994D-BBC3-FFE0E03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997" y="1237441"/>
            <a:ext cx="5284400" cy="8920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Revisão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Estrutura </a:t>
            </a:r>
            <a:r>
              <a:rPr lang="pt-BR" i="1" dirty="0" err="1">
                <a:solidFill>
                  <a:schemeClr val="tx2"/>
                </a:solidFill>
              </a:rPr>
              <a:t>If</a:t>
            </a:r>
            <a:r>
              <a:rPr lang="pt-BR" dirty="0"/>
              <a:t> </a:t>
            </a:r>
            <a:r>
              <a:rPr lang="pt-BR" dirty="0">
                <a:solidFill>
                  <a:schemeClr val="bg2"/>
                </a:solidFill>
              </a:rPr>
              <a:t>e</a:t>
            </a:r>
            <a:r>
              <a:rPr lang="pt-BR" dirty="0"/>
              <a:t> </a:t>
            </a:r>
            <a:r>
              <a:rPr lang="pt-BR" i="1" dirty="0">
                <a:solidFill>
                  <a:schemeClr val="tx2"/>
                </a:solidFill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314667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F46AB82-DDA4-7E40-EC11-530CF792F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Essa estrutura verifica se múltiplas condições em sequência, permitindo que o programa tome diferentes ações, dependendo de qual condição é satisfeita primeiro.</a:t>
            </a:r>
          </a:p>
          <a:p>
            <a:r>
              <a:rPr lang="pt-BR" sz="2400" dirty="0"/>
              <a:t>Isso proporciona mais flexibilidade e controle sobre o fluxo do programa.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EB1B13-84C8-527F-7E1A-E6B73044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223" y="1904263"/>
            <a:ext cx="5284400" cy="892000"/>
          </a:xfrm>
        </p:spPr>
        <p:txBody>
          <a:bodyPr/>
          <a:lstStyle/>
          <a:p>
            <a:r>
              <a:rPr lang="pt-BR" sz="4400" dirty="0"/>
              <a:t>Estrutura</a:t>
            </a:r>
            <a:r>
              <a:rPr lang="pt-BR" dirty="0"/>
              <a:t> de decisão composta</a:t>
            </a:r>
          </a:p>
        </p:txBody>
      </p:sp>
    </p:spTree>
    <p:extLst>
      <p:ext uri="{BB962C8B-B14F-4D97-AF65-F5344CB8AC3E}">
        <p14:creationId xmlns:p14="http://schemas.microsoft.com/office/powerpoint/2010/main" val="83367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56A1481-C4E8-22B9-A7F3-BDBB5E081E82}"/>
              </a:ext>
            </a:extLst>
          </p:cNvPr>
          <p:cNvSpPr/>
          <p:nvPr/>
        </p:nvSpPr>
        <p:spPr>
          <a:xfrm>
            <a:off x="5618997" y="1758476"/>
            <a:ext cx="5012609" cy="458564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55BB8D-F870-5122-E69E-7605DB1EC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exemplo, a condição do </a:t>
            </a:r>
            <a:r>
              <a:rPr lang="pt-BR" dirty="0" err="1"/>
              <a:t>if</a:t>
            </a:r>
            <a:r>
              <a:rPr lang="pt-BR" dirty="0"/>
              <a:t> não é satisfeita (15 não é maior ou igual a 18), então o programa verifica a condição do </a:t>
            </a:r>
            <a:r>
              <a:rPr lang="pt-BR" dirty="0" err="1"/>
              <a:t>elif</a:t>
            </a:r>
            <a:r>
              <a:rPr lang="pt-BR" dirty="0"/>
              <a:t>.</a:t>
            </a:r>
          </a:p>
          <a:p>
            <a:r>
              <a:rPr lang="pt-BR" dirty="0"/>
              <a:t>Como 15 é menor que 18 e maior ou igual a 13, a mensagem “Você é um adolescente” é impressa.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4E196A-FF6D-3AB5-E837-F56B28CF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código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FEDEC8-F360-6DF7-3977-020D4639147A}"/>
              </a:ext>
            </a:extLst>
          </p:cNvPr>
          <p:cNvSpPr txBox="1"/>
          <p:nvPr/>
        </p:nvSpPr>
        <p:spPr>
          <a:xfrm>
            <a:off x="6396251" y="2630700"/>
            <a:ext cx="41125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idade = 15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b="1" i="1" u="none" strike="noStrike" cap="none" dirty="0" err="1">
                <a:solidFill>
                  <a:schemeClr val="tx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</a:t>
            </a:r>
            <a:r>
              <a:rPr lang="pt-BR" sz="1800" b="1" i="0" u="none" strike="noStrike" cap="none" dirty="0">
                <a:solidFill>
                  <a:srgbClr val="529AC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idade &gt;= 18: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print("Você é maior de idade.")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b="1" i="1" u="none" strike="noStrike" cap="none" dirty="0" err="1">
                <a:solidFill>
                  <a:schemeClr val="tx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elif</a:t>
            </a:r>
            <a:r>
              <a:rPr lang="pt-BR" sz="2000" b="1" i="0" u="none" strike="noStrike" cap="none" dirty="0">
                <a:solidFill>
                  <a:srgbClr val="529AC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idade &lt; 18 </a:t>
            </a:r>
            <a:r>
              <a:rPr lang="pt-BR" sz="1600" b="0" i="0" u="none" strike="noStrike" cap="none" dirty="0" err="1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and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idade &gt;= 13: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print("Você é um adolescente.")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b="1" i="1" u="none" strike="noStrike" cap="none" dirty="0" err="1">
                <a:solidFill>
                  <a:schemeClr val="tx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else</a:t>
            </a:r>
            <a:r>
              <a:rPr lang="pt-BR" sz="2000" b="1" i="0" u="none" strike="noStrike" cap="none" dirty="0">
                <a:solidFill>
                  <a:schemeClr val="tx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  <a:endParaRPr lang="pt-BR" sz="1600" dirty="0">
              <a:solidFill>
                <a:schemeClr val="tx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print("Você é uma criança.")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0822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DD3F311-28CA-A2E6-0A1B-40738DAF0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estrutura </a:t>
            </a:r>
            <a:r>
              <a:rPr lang="pt-BR" i="1" dirty="0" err="1">
                <a:solidFill>
                  <a:schemeClr val="tx2"/>
                </a:solidFill>
              </a:rPr>
              <a:t>elif</a:t>
            </a:r>
            <a:r>
              <a:rPr lang="pt-BR" dirty="0"/>
              <a:t> deve ser usada quando há várias condições relacionadas e que devem ser verificadas em sequência.</a:t>
            </a:r>
          </a:p>
          <a:p>
            <a:r>
              <a:rPr lang="pt-BR" dirty="0"/>
              <a:t>Isso é comum quando há várias possíveis estados ou valores para uma variável e o programa deve tomar diferentes ações dependendo desse valor.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6D8E80C-626D-150D-C8ED-0D9B4194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934" y="1483529"/>
            <a:ext cx="5467200" cy="537200"/>
          </a:xfrm>
        </p:spPr>
        <p:txBody>
          <a:bodyPr/>
          <a:lstStyle/>
          <a:p>
            <a:r>
              <a:rPr lang="pt-BR" b="1" dirty="0">
                <a:solidFill>
                  <a:schemeClr val="tx2"/>
                </a:solidFill>
              </a:rPr>
              <a:t>Como e quando usar o </a:t>
            </a:r>
            <a:r>
              <a:rPr lang="pt-BR" b="1" i="1" dirty="0" err="1">
                <a:solidFill>
                  <a:schemeClr val="tx2"/>
                </a:solidFill>
              </a:rPr>
              <a:t>elif</a:t>
            </a:r>
            <a:endParaRPr lang="pt-BR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7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8E5FA-2CEE-E479-EB40-137D65143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CCFA72D-FFA3-25AD-7A8A-AFF9CAA8911B}"/>
              </a:ext>
            </a:extLst>
          </p:cNvPr>
          <p:cNvSpPr/>
          <p:nvPr/>
        </p:nvSpPr>
        <p:spPr>
          <a:xfrm>
            <a:off x="5741827" y="1271164"/>
            <a:ext cx="5353803" cy="50068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B87058-8457-33ED-5A3A-76280936A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programa dá uma outra </a:t>
            </a:r>
            <a:r>
              <a:rPr lang="pt-BR" b="1" dirty="0">
                <a:solidFill>
                  <a:schemeClr val="tx2"/>
                </a:solidFill>
              </a:rPr>
              <a:t>recomendação de atividade baseada na temperatura atual.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263283-2FD8-8272-63BC-EC4F11D0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código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7038FF-B635-267F-ECAB-CCF04D551028}"/>
              </a:ext>
            </a:extLst>
          </p:cNvPr>
          <p:cNvSpPr txBox="1"/>
          <p:nvPr/>
        </p:nvSpPr>
        <p:spPr>
          <a:xfrm>
            <a:off x="6724083" y="1730812"/>
            <a:ext cx="41125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temperatura = 30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b="1" i="1" u="none" strike="noStrike" cap="none" dirty="0" err="1">
                <a:solidFill>
                  <a:schemeClr val="tx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</a:t>
            </a:r>
            <a:r>
              <a:rPr lang="pt-BR" sz="1800" b="1" i="1" u="none" strike="noStrike" cap="none" dirty="0">
                <a:solidFill>
                  <a:srgbClr val="529AC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temperatura &gt;= 30: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print("Vá à praia!")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b="1" i="1" u="none" strike="noStrike" cap="none" dirty="0" err="1">
                <a:solidFill>
                  <a:schemeClr val="tx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elif</a:t>
            </a:r>
            <a:r>
              <a:rPr lang="pt-BR" sz="1800" b="1" i="1" u="none" strike="noStrike" cap="none" dirty="0">
                <a:solidFill>
                  <a:srgbClr val="529AC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temperatura &gt;= 20: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print("Um dia perfeito para um passeio no parque.")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b="1" i="1" u="none" strike="noStrike" cap="none" dirty="0" err="1">
                <a:solidFill>
                  <a:schemeClr val="tx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elif</a:t>
            </a:r>
            <a:r>
              <a:rPr lang="pt-BR" sz="1800" b="1" i="1" u="none" strike="noStrike" cap="none" dirty="0">
                <a:solidFill>
                  <a:srgbClr val="529AC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temperatura &gt;= 10: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print("Que tal um filme em casa?")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b="1" i="1" u="none" strike="noStrike" cap="none" dirty="0" err="1">
                <a:solidFill>
                  <a:schemeClr val="tx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else</a:t>
            </a:r>
            <a:r>
              <a:rPr lang="pt-BR" sz="1800" b="1" i="1" u="none" strike="noStrike" cap="none" dirty="0">
                <a:solidFill>
                  <a:schemeClr val="tx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  <a:endParaRPr lang="pt-BR" sz="1800" dirty="0">
              <a:solidFill>
                <a:schemeClr val="tx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print("Melhor ficar em casa, está muito frio lá fora.")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085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85DCE6-B604-7743-1620-A4AAC77F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8C1743-38CA-DB5F-870F-7E349FA12562}"/>
              </a:ext>
            </a:extLst>
          </p:cNvPr>
          <p:cNvSpPr txBox="1"/>
          <p:nvPr/>
        </p:nvSpPr>
        <p:spPr>
          <a:xfrm>
            <a:off x="3270913" y="1856095"/>
            <a:ext cx="58412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>
              <a:spcBef>
                <a:spcPts val="1200"/>
              </a:spcBef>
              <a:buSzPts val="2811"/>
            </a:pPr>
            <a:r>
              <a:rPr lang="pt-BR" b="1" dirty="0"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 Light"/>
              </a:rPr>
              <a:t>Você trabalha na área de tecnologia</a:t>
            </a:r>
            <a:r>
              <a:rPr lang="pt-BR" b="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apoiando o setor de RH de uma grande empresa e </a:t>
            </a:r>
            <a:r>
              <a:rPr lang="pt-BR" b="1" dirty="0"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 Light"/>
              </a:rPr>
              <a:t>recebeu</a:t>
            </a:r>
            <a:r>
              <a:rPr lang="pt-BR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pt-BR" b="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 seguinte demanda por </a:t>
            </a:r>
            <a:r>
              <a:rPr lang="pt-BR" b="1" dirty="0"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 Light"/>
              </a:rPr>
              <a:t>e-mail</a:t>
            </a:r>
            <a:r>
              <a:rPr lang="pt-BR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: </a:t>
            </a:r>
            <a:endParaRPr lang="pt-BR" b="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228600" indent="0">
              <a:spcBef>
                <a:spcPts val="1200"/>
              </a:spcBef>
              <a:buSzPts val="2811"/>
            </a:pPr>
            <a:r>
              <a:rPr lang="pt-BR" b="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Olá, preciso de um código que me ajude a </a:t>
            </a:r>
            <a:r>
              <a:rPr lang="pt-BR" b="1" dirty="0"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 Light"/>
              </a:rPr>
              <a:t>avaliar a distribuição de benefícios </a:t>
            </a:r>
            <a:r>
              <a:rPr lang="pt-BR" b="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dos colaboradores pelo tempo em que estão na empresa, </a:t>
            </a:r>
            <a:r>
              <a:rPr lang="pt-BR" b="1" dirty="0"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 Light"/>
              </a:rPr>
              <a:t>seguindo a seguinte regra</a:t>
            </a:r>
            <a:r>
              <a:rPr lang="pt-BR" b="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: </a:t>
            </a:r>
          </a:p>
          <a:p>
            <a:pPr marL="685800" indent="-457200">
              <a:spcBef>
                <a:spcPts val="1200"/>
              </a:spcBef>
              <a:buSzPts val="2811"/>
              <a:buFont typeface="Arial"/>
              <a:buChar char="•"/>
            </a:pPr>
            <a:r>
              <a:rPr lang="pt-BR" b="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até 5 anos (aumento no vale refeição); </a:t>
            </a:r>
          </a:p>
          <a:p>
            <a:pPr marL="685800" indent="-457200">
              <a:spcBef>
                <a:spcPts val="1200"/>
              </a:spcBef>
              <a:buSzPts val="2811"/>
              <a:buFont typeface="Arial"/>
              <a:buChar char="•"/>
            </a:pPr>
            <a:r>
              <a:rPr lang="pt-BR" b="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5 a 10 anos (reajuste de 10% no salário); </a:t>
            </a:r>
          </a:p>
          <a:p>
            <a:pPr marL="685800" indent="-457200">
              <a:spcBef>
                <a:spcPts val="1200"/>
              </a:spcBef>
              <a:spcAft>
                <a:spcPts val="1200"/>
              </a:spcAft>
              <a:buSzPts val="2811"/>
              <a:buFont typeface="Arial"/>
              <a:buChar char="•"/>
            </a:pPr>
            <a:r>
              <a:rPr lang="pt-BR" b="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10 a 15 anos (participação na festa de comemoração).</a:t>
            </a:r>
          </a:p>
          <a:p>
            <a:pPr marL="228600" indent="0">
              <a:spcBef>
                <a:spcPts val="1200"/>
              </a:spcBef>
              <a:buSzPts val="2811"/>
            </a:pPr>
            <a:r>
              <a:rPr lang="pt-BR" b="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Vamos aplicar o conceito de estrutura composta de decisão para a realização dessa atividade </a:t>
            </a:r>
          </a:p>
          <a:p>
            <a:pPr marL="228600" indent="0">
              <a:spcBef>
                <a:spcPts val="1200"/>
              </a:spcBef>
              <a:buSzPts val="2811"/>
            </a:pPr>
            <a:r>
              <a:rPr lang="pt-BR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Resolva esse exercício utilizando a linguagem </a:t>
            </a:r>
            <a:r>
              <a:rPr lang="pt-BR" b="1" i="1" dirty="0" err="1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 Light"/>
              </a:rPr>
              <a:t>Portugol</a:t>
            </a:r>
            <a:r>
              <a:rPr lang="pt-BR" b="1" i="1" dirty="0">
                <a:solidFill>
                  <a:schemeClr val="tx2"/>
                </a:solidFill>
                <a:latin typeface="Poppins Light"/>
                <a:cs typeface="Poppins Light"/>
                <a:sym typeface="Poppins Light"/>
              </a:rPr>
              <a:t>.</a:t>
            </a:r>
            <a:endParaRPr lang="pt-BR" b="1" i="1" dirty="0">
              <a:solidFill>
                <a:schemeClr val="tx2"/>
              </a:solidFill>
            </a:endParaRPr>
          </a:p>
        </p:txBody>
      </p:sp>
      <p:grpSp>
        <p:nvGrpSpPr>
          <p:cNvPr id="6" name="Google Shape;9244;p66">
            <a:extLst>
              <a:ext uri="{FF2B5EF4-FFF2-40B4-BE49-F238E27FC236}">
                <a16:creationId xmlns:a16="http://schemas.microsoft.com/office/drawing/2014/main" id="{4EB2C47D-5412-D3C0-66FE-EA939B72449B}"/>
              </a:ext>
            </a:extLst>
          </p:cNvPr>
          <p:cNvGrpSpPr/>
          <p:nvPr/>
        </p:nvGrpSpPr>
        <p:grpSpPr>
          <a:xfrm>
            <a:off x="3586648" y="6011581"/>
            <a:ext cx="296580" cy="364935"/>
            <a:chOff x="4911189" y="3793455"/>
            <a:chExt cx="296580" cy="364935"/>
          </a:xfrm>
        </p:grpSpPr>
        <p:sp>
          <p:nvSpPr>
            <p:cNvPr id="7" name="Google Shape;9245;p66">
              <a:extLst>
                <a:ext uri="{FF2B5EF4-FFF2-40B4-BE49-F238E27FC236}">
                  <a16:creationId xmlns:a16="http://schemas.microsoft.com/office/drawing/2014/main" id="{7DCE9C71-4C8A-8FAE-5175-A954A29F07D2}"/>
                </a:ext>
              </a:extLst>
            </p:cNvPr>
            <p:cNvSpPr/>
            <p:nvPr/>
          </p:nvSpPr>
          <p:spPr>
            <a:xfrm>
              <a:off x="4951157" y="3861810"/>
              <a:ext cx="31932" cy="35215"/>
            </a:xfrm>
            <a:custGeom>
              <a:avLst/>
              <a:gdLst/>
              <a:ahLst/>
              <a:cxnLst/>
              <a:rect l="l" t="t" r="r" b="b"/>
              <a:pathLst>
                <a:path w="1216" h="1341" extrusionOk="0">
                  <a:moveTo>
                    <a:pt x="584" y="0"/>
                  </a:moveTo>
                  <a:lnTo>
                    <a:pt x="0" y="431"/>
                  </a:lnTo>
                  <a:lnTo>
                    <a:pt x="622" y="1340"/>
                  </a:lnTo>
                  <a:cubicBezTo>
                    <a:pt x="814" y="1187"/>
                    <a:pt x="1005" y="1043"/>
                    <a:pt x="1216" y="909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46;p66">
              <a:extLst>
                <a:ext uri="{FF2B5EF4-FFF2-40B4-BE49-F238E27FC236}">
                  <a16:creationId xmlns:a16="http://schemas.microsoft.com/office/drawing/2014/main" id="{378CCEE3-5066-9734-992A-1FF989247520}"/>
                </a:ext>
              </a:extLst>
            </p:cNvPr>
            <p:cNvSpPr/>
            <p:nvPr/>
          </p:nvSpPr>
          <p:spPr>
            <a:xfrm>
              <a:off x="5136132" y="3861810"/>
              <a:ext cx="31932" cy="34952"/>
            </a:xfrm>
            <a:custGeom>
              <a:avLst/>
              <a:gdLst/>
              <a:ahLst/>
              <a:cxnLst/>
              <a:rect l="l" t="t" r="r" b="b"/>
              <a:pathLst>
                <a:path w="1216" h="1331" extrusionOk="0">
                  <a:moveTo>
                    <a:pt x="632" y="0"/>
                  </a:moveTo>
                  <a:lnTo>
                    <a:pt x="0" y="909"/>
                  </a:lnTo>
                  <a:cubicBezTo>
                    <a:pt x="201" y="1034"/>
                    <a:pt x="392" y="1177"/>
                    <a:pt x="584" y="1331"/>
                  </a:cubicBezTo>
                  <a:lnTo>
                    <a:pt x="1215" y="42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47;p66">
              <a:extLst>
                <a:ext uri="{FF2B5EF4-FFF2-40B4-BE49-F238E27FC236}">
                  <a16:creationId xmlns:a16="http://schemas.microsoft.com/office/drawing/2014/main" id="{D897C8B0-2F6B-FB95-49A7-50F7F79845D7}"/>
                </a:ext>
              </a:extLst>
            </p:cNvPr>
            <p:cNvSpPr/>
            <p:nvPr/>
          </p:nvSpPr>
          <p:spPr>
            <a:xfrm>
              <a:off x="5043382" y="3833659"/>
              <a:ext cx="32457" cy="33193"/>
            </a:xfrm>
            <a:custGeom>
              <a:avLst/>
              <a:gdLst/>
              <a:ahLst/>
              <a:cxnLst/>
              <a:rect l="l" t="t" r="r" b="b"/>
              <a:pathLst>
                <a:path w="1236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6" y="1235"/>
                    <a:pt x="412" y="1221"/>
                    <a:pt x="618" y="1221"/>
                  </a:cubicBezTo>
                  <a:cubicBezTo>
                    <a:pt x="824" y="1221"/>
                    <a:pt x="1029" y="1235"/>
                    <a:pt x="1235" y="126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48;p66">
              <a:extLst>
                <a:ext uri="{FF2B5EF4-FFF2-40B4-BE49-F238E27FC236}">
                  <a16:creationId xmlns:a16="http://schemas.microsoft.com/office/drawing/2014/main" id="{2ED4C5CB-D803-7949-1E4A-8708240E5761}"/>
                </a:ext>
              </a:extLst>
            </p:cNvPr>
            <p:cNvSpPr/>
            <p:nvPr/>
          </p:nvSpPr>
          <p:spPr>
            <a:xfrm>
              <a:off x="5043382" y="3833659"/>
              <a:ext cx="21901" cy="33193"/>
            </a:xfrm>
            <a:custGeom>
              <a:avLst/>
              <a:gdLst/>
              <a:ahLst/>
              <a:cxnLst/>
              <a:rect l="l" t="t" r="r" b="b"/>
              <a:pathLst>
                <a:path w="834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2" y="1235"/>
                    <a:pt x="412" y="1225"/>
                    <a:pt x="623" y="1225"/>
                  </a:cubicBezTo>
                  <a:cubicBezTo>
                    <a:pt x="690" y="1225"/>
                    <a:pt x="766" y="1225"/>
                    <a:pt x="833" y="1235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49;p66">
              <a:extLst>
                <a:ext uri="{FF2B5EF4-FFF2-40B4-BE49-F238E27FC236}">
                  <a16:creationId xmlns:a16="http://schemas.microsoft.com/office/drawing/2014/main" id="{06596C6E-CBA2-377F-FDF8-533909185CCA}"/>
                </a:ext>
              </a:extLst>
            </p:cNvPr>
            <p:cNvSpPr/>
            <p:nvPr/>
          </p:nvSpPr>
          <p:spPr>
            <a:xfrm>
              <a:off x="4911189" y="3861810"/>
              <a:ext cx="296580" cy="296580"/>
            </a:xfrm>
            <a:custGeom>
              <a:avLst/>
              <a:gdLst/>
              <a:ahLst/>
              <a:cxnLst/>
              <a:rect l="l" t="t" r="r" b="b"/>
              <a:pathLst>
                <a:path w="11294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8767" y="11293"/>
                    <a:pt x="11294" y="8767"/>
                    <a:pt x="11294" y="5647"/>
                  </a:cubicBezTo>
                  <a:cubicBezTo>
                    <a:pt x="11294" y="2527"/>
                    <a:pt x="8767" y="0"/>
                    <a:pt x="5647" y="0"/>
                  </a:cubicBezTo>
                  <a:close/>
                </a:path>
              </a:pathLst>
            </a:custGeom>
            <a:solidFill>
              <a:srgbClr val="AE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50;p66">
              <a:extLst>
                <a:ext uri="{FF2B5EF4-FFF2-40B4-BE49-F238E27FC236}">
                  <a16:creationId xmlns:a16="http://schemas.microsoft.com/office/drawing/2014/main" id="{1002625D-F9C3-5A6A-010C-9AF82DB560FA}"/>
                </a:ext>
              </a:extLst>
            </p:cNvPr>
            <p:cNvSpPr/>
            <p:nvPr/>
          </p:nvSpPr>
          <p:spPr>
            <a:xfrm>
              <a:off x="4911189" y="3861810"/>
              <a:ext cx="161630" cy="296580"/>
            </a:xfrm>
            <a:custGeom>
              <a:avLst/>
              <a:gdLst/>
              <a:ahLst/>
              <a:cxnLst/>
              <a:rect l="l" t="t" r="r" b="b"/>
              <a:pathLst>
                <a:path w="6155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5752" y="11293"/>
                    <a:pt x="5858" y="11293"/>
                    <a:pt x="5953" y="11284"/>
                  </a:cubicBezTo>
                  <a:cubicBezTo>
                    <a:pt x="3044" y="11025"/>
                    <a:pt x="814" y="8585"/>
                    <a:pt x="814" y="5656"/>
                  </a:cubicBezTo>
                  <a:cubicBezTo>
                    <a:pt x="814" y="2661"/>
                    <a:pt x="3159" y="182"/>
                    <a:pt x="6154" y="19"/>
                  </a:cubicBezTo>
                  <a:cubicBezTo>
                    <a:pt x="5982" y="10"/>
                    <a:pt x="5819" y="0"/>
                    <a:pt x="5647" y="0"/>
                  </a:cubicBezTo>
                  <a:close/>
                </a:path>
              </a:pathLst>
            </a:custGeom>
            <a:solidFill>
              <a:srgbClr val="87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51;p66">
              <a:extLst>
                <a:ext uri="{FF2B5EF4-FFF2-40B4-BE49-F238E27FC236}">
                  <a16:creationId xmlns:a16="http://schemas.microsoft.com/office/drawing/2014/main" id="{93EA060D-B008-807C-D715-1839C5D5C152}"/>
                </a:ext>
              </a:extLst>
            </p:cNvPr>
            <p:cNvSpPr/>
            <p:nvPr/>
          </p:nvSpPr>
          <p:spPr>
            <a:xfrm>
              <a:off x="4925527" y="3885680"/>
              <a:ext cx="258372" cy="248577"/>
            </a:xfrm>
            <a:custGeom>
              <a:avLst/>
              <a:gdLst/>
              <a:ahLst/>
              <a:cxnLst/>
              <a:rect l="l" t="t" r="r" b="b"/>
              <a:pathLst>
                <a:path w="9839" h="9466" extrusionOk="0">
                  <a:moveTo>
                    <a:pt x="5101" y="0"/>
                  </a:moveTo>
                  <a:cubicBezTo>
                    <a:pt x="3870" y="0"/>
                    <a:pt x="2662" y="481"/>
                    <a:pt x="1761" y="1388"/>
                  </a:cubicBezTo>
                  <a:cubicBezTo>
                    <a:pt x="402" y="2738"/>
                    <a:pt x="0" y="4776"/>
                    <a:pt x="727" y="6546"/>
                  </a:cubicBezTo>
                  <a:cubicBezTo>
                    <a:pt x="1464" y="8317"/>
                    <a:pt x="3187" y="9465"/>
                    <a:pt x="5101" y="9465"/>
                  </a:cubicBezTo>
                  <a:cubicBezTo>
                    <a:pt x="7714" y="9465"/>
                    <a:pt x="9838" y="7350"/>
                    <a:pt x="9838" y="4738"/>
                  </a:cubicBezTo>
                  <a:cubicBezTo>
                    <a:pt x="9838" y="2814"/>
                    <a:pt x="8680" y="1091"/>
                    <a:pt x="6919" y="364"/>
                  </a:cubicBezTo>
                  <a:cubicBezTo>
                    <a:pt x="6331" y="119"/>
                    <a:pt x="5713" y="0"/>
                    <a:pt x="5101" y="0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52;p66">
              <a:extLst>
                <a:ext uri="{FF2B5EF4-FFF2-40B4-BE49-F238E27FC236}">
                  <a16:creationId xmlns:a16="http://schemas.microsoft.com/office/drawing/2014/main" id="{53132C2D-8F94-DD18-2E2F-8DF9BC0F5DCA}"/>
                </a:ext>
              </a:extLst>
            </p:cNvPr>
            <p:cNvSpPr/>
            <p:nvPr/>
          </p:nvSpPr>
          <p:spPr>
            <a:xfrm>
              <a:off x="4937317" y="3885680"/>
              <a:ext cx="129724" cy="248577"/>
            </a:xfrm>
            <a:custGeom>
              <a:avLst/>
              <a:gdLst/>
              <a:ahLst/>
              <a:cxnLst/>
              <a:rect l="l" t="t" r="r" b="b"/>
              <a:pathLst>
                <a:path w="4940" h="9466" extrusionOk="0">
                  <a:moveTo>
                    <a:pt x="4652" y="0"/>
                  </a:moveTo>
                  <a:cubicBezTo>
                    <a:pt x="2068" y="39"/>
                    <a:pt x="1" y="2144"/>
                    <a:pt x="1" y="4738"/>
                  </a:cubicBezTo>
                  <a:cubicBezTo>
                    <a:pt x="1" y="7322"/>
                    <a:pt x="2068" y="9427"/>
                    <a:pt x="4652" y="9465"/>
                  </a:cubicBezTo>
                  <a:cubicBezTo>
                    <a:pt x="4748" y="9465"/>
                    <a:pt x="4843" y="9465"/>
                    <a:pt x="4939" y="9456"/>
                  </a:cubicBezTo>
                  <a:cubicBezTo>
                    <a:pt x="2441" y="9303"/>
                    <a:pt x="489" y="7236"/>
                    <a:pt x="489" y="4738"/>
                  </a:cubicBezTo>
                  <a:cubicBezTo>
                    <a:pt x="489" y="2230"/>
                    <a:pt x="2441" y="163"/>
                    <a:pt x="4939" y="10"/>
                  </a:cubicBezTo>
                  <a:cubicBezTo>
                    <a:pt x="4843" y="10"/>
                    <a:pt x="4748" y="0"/>
                    <a:pt x="4652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53;p66">
              <a:extLst>
                <a:ext uri="{FF2B5EF4-FFF2-40B4-BE49-F238E27FC236}">
                  <a16:creationId xmlns:a16="http://schemas.microsoft.com/office/drawing/2014/main" id="{04FA4C30-C05E-C73B-14E5-77EEA6E92BD2}"/>
                </a:ext>
              </a:extLst>
            </p:cNvPr>
            <p:cNvSpPr/>
            <p:nvPr/>
          </p:nvSpPr>
          <p:spPr>
            <a:xfrm>
              <a:off x="4942596" y="3902381"/>
              <a:ext cx="223972" cy="215279"/>
            </a:xfrm>
            <a:custGeom>
              <a:avLst/>
              <a:gdLst/>
              <a:ahLst/>
              <a:cxnLst/>
              <a:rect l="l" t="t" r="r" b="b"/>
              <a:pathLst>
                <a:path w="8529" h="8198" extrusionOk="0">
                  <a:moveTo>
                    <a:pt x="4420" y="0"/>
                  </a:moveTo>
                  <a:cubicBezTo>
                    <a:pt x="3353" y="0"/>
                    <a:pt x="2303" y="415"/>
                    <a:pt x="1523" y="1202"/>
                  </a:cubicBezTo>
                  <a:cubicBezTo>
                    <a:pt x="345" y="2369"/>
                    <a:pt x="1" y="4140"/>
                    <a:pt x="633" y="5671"/>
                  </a:cubicBezTo>
                  <a:cubicBezTo>
                    <a:pt x="1264" y="7202"/>
                    <a:pt x="2767" y="8198"/>
                    <a:pt x="4422" y="8198"/>
                  </a:cubicBezTo>
                  <a:cubicBezTo>
                    <a:pt x="6691" y="8198"/>
                    <a:pt x="8518" y="6360"/>
                    <a:pt x="8528" y="4102"/>
                  </a:cubicBezTo>
                  <a:cubicBezTo>
                    <a:pt x="8518" y="2436"/>
                    <a:pt x="7523" y="944"/>
                    <a:pt x="5992" y="312"/>
                  </a:cubicBezTo>
                  <a:cubicBezTo>
                    <a:pt x="5484" y="102"/>
                    <a:pt x="4950" y="0"/>
                    <a:pt x="4420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54;p66">
              <a:extLst>
                <a:ext uri="{FF2B5EF4-FFF2-40B4-BE49-F238E27FC236}">
                  <a16:creationId xmlns:a16="http://schemas.microsoft.com/office/drawing/2014/main" id="{D936678C-ED4F-297D-E1E0-DD6F9DAC53E9}"/>
                </a:ext>
              </a:extLst>
            </p:cNvPr>
            <p:cNvSpPr/>
            <p:nvPr/>
          </p:nvSpPr>
          <p:spPr>
            <a:xfrm>
              <a:off x="4951157" y="3902381"/>
              <a:ext cx="121400" cy="215385"/>
            </a:xfrm>
            <a:custGeom>
              <a:avLst/>
              <a:gdLst/>
              <a:ahLst/>
              <a:cxnLst/>
              <a:rect l="l" t="t" r="r" b="b"/>
              <a:pathLst>
                <a:path w="4623" h="8202" extrusionOk="0">
                  <a:moveTo>
                    <a:pt x="4091" y="0"/>
                  </a:moveTo>
                  <a:cubicBezTo>
                    <a:pt x="1867" y="0"/>
                    <a:pt x="0" y="1804"/>
                    <a:pt x="0" y="4102"/>
                  </a:cubicBezTo>
                  <a:cubicBezTo>
                    <a:pt x="0" y="6395"/>
                    <a:pt x="1875" y="8201"/>
                    <a:pt x="4105" y="8201"/>
                  </a:cubicBezTo>
                  <a:cubicBezTo>
                    <a:pt x="4276" y="8201"/>
                    <a:pt x="4448" y="8191"/>
                    <a:pt x="4623" y="8169"/>
                  </a:cubicBezTo>
                  <a:cubicBezTo>
                    <a:pt x="2575" y="7901"/>
                    <a:pt x="1034" y="6159"/>
                    <a:pt x="1034" y="4102"/>
                  </a:cubicBezTo>
                  <a:cubicBezTo>
                    <a:pt x="1034" y="2035"/>
                    <a:pt x="2575" y="293"/>
                    <a:pt x="4623" y="34"/>
                  </a:cubicBezTo>
                  <a:cubicBezTo>
                    <a:pt x="4444" y="11"/>
                    <a:pt x="4266" y="0"/>
                    <a:pt x="409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55;p66">
              <a:extLst>
                <a:ext uri="{FF2B5EF4-FFF2-40B4-BE49-F238E27FC236}">
                  <a16:creationId xmlns:a16="http://schemas.microsoft.com/office/drawing/2014/main" id="{997739E9-A2A8-57B0-2DB4-F412F0705488}"/>
                </a:ext>
              </a:extLst>
            </p:cNvPr>
            <p:cNvSpPr/>
            <p:nvPr/>
          </p:nvSpPr>
          <p:spPr>
            <a:xfrm>
              <a:off x="5054069" y="3937255"/>
              <a:ext cx="10950" cy="76128"/>
            </a:xfrm>
            <a:custGeom>
              <a:avLst/>
              <a:gdLst/>
              <a:ahLst/>
              <a:cxnLst/>
              <a:rect l="l" t="t" r="r" b="b"/>
              <a:pathLst>
                <a:path w="417" h="2899" extrusionOk="0">
                  <a:moveTo>
                    <a:pt x="207" y="1"/>
                  </a:moveTo>
                  <a:cubicBezTo>
                    <a:pt x="103" y="1"/>
                    <a:pt x="0" y="70"/>
                    <a:pt x="5" y="209"/>
                  </a:cubicBezTo>
                  <a:lnTo>
                    <a:pt x="5" y="2688"/>
                  </a:lnTo>
                  <a:cubicBezTo>
                    <a:pt x="5" y="2802"/>
                    <a:pt x="91" y="2898"/>
                    <a:pt x="206" y="2898"/>
                  </a:cubicBezTo>
                  <a:cubicBezTo>
                    <a:pt x="331" y="2898"/>
                    <a:pt x="417" y="2802"/>
                    <a:pt x="417" y="2688"/>
                  </a:cubicBezTo>
                  <a:lnTo>
                    <a:pt x="417" y="209"/>
                  </a:lnTo>
                  <a:cubicBezTo>
                    <a:pt x="417" y="70"/>
                    <a:pt x="311" y="1"/>
                    <a:pt x="20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56;p66">
              <a:extLst>
                <a:ext uri="{FF2B5EF4-FFF2-40B4-BE49-F238E27FC236}">
                  <a16:creationId xmlns:a16="http://schemas.microsoft.com/office/drawing/2014/main" id="{9B6C2B91-D3E4-4182-6439-69B98C826C34}"/>
                </a:ext>
              </a:extLst>
            </p:cNvPr>
            <p:cNvSpPr/>
            <p:nvPr/>
          </p:nvSpPr>
          <p:spPr>
            <a:xfrm>
              <a:off x="5139388" y="3833685"/>
              <a:ext cx="57326" cy="48712"/>
            </a:xfrm>
            <a:custGeom>
              <a:avLst/>
              <a:gdLst/>
              <a:ahLst/>
              <a:cxnLst/>
              <a:rect l="l" t="t" r="r" b="b"/>
              <a:pathLst>
                <a:path w="2183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6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2087" y="1368"/>
                  </a:lnTo>
                  <a:cubicBezTo>
                    <a:pt x="2182" y="1234"/>
                    <a:pt x="2154" y="1052"/>
                    <a:pt x="2020" y="956"/>
                  </a:cubicBez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57;p66">
              <a:extLst>
                <a:ext uri="{FF2B5EF4-FFF2-40B4-BE49-F238E27FC236}">
                  <a16:creationId xmlns:a16="http://schemas.microsoft.com/office/drawing/2014/main" id="{74483BC3-EE93-B106-7FA4-68BDDEBA6702}"/>
                </a:ext>
              </a:extLst>
            </p:cNvPr>
            <p:cNvSpPr/>
            <p:nvPr/>
          </p:nvSpPr>
          <p:spPr>
            <a:xfrm>
              <a:off x="4922507" y="3833685"/>
              <a:ext cx="57063" cy="48712"/>
            </a:xfrm>
            <a:custGeom>
              <a:avLst/>
              <a:gdLst/>
              <a:ahLst/>
              <a:cxnLst/>
              <a:rect l="l" t="t" r="r" b="b"/>
              <a:pathLst>
                <a:path w="2173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2010" y="899"/>
                  </a:lnTo>
                  <a:cubicBezTo>
                    <a:pt x="2144" y="803"/>
                    <a:pt x="2173" y="612"/>
                    <a:pt x="2077" y="478"/>
                  </a:cubicBez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58;p66">
              <a:extLst>
                <a:ext uri="{FF2B5EF4-FFF2-40B4-BE49-F238E27FC236}">
                  <a16:creationId xmlns:a16="http://schemas.microsoft.com/office/drawing/2014/main" id="{408EC733-2B02-332F-CF45-B36E6A93C3D6}"/>
                </a:ext>
              </a:extLst>
            </p:cNvPr>
            <p:cNvSpPr/>
            <p:nvPr/>
          </p:nvSpPr>
          <p:spPr>
            <a:xfrm>
              <a:off x="5023792" y="3793455"/>
              <a:ext cx="71637" cy="42988"/>
            </a:xfrm>
            <a:custGeom>
              <a:avLst/>
              <a:gdLst/>
              <a:ahLst/>
              <a:cxnLst/>
              <a:rect l="l" t="t" r="r" b="b"/>
              <a:pathLst>
                <a:path w="2728" h="1637" extrusionOk="0">
                  <a:moveTo>
                    <a:pt x="345" y="0"/>
                  </a:moveTo>
                  <a:cubicBezTo>
                    <a:pt x="153" y="0"/>
                    <a:pt x="0" y="153"/>
                    <a:pt x="0" y="345"/>
                  </a:cubicBezTo>
                  <a:lnTo>
                    <a:pt x="0" y="1292"/>
                  </a:lnTo>
                  <a:cubicBezTo>
                    <a:pt x="0" y="1484"/>
                    <a:pt x="153" y="1637"/>
                    <a:pt x="345" y="1637"/>
                  </a:cubicBezTo>
                  <a:lnTo>
                    <a:pt x="2374" y="1637"/>
                  </a:lnTo>
                  <a:cubicBezTo>
                    <a:pt x="2565" y="1637"/>
                    <a:pt x="2718" y="1484"/>
                    <a:pt x="2728" y="1292"/>
                  </a:cubicBezTo>
                  <a:lnTo>
                    <a:pt x="2728" y="345"/>
                  </a:lnTo>
                  <a:cubicBezTo>
                    <a:pt x="2718" y="153"/>
                    <a:pt x="2565" y="0"/>
                    <a:pt x="2374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59;p66">
              <a:extLst>
                <a:ext uri="{FF2B5EF4-FFF2-40B4-BE49-F238E27FC236}">
                  <a16:creationId xmlns:a16="http://schemas.microsoft.com/office/drawing/2014/main" id="{1314F73D-94E0-3320-4182-83211B4FD15B}"/>
                </a:ext>
              </a:extLst>
            </p:cNvPr>
            <p:cNvSpPr/>
            <p:nvPr/>
          </p:nvSpPr>
          <p:spPr>
            <a:xfrm>
              <a:off x="5139388" y="3833685"/>
              <a:ext cx="51049" cy="48712"/>
            </a:xfrm>
            <a:custGeom>
              <a:avLst/>
              <a:gdLst/>
              <a:ahLst/>
              <a:cxnLst/>
              <a:rect l="l" t="t" r="r" b="b"/>
              <a:pathLst>
                <a:path w="1944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7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1943" y="1578"/>
                  </a:lnTo>
                  <a:lnTo>
                    <a:pt x="1005" y="889"/>
                  </a:lnTo>
                  <a:cubicBezTo>
                    <a:pt x="871" y="794"/>
                    <a:pt x="843" y="612"/>
                    <a:pt x="938" y="478"/>
                  </a:cubicBezTo>
                  <a:lnTo>
                    <a:pt x="1082" y="277"/>
                  </a:ln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60;p66">
              <a:extLst>
                <a:ext uri="{FF2B5EF4-FFF2-40B4-BE49-F238E27FC236}">
                  <a16:creationId xmlns:a16="http://schemas.microsoft.com/office/drawing/2014/main" id="{85DE6CAA-2739-AE8D-1392-15B5DEFAF38A}"/>
                </a:ext>
              </a:extLst>
            </p:cNvPr>
            <p:cNvSpPr/>
            <p:nvPr/>
          </p:nvSpPr>
          <p:spPr>
            <a:xfrm>
              <a:off x="4922507" y="3833685"/>
              <a:ext cx="50787" cy="48712"/>
            </a:xfrm>
            <a:custGeom>
              <a:avLst/>
              <a:gdLst/>
              <a:ahLst/>
              <a:cxnLst/>
              <a:rect l="l" t="t" r="r" b="b"/>
              <a:pathLst>
                <a:path w="1934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1072" y="1578"/>
                  </a:lnTo>
                  <a:lnTo>
                    <a:pt x="929" y="1368"/>
                  </a:lnTo>
                  <a:cubicBezTo>
                    <a:pt x="833" y="1234"/>
                    <a:pt x="862" y="1052"/>
                    <a:pt x="996" y="956"/>
                  </a:cubicBezTo>
                  <a:lnTo>
                    <a:pt x="1933" y="277"/>
                  </a:ln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61;p66">
              <a:extLst>
                <a:ext uri="{FF2B5EF4-FFF2-40B4-BE49-F238E27FC236}">
                  <a16:creationId xmlns:a16="http://schemas.microsoft.com/office/drawing/2014/main" id="{9C349A17-C2E0-9F72-ACD7-B60122265DAD}"/>
                </a:ext>
              </a:extLst>
            </p:cNvPr>
            <p:cNvSpPr/>
            <p:nvPr/>
          </p:nvSpPr>
          <p:spPr>
            <a:xfrm>
              <a:off x="5024028" y="3793455"/>
              <a:ext cx="30934" cy="42988"/>
            </a:xfrm>
            <a:custGeom>
              <a:avLst/>
              <a:gdLst/>
              <a:ahLst/>
              <a:cxnLst/>
              <a:rect l="l" t="t" r="r" b="b"/>
              <a:pathLst>
                <a:path w="1178" h="1637" extrusionOk="0">
                  <a:moveTo>
                    <a:pt x="345" y="0"/>
                  </a:moveTo>
                  <a:cubicBezTo>
                    <a:pt x="154" y="0"/>
                    <a:pt x="1" y="153"/>
                    <a:pt x="1" y="345"/>
                  </a:cubicBezTo>
                  <a:lnTo>
                    <a:pt x="1" y="1292"/>
                  </a:lnTo>
                  <a:cubicBezTo>
                    <a:pt x="1" y="1484"/>
                    <a:pt x="154" y="1637"/>
                    <a:pt x="345" y="1637"/>
                  </a:cubicBezTo>
                  <a:lnTo>
                    <a:pt x="1178" y="1637"/>
                  </a:lnTo>
                  <a:cubicBezTo>
                    <a:pt x="986" y="1637"/>
                    <a:pt x="833" y="1484"/>
                    <a:pt x="833" y="1292"/>
                  </a:cubicBezTo>
                  <a:lnTo>
                    <a:pt x="833" y="345"/>
                  </a:lnTo>
                  <a:cubicBezTo>
                    <a:pt x="833" y="153"/>
                    <a:pt x="986" y="0"/>
                    <a:pt x="1178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62;p66">
              <a:extLst>
                <a:ext uri="{FF2B5EF4-FFF2-40B4-BE49-F238E27FC236}">
                  <a16:creationId xmlns:a16="http://schemas.microsoft.com/office/drawing/2014/main" id="{54191E08-A28A-6318-21F1-28B1754E73A6}"/>
                </a:ext>
              </a:extLst>
            </p:cNvPr>
            <p:cNvSpPr/>
            <p:nvPr/>
          </p:nvSpPr>
          <p:spPr>
            <a:xfrm>
              <a:off x="4937580" y="3896998"/>
              <a:ext cx="235001" cy="226046"/>
            </a:xfrm>
            <a:custGeom>
              <a:avLst/>
              <a:gdLst/>
              <a:ahLst/>
              <a:cxnLst/>
              <a:rect l="l" t="t" r="r" b="b"/>
              <a:pathLst>
                <a:path w="8949" h="8608" extrusionOk="0">
                  <a:moveTo>
                    <a:pt x="4853" y="421"/>
                  </a:moveTo>
                  <a:cubicBezTo>
                    <a:pt x="5398" y="450"/>
                    <a:pt x="5925" y="593"/>
                    <a:pt x="6413" y="842"/>
                  </a:cubicBezTo>
                  <a:lnTo>
                    <a:pt x="6250" y="1129"/>
                  </a:lnTo>
                  <a:cubicBezTo>
                    <a:pt x="6147" y="1259"/>
                    <a:pt x="6323" y="1419"/>
                    <a:pt x="6467" y="1419"/>
                  </a:cubicBezTo>
                  <a:cubicBezTo>
                    <a:pt x="6524" y="1419"/>
                    <a:pt x="6577" y="1393"/>
                    <a:pt x="6604" y="1330"/>
                  </a:cubicBezTo>
                  <a:lnTo>
                    <a:pt x="6767" y="1053"/>
                  </a:lnTo>
                  <a:cubicBezTo>
                    <a:pt x="7226" y="1340"/>
                    <a:pt x="7609" y="1732"/>
                    <a:pt x="7906" y="2182"/>
                  </a:cubicBezTo>
                  <a:lnTo>
                    <a:pt x="7618" y="2345"/>
                  </a:lnTo>
                  <a:cubicBezTo>
                    <a:pt x="7430" y="2427"/>
                    <a:pt x="7578" y="2739"/>
                    <a:pt x="7744" y="2739"/>
                  </a:cubicBezTo>
                  <a:cubicBezTo>
                    <a:pt x="7772" y="2739"/>
                    <a:pt x="7801" y="2729"/>
                    <a:pt x="7829" y="2708"/>
                  </a:cubicBezTo>
                  <a:lnTo>
                    <a:pt x="8116" y="2546"/>
                  </a:lnTo>
                  <a:cubicBezTo>
                    <a:pt x="8365" y="3024"/>
                    <a:pt x="8508" y="3560"/>
                    <a:pt x="8537" y="4096"/>
                  </a:cubicBezTo>
                  <a:lnTo>
                    <a:pt x="8202" y="4096"/>
                  </a:lnTo>
                  <a:cubicBezTo>
                    <a:pt x="7925" y="4096"/>
                    <a:pt x="7925" y="4517"/>
                    <a:pt x="8202" y="4517"/>
                  </a:cubicBezTo>
                  <a:lnTo>
                    <a:pt x="8537" y="4517"/>
                  </a:lnTo>
                  <a:cubicBezTo>
                    <a:pt x="8508" y="5063"/>
                    <a:pt x="8365" y="5589"/>
                    <a:pt x="8116" y="6077"/>
                  </a:cubicBezTo>
                  <a:lnTo>
                    <a:pt x="7829" y="5905"/>
                  </a:lnTo>
                  <a:cubicBezTo>
                    <a:pt x="7801" y="5884"/>
                    <a:pt x="7772" y="5875"/>
                    <a:pt x="7744" y="5875"/>
                  </a:cubicBezTo>
                  <a:cubicBezTo>
                    <a:pt x="7578" y="5875"/>
                    <a:pt x="7430" y="6187"/>
                    <a:pt x="7618" y="6269"/>
                  </a:cubicBezTo>
                  <a:lnTo>
                    <a:pt x="7906" y="6431"/>
                  </a:lnTo>
                  <a:cubicBezTo>
                    <a:pt x="7609" y="6881"/>
                    <a:pt x="7226" y="7264"/>
                    <a:pt x="6767" y="7561"/>
                  </a:cubicBezTo>
                  <a:lnTo>
                    <a:pt x="6767" y="7570"/>
                  </a:lnTo>
                  <a:lnTo>
                    <a:pt x="6604" y="7283"/>
                  </a:lnTo>
                  <a:cubicBezTo>
                    <a:pt x="6577" y="7220"/>
                    <a:pt x="6525" y="7195"/>
                    <a:pt x="6468" y="7195"/>
                  </a:cubicBezTo>
                  <a:cubicBezTo>
                    <a:pt x="6324" y="7195"/>
                    <a:pt x="6147" y="7357"/>
                    <a:pt x="6250" y="7494"/>
                  </a:cubicBezTo>
                  <a:lnTo>
                    <a:pt x="6413" y="7781"/>
                  </a:lnTo>
                  <a:cubicBezTo>
                    <a:pt x="5925" y="8020"/>
                    <a:pt x="5398" y="8164"/>
                    <a:pt x="4853" y="8192"/>
                  </a:cubicBezTo>
                  <a:lnTo>
                    <a:pt x="4853" y="7867"/>
                  </a:lnTo>
                  <a:cubicBezTo>
                    <a:pt x="4853" y="7723"/>
                    <a:pt x="4750" y="7652"/>
                    <a:pt x="4647" y="7652"/>
                  </a:cubicBezTo>
                  <a:cubicBezTo>
                    <a:pt x="4544" y="7652"/>
                    <a:pt x="4441" y="7723"/>
                    <a:pt x="4441" y="7867"/>
                  </a:cubicBezTo>
                  <a:lnTo>
                    <a:pt x="4441" y="8192"/>
                  </a:lnTo>
                  <a:cubicBezTo>
                    <a:pt x="3896" y="8164"/>
                    <a:pt x="3369" y="8020"/>
                    <a:pt x="2881" y="7781"/>
                  </a:cubicBezTo>
                  <a:lnTo>
                    <a:pt x="3044" y="7494"/>
                  </a:lnTo>
                  <a:cubicBezTo>
                    <a:pt x="3111" y="7333"/>
                    <a:pt x="2982" y="7196"/>
                    <a:pt x="2849" y="7196"/>
                  </a:cubicBezTo>
                  <a:cubicBezTo>
                    <a:pt x="2792" y="7196"/>
                    <a:pt x="2733" y="7222"/>
                    <a:pt x="2690" y="7283"/>
                  </a:cubicBezTo>
                  <a:lnTo>
                    <a:pt x="2527" y="7570"/>
                  </a:lnTo>
                  <a:cubicBezTo>
                    <a:pt x="2068" y="7273"/>
                    <a:pt x="1685" y="6881"/>
                    <a:pt x="1388" y="6431"/>
                  </a:cubicBezTo>
                  <a:lnTo>
                    <a:pt x="1675" y="6269"/>
                  </a:lnTo>
                  <a:cubicBezTo>
                    <a:pt x="1842" y="6136"/>
                    <a:pt x="1733" y="5887"/>
                    <a:pt x="1551" y="5887"/>
                  </a:cubicBezTo>
                  <a:cubicBezTo>
                    <a:pt x="1524" y="5887"/>
                    <a:pt x="1495" y="5892"/>
                    <a:pt x="1465" y="5905"/>
                  </a:cubicBezTo>
                  <a:lnTo>
                    <a:pt x="1178" y="6077"/>
                  </a:lnTo>
                  <a:cubicBezTo>
                    <a:pt x="929" y="5589"/>
                    <a:pt x="785" y="5063"/>
                    <a:pt x="757" y="4517"/>
                  </a:cubicBezTo>
                  <a:lnTo>
                    <a:pt x="1092" y="4517"/>
                  </a:lnTo>
                  <a:cubicBezTo>
                    <a:pt x="1369" y="4517"/>
                    <a:pt x="1369" y="4096"/>
                    <a:pt x="1092" y="4096"/>
                  </a:cubicBezTo>
                  <a:lnTo>
                    <a:pt x="757" y="4096"/>
                  </a:lnTo>
                  <a:cubicBezTo>
                    <a:pt x="785" y="3560"/>
                    <a:pt x="929" y="3024"/>
                    <a:pt x="1178" y="2546"/>
                  </a:cubicBezTo>
                  <a:lnTo>
                    <a:pt x="1465" y="2708"/>
                  </a:lnTo>
                  <a:cubicBezTo>
                    <a:pt x="1495" y="2721"/>
                    <a:pt x="1524" y="2727"/>
                    <a:pt x="1551" y="2727"/>
                  </a:cubicBezTo>
                  <a:cubicBezTo>
                    <a:pt x="1733" y="2727"/>
                    <a:pt x="1842" y="2478"/>
                    <a:pt x="1675" y="2345"/>
                  </a:cubicBezTo>
                  <a:lnTo>
                    <a:pt x="1388" y="2182"/>
                  </a:lnTo>
                  <a:cubicBezTo>
                    <a:pt x="1685" y="1732"/>
                    <a:pt x="2068" y="1340"/>
                    <a:pt x="2527" y="1053"/>
                  </a:cubicBezTo>
                  <a:lnTo>
                    <a:pt x="2690" y="1330"/>
                  </a:lnTo>
                  <a:cubicBezTo>
                    <a:pt x="2714" y="1393"/>
                    <a:pt x="2765" y="1419"/>
                    <a:pt x="2823" y="1419"/>
                  </a:cubicBezTo>
                  <a:cubicBezTo>
                    <a:pt x="2966" y="1419"/>
                    <a:pt x="3146" y="1259"/>
                    <a:pt x="3044" y="1129"/>
                  </a:cubicBezTo>
                  <a:lnTo>
                    <a:pt x="2881" y="842"/>
                  </a:lnTo>
                  <a:cubicBezTo>
                    <a:pt x="3369" y="593"/>
                    <a:pt x="3896" y="450"/>
                    <a:pt x="4441" y="421"/>
                  </a:cubicBezTo>
                  <a:lnTo>
                    <a:pt x="4441" y="756"/>
                  </a:lnTo>
                  <a:cubicBezTo>
                    <a:pt x="4436" y="895"/>
                    <a:pt x="4539" y="964"/>
                    <a:pt x="4643" y="964"/>
                  </a:cubicBezTo>
                  <a:cubicBezTo>
                    <a:pt x="4747" y="964"/>
                    <a:pt x="4853" y="895"/>
                    <a:pt x="4853" y="756"/>
                  </a:cubicBezTo>
                  <a:lnTo>
                    <a:pt x="4853" y="421"/>
                  </a:lnTo>
                  <a:close/>
                  <a:moveTo>
                    <a:pt x="4642" y="0"/>
                  </a:moveTo>
                  <a:cubicBezTo>
                    <a:pt x="2900" y="0"/>
                    <a:pt x="1331" y="1043"/>
                    <a:pt x="670" y="2651"/>
                  </a:cubicBezTo>
                  <a:cubicBezTo>
                    <a:pt x="0" y="4259"/>
                    <a:pt x="364" y="6115"/>
                    <a:pt x="1599" y="7350"/>
                  </a:cubicBezTo>
                  <a:cubicBezTo>
                    <a:pt x="2424" y="8169"/>
                    <a:pt x="3524" y="8608"/>
                    <a:pt x="4646" y="8608"/>
                  </a:cubicBezTo>
                  <a:cubicBezTo>
                    <a:pt x="5201" y="8608"/>
                    <a:pt x="5762" y="8500"/>
                    <a:pt x="6298" y="8278"/>
                  </a:cubicBezTo>
                  <a:cubicBezTo>
                    <a:pt x="7906" y="7618"/>
                    <a:pt x="8949" y="6048"/>
                    <a:pt x="8949" y="4307"/>
                  </a:cubicBezTo>
                  <a:cubicBezTo>
                    <a:pt x="8949" y="1924"/>
                    <a:pt x="7025" y="0"/>
                    <a:pt x="4642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63;p66">
              <a:extLst>
                <a:ext uri="{FF2B5EF4-FFF2-40B4-BE49-F238E27FC236}">
                  <a16:creationId xmlns:a16="http://schemas.microsoft.com/office/drawing/2014/main" id="{D5D8FD35-3A03-AA12-CE7C-68E4701EBF62}"/>
                </a:ext>
              </a:extLst>
            </p:cNvPr>
            <p:cNvSpPr/>
            <p:nvPr/>
          </p:nvSpPr>
          <p:spPr>
            <a:xfrm>
              <a:off x="5044905" y="3995263"/>
              <a:ext cx="29411" cy="29411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55" y="0"/>
                  </a:moveTo>
                  <a:cubicBezTo>
                    <a:pt x="249" y="0"/>
                    <a:pt x="0" y="249"/>
                    <a:pt x="0" y="565"/>
                  </a:cubicBezTo>
                  <a:cubicBezTo>
                    <a:pt x="0" y="871"/>
                    <a:pt x="249" y="1120"/>
                    <a:pt x="555" y="1120"/>
                  </a:cubicBezTo>
                  <a:cubicBezTo>
                    <a:pt x="871" y="1120"/>
                    <a:pt x="1120" y="871"/>
                    <a:pt x="1120" y="565"/>
                  </a:cubicBezTo>
                  <a:cubicBezTo>
                    <a:pt x="1120" y="249"/>
                    <a:pt x="871" y="0"/>
                    <a:pt x="5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64;p66">
              <a:extLst>
                <a:ext uri="{FF2B5EF4-FFF2-40B4-BE49-F238E27FC236}">
                  <a16:creationId xmlns:a16="http://schemas.microsoft.com/office/drawing/2014/main" id="{1289F061-C4CC-FB31-A2EB-78E19E8A60C2}"/>
                </a:ext>
              </a:extLst>
            </p:cNvPr>
            <p:cNvSpPr/>
            <p:nvPr/>
          </p:nvSpPr>
          <p:spPr>
            <a:xfrm>
              <a:off x="5044642" y="3995132"/>
              <a:ext cx="24396" cy="29674"/>
            </a:xfrm>
            <a:custGeom>
              <a:avLst/>
              <a:gdLst/>
              <a:ahLst/>
              <a:cxnLst/>
              <a:rect l="l" t="t" r="r" b="b"/>
              <a:pathLst>
                <a:path w="929" h="1130" extrusionOk="0">
                  <a:moveTo>
                    <a:pt x="564" y="0"/>
                  </a:moveTo>
                  <a:cubicBezTo>
                    <a:pt x="274" y="0"/>
                    <a:pt x="0" y="227"/>
                    <a:pt x="0" y="560"/>
                  </a:cubicBezTo>
                  <a:cubicBezTo>
                    <a:pt x="0" y="901"/>
                    <a:pt x="275" y="1129"/>
                    <a:pt x="565" y="1129"/>
                  </a:cubicBezTo>
                  <a:cubicBezTo>
                    <a:pt x="690" y="1129"/>
                    <a:pt x="819" y="1086"/>
                    <a:pt x="929" y="991"/>
                  </a:cubicBezTo>
                  <a:cubicBezTo>
                    <a:pt x="804" y="886"/>
                    <a:pt x="737" y="732"/>
                    <a:pt x="737" y="570"/>
                  </a:cubicBezTo>
                  <a:cubicBezTo>
                    <a:pt x="737" y="397"/>
                    <a:pt x="804" y="244"/>
                    <a:pt x="929" y="139"/>
                  </a:cubicBezTo>
                  <a:cubicBezTo>
                    <a:pt x="818" y="43"/>
                    <a:pt x="690" y="0"/>
                    <a:pt x="5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043;p76">
            <a:extLst>
              <a:ext uri="{FF2B5EF4-FFF2-40B4-BE49-F238E27FC236}">
                <a16:creationId xmlns:a16="http://schemas.microsoft.com/office/drawing/2014/main" id="{D533C8FC-37F0-DB80-D857-36AD51972C3E}"/>
              </a:ext>
            </a:extLst>
          </p:cNvPr>
          <p:cNvSpPr txBox="1"/>
          <p:nvPr/>
        </p:nvSpPr>
        <p:spPr>
          <a:xfrm>
            <a:off x="3986140" y="6081900"/>
            <a:ext cx="482152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20 minutos</a:t>
            </a:r>
            <a:endParaRPr sz="1900" b="1" i="0" u="none" strike="noStrike" cap="none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1443876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Lesson by Slidesgo</Template>
  <TotalTime>1</TotalTime>
  <Words>511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24" baseType="lpstr">
      <vt:lpstr>Anaheim</vt:lpstr>
      <vt:lpstr>Arial</vt:lpstr>
      <vt:lpstr>Barlow</vt:lpstr>
      <vt:lpstr>Barlow Condensed ExtraBold</vt:lpstr>
      <vt:lpstr>Nunito Light</vt:lpstr>
      <vt:lpstr>Overpass Mono</vt:lpstr>
      <vt:lpstr>Poppins</vt:lpstr>
      <vt:lpstr>Poppins Light</vt:lpstr>
      <vt:lpstr>Poppins Medium</vt:lpstr>
      <vt:lpstr>Proxima Nova</vt:lpstr>
      <vt:lpstr>Proxima Nova Semibold</vt:lpstr>
      <vt:lpstr>Raleway SemiBold</vt:lpstr>
      <vt:lpstr>Roboto</vt:lpstr>
      <vt:lpstr>Roboto Condensed Light</vt:lpstr>
      <vt:lpstr>Programming Lesson by Slidesgo</vt:lpstr>
      <vt:lpstr>Slidesgo Final Pages</vt:lpstr>
      <vt:lpstr>Estruturas de decisão composta</vt:lpstr>
      <vt:lpstr>Desenvolvimento da aula</vt:lpstr>
      <vt:lpstr>Revisão Estrutura If e Else</vt:lpstr>
      <vt:lpstr>Estrutura de decisão composta</vt:lpstr>
      <vt:lpstr>Exemplo de código</vt:lpstr>
      <vt:lpstr>Como e quando usar o elif</vt:lpstr>
      <vt:lpstr>Exemplo de código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 composta</dc:title>
  <dc:creator>Gustavo Dias</dc:creator>
  <cp:lastModifiedBy>Gustavo Dias</cp:lastModifiedBy>
  <cp:revision>2</cp:revision>
  <dcterms:created xsi:type="dcterms:W3CDTF">2024-03-06T14:49:33Z</dcterms:created>
  <dcterms:modified xsi:type="dcterms:W3CDTF">2024-03-06T15:44:48Z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2024-03-06T15:43:31Z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a0b6c89e-9649-4e09-8b9e-7691d6212364</vt:lpwstr>
  </property>
  <property fmtid="{D5CDD505-2E9C-101B-9397-08002B2CF9AE}" pid="7" name="MSIP_Label_defa4170-0d19-0005-0004-bc88714345d2_ActionId">
    <vt:lpwstr>60df50c9-b292-45d0-b36c-9c06f7e5b390</vt:lpwstr>
  </property>
  <property fmtid="{D5CDD505-2E9C-101B-9397-08002B2CF9AE}" pid="8" name="MSIP_Label_defa4170-0d19-0005-0004-bc88714345d2_ContentBits">
    <vt:lpwstr>0</vt:lpwstr>
  </property>
</Properties>
</file>