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8"/>
  </p:notesMasterIdLst>
  <p:sldIdLst>
    <p:sldId id="257" r:id="rId3"/>
    <p:sldId id="258" r:id="rId4"/>
    <p:sldId id="614" r:id="rId5"/>
    <p:sldId id="615" r:id="rId6"/>
    <p:sldId id="6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25F16-0416-4E95-8387-CF905D2495AE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94F3-6DE2-44B2-972E-07388A92A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9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/>
        </p:nvSpPr>
        <p:spPr bwMode="auto">
          <a:xfrm>
            <a:off x="190301" y="2938093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/>
        </p:nvSpPr>
        <p:spPr>
          <a:xfrm>
            <a:off x="1378485" y="1149885"/>
            <a:ext cx="10261600" cy="53848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/>
        </p:nvSpPr>
        <p:spPr>
          <a:xfrm>
            <a:off x="1240725" y="1005237"/>
            <a:ext cx="10261600" cy="53848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/>
        </p:nvSpPr>
        <p:spPr>
          <a:xfrm>
            <a:off x="1102955" y="873929"/>
            <a:ext cx="10261600" cy="53848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/>
        </p:nvGrpSpPr>
        <p:grpSpPr>
          <a:xfrm>
            <a:off x="965200" y="736600"/>
            <a:ext cx="10261600" cy="53848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68027" y="1711268"/>
            <a:ext cx="8855947" cy="2824336"/>
          </a:xfrm>
        </p:spPr>
        <p:txBody>
          <a:bodyPr anchor="b">
            <a:normAutofit/>
          </a:bodyPr>
          <a:lstStyle>
            <a:lvl1pPr algn="ctr">
              <a:defRPr sz="5333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886" y="4631881"/>
            <a:ext cx="8360229" cy="47060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latin typeface="Candara" panose="020E0502030303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9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/>
        </p:nvSpPr>
        <p:spPr bwMode="auto">
          <a:xfrm>
            <a:off x="-813286" y="3396553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/>
        </p:nvSpPr>
        <p:spPr bwMode="auto">
          <a:xfrm>
            <a:off x="10658061" y="3031193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/>
        </p:nvSpPr>
        <p:spPr bwMode="auto">
          <a:xfrm rot="5400000">
            <a:off x="2559747" y="-176079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62696" y="2072789"/>
            <a:ext cx="3722393" cy="785475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395725" y="2072789"/>
            <a:ext cx="3722393" cy="785475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262696" y="4422703"/>
            <a:ext cx="3722392" cy="776959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395725" y="4422703"/>
            <a:ext cx="3722393" cy="776959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74436" y="2410816"/>
            <a:ext cx="1288259" cy="693691"/>
          </a:xfrm>
        </p:spPr>
        <p:txBody>
          <a:bodyPr anchor="ctr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103375" y="2410816"/>
            <a:ext cx="1288259" cy="693691"/>
          </a:xfrm>
        </p:spPr>
        <p:txBody>
          <a:bodyPr anchor="ctr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74436" y="4766425"/>
            <a:ext cx="1288259" cy="693691"/>
          </a:xfrm>
        </p:spPr>
        <p:txBody>
          <a:bodyPr anchor="ctr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03375" y="4766425"/>
            <a:ext cx="1288259" cy="693691"/>
          </a:xfrm>
        </p:spPr>
        <p:txBody>
          <a:bodyPr anchor="ctr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262696" y="2858264"/>
            <a:ext cx="3722393" cy="523309"/>
          </a:xfrm>
        </p:spPr>
        <p:txBody>
          <a:bodyPr>
            <a:no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395724" y="2858264"/>
            <a:ext cx="3722395" cy="523309"/>
          </a:xfrm>
        </p:spPr>
        <p:txBody>
          <a:bodyPr>
            <a:no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262696" y="5199663"/>
            <a:ext cx="3722393" cy="523309"/>
          </a:xfrm>
        </p:spPr>
        <p:txBody>
          <a:bodyPr>
            <a:no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7395724" y="5199663"/>
            <a:ext cx="3722395" cy="523309"/>
          </a:xfrm>
        </p:spPr>
        <p:txBody>
          <a:bodyPr>
            <a:no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21766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/>
        </p:nvSpPr>
        <p:spPr bwMode="auto">
          <a:xfrm>
            <a:off x="-298908" y="-199076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/>
        </p:nvGrpSpPr>
        <p:grpSpPr>
          <a:xfrm>
            <a:off x="-294475" y="6138369"/>
            <a:ext cx="1599024" cy="799512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/>
        </p:nvSpPr>
        <p:spPr bwMode="auto">
          <a:xfrm>
            <a:off x="11014224" y="4147738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/>
        </p:nvSpPr>
        <p:spPr>
          <a:xfrm>
            <a:off x="674800" y="689393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/>
        </p:nvSpPr>
        <p:spPr>
          <a:xfrm>
            <a:off x="537040" y="544745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/>
        </p:nvSpPr>
        <p:spPr>
          <a:xfrm>
            <a:off x="399269" y="413437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393744" y="4003393"/>
            <a:ext cx="9364321" cy="563280"/>
          </a:xfrm>
        </p:spPr>
        <p:txBody>
          <a:bodyPr>
            <a:noAutofit/>
          </a:bodyPr>
          <a:lstStyle>
            <a:lvl1pPr marL="0" indent="0" algn="r">
              <a:buNone/>
              <a:defRPr sz="3333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95339" y="2020334"/>
            <a:ext cx="9350632" cy="1962849"/>
          </a:xfrm>
        </p:spPr>
        <p:txBody>
          <a:bodyPr>
            <a:noAutofit/>
          </a:bodyPr>
          <a:lstStyle>
            <a:lvl1pPr marL="0" indent="0" algn="r">
              <a:buNone/>
              <a:defRPr sz="4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309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/>
        </p:nvSpPr>
        <p:spPr bwMode="auto">
          <a:xfrm>
            <a:off x="1335490" y="-26038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/>
        </p:nvSpPr>
        <p:spPr bwMode="auto">
          <a:xfrm>
            <a:off x="7113" y="6486729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/>
        </p:nvGrpSpPr>
        <p:grpSpPr>
          <a:xfrm>
            <a:off x="-404076" y="3247049"/>
            <a:ext cx="1599024" cy="799512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/>
        </p:nvGrpSpPr>
        <p:grpSpPr>
          <a:xfrm>
            <a:off x="11334750" y="89196"/>
            <a:ext cx="915959" cy="928864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261981"/>
            <a:ext cx="10261600" cy="2712028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3113539" algn="l"/>
              </a:tabLst>
              <a:defRPr sz="1867">
                <a:latin typeface="Candara" panose="020E0502030303020204" pitchFamily="34" charset="0"/>
              </a:defRPr>
            </a:lvl1pPr>
            <a:lvl2pPr marL="457189" indent="0" algn="l">
              <a:buNone/>
              <a:defRPr>
                <a:latin typeface="Candara" panose="020E0502030303020204" pitchFamily="34" charset="0"/>
              </a:defRPr>
            </a:lvl2pPr>
            <a:lvl3pPr marL="914377" indent="0" algn="l">
              <a:buNone/>
              <a:defRPr>
                <a:latin typeface="Candara" panose="020E0502030303020204" pitchFamily="34" charset="0"/>
              </a:defRPr>
            </a:lvl3pPr>
            <a:lvl4pPr marL="1371566" indent="0" algn="l">
              <a:buNone/>
              <a:defRPr>
                <a:latin typeface="Candara" panose="020E0502030303020204" pitchFamily="34" charset="0"/>
              </a:defRPr>
            </a:lvl4pPr>
            <a:lvl5pPr marL="1828754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/>
        </p:nvSpPr>
        <p:spPr bwMode="auto">
          <a:xfrm>
            <a:off x="5355525" y="6592611"/>
            <a:ext cx="1033911" cy="265389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86262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/>
        </p:nvGrpSpPr>
        <p:grpSpPr>
          <a:xfrm>
            <a:off x="399270" y="413438"/>
            <a:ext cx="11393461" cy="6031125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2436045"/>
            <a:ext cx="4544776" cy="1830891"/>
          </a:xfrm>
        </p:spPr>
        <p:txBody>
          <a:bodyPr anchor="b">
            <a:noAutofit/>
          </a:bodyPr>
          <a:lstStyle>
            <a:lvl1pPr>
              <a:defRPr sz="4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50182" y="1649152"/>
            <a:ext cx="4012909" cy="381412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8375" y="4186544"/>
            <a:ext cx="4544776" cy="96447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30036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/>
        </p:nvSpPr>
        <p:spPr bwMode="auto">
          <a:xfrm>
            <a:off x="-775164" y="1765785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/>
        </p:nvGrpSpPr>
        <p:grpSpPr>
          <a:xfrm>
            <a:off x="10702509" y="3707501"/>
            <a:ext cx="1599024" cy="799512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/>
        </p:nvGrpSpPr>
        <p:grpSpPr>
          <a:xfrm>
            <a:off x="399270" y="413438"/>
            <a:ext cx="11393461" cy="6031125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2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/>
        </p:nvSpPr>
        <p:spPr bwMode="auto">
          <a:xfrm>
            <a:off x="2420413" y="6614697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/>
        </p:nvSpPr>
        <p:spPr bwMode="auto">
          <a:xfrm rot="5400000">
            <a:off x="-468909" y="1814420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186869" y="2088119"/>
            <a:ext cx="3021777" cy="503155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186869" y="4043527"/>
            <a:ext cx="3021777" cy="503155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186869" y="2596813"/>
            <a:ext cx="3021777" cy="831971"/>
          </a:xfrm>
        </p:spPr>
        <p:txBody>
          <a:bodyPr>
            <a:no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2186869" y="4551056"/>
            <a:ext cx="3021777" cy="831971"/>
          </a:xfrm>
        </p:spPr>
        <p:txBody>
          <a:bodyPr>
            <a:no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86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/>
        </p:nvSpPr>
        <p:spPr bwMode="auto">
          <a:xfrm>
            <a:off x="-347434" y="5795317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/>
        </p:nvSpPr>
        <p:spPr bwMode="auto">
          <a:xfrm>
            <a:off x="11396429" y="1698219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/>
        </p:nvSpPr>
        <p:spPr bwMode="auto">
          <a:xfrm>
            <a:off x="5529816" y="-40987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/>
        </p:nvSpPr>
        <p:spPr bwMode="auto">
          <a:xfrm rot="5400000">
            <a:off x="11528754" y="5828938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06320" y="5023384"/>
            <a:ext cx="3616643" cy="633344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306320" y="4481407"/>
            <a:ext cx="3616643" cy="526776"/>
          </a:xfrm>
        </p:spPr>
        <p:txBody>
          <a:bodyPr anchor="b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56749" y="5016309"/>
            <a:ext cx="3616643" cy="633344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56749" y="4474332"/>
            <a:ext cx="3616643" cy="526776"/>
          </a:xfrm>
        </p:spPr>
        <p:txBody>
          <a:bodyPr anchor="b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20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/>
        </p:nvSpPr>
        <p:spPr bwMode="auto">
          <a:xfrm rot="5400000">
            <a:off x="-324386" y="5874544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/>
        </p:nvGrpSpPr>
        <p:grpSpPr>
          <a:xfrm>
            <a:off x="399270" y="413438"/>
            <a:ext cx="11393461" cy="6031125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09373" y="3446459"/>
            <a:ext cx="3021777" cy="503155"/>
          </a:xfrm>
        </p:spPr>
        <p:txBody>
          <a:bodyPr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585113" y="3444221"/>
            <a:ext cx="3021777" cy="503155"/>
          </a:xfrm>
        </p:spPr>
        <p:txBody>
          <a:bodyPr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988712" y="3438688"/>
            <a:ext cx="3021777" cy="503155"/>
          </a:xfrm>
        </p:spPr>
        <p:txBody>
          <a:bodyPr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09373" y="3952916"/>
            <a:ext cx="3021777" cy="831971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85113" y="3952916"/>
            <a:ext cx="3021777" cy="831971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988712" y="3952916"/>
            <a:ext cx="3021777" cy="831971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728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/>
        </p:nvSpPr>
        <p:spPr bwMode="auto">
          <a:xfrm>
            <a:off x="10658061" y="3031193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/>
        </p:nvSpPr>
        <p:spPr bwMode="auto">
          <a:xfrm>
            <a:off x="7636449" y="-165969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8238" y="2124332"/>
            <a:ext cx="6343940" cy="530929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988238" y="1660191"/>
            <a:ext cx="6343940" cy="530929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88238" y="2836444"/>
            <a:ext cx="6343940" cy="530929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88238" y="3300583"/>
            <a:ext cx="6343940" cy="530929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988238" y="4476836"/>
            <a:ext cx="6343940" cy="530929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988238" y="4012696"/>
            <a:ext cx="6343940" cy="530929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988238" y="5653088"/>
            <a:ext cx="6343940" cy="530929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988238" y="5188949"/>
            <a:ext cx="6343940" cy="530929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140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/>
        </p:nvSpPr>
        <p:spPr bwMode="auto">
          <a:xfrm>
            <a:off x="2730185" y="-205457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/>
        </p:nvSpPr>
        <p:spPr bwMode="auto">
          <a:xfrm rot="5400000">
            <a:off x="-269654" y="1972406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737" y="2294747"/>
            <a:ext cx="5283200" cy="1769547"/>
          </a:xfrm>
        </p:spPr>
        <p:txBody>
          <a:bodyPr anchor="b">
            <a:noAutofit/>
          </a:bodyPr>
          <a:lstStyle>
            <a:lvl1pPr algn="l">
              <a:defRPr sz="5867" b="1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737" y="3885456"/>
            <a:ext cx="5283200" cy="57316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2060325" y="2973550"/>
            <a:ext cx="1841116" cy="963449"/>
          </a:xfrm>
        </p:spPr>
        <p:txBody>
          <a:bodyPr anchor="ctr">
            <a:noAutofit/>
          </a:bodyPr>
          <a:lstStyle>
            <a:lvl1pPr marL="0" indent="0" algn="ctr">
              <a:buNone/>
              <a:defRPr sz="58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47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/>
        </p:nvSpPr>
        <p:spPr bwMode="auto">
          <a:xfrm>
            <a:off x="10658061" y="3031193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/>
        </p:nvSpPr>
        <p:spPr bwMode="auto">
          <a:xfrm rot="5400000">
            <a:off x="2559747" y="-176079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/>
        </p:nvGrpSpPr>
        <p:grpSpPr>
          <a:xfrm>
            <a:off x="399270" y="413438"/>
            <a:ext cx="11393461" cy="6031125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329" y="3103100"/>
            <a:ext cx="2948121" cy="674093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2410" y="2642664"/>
            <a:ext cx="2948121" cy="515904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989464" y="2642664"/>
            <a:ext cx="2875667" cy="515904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89467" y="3103099"/>
            <a:ext cx="2879652" cy="674095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375355" y="3103100"/>
            <a:ext cx="2949653" cy="674093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375356" y="2638962"/>
            <a:ext cx="2948121" cy="523309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4682657" y="5079516"/>
            <a:ext cx="2947627" cy="681499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4688329" y="4615377"/>
            <a:ext cx="2948121" cy="515904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7989464" y="4615377"/>
            <a:ext cx="2875667" cy="515904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7989465" y="5079515"/>
            <a:ext cx="2879655" cy="681500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375357" y="5079516"/>
            <a:ext cx="2948120" cy="681499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375356" y="4615378"/>
            <a:ext cx="2948121" cy="523309"/>
          </a:xfrm>
        </p:spPr>
        <p:txBody>
          <a:bodyPr>
            <a:noAutofit/>
          </a:bodyPr>
          <a:lstStyle>
            <a:lvl1pPr marL="0" indent="0" algn="l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416817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1F74FE0-8B84-BDC1-82B7-2D8F7A0173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3" name="Freeform 233">
            <a:extLst>
              <a:ext uri="{FF2B5EF4-FFF2-40B4-BE49-F238E27FC236}">
                <a16:creationId xmlns:a16="http://schemas.microsoft.com/office/drawing/2014/main" id="{567FF201-1FE8-7F69-72F4-BAA2C19C341B}"/>
              </a:ext>
            </a:extLst>
          </p:cNvPr>
          <p:cNvSpPr>
            <a:spLocks/>
          </p:cNvSpPr>
          <p:nvPr/>
        </p:nvSpPr>
        <p:spPr bwMode="auto">
          <a:xfrm>
            <a:off x="-491511" y="5895110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" name="Freeform 329">
            <a:extLst>
              <a:ext uri="{FF2B5EF4-FFF2-40B4-BE49-F238E27FC236}">
                <a16:creationId xmlns:a16="http://schemas.microsoft.com/office/drawing/2014/main" id="{0F05182E-6355-5FA9-3B1A-977854870E46}"/>
              </a:ext>
            </a:extLst>
          </p:cNvPr>
          <p:cNvSpPr>
            <a:spLocks/>
          </p:cNvSpPr>
          <p:nvPr/>
        </p:nvSpPr>
        <p:spPr bwMode="auto">
          <a:xfrm>
            <a:off x="3422033" y="-20772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14" name="Freeform 220">
            <a:extLst>
              <a:ext uri="{FF2B5EF4-FFF2-40B4-BE49-F238E27FC236}">
                <a16:creationId xmlns:a16="http://schemas.microsoft.com/office/drawing/2014/main" id="{9F5A2B39-0F17-DAD9-936A-DFFD4F999FCD}"/>
              </a:ext>
            </a:extLst>
          </p:cNvPr>
          <p:cNvSpPr>
            <a:spLocks/>
          </p:cNvSpPr>
          <p:nvPr/>
        </p:nvSpPr>
        <p:spPr bwMode="auto">
          <a:xfrm rot="5400000">
            <a:off x="8393097" y="268959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DE58A6-4531-FACE-11F9-4D80BB158385}"/>
              </a:ext>
            </a:extLst>
          </p:cNvPr>
          <p:cNvSpPr/>
          <p:nvPr/>
        </p:nvSpPr>
        <p:spPr>
          <a:xfrm>
            <a:off x="674800" y="689393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866CD5-A4E8-B364-09BF-27ADB7EEA360}"/>
              </a:ext>
            </a:extLst>
          </p:cNvPr>
          <p:cNvSpPr/>
          <p:nvPr/>
        </p:nvSpPr>
        <p:spPr>
          <a:xfrm>
            <a:off x="537040" y="544745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F8E53E-65E1-BC91-A99F-C96D10440A5A}"/>
              </a:ext>
            </a:extLst>
          </p:cNvPr>
          <p:cNvSpPr/>
          <p:nvPr/>
        </p:nvSpPr>
        <p:spPr>
          <a:xfrm>
            <a:off x="399269" y="413437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802CCD9-0085-86F6-A41E-A22A4499A7E1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1649650-A015-C213-552D-1C168A075BEB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4EB109-DC95-8C4E-0A05-4A833015756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684466"/>
            <a:ext cx="8432800" cy="1229852"/>
          </a:xfrm>
        </p:spPr>
        <p:txBody>
          <a:bodyPr>
            <a:noAutofit/>
          </a:bodyPr>
          <a:lstStyle>
            <a:lvl1pPr algn="ctr">
              <a:defRPr sz="10666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048000" y="2900586"/>
            <a:ext cx="6096000" cy="148853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2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Google Shape;135;p24">
            <a:extLst>
              <a:ext uri="{FF2B5EF4-FFF2-40B4-BE49-F238E27FC236}">
                <a16:creationId xmlns:a16="http://schemas.microsoft.com/office/drawing/2014/main" id="{19366B45-A166-CDB2-4A00-0E907B2BC9B3}"/>
              </a:ext>
            </a:extLst>
          </p:cNvPr>
          <p:cNvSpPr txBox="1"/>
          <p:nvPr/>
        </p:nvSpPr>
        <p:spPr>
          <a:xfrm>
            <a:off x="2530210" y="5080072"/>
            <a:ext cx="7131581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CRÉDITOS: </a:t>
            </a:r>
            <a:r>
              <a:rPr lang="es-ES" sz="16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Esta plantilla para presentaciones es una creación de </a:t>
            </a:r>
            <a:r>
              <a:rPr lang="es-ES" sz="16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6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incluye iconos de </a:t>
            </a:r>
            <a:r>
              <a:rPr lang="es-ES" sz="16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6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infografías e imágenes de </a:t>
            </a:r>
            <a:r>
              <a:rPr lang="es-ES" sz="16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lang="en-US" sz="1600" b="1" dirty="0">
              <a:solidFill>
                <a:schemeClr val="tx1"/>
              </a:solidFill>
              <a:latin typeface="+mn-lt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134484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/>
        </p:nvSpPr>
        <p:spPr bwMode="auto">
          <a:xfrm>
            <a:off x="-813286" y="3396553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/>
        </p:nvSpPr>
        <p:spPr bwMode="auto">
          <a:xfrm>
            <a:off x="10665045" y="3034741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/>
        </p:nvSpPr>
        <p:spPr bwMode="auto">
          <a:xfrm rot="5400000">
            <a:off x="2559747" y="-176079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/>
        </p:nvSpPr>
        <p:spPr>
          <a:xfrm>
            <a:off x="537040" y="544745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/>
        </p:nvGrpSpPr>
        <p:grpSpPr>
          <a:xfrm>
            <a:off x="410493" y="274547"/>
            <a:ext cx="11398569" cy="6031125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/>
        </p:nvSpPr>
        <p:spPr bwMode="auto">
          <a:xfrm>
            <a:off x="7941249" y="-74529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9439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/>
        </p:nvSpPr>
        <p:spPr bwMode="auto">
          <a:xfrm>
            <a:off x="9421037" y="6718778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/>
        </p:nvSpPr>
        <p:spPr bwMode="auto">
          <a:xfrm>
            <a:off x="5649017" y="-79667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/>
        </p:nvSpPr>
        <p:spPr bwMode="auto">
          <a:xfrm rot="5400000">
            <a:off x="-324386" y="5874544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/>
        </p:nvGrpSpPr>
        <p:grpSpPr>
          <a:xfrm>
            <a:off x="399270" y="413438"/>
            <a:ext cx="11393461" cy="6031125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97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875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991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/>
        </p:nvSpPr>
        <p:spPr bwMode="auto">
          <a:xfrm>
            <a:off x="-775164" y="1765785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/>
        </p:nvGrpSpPr>
        <p:grpSpPr>
          <a:xfrm>
            <a:off x="10702509" y="3707501"/>
            <a:ext cx="1599024" cy="799512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261981"/>
            <a:ext cx="10261600" cy="2712028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3113539" algn="l"/>
              </a:tabLst>
              <a:defRPr sz="1867">
                <a:latin typeface="Candara" panose="020E0502030303020204" pitchFamily="34" charset="0"/>
              </a:defRPr>
            </a:lvl1pPr>
            <a:lvl2pPr marL="457189" indent="0" algn="l">
              <a:buNone/>
              <a:defRPr>
                <a:latin typeface="Candara" panose="020E0502030303020204" pitchFamily="34" charset="0"/>
              </a:defRPr>
            </a:lvl2pPr>
            <a:lvl3pPr marL="914377" indent="0" algn="l">
              <a:buNone/>
              <a:defRPr>
                <a:latin typeface="Candara" panose="020E0502030303020204" pitchFamily="34" charset="0"/>
              </a:defRPr>
            </a:lvl3pPr>
            <a:lvl4pPr marL="1371566" indent="0" algn="l">
              <a:buNone/>
              <a:defRPr>
                <a:latin typeface="Candara" panose="020E0502030303020204" pitchFamily="34" charset="0"/>
              </a:defRPr>
            </a:lvl4pPr>
            <a:lvl5pPr marL="1828754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18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/>
        </p:nvGrpSpPr>
        <p:grpSpPr>
          <a:xfrm>
            <a:off x="-425275" y="-425792"/>
            <a:ext cx="1083180" cy="1087147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/>
        </p:nvSpPr>
        <p:spPr bwMode="auto">
          <a:xfrm rot="5400000">
            <a:off x="11538078" y="1912887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95120" y="4204657"/>
            <a:ext cx="4338003" cy="633344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95120" y="3662680"/>
            <a:ext cx="4338003" cy="526776"/>
          </a:xfrm>
        </p:spPr>
        <p:txBody>
          <a:bodyPr anchor="b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66909" y="4197583"/>
            <a:ext cx="4338003" cy="633344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66909" y="3655605"/>
            <a:ext cx="4338003" cy="526776"/>
          </a:xfrm>
        </p:spPr>
        <p:txBody>
          <a:bodyPr anchor="b">
            <a:noAutofit/>
          </a:bodyPr>
          <a:lstStyle>
            <a:lvl1pPr marL="0" indent="0" algn="ctr">
              <a:buNone/>
              <a:defRPr sz="3067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09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/>
        </p:nvGrpSpPr>
        <p:grpSpPr>
          <a:xfrm>
            <a:off x="11976749" y="2480248"/>
            <a:ext cx="1083180" cy="1087147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/>
        </p:nvSpPr>
        <p:spPr bwMode="auto">
          <a:xfrm rot="5400000">
            <a:off x="-339633" y="2270490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/>
        </p:nvGrpSpPr>
        <p:grpSpPr>
          <a:xfrm>
            <a:off x="399270" y="413438"/>
            <a:ext cx="11393461" cy="6031125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16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/>
        </p:nvSpPr>
        <p:spPr bwMode="auto">
          <a:xfrm>
            <a:off x="11084473" y="553577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/>
        </p:nvSpPr>
        <p:spPr bwMode="auto">
          <a:xfrm>
            <a:off x="-448416" y="-110395"/>
            <a:ext cx="1526955" cy="1002064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27967" y="2165673"/>
            <a:ext cx="5505939" cy="2931843"/>
          </a:xfrm>
        </p:spPr>
        <p:txBody>
          <a:bodyPr>
            <a:noAutofit/>
          </a:bodyPr>
          <a:lstStyle>
            <a:lvl1pPr marL="0" indent="0">
              <a:buNone/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786505"/>
            <a:ext cx="10261600" cy="489731"/>
          </a:xfrm>
        </p:spPr>
        <p:txBody>
          <a:bodyPr>
            <a:no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60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/>
        </p:nvGrpSpPr>
        <p:grpSpPr>
          <a:xfrm>
            <a:off x="399268" y="413438"/>
            <a:ext cx="11393461" cy="6031125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7681"/>
            <a:ext cx="10515600" cy="354264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/>
        </p:nvSpPr>
        <p:spPr>
          <a:xfrm>
            <a:off x="537040" y="544745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/>
        </p:nvGrpSpPr>
        <p:grpSpPr>
          <a:xfrm>
            <a:off x="410493" y="274547"/>
            <a:ext cx="11398569" cy="6031125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/>
        </p:nvSpPr>
        <p:spPr bwMode="auto">
          <a:xfrm>
            <a:off x="7941249" y="-74529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120" y="3428897"/>
            <a:ext cx="6143261" cy="2128623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18120" y="2564707"/>
            <a:ext cx="6143261" cy="964472"/>
          </a:xfrm>
        </p:spPr>
        <p:txBody>
          <a:bodyPr anchor="ctr">
            <a:noAutofit/>
          </a:bodyPr>
          <a:lstStyle>
            <a:lvl1pPr marL="0" indent="0" algn="l">
              <a:buNone/>
              <a:defRPr sz="5333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555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1" y="-34441"/>
            <a:ext cx="12274656" cy="694324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/>
        </p:nvSpPr>
        <p:spPr>
          <a:xfrm>
            <a:off x="674800" y="689393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/>
        </p:nvSpPr>
        <p:spPr>
          <a:xfrm>
            <a:off x="537040" y="544745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/>
        </p:nvSpPr>
        <p:spPr>
          <a:xfrm>
            <a:off x="399269" y="413437"/>
            <a:ext cx="11374961" cy="6032077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/>
        </p:nvGrpSpPr>
        <p:grpSpPr>
          <a:xfrm>
            <a:off x="380769" y="400098"/>
            <a:ext cx="11411964" cy="6031125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5656" y="2621283"/>
            <a:ext cx="7900689" cy="1760340"/>
          </a:xfrm>
        </p:spPr>
        <p:txBody>
          <a:bodyPr anchor="ctr">
            <a:noAutofit/>
          </a:bodyPr>
          <a:lstStyle>
            <a:lvl1pPr algn="ctr">
              <a:defRPr sz="13333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30528" y="4026027"/>
            <a:ext cx="6930941" cy="725205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/>
        </p:nvSpPr>
        <p:spPr bwMode="auto">
          <a:xfrm>
            <a:off x="7941249" y="-74529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6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6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44505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891849" y="-123579"/>
            <a:ext cx="1599024" cy="799512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Integração contínua e entrega contínua</a:t>
            </a:r>
            <a:br>
              <a:rPr lang="pt-BR" dirty="0"/>
            </a:br>
            <a:endParaRPr lang="pt-BR" sz="5333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886" y="4535605"/>
            <a:ext cx="8419907" cy="566886"/>
          </a:xfrm>
        </p:spPr>
        <p:txBody>
          <a:bodyPr>
            <a:normAutofit fontScale="92500" lnSpcReduction="20000"/>
          </a:bodyPr>
          <a:lstStyle/>
          <a:p>
            <a:r>
              <a:rPr lang="pt-BR" sz="1600" dirty="0">
                <a:latin typeface="Source Sans Pro" panose="020B0503030403020204" pitchFamily="34" charset="0"/>
              </a:rPr>
              <a:t>Introdução à integração contínua e à entrega contínua</a:t>
            </a:r>
          </a:p>
          <a:p>
            <a:r>
              <a:rPr lang="pt-BR" sz="1600" dirty="0">
                <a:latin typeface="Source Sans Pro" panose="020B0503030403020204" pitchFamily="34" charset="0"/>
              </a:rPr>
              <a:t>Aula 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525072" y="859488"/>
            <a:ext cx="125065" cy="1250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845089" y="859488"/>
            <a:ext cx="125065" cy="1250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2165106" y="859488"/>
            <a:ext cx="125065" cy="1250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710376" y="4515243"/>
            <a:ext cx="6771248" cy="622415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1166129" y="1307080"/>
            <a:ext cx="1083180" cy="1087147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630250" y="5592966"/>
            <a:ext cx="194733" cy="192617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6009629" y="1328733"/>
            <a:ext cx="172743" cy="172743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3937537" y="5520194"/>
            <a:ext cx="1033911" cy="265389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7777947" y="185534"/>
            <a:ext cx="1203768" cy="308988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11364555" y="-369303"/>
            <a:ext cx="786951" cy="793403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10193999" y="2312477"/>
            <a:ext cx="236287" cy="218567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2128044" y="5382148"/>
            <a:ext cx="242528" cy="236611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436607" y="2797803"/>
            <a:ext cx="109957" cy="109957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78854" y="6260206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8021551" y="6729803"/>
            <a:ext cx="1589452" cy="278444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10808749" y="5504526"/>
            <a:ext cx="1031545" cy="1284473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ES" sz="2400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2400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2400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2400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2400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2400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11806582" y="2421762"/>
            <a:ext cx="1307844" cy="659069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400" dirty="0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218658A8-751E-884A-2BFA-21C64D43FB49}"/>
              </a:ext>
            </a:extLst>
          </p:cNvPr>
          <p:cNvSpPr txBox="1">
            <a:spLocks/>
          </p:cNvSpPr>
          <p:nvPr/>
        </p:nvSpPr>
        <p:spPr>
          <a:xfrm rot="10800000" flipV="1">
            <a:off x="8021551" y="5461124"/>
            <a:ext cx="2493264" cy="512707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Code Pro"/>
              <a:buNone/>
              <a:defRPr sz="6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4500" dirty="0">
                <a:solidFill>
                  <a:schemeClr val="tx1"/>
                </a:solidFill>
                <a:latin typeface="Source Code Pro" panose="020F0502020204030204" pitchFamily="49" charset="0"/>
                <a:ea typeface="Source Code Pro" panose="020F0502020204030204" pitchFamily="49" charset="0"/>
                <a:cs typeface="Poppins" panose="00000500000000000000" pitchFamily="2" charset="0"/>
              </a:rPr>
              <a:t>Professor Gustavo Dias</a:t>
            </a:r>
          </a:p>
        </p:txBody>
      </p:sp>
      <p:grpSp>
        <p:nvGrpSpPr>
          <p:cNvPr id="34" name="Google Shape;10232;p44">
            <a:extLst>
              <a:ext uri="{FF2B5EF4-FFF2-40B4-BE49-F238E27FC236}">
                <a16:creationId xmlns:a16="http://schemas.microsoft.com/office/drawing/2014/main" id="{DBA55236-80CF-DC23-0CC4-21D644EC3E8E}"/>
              </a:ext>
            </a:extLst>
          </p:cNvPr>
          <p:cNvGrpSpPr/>
          <p:nvPr/>
        </p:nvGrpSpPr>
        <p:grpSpPr>
          <a:xfrm>
            <a:off x="10034978" y="4741970"/>
            <a:ext cx="783680" cy="395688"/>
            <a:chOff x="-1940842" y="-1147617"/>
            <a:chExt cx="1405200" cy="709500"/>
          </a:xfrm>
        </p:grpSpPr>
        <p:sp>
          <p:nvSpPr>
            <p:cNvPr id="36" name="Google Shape;10233;p44">
              <a:extLst>
                <a:ext uri="{FF2B5EF4-FFF2-40B4-BE49-F238E27FC236}">
                  <a16:creationId xmlns:a16="http://schemas.microsoft.com/office/drawing/2014/main" id="{12FF0632-00C1-FBAE-328C-72F282589382}"/>
                </a:ext>
              </a:extLst>
            </p:cNvPr>
            <p:cNvSpPr/>
            <p:nvPr/>
          </p:nvSpPr>
          <p:spPr>
            <a:xfrm>
              <a:off x="-1940842" y="-1147617"/>
              <a:ext cx="1405200" cy="709500"/>
            </a:xfrm>
            <a:prstGeom prst="wedgeRectCallout">
              <a:avLst>
                <a:gd name="adj1" fmla="val -33495"/>
                <a:gd name="adj2" fmla="val 76913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234;p44">
              <a:extLst>
                <a:ext uri="{FF2B5EF4-FFF2-40B4-BE49-F238E27FC236}">
                  <a16:creationId xmlns:a16="http://schemas.microsoft.com/office/drawing/2014/main" id="{9593F5D2-B770-1533-C59F-1103F451478D}"/>
                </a:ext>
              </a:extLst>
            </p:cNvPr>
            <p:cNvSpPr/>
            <p:nvPr/>
          </p:nvSpPr>
          <p:spPr>
            <a:xfrm>
              <a:off x="-151275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35;p44">
              <a:extLst>
                <a:ext uri="{FF2B5EF4-FFF2-40B4-BE49-F238E27FC236}">
                  <a16:creationId xmlns:a16="http://schemas.microsoft.com/office/drawing/2014/main" id="{9CE10C1C-2FC2-C796-6869-A0B162E3B2D4}"/>
                </a:ext>
              </a:extLst>
            </p:cNvPr>
            <p:cNvSpPr/>
            <p:nvPr/>
          </p:nvSpPr>
          <p:spPr>
            <a:xfrm>
              <a:off x="-1267071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236;p44">
              <a:extLst>
                <a:ext uri="{FF2B5EF4-FFF2-40B4-BE49-F238E27FC236}">
                  <a16:creationId xmlns:a16="http://schemas.microsoft.com/office/drawing/2014/main" id="{16D153A7-286C-3C64-472E-4D0407DEA8D9}"/>
                </a:ext>
              </a:extLst>
            </p:cNvPr>
            <p:cNvSpPr/>
            <p:nvPr/>
          </p:nvSpPr>
          <p:spPr>
            <a:xfrm>
              <a:off x="-1021386" y="-784165"/>
              <a:ext cx="111300" cy="11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54DF-BDE5-4308-776E-F2D499FF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93" y="4063579"/>
            <a:ext cx="6364641" cy="1769547"/>
          </a:xfrm>
        </p:spPr>
        <p:txBody>
          <a:bodyPr/>
          <a:lstStyle/>
          <a:p>
            <a:r>
              <a:rPr lang="pt-BR" dirty="0"/>
              <a:t>Introdução à integração contínua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4859B0-713C-349C-DDC3-FFF881368A31}"/>
              </a:ext>
            </a:extLst>
          </p:cNvPr>
          <p:cNvSpPr txBox="1"/>
          <p:nvPr/>
        </p:nvSpPr>
        <p:spPr>
          <a:xfrm>
            <a:off x="6173056" y="1491733"/>
            <a:ext cx="5450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 “A </a:t>
            </a:r>
            <a:r>
              <a:rPr lang="pt-BR" sz="20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entrega contínua </a:t>
            </a:r>
            <a:r>
              <a:rPr lang="pt-BR" sz="2000" dirty="0"/>
              <a:t>é o processo de </a:t>
            </a:r>
            <a:r>
              <a:rPr lang="pt-BR" sz="20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automatizar a entrega de software</a:t>
            </a:r>
            <a:r>
              <a:rPr lang="pt-BR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pt-BR" sz="2000" dirty="0"/>
              <a:t>para ambientes de teste, homologação e produção. Em </a:t>
            </a:r>
            <a:r>
              <a:rPr lang="pt-BR" sz="2000" dirty="0" err="1"/>
              <a:t>microsserviços</a:t>
            </a:r>
            <a:r>
              <a:rPr lang="pt-BR" sz="2000" dirty="0"/>
              <a:t>, isso significa que </a:t>
            </a:r>
            <a:r>
              <a:rPr lang="pt-BR" sz="20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cada serviço deve ser entregue de forma independente</a:t>
            </a:r>
            <a:r>
              <a:rPr lang="pt-BR" sz="2000" dirty="0"/>
              <a:t>, sem afetar outros serviços no sistema” (Lopes, 2023).</a:t>
            </a:r>
          </a:p>
        </p:txBody>
      </p:sp>
      <p:grpSp>
        <p:nvGrpSpPr>
          <p:cNvPr id="4" name="Google Shape;3999;p14">
            <a:extLst>
              <a:ext uri="{FF2B5EF4-FFF2-40B4-BE49-F238E27FC236}">
                <a16:creationId xmlns:a16="http://schemas.microsoft.com/office/drawing/2014/main" id="{4DB36859-45CC-62E4-DE37-02A45E6F0062}"/>
              </a:ext>
            </a:extLst>
          </p:cNvPr>
          <p:cNvGrpSpPr/>
          <p:nvPr/>
        </p:nvGrpSpPr>
        <p:grpSpPr>
          <a:xfrm>
            <a:off x="7729737" y="4263190"/>
            <a:ext cx="1751148" cy="1892968"/>
            <a:chOff x="3300325" y="249875"/>
            <a:chExt cx="433725" cy="480900"/>
          </a:xfrm>
        </p:grpSpPr>
        <p:sp>
          <p:nvSpPr>
            <p:cNvPr id="5" name="Google Shape;4000;p14">
              <a:extLst>
                <a:ext uri="{FF2B5EF4-FFF2-40B4-BE49-F238E27FC236}">
                  <a16:creationId xmlns:a16="http://schemas.microsoft.com/office/drawing/2014/main" id="{33FE7555-32E8-E55F-3A71-255F638F2B3F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4001;p14">
              <a:extLst>
                <a:ext uri="{FF2B5EF4-FFF2-40B4-BE49-F238E27FC236}">
                  <a16:creationId xmlns:a16="http://schemas.microsoft.com/office/drawing/2014/main" id="{470869EB-BE4B-2575-87E0-CA90AB1A4565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4002;p14">
              <a:extLst>
                <a:ext uri="{FF2B5EF4-FFF2-40B4-BE49-F238E27FC236}">
                  <a16:creationId xmlns:a16="http://schemas.microsoft.com/office/drawing/2014/main" id="{2C8BE6D8-8CA3-6EF8-C0E9-76FDFCF2516C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003;p14">
              <a:extLst>
                <a:ext uri="{FF2B5EF4-FFF2-40B4-BE49-F238E27FC236}">
                  <a16:creationId xmlns:a16="http://schemas.microsoft.com/office/drawing/2014/main" id="{F0C89EBB-4A7F-7CDF-5D2A-C7632DD7F11F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4004;p14">
              <a:extLst>
                <a:ext uri="{FF2B5EF4-FFF2-40B4-BE49-F238E27FC236}">
                  <a16:creationId xmlns:a16="http://schemas.microsoft.com/office/drawing/2014/main" id="{FEDCF087-11B9-9BFB-8C91-4316658B8649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005;p14">
              <a:extLst>
                <a:ext uri="{FF2B5EF4-FFF2-40B4-BE49-F238E27FC236}">
                  <a16:creationId xmlns:a16="http://schemas.microsoft.com/office/drawing/2014/main" id="{1629EAD8-F4D4-7766-404F-83CD16A6A6D6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53CC5-A3FF-A28F-4364-374214AE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4D18-199E-CBC5-E208-E7FBD62E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72772"/>
            <a:ext cx="4828674" cy="1769547"/>
          </a:xfrm>
        </p:spPr>
        <p:txBody>
          <a:bodyPr/>
          <a:lstStyle/>
          <a:p>
            <a:r>
              <a:rPr lang="pt-BR" sz="4800" dirty="0"/>
              <a:t>O que é CD (entrega contínua)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868D5F-792A-CC3C-A174-8814D740E231}"/>
              </a:ext>
            </a:extLst>
          </p:cNvPr>
          <p:cNvSpPr txBox="1"/>
          <p:nvPr/>
        </p:nvSpPr>
        <p:spPr>
          <a:xfrm>
            <a:off x="5309937" y="1387666"/>
            <a:ext cx="64168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sz="2000" dirty="0"/>
              <a:t>Entrega contínua, frequentemente abreviada como CD (do inglês </a:t>
            </a:r>
            <a:r>
              <a:rPr lang="pt-BR" sz="2000" i="1" dirty="0" err="1"/>
              <a:t>continuous</a:t>
            </a:r>
            <a:r>
              <a:rPr lang="pt-BR" sz="2000" i="1" dirty="0"/>
              <a:t> delivery</a:t>
            </a:r>
            <a:r>
              <a:rPr lang="pt-BR" sz="2000" dirty="0"/>
              <a:t>), é uma </a:t>
            </a:r>
            <a:r>
              <a:rPr lang="pt-BR" sz="2000" b="1" dirty="0">
                <a:solidFill>
                  <a:srgbClr val="FF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abordagem de desenvolvimento de software</a:t>
            </a:r>
            <a:r>
              <a:rPr lang="pt-BR" sz="2000" dirty="0">
                <a:solidFill>
                  <a:srgbClr val="FF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pt-BR" sz="2000" dirty="0"/>
              <a:t>em que o código é construído, testado e preparado para ser lançado em produção de forma contínua.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A45C2F-ADA7-7728-7E3D-1B0E6AA2BBAD}"/>
              </a:ext>
            </a:extLst>
          </p:cNvPr>
          <p:cNvSpPr txBox="1"/>
          <p:nvPr/>
        </p:nvSpPr>
        <p:spPr>
          <a:xfrm>
            <a:off x="5309937" y="394221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sz="2000" dirty="0"/>
              <a:t>A principal ideia por trás da entrega contínua é ter um sistema de lançamento de </a:t>
            </a:r>
            <a:r>
              <a:rPr lang="pt-BR" sz="2000" b="1" dirty="0">
                <a:solidFill>
                  <a:srgbClr val="FF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software automatizado e confiável</a:t>
            </a:r>
            <a:r>
              <a:rPr lang="pt-BR" sz="2000" dirty="0"/>
              <a:t>, permitindo que as organizações liberem novas versões de software em resposta direta às necessidades de negócio.</a:t>
            </a:r>
          </a:p>
        </p:txBody>
      </p:sp>
    </p:spTree>
    <p:extLst>
      <p:ext uri="{BB962C8B-B14F-4D97-AF65-F5344CB8AC3E}">
        <p14:creationId xmlns:p14="http://schemas.microsoft.com/office/powerpoint/2010/main" val="380340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D896-EC69-7931-AFAD-A7FAD298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DB6BB-05BB-CE60-FDD3-C812C312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3057437"/>
            <a:ext cx="5053263" cy="1769547"/>
          </a:xfrm>
        </p:spPr>
        <p:txBody>
          <a:bodyPr/>
          <a:lstStyle/>
          <a:p>
            <a:r>
              <a:rPr lang="pt-BR" sz="4400" dirty="0"/>
              <a:t>Relação entre CI e CD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3E941D-D7EE-D407-2F9F-695D0FDB7C61}"/>
              </a:ext>
            </a:extLst>
          </p:cNvPr>
          <p:cNvSpPr txBox="1"/>
          <p:nvPr/>
        </p:nvSpPr>
        <p:spPr>
          <a:xfrm>
            <a:off x="5309937" y="1387666"/>
            <a:ext cx="64168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pt-BR" sz="2000" dirty="0"/>
              <a:t>A </a:t>
            </a:r>
            <a:r>
              <a:rPr lang="pt-BR" sz="2000" b="1" dirty="0">
                <a:solidFill>
                  <a:srgbClr val="FF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integração contínua (CI) </a:t>
            </a:r>
            <a:r>
              <a:rPr lang="pt-BR" sz="2000" dirty="0"/>
              <a:t>e </a:t>
            </a:r>
            <a:r>
              <a:rPr lang="pt-BR" sz="2000" dirty="0">
                <a:solidFill>
                  <a:srgbClr val="FF0000"/>
                </a:solidFill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entrega contínua (CD)</a:t>
            </a:r>
            <a:r>
              <a:rPr lang="pt-BR" sz="20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pt-BR" sz="2000" dirty="0"/>
              <a:t>são, frequentemente, usadas em conjunto, mas representam estágios distintos no ciclo de vida do desenvolvimento de software. Vamos entender cada uma delas: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291FBFC-2678-5E6A-DE2B-DDBC0F997802}"/>
              </a:ext>
            </a:extLst>
          </p:cNvPr>
          <p:cNvGrpSpPr/>
          <p:nvPr/>
        </p:nvGrpSpPr>
        <p:grpSpPr>
          <a:xfrm>
            <a:off x="5678908" y="3296447"/>
            <a:ext cx="4864201" cy="2611896"/>
            <a:chOff x="5454318" y="3521036"/>
            <a:chExt cx="4864201" cy="2611896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C20A289-762C-4789-B698-3EC04DF5EB49}"/>
                </a:ext>
              </a:extLst>
            </p:cNvPr>
            <p:cNvGrpSpPr/>
            <p:nvPr/>
          </p:nvGrpSpPr>
          <p:grpSpPr>
            <a:xfrm>
              <a:off x="5454318" y="3521036"/>
              <a:ext cx="1219200" cy="2611896"/>
              <a:chOff x="5470358" y="3018882"/>
              <a:chExt cx="1416264" cy="3177555"/>
            </a:xfrm>
          </p:grpSpPr>
          <p:sp>
            <p:nvSpPr>
              <p:cNvPr id="9" name="Google Shape;397;p110">
                <a:extLst>
                  <a:ext uri="{FF2B5EF4-FFF2-40B4-BE49-F238E27FC236}">
                    <a16:creationId xmlns:a16="http://schemas.microsoft.com/office/drawing/2014/main" id="{05976B65-41AB-3870-1894-71BC16793C1A}"/>
                  </a:ext>
                </a:extLst>
              </p:cNvPr>
              <p:cNvSpPr/>
              <p:nvPr/>
            </p:nvSpPr>
            <p:spPr>
              <a:xfrm>
                <a:off x="5470358" y="3018882"/>
                <a:ext cx="1416264" cy="1416264"/>
              </a:xfrm>
              <a:prstGeom prst="ellipse">
                <a:avLst/>
              </a:prstGeom>
              <a:solidFill>
                <a:srgbClr val="529AC2"/>
              </a:solidFill>
              <a:ln w="25400" cap="flat" cmpd="sng">
                <a:solidFill>
                  <a:srgbClr val="529AC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397;p110">
                <a:extLst>
                  <a:ext uri="{FF2B5EF4-FFF2-40B4-BE49-F238E27FC236}">
                    <a16:creationId xmlns:a16="http://schemas.microsoft.com/office/drawing/2014/main" id="{3DF125A2-9D12-C6E6-3505-50AE6C1A0F2D}"/>
                  </a:ext>
                </a:extLst>
              </p:cNvPr>
              <p:cNvSpPr/>
              <p:nvPr/>
            </p:nvSpPr>
            <p:spPr>
              <a:xfrm>
                <a:off x="5470358" y="4780173"/>
                <a:ext cx="1416264" cy="1416264"/>
              </a:xfrm>
              <a:prstGeom prst="ellipse">
                <a:avLst/>
              </a:prstGeom>
              <a:solidFill>
                <a:srgbClr val="529AC2"/>
              </a:solidFill>
              <a:ln w="25400" cap="flat" cmpd="sng">
                <a:solidFill>
                  <a:srgbClr val="529AC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" name="Google Shape;2624;p76">
                <a:extLst>
                  <a:ext uri="{FF2B5EF4-FFF2-40B4-BE49-F238E27FC236}">
                    <a16:creationId xmlns:a16="http://schemas.microsoft.com/office/drawing/2014/main" id="{FBB5217A-78C3-ADE4-72E3-F7C82BF7D741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5745366" y="3272222"/>
                <a:ext cx="866244" cy="8662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2662;p76">
                <a:extLst>
                  <a:ext uri="{FF2B5EF4-FFF2-40B4-BE49-F238E27FC236}">
                    <a16:creationId xmlns:a16="http://schemas.microsoft.com/office/drawing/2014/main" id="{39FEEF18-F596-E801-773B-89845D4FBC2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676161" y="5141872"/>
                <a:ext cx="1004654" cy="6928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00EA404-718C-0196-E98A-7380B8684E33}"/>
                </a:ext>
              </a:extLst>
            </p:cNvPr>
            <p:cNvSpPr txBox="1"/>
            <p:nvPr/>
          </p:nvSpPr>
          <p:spPr>
            <a:xfrm>
              <a:off x="6846094" y="3942210"/>
              <a:ext cx="3472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Integração contínua (CI)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A40E74E-5CDE-197A-2C0F-22189EDA4B8F}"/>
                </a:ext>
              </a:extLst>
            </p:cNvPr>
            <p:cNvSpPr txBox="1"/>
            <p:nvPr/>
          </p:nvSpPr>
          <p:spPr>
            <a:xfrm>
              <a:off x="6846094" y="5366193"/>
              <a:ext cx="3172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Entrega contínua (CD)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7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FA13B-2F3D-8958-04F4-F92D6596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47" y="1221497"/>
            <a:ext cx="10047705" cy="1769547"/>
          </a:xfrm>
        </p:spPr>
        <p:txBody>
          <a:bodyPr/>
          <a:lstStyle/>
          <a:p>
            <a:r>
              <a:rPr lang="pt-BR" dirty="0"/>
              <a:t>Integração contínua (CI)</a:t>
            </a:r>
            <a:br>
              <a:rPr lang="pt-BR" dirty="0"/>
            </a:br>
            <a:r>
              <a:rPr lang="pt-BR" dirty="0"/>
              <a:t>Entrega contínua (CD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83EC6-E9BB-7D10-5D5A-45AB78E2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47" y="3003076"/>
            <a:ext cx="8812463" cy="1424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Integração contínua (CI) </a:t>
            </a:r>
            <a:r>
              <a:rPr lang="pt-BR" sz="2000" dirty="0">
                <a:sym typeface="Verdana"/>
              </a:rPr>
              <a:t>–</a:t>
            </a:r>
            <a:r>
              <a:rPr lang="pt-BR" sz="2000" dirty="0"/>
              <a:t> Como discutido anteriormente, CI refere-se ao processo de integrar automaticamente as alterações de código de múltiplos contribuidores em um único projeto. Isso envolve compilar, testar e validar o código com frequência, para garantir que novas alterações não introduzam defeitos. O principal objetivo da CI é identificar e resolver problemas rapidamente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2C46AD-FB85-3DDA-AF3C-F3CE2B2995CD}"/>
              </a:ext>
            </a:extLst>
          </p:cNvPr>
          <p:cNvSpPr txBox="1"/>
          <p:nvPr/>
        </p:nvSpPr>
        <p:spPr>
          <a:xfrm>
            <a:off x="1072148" y="4957009"/>
            <a:ext cx="10047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BR" sz="2000" dirty="0"/>
              <a:t>Uma vez que o código tenha sido integrado com sucesso (ou seja, tenha passado por todos os testes de CI), o próximo passo é prepará-lo para o lançamento em um ambiente de produção. A </a:t>
            </a:r>
            <a:r>
              <a:rPr lang="pt-BR" sz="2000" b="1" dirty="0">
                <a:solidFill>
                  <a:srgbClr val="FF0000"/>
                </a:solidFill>
              </a:rPr>
              <a:t>Entrega Contínua</a:t>
            </a:r>
            <a:r>
              <a:rPr lang="pt-BR" sz="2000" dirty="0"/>
              <a:t> cuida dessa etapa, assegurando que o </a:t>
            </a:r>
            <a:r>
              <a:rPr lang="pt-BR" sz="2000" i="0" dirty="0"/>
              <a:t>software</a:t>
            </a:r>
            <a:r>
              <a:rPr lang="pt-BR" sz="2000" dirty="0"/>
              <a:t> esteja sempre em um estado lançável. </a:t>
            </a:r>
          </a:p>
        </p:txBody>
      </p:sp>
    </p:spTree>
    <p:extLst>
      <p:ext uri="{BB962C8B-B14F-4D97-AF65-F5344CB8AC3E}">
        <p14:creationId xmlns:p14="http://schemas.microsoft.com/office/powerpoint/2010/main" val="3341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programmier-und-code-akademi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programmier-und-code-akademie</Template>
  <TotalTime>1562</TotalTime>
  <Words>340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8" baseType="lpstr">
      <vt:lpstr>Aptos</vt:lpstr>
      <vt:lpstr>Arial</vt:lpstr>
      <vt:lpstr>Calibri</vt:lpstr>
      <vt:lpstr>Candara</vt:lpstr>
      <vt:lpstr>Poppins</vt:lpstr>
      <vt:lpstr>Poppins Medium</vt:lpstr>
      <vt:lpstr>Proxima Nova</vt:lpstr>
      <vt:lpstr>Proxima Nova Semibold</vt:lpstr>
      <vt:lpstr>Source Code Pro</vt:lpstr>
      <vt:lpstr>Source Sans Pro</vt:lpstr>
      <vt:lpstr>Verdana</vt:lpstr>
      <vt:lpstr>programmier-und-code-akademie</vt:lpstr>
      <vt:lpstr>Slidesgo Final Pages</vt:lpstr>
      <vt:lpstr>Integração contínua e entrega contínua </vt:lpstr>
      <vt:lpstr>Introdução à integração contínua de software</vt:lpstr>
      <vt:lpstr>O que é CD (entrega contínua)</vt:lpstr>
      <vt:lpstr>Relação entre CI e CD</vt:lpstr>
      <vt:lpstr>Integração contínua (CI) Entrega contínua (CD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Dias</dc:creator>
  <cp:lastModifiedBy>Gustavo Dias</cp:lastModifiedBy>
  <cp:revision>12</cp:revision>
  <dcterms:created xsi:type="dcterms:W3CDTF">2024-03-02T18:08:27Z</dcterms:created>
  <dcterms:modified xsi:type="dcterms:W3CDTF">2024-03-11T15:12:41Z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2024-03-02T18:08:31Z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a0b6c89e-9649-4e09-8b9e-7691d6212364</vt:lpwstr>
  </property>
  <property fmtid="{D5CDD505-2E9C-101B-9397-08002B2CF9AE}" pid="7" name="MSIP_Label_defa4170-0d19-0005-0004-bc88714345d2_ActionId">
    <vt:lpwstr>c924aec5-0a6f-4314-bf66-31b70dc9bc28</vt:lpwstr>
  </property>
  <property fmtid="{D5CDD505-2E9C-101B-9397-08002B2CF9AE}" pid="8" name="MSIP_Label_defa4170-0d19-0005-0004-bc88714345d2_ContentBits">
    <vt:lpwstr>0</vt:lpwstr>
  </property>
</Properties>
</file>