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1" r:id="rId1"/>
  </p:sldMasterIdLst>
  <p:notesMasterIdLst>
    <p:notesMasterId r:id="rId22"/>
  </p:notesMasterIdLst>
  <p:sldIdLst>
    <p:sldId id="256" r:id="rId2"/>
    <p:sldId id="258" r:id="rId3"/>
    <p:sldId id="257" r:id="rId4"/>
    <p:sldId id="259" r:id="rId5"/>
    <p:sldId id="273" r:id="rId6"/>
    <p:sldId id="260" r:id="rId7"/>
    <p:sldId id="272" r:id="rId8"/>
    <p:sldId id="265" r:id="rId9"/>
    <p:sldId id="266" r:id="rId10"/>
    <p:sldId id="261" r:id="rId11"/>
    <p:sldId id="267" r:id="rId12"/>
    <p:sldId id="268" r:id="rId13"/>
    <p:sldId id="269" r:id="rId14"/>
    <p:sldId id="270" r:id="rId15"/>
    <p:sldId id="271" r:id="rId16"/>
    <p:sldId id="262" r:id="rId17"/>
    <p:sldId id="263" r:id="rId18"/>
    <p:sldId id="264" r:id="rId19"/>
    <p:sldId id="275" r:id="rId20"/>
    <p:sldId id="274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3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31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é Weber" userId="e4358c13287c0075" providerId="LiveId" clId="{4AFD4BEC-C218-4593-B992-E24EE5542EBC}"/>
    <pc:docChg chg="modSld">
      <pc:chgData name="René Weber" userId="e4358c13287c0075" providerId="LiveId" clId="{4AFD4BEC-C218-4593-B992-E24EE5542EBC}" dt="2024-11-23T20:46:03.567" v="17" actId="20577"/>
      <pc:docMkLst>
        <pc:docMk/>
      </pc:docMkLst>
      <pc:sldChg chg="modSp mod">
        <pc:chgData name="René Weber" userId="e4358c13287c0075" providerId="LiveId" clId="{4AFD4BEC-C218-4593-B992-E24EE5542EBC}" dt="2024-11-23T20:46:03.567" v="17" actId="20577"/>
        <pc:sldMkLst>
          <pc:docMk/>
          <pc:sldMk cId="3934782896" sldId="257"/>
        </pc:sldMkLst>
        <pc:spChg chg="mod">
          <ac:chgData name="René Weber" userId="e4358c13287c0075" providerId="LiveId" clId="{4AFD4BEC-C218-4593-B992-E24EE5542EBC}" dt="2024-11-23T20:46:03.567" v="17" actId="20577"/>
          <ac:spMkLst>
            <pc:docMk/>
            <pc:sldMk cId="3934782896" sldId="257"/>
            <ac:spMk id="3" creationId="{1048CB8A-7B88-4DA0-CC4B-B2A2E5FE1FE1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Aufwandsverteilung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5.2313658352699098E-2"/>
          <c:y val="0.13784236237959871"/>
          <c:w val="0.91848069800603815"/>
          <c:h val="0.80242463729334157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Tabelle1!$A$12:$D$12</c:f>
              <c:strCache>
                <c:ptCount val="4"/>
                <c:pt idx="0">
                  <c:v>Rene</c:v>
                </c:pt>
                <c:pt idx="1">
                  <c:v>Dennis</c:v>
                </c:pt>
                <c:pt idx="2">
                  <c:v>Hans</c:v>
                </c:pt>
                <c:pt idx="3">
                  <c:v>Vincent</c:v>
                </c:pt>
              </c:strCache>
            </c:strRef>
          </c:cat>
          <c:val>
            <c:numRef>
              <c:f>Tabelle1!$A$13:$D$13</c:f>
              <c:numCache>
                <c:formatCode>General</c:formatCode>
                <c:ptCount val="4"/>
                <c:pt idx="0">
                  <c:v>13.5</c:v>
                </c:pt>
                <c:pt idx="1">
                  <c:v>9.5</c:v>
                </c:pt>
                <c:pt idx="2">
                  <c:v>13.5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2B-4B7E-8120-2FEA4C91E3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5355759"/>
        <c:axId val="78129967"/>
      </c:barChart>
      <c:catAx>
        <c:axId val="753557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8129967"/>
        <c:crosses val="autoZero"/>
        <c:auto val="1"/>
        <c:lblAlgn val="ctr"/>
        <c:lblOffset val="100"/>
        <c:noMultiLvlLbl val="0"/>
      </c:catAx>
      <c:valAx>
        <c:axId val="781299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535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8164F-130E-49E7-B4EA-740541215FF9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62E93-4410-40F6-8AB9-119AC591F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059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28A2-C7E8-4B7B-8091-9AC752F728F8}" type="datetime1">
              <a:rPr lang="de-DE" smtClean="0"/>
              <a:t>29.11.2024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5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8108-7565-4086-A563-4BA2E64958FD}" type="datetime1">
              <a:rPr lang="de-DE" smtClean="0"/>
              <a:t>29.11.2024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54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CCB26-F45E-4B69-82BE-D569C28446C1}" type="datetime1">
              <a:rPr lang="de-DE" smtClean="0"/>
              <a:t>29.11.2024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1"/>
            <a:ext cx="10668000" cy="329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29.11.2024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4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3392-7725-4DB0-A75F-BB511BA574DC}" type="datetime1">
              <a:rPr lang="de-DE" smtClean="0"/>
              <a:t>29.11.2024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14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7323-5CDD-4051-9975-1729D84443C7}" type="datetime1">
              <a:rPr lang="de-DE" smtClean="0"/>
              <a:t>29.11.2024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9FF8-1369-4F22-8739-0971D22D8076}" type="datetime1">
              <a:rPr lang="de-DE" smtClean="0"/>
              <a:t>29.11.2024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8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5AF5-82F2-43C2-816E-A9BEF34D89B7}" type="datetime1">
              <a:rPr lang="de-DE" smtClean="0"/>
              <a:t>29.11.2024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7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0FD4-A8C8-481E-B7C9-06459B544445}" type="datetime1">
              <a:rPr lang="de-DE" smtClean="0"/>
              <a:t>29.11.2024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3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F808-C4B8-42BA-B4B9-08D42756061A}" type="datetime1">
              <a:rPr lang="de-DE" smtClean="0"/>
              <a:t>29.11.2024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BF2E-DB4C-4E4C-81C8-BB88CDC14250}" type="datetime1">
              <a:rPr lang="de-DE" smtClean="0"/>
              <a:t>29.11.2024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48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C1C68C6-DBC0-4157-B769-7CB85FE6437C}" type="datetime1">
              <a:rPr lang="de-DE" smtClean="0"/>
              <a:t>29.11.2024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85582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E0C12BA-29C0-7C7A-636E-FBFEABD671F7}"/>
              </a:ext>
            </a:extLst>
          </p:cNvPr>
          <p:cNvSpPr/>
          <p:nvPr userDrawn="1"/>
        </p:nvSpPr>
        <p:spPr>
          <a:xfrm>
            <a:off x="10720864" y="5584076"/>
            <a:ext cx="1080000" cy="1080000"/>
          </a:xfrm>
          <a:prstGeom prst="ellipse">
            <a:avLst/>
          </a:pr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4022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7FE1728A-2B06-5358-7058-E5E03429E3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687"/>
          <a:stretch/>
        </p:blipFill>
        <p:spPr>
          <a:xfrm>
            <a:off x="20" y="-1"/>
            <a:ext cx="12191979" cy="68580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29223"/>
                </a:lnTo>
                <a:lnTo>
                  <a:pt x="11953979" y="541759"/>
                </a:lnTo>
                <a:cubicBezTo>
                  <a:pt x="11205478" y="591203"/>
                  <a:pt x="10431054" y="699982"/>
                  <a:pt x="9651089" y="827627"/>
                </a:cubicBezTo>
                <a:cubicBezTo>
                  <a:pt x="7233991" y="1222984"/>
                  <a:pt x="6590499" y="2476708"/>
                  <a:pt x="6133345" y="3948664"/>
                </a:cubicBezTo>
                <a:cubicBezTo>
                  <a:pt x="5827390" y="4934281"/>
                  <a:pt x="5572190" y="5830059"/>
                  <a:pt x="6876220" y="6551721"/>
                </a:cubicBezTo>
                <a:cubicBezTo>
                  <a:pt x="7059065" y="6652933"/>
                  <a:pt x="7253882" y="6741181"/>
                  <a:pt x="7457481" y="6819371"/>
                </a:cubicBezTo>
                <a:lnTo>
                  <a:pt x="756387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11727"/>
            <a:ext cx="6130391" cy="6546274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04C0495-9C39-1B2A-AAEC-244C4D8F1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0" y="4571999"/>
            <a:ext cx="3810000" cy="1524000"/>
          </a:xfrm>
        </p:spPr>
        <p:txBody>
          <a:bodyPr anchor="b">
            <a:normAutofit/>
          </a:bodyPr>
          <a:lstStyle/>
          <a:p>
            <a:pPr algn="l"/>
            <a:endParaRPr lang="de-DE" dirty="0"/>
          </a:p>
          <a:p>
            <a:pPr algn="l"/>
            <a:r>
              <a:rPr lang="de-DE" dirty="0"/>
              <a:t>Review R1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97AD9AF-D825-19A4-AD06-97A0859D2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0" y="2299787"/>
            <a:ext cx="3810000" cy="2286000"/>
          </a:xfrm>
        </p:spPr>
        <p:txBody>
          <a:bodyPr>
            <a:normAutofit/>
          </a:bodyPr>
          <a:lstStyle/>
          <a:p>
            <a:pPr algn="l"/>
            <a:r>
              <a:rPr lang="de-DE" sz="4400"/>
              <a:t>Sprint-Backlog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4BD55BC-74A0-A167-13CB-44B55641E7C4}"/>
              </a:ext>
            </a:extLst>
          </p:cNvPr>
          <p:cNvSpPr/>
          <p:nvPr/>
        </p:nvSpPr>
        <p:spPr>
          <a:xfrm>
            <a:off x="175262" y="311727"/>
            <a:ext cx="2855552" cy="2902892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0615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E9E59E-8BEF-E219-1B63-247630B68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Detailplanung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8D5428-903D-063F-D2B8-8AA97F0DB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29.11.2024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DE19446-3B39-C275-0CB6-43F8F4CF8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10</a:t>
            </a:fld>
            <a:endParaRPr lang="en-US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22B032CF-7BEE-394B-B89E-5DBB04B07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374392"/>
            <a:ext cx="10668000" cy="3294404"/>
          </a:xfrm>
        </p:spPr>
        <p:txBody>
          <a:bodyPr/>
          <a:lstStyle/>
          <a:p>
            <a:r>
              <a:rPr lang="en-US" dirty="0"/>
              <a:t>Menu-Karte </a:t>
            </a:r>
            <a:r>
              <a:rPr lang="en-US" dirty="0" err="1"/>
              <a:t>anzeigen</a:t>
            </a:r>
            <a:endParaRPr lang="en-US" dirty="0"/>
          </a:p>
          <a:p>
            <a:pPr lvl="1"/>
            <a:r>
              <a:rPr lang="en-US" dirty="0"/>
              <a:t>Website </a:t>
            </a:r>
            <a:r>
              <a:rPr lang="en-US" dirty="0" err="1"/>
              <a:t>erstellen</a:t>
            </a:r>
            <a:endParaRPr lang="en-US" dirty="0"/>
          </a:p>
          <a:p>
            <a:pPr lvl="1"/>
            <a:r>
              <a:rPr lang="en-US" dirty="0" err="1"/>
              <a:t>Datenbank</a:t>
            </a:r>
            <a:r>
              <a:rPr lang="en-US" dirty="0"/>
              <a:t> </a:t>
            </a:r>
            <a:r>
              <a:rPr lang="en-US" dirty="0" err="1"/>
              <a:t>aufbauen</a:t>
            </a:r>
            <a:endParaRPr lang="en-US" dirty="0"/>
          </a:p>
          <a:p>
            <a:r>
              <a:rPr lang="en-US" dirty="0" err="1"/>
              <a:t>Auswahl</a:t>
            </a:r>
            <a:r>
              <a:rPr lang="en-US" dirty="0"/>
              <a:t> und </a:t>
            </a:r>
            <a:r>
              <a:rPr lang="en-US" dirty="0" err="1"/>
              <a:t>Speichern</a:t>
            </a:r>
            <a:r>
              <a:rPr lang="en-US" dirty="0"/>
              <a:t> (</a:t>
            </a:r>
            <a:r>
              <a:rPr lang="en-US" dirty="0" err="1"/>
              <a:t>Warenkorb</a:t>
            </a:r>
            <a:r>
              <a:rPr lang="en-US" dirty="0"/>
              <a:t>) von </a:t>
            </a:r>
            <a:r>
              <a:rPr lang="en-US" dirty="0" err="1"/>
              <a:t>markierten</a:t>
            </a:r>
            <a:r>
              <a:rPr lang="en-US" dirty="0"/>
              <a:t> </a:t>
            </a:r>
            <a:r>
              <a:rPr lang="en-US" dirty="0" err="1"/>
              <a:t>Speisen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9D710F2-26B3-E933-12F8-AD231FAACE5C}"/>
              </a:ext>
            </a:extLst>
          </p:cNvPr>
          <p:cNvSpPr/>
          <p:nvPr/>
        </p:nvSpPr>
        <p:spPr>
          <a:xfrm>
            <a:off x="2181880" y="6056769"/>
            <a:ext cx="4870765" cy="534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B3808CC-EAE0-2B56-5309-1C4946E43803}"/>
              </a:ext>
            </a:extLst>
          </p:cNvPr>
          <p:cNvSpPr/>
          <p:nvPr/>
        </p:nvSpPr>
        <p:spPr>
          <a:xfrm>
            <a:off x="2865419" y="5522615"/>
            <a:ext cx="3503691" cy="534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B2EE6EB-B12C-07E7-7814-72C38A9C755B}"/>
              </a:ext>
            </a:extLst>
          </p:cNvPr>
          <p:cNvSpPr/>
          <p:nvPr/>
        </p:nvSpPr>
        <p:spPr>
          <a:xfrm>
            <a:off x="3520662" y="4985669"/>
            <a:ext cx="2193203" cy="534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2C1E2E1-831C-0869-ECEE-C521D569E6C9}"/>
              </a:ext>
            </a:extLst>
          </p:cNvPr>
          <p:cNvCxnSpPr>
            <a:cxnSpLocks/>
          </p:cNvCxnSpPr>
          <p:nvPr/>
        </p:nvCxnSpPr>
        <p:spPr>
          <a:xfrm flipH="1">
            <a:off x="6934954" y="5106154"/>
            <a:ext cx="1013989" cy="8600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69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9D20F-1259-1DD4-66CE-2CBDC0060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8F1474-9419-C444-A28A-E12FABF05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Detailplanung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1AD540-48A5-C28A-EAB3-FC9343A26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29.11.2024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CCF7DF-8E4D-8D49-043D-1CEC9B567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3" name="Inhaltsplatzhalter 2">
            <a:extLst>
              <a:ext uri="{FF2B5EF4-FFF2-40B4-BE49-F238E27FC236}">
                <a16:creationId xmlns:a16="http://schemas.microsoft.com/office/drawing/2014/main" id="{FAC168E6-FD48-9C86-CD4E-55F23F4D96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0394352"/>
              </p:ext>
            </p:extLst>
          </p:nvPr>
        </p:nvGraphicFramePr>
        <p:xfrm>
          <a:off x="762000" y="1860487"/>
          <a:ext cx="8961423" cy="4467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675">
                  <a:extLst>
                    <a:ext uri="{9D8B030D-6E8A-4147-A177-3AD203B41FA5}">
                      <a16:colId xmlns:a16="http://schemas.microsoft.com/office/drawing/2014/main" val="230851902"/>
                    </a:ext>
                  </a:extLst>
                </a:gridCol>
                <a:gridCol w="2321893">
                  <a:extLst>
                    <a:ext uri="{9D8B030D-6E8A-4147-A177-3AD203B41FA5}">
                      <a16:colId xmlns:a16="http://schemas.microsoft.com/office/drawing/2014/main" val="2657664356"/>
                    </a:ext>
                  </a:extLst>
                </a:gridCol>
                <a:gridCol w="1733814">
                  <a:extLst>
                    <a:ext uri="{9D8B030D-6E8A-4147-A177-3AD203B41FA5}">
                      <a16:colId xmlns:a16="http://schemas.microsoft.com/office/drawing/2014/main" val="4098082685"/>
                    </a:ext>
                  </a:extLst>
                </a:gridCol>
                <a:gridCol w="1095041">
                  <a:extLst>
                    <a:ext uri="{9D8B030D-6E8A-4147-A177-3AD203B41FA5}">
                      <a16:colId xmlns:a16="http://schemas.microsoft.com/office/drawing/2014/main" val="2360363224"/>
                    </a:ext>
                  </a:extLst>
                </a:gridCol>
              </a:tblGrid>
              <a:tr h="364002">
                <a:tc>
                  <a:txBody>
                    <a:bodyPr/>
                    <a:lstStyle/>
                    <a:p>
                      <a:r>
                        <a:rPr lang="en-US" sz="1400"/>
                        <a:t>Aufgabe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Zuständigkeit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Aufwand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Status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238170"/>
                  </a:ext>
                </a:extLst>
              </a:tr>
              <a:tr h="926116">
                <a:tc>
                  <a:txBody>
                    <a:bodyPr/>
                    <a:lstStyle/>
                    <a:p>
                      <a:r>
                        <a:rPr lang="en-US" sz="1400"/>
                        <a:t>Dokumentation + Project Managment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Alle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18</a:t>
                      </a:r>
                    </a:p>
                    <a:p>
                      <a:r>
                        <a:rPr lang="en-US" sz="1050"/>
                        <a:t>(6h Vorbereitung des Sprint)</a:t>
                      </a:r>
                      <a:endParaRPr lang="de-D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Erledigt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160553"/>
                  </a:ext>
                </a:extLst>
              </a:tr>
              <a:tr h="408804">
                <a:tc>
                  <a:txBody>
                    <a:bodyPr/>
                    <a:lstStyle/>
                    <a:p>
                      <a:r>
                        <a:rPr lang="en-US" sz="1400"/>
                        <a:t>Erstellen Mockups u. Wireframes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Vincent Knapp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Erledigt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622510"/>
                  </a:ext>
                </a:extLst>
              </a:tr>
              <a:tr h="506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Website “Menu-Karte” </a:t>
                      </a:r>
                      <a:r>
                        <a:rPr lang="en-US" sz="1400" dirty="0" err="1"/>
                        <a:t>erstellen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Dennis Haaf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Vincent Knapp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8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Erledigt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267785"/>
                  </a:ext>
                </a:extLst>
              </a:tr>
              <a:tr h="628278">
                <a:tc>
                  <a:txBody>
                    <a:bodyPr/>
                    <a:lstStyle/>
                    <a:p>
                      <a:r>
                        <a:rPr lang="en-US" sz="1400" dirty="0" err="1"/>
                        <a:t>Datenbank</a:t>
                      </a:r>
                      <a:r>
                        <a:rPr lang="en-US" sz="1400" dirty="0"/>
                        <a:t> “Menu-Karte”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Vincent Knapp</a:t>
                      </a:r>
                    </a:p>
                    <a:p>
                      <a:r>
                        <a:rPr lang="en-US" sz="1400"/>
                        <a:t>Hans Bloching</a:t>
                      </a:r>
                    </a:p>
                    <a:p>
                      <a:r>
                        <a:rPr lang="en-US" sz="1400"/>
                        <a:t>Rene Weber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1,5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Erledigt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736860"/>
                  </a:ext>
                </a:extLst>
              </a:tr>
              <a:tr h="482529">
                <a:tc>
                  <a:txBody>
                    <a:bodyPr/>
                    <a:lstStyle/>
                    <a:p>
                      <a:r>
                        <a:rPr lang="en-US" sz="1400"/>
                        <a:t>Einführung in Blazor und C# Coding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Erledigt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090113"/>
                  </a:ext>
                </a:extLst>
              </a:tr>
              <a:tr h="488887">
                <a:tc>
                  <a:txBody>
                    <a:bodyPr/>
                    <a:lstStyle/>
                    <a:p>
                      <a:r>
                        <a:rPr lang="en-US" sz="1400"/>
                        <a:t>Website “Warenkorb”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Hans Bloching</a:t>
                      </a:r>
                    </a:p>
                    <a:p>
                      <a:r>
                        <a:rPr lang="en-US" sz="1400"/>
                        <a:t>Rene Weber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12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 Arbeit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053033"/>
                  </a:ext>
                </a:extLst>
              </a:tr>
              <a:tr h="450561">
                <a:tc>
                  <a:txBody>
                    <a:bodyPr/>
                    <a:lstStyle/>
                    <a:p>
                      <a:r>
                        <a:rPr lang="en-US" sz="1400" dirty="0" err="1"/>
                        <a:t>Datenbank</a:t>
                      </a:r>
                      <a:r>
                        <a:rPr lang="en-US" sz="1400" dirty="0"/>
                        <a:t> “</a:t>
                      </a:r>
                      <a:r>
                        <a:rPr lang="en-US" sz="1400" dirty="0" err="1"/>
                        <a:t>Warenkorb</a:t>
                      </a:r>
                      <a:r>
                        <a:rPr lang="en-US" sz="1400" dirty="0"/>
                        <a:t>/</a:t>
                      </a:r>
                      <a:r>
                        <a:rPr lang="en-US" sz="1400" dirty="0" err="1"/>
                        <a:t>Bestellungen</a:t>
                      </a:r>
                      <a:r>
                        <a:rPr lang="en-US" sz="1400" dirty="0"/>
                        <a:t>”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Hans </a:t>
                      </a:r>
                      <a:r>
                        <a:rPr lang="en-US" sz="1400" dirty="0" err="1"/>
                        <a:t>Bloching</a:t>
                      </a:r>
                      <a:endParaRPr lang="en-US" sz="1400" dirty="0"/>
                    </a:p>
                    <a:p>
                      <a:r>
                        <a:rPr lang="en-US" sz="1400" dirty="0"/>
                        <a:t>Rene Weber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 Arbeit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957633"/>
                  </a:ext>
                </a:extLst>
              </a:tr>
            </a:tbl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id="{F447DF4A-5353-B320-B18E-CE9C17911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925" y="6278906"/>
            <a:ext cx="1738967" cy="451906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C748691-0350-4F12-29B1-58781F9859C7}"/>
              </a:ext>
            </a:extLst>
          </p:cNvPr>
          <p:cNvSpPr txBox="1"/>
          <p:nvPr/>
        </p:nvSpPr>
        <p:spPr>
          <a:xfrm>
            <a:off x="6884925" y="632705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48,5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827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BAA1BC-5AD6-34B5-08D8-A966BB58F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443F45-EA60-0E1C-B6A3-26F565B62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Detailplanung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5E7399-B3E0-7EB3-D3E1-7C84C8841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29.11.2024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C166D74-F411-B20C-059E-DADE72619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33E7D1FF-F8D0-F6A6-E3F2-5DB3E10D3B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3212789"/>
              </p:ext>
            </p:extLst>
          </p:nvPr>
        </p:nvGraphicFramePr>
        <p:xfrm>
          <a:off x="1861358" y="2053987"/>
          <a:ext cx="5653017" cy="3867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36503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27A56-8803-8690-2656-DFE7A3F76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864DA5-00F2-B462-5059-ED63FF59D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Detailplanung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956103-E0B1-94D3-AA92-F9B93F440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29.11.2024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78AA4DA-49E4-BCC5-53AE-89AEF0260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13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19AB691-D2DA-B0AA-EE22-8C598AF8E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985" y="5804040"/>
            <a:ext cx="1738967" cy="451906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4E62AC30-F4D6-5400-C0D8-8E1650F3D06C}"/>
              </a:ext>
            </a:extLst>
          </p:cNvPr>
          <p:cNvSpPr txBox="1"/>
          <p:nvPr/>
        </p:nvSpPr>
        <p:spPr>
          <a:xfrm>
            <a:off x="6889688" y="5845327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46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A6DDC0B-0274-D1AA-72FE-7ABE596AB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04" y="2219241"/>
            <a:ext cx="9981978" cy="403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882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51EEA-BA7C-3B90-561D-0D11492BE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8A1978-E453-21F5-A750-26DEAE0EE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Detailplanung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128699-483C-B676-FF84-71EBEE746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29.11.2024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5843F72-DC90-0016-08C4-DE4726BBF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B2306EE2-63D8-E950-D946-06B2B545E5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604857"/>
              </p:ext>
            </p:extLst>
          </p:nvPr>
        </p:nvGraphicFramePr>
        <p:xfrm>
          <a:off x="911224" y="2587186"/>
          <a:ext cx="8718551" cy="38860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84526">
                  <a:extLst>
                    <a:ext uri="{9D8B030D-6E8A-4147-A177-3AD203B41FA5}">
                      <a16:colId xmlns:a16="http://schemas.microsoft.com/office/drawing/2014/main" val="194438012"/>
                    </a:ext>
                  </a:extLst>
                </a:gridCol>
                <a:gridCol w="5534025">
                  <a:extLst>
                    <a:ext uri="{9D8B030D-6E8A-4147-A177-3AD203B41FA5}">
                      <a16:colId xmlns:a16="http://schemas.microsoft.com/office/drawing/2014/main" val="2620241848"/>
                    </a:ext>
                  </a:extLst>
                </a:gridCol>
              </a:tblGrid>
              <a:tr h="441764">
                <a:tc>
                  <a:txBody>
                    <a:bodyPr/>
                    <a:lstStyle/>
                    <a:p>
                      <a:r>
                        <a:rPr lang="en-US" sz="1400" dirty="0" err="1"/>
                        <a:t>Dokumentation</a:t>
                      </a:r>
                      <a:r>
                        <a:rPr lang="en-US" sz="1400" dirty="0"/>
                        <a:t> + </a:t>
                      </a:r>
                      <a:r>
                        <a:rPr lang="en-US" sz="1400" dirty="0" err="1"/>
                        <a:t>Organisation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/>
                        <a:t>Geprüft</a:t>
                      </a:r>
                      <a:r>
                        <a:rPr lang="en-US" sz="1400" dirty="0"/>
                        <a:t> und </a:t>
                      </a:r>
                      <a:r>
                        <a:rPr lang="en-US" sz="1400" dirty="0" err="1"/>
                        <a:t>freigegeben</a:t>
                      </a:r>
                      <a:r>
                        <a:rPr lang="en-US" sz="1400" dirty="0"/>
                        <a:t>.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348944"/>
                  </a:ext>
                </a:extLst>
              </a:tr>
              <a:tr h="506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Website “Menu-Karte” </a:t>
                      </a:r>
                      <a:r>
                        <a:rPr lang="en-US" sz="1400" dirty="0" err="1"/>
                        <a:t>erstellen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Alle </a:t>
                      </a:r>
                      <a:r>
                        <a:rPr lang="en-US" sz="1400" dirty="0" err="1"/>
                        <a:t>Speisen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sind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sichtbar</a:t>
                      </a:r>
                      <a:r>
                        <a:rPr lang="en-US" sz="1400" dirty="0"/>
                        <a:t> und </a:t>
                      </a:r>
                      <a:r>
                        <a:rPr lang="en-US" sz="1400" dirty="0" err="1"/>
                        <a:t>auswählbar</a:t>
                      </a:r>
                      <a:r>
                        <a:rPr lang="en-US" sz="1400" dirty="0"/>
                        <a:t>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Website </a:t>
                      </a:r>
                      <a:r>
                        <a:rPr lang="en-US" sz="1400" dirty="0" err="1"/>
                        <a:t>läd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dynamisch</a:t>
                      </a:r>
                      <a:r>
                        <a:rPr lang="en-US" sz="1400" dirty="0"/>
                        <a:t> auf basis der </a:t>
                      </a:r>
                      <a:r>
                        <a:rPr lang="en-US" sz="1400" dirty="0" err="1"/>
                        <a:t>Speisenanzahl</a:t>
                      </a:r>
                      <a:r>
                        <a:rPr lang="en-US" sz="14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812188"/>
                  </a:ext>
                </a:extLst>
              </a:tr>
              <a:tr h="628278">
                <a:tc>
                  <a:txBody>
                    <a:bodyPr/>
                    <a:lstStyle/>
                    <a:p>
                      <a:r>
                        <a:rPr lang="en-US" sz="1400" dirty="0" err="1"/>
                        <a:t>Datenbank</a:t>
                      </a:r>
                      <a:r>
                        <a:rPr lang="en-US" sz="1400" dirty="0"/>
                        <a:t> “Menu-Karte”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/>
                        <a:t>Entspricht</a:t>
                      </a:r>
                      <a:r>
                        <a:rPr lang="en-US" sz="1400" dirty="0"/>
                        <a:t> der 3. </a:t>
                      </a:r>
                      <a:r>
                        <a:rPr lang="en-US" sz="1400" dirty="0" err="1"/>
                        <a:t>Normalform</a:t>
                      </a:r>
                      <a:r>
                        <a:rPr lang="en-US" sz="1400" dirty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/>
                        <a:t>Beinhaltet</a:t>
                      </a:r>
                      <a:r>
                        <a:rPr lang="en-US" sz="1400" dirty="0"/>
                        <a:t> alle </a:t>
                      </a:r>
                      <a:r>
                        <a:rPr lang="en-US" sz="1400" dirty="0" err="1"/>
                        <a:t>notwendigen</a:t>
                      </a:r>
                      <a:r>
                        <a:rPr lang="en-US" sz="1400" dirty="0"/>
                        <a:t> Felder + </a:t>
                      </a:r>
                      <a:r>
                        <a:rPr lang="en-US" sz="1400" dirty="0" err="1"/>
                        <a:t>diese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sind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richtig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konfiguriert</a:t>
                      </a:r>
                      <a:r>
                        <a:rPr lang="en-US" sz="1400" dirty="0"/>
                        <a:t>.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199598"/>
                  </a:ext>
                </a:extLst>
              </a:tr>
              <a:tr h="482529"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Einführung</a:t>
                      </a:r>
                      <a:r>
                        <a:rPr lang="en-US" sz="1400" dirty="0"/>
                        <a:t> in </a:t>
                      </a:r>
                      <a:r>
                        <a:rPr lang="en-US" sz="1400" dirty="0" err="1"/>
                        <a:t>Blazor</a:t>
                      </a:r>
                      <a:r>
                        <a:rPr lang="en-US" sz="1400" dirty="0"/>
                        <a:t> und C# Coding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Alle Team-</a:t>
                      </a:r>
                      <a:r>
                        <a:rPr lang="en-US" sz="1400" dirty="0" err="1"/>
                        <a:t>Mitglieder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können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grundlegende</a:t>
                      </a:r>
                      <a:r>
                        <a:rPr lang="en-US" sz="1400" dirty="0"/>
                        <a:t> VS </a:t>
                      </a:r>
                      <a:r>
                        <a:rPr lang="en-US" sz="1400" dirty="0" err="1"/>
                        <a:t>benutzen</a:t>
                      </a:r>
                      <a:endParaRPr lang="en-US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Alle Team-</a:t>
                      </a:r>
                      <a:r>
                        <a:rPr lang="en-US" sz="1400" dirty="0" err="1"/>
                        <a:t>Mitglieder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sind</a:t>
                      </a:r>
                      <a:r>
                        <a:rPr lang="en-US" sz="1400" dirty="0"/>
                        <a:t> in der Lage </a:t>
                      </a:r>
                      <a:r>
                        <a:rPr lang="en-US" sz="1400" dirty="0" err="1"/>
                        <a:t>mit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Bazor</a:t>
                      </a:r>
                      <a:r>
                        <a:rPr lang="en-US" sz="1400" dirty="0"/>
                        <a:t> die Website </a:t>
                      </a:r>
                      <a:r>
                        <a:rPr lang="en-US" sz="1400" dirty="0" err="1"/>
                        <a:t>zu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entwickeln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042450"/>
                  </a:ext>
                </a:extLst>
              </a:tr>
              <a:tr h="488887">
                <a:tc>
                  <a:txBody>
                    <a:bodyPr/>
                    <a:lstStyle/>
                    <a:p>
                      <a:r>
                        <a:rPr lang="en-US" sz="1400" dirty="0"/>
                        <a:t>Website “</a:t>
                      </a:r>
                      <a:r>
                        <a:rPr lang="en-US" sz="1400" dirty="0" err="1"/>
                        <a:t>Warenkorb</a:t>
                      </a:r>
                      <a:r>
                        <a:rPr lang="en-US" sz="1400" dirty="0"/>
                        <a:t>”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Alle </a:t>
                      </a:r>
                      <a:r>
                        <a:rPr lang="en-US" sz="1400" dirty="0" err="1"/>
                        <a:t>selektierten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Speisen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werden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angezeigt</a:t>
                      </a:r>
                      <a:r>
                        <a:rPr lang="en-US" sz="1400" dirty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/>
                        <a:t>Anzahl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kann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verändert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werden</a:t>
                      </a:r>
                      <a:r>
                        <a:rPr lang="en-US" sz="1400" dirty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/>
                        <a:t>Speisen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können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wieder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entfernt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werden</a:t>
                      </a:r>
                      <a:r>
                        <a:rPr lang="en-US" sz="1400" dirty="0"/>
                        <a:t>.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681546"/>
                  </a:ext>
                </a:extLst>
              </a:tr>
              <a:tr h="450561">
                <a:tc>
                  <a:txBody>
                    <a:bodyPr/>
                    <a:lstStyle/>
                    <a:p>
                      <a:r>
                        <a:rPr lang="en-US" sz="1400" dirty="0" err="1"/>
                        <a:t>Datenbank</a:t>
                      </a:r>
                      <a:r>
                        <a:rPr lang="en-US" sz="1400" dirty="0"/>
                        <a:t> “</a:t>
                      </a:r>
                      <a:r>
                        <a:rPr lang="en-US" sz="1400" dirty="0" err="1"/>
                        <a:t>Warenkorb</a:t>
                      </a:r>
                      <a:r>
                        <a:rPr lang="en-US" sz="1400" dirty="0"/>
                        <a:t>”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/>
                        <a:t>Entspricht</a:t>
                      </a:r>
                      <a:r>
                        <a:rPr lang="en-US" sz="1400" dirty="0"/>
                        <a:t> der 3. </a:t>
                      </a:r>
                      <a:r>
                        <a:rPr lang="en-US" sz="1400" dirty="0" err="1"/>
                        <a:t>Normalform</a:t>
                      </a:r>
                      <a:r>
                        <a:rPr lang="en-US" sz="1400" dirty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/>
                        <a:t>Beinhaltet</a:t>
                      </a:r>
                      <a:r>
                        <a:rPr lang="en-US" sz="1400" dirty="0"/>
                        <a:t> alle </a:t>
                      </a:r>
                      <a:r>
                        <a:rPr lang="en-US" sz="1400" dirty="0" err="1"/>
                        <a:t>notwendigen</a:t>
                      </a:r>
                      <a:r>
                        <a:rPr lang="en-US" sz="1400" dirty="0"/>
                        <a:t> Felder + </a:t>
                      </a:r>
                      <a:r>
                        <a:rPr lang="en-US" sz="1400" dirty="0" err="1"/>
                        <a:t>diese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sind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richtig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konfiguriert</a:t>
                      </a:r>
                      <a:r>
                        <a:rPr lang="en-US" sz="1400" dirty="0"/>
                        <a:t>.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408752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98BCABE6-CA74-3ACD-9CB3-5C8F6D1D34AE}"/>
              </a:ext>
            </a:extLst>
          </p:cNvPr>
          <p:cNvSpPr txBox="1"/>
          <p:nvPr/>
        </p:nvSpPr>
        <p:spPr>
          <a:xfrm>
            <a:off x="911225" y="2067261"/>
            <a:ext cx="589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Abnahmekriterien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110673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1AA48E-2A24-EE87-5DFA-47A1FBCDF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BC473A-B699-478D-8F2A-85E701CD1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Detailplanung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E791A0-760F-F86C-27C4-D8D547D2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29.11.2024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87F0A8D-82B8-1B82-BBB2-211902C89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15</a:t>
            </a:fld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7469EB5-3D56-C92C-FAC3-44FC9C1A8830}"/>
              </a:ext>
            </a:extLst>
          </p:cNvPr>
          <p:cNvSpPr txBox="1"/>
          <p:nvPr/>
        </p:nvSpPr>
        <p:spPr>
          <a:xfrm>
            <a:off x="911225" y="2067261"/>
            <a:ext cx="589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Risiken</a:t>
            </a:r>
            <a:r>
              <a:rPr lang="en-US" b="1" dirty="0"/>
              <a:t> und </a:t>
            </a:r>
            <a:r>
              <a:rPr lang="en-US" b="1" dirty="0" err="1"/>
              <a:t>Abhängigkeiten</a:t>
            </a:r>
            <a:r>
              <a:rPr lang="en-US" b="1" dirty="0"/>
              <a:t>:</a:t>
            </a:r>
            <a:endParaRPr lang="de-DE" b="1" dirty="0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72EA57CB-F693-AFE9-BC66-EDE0FCB651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125067"/>
              </p:ext>
            </p:extLst>
          </p:nvPr>
        </p:nvGraphicFramePr>
        <p:xfrm>
          <a:off x="911225" y="2505710"/>
          <a:ext cx="9239538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5757">
                  <a:extLst>
                    <a:ext uri="{9D8B030D-6E8A-4147-A177-3AD203B41FA5}">
                      <a16:colId xmlns:a16="http://schemas.microsoft.com/office/drawing/2014/main" val="2800661665"/>
                    </a:ext>
                  </a:extLst>
                </a:gridCol>
                <a:gridCol w="2955636">
                  <a:extLst>
                    <a:ext uri="{9D8B030D-6E8A-4147-A177-3AD203B41FA5}">
                      <a16:colId xmlns:a16="http://schemas.microsoft.com/office/drawing/2014/main" val="1572888870"/>
                    </a:ext>
                  </a:extLst>
                </a:gridCol>
                <a:gridCol w="3288145">
                  <a:extLst>
                    <a:ext uri="{9D8B030D-6E8A-4147-A177-3AD203B41FA5}">
                      <a16:colId xmlns:a16="http://schemas.microsoft.com/office/drawing/2014/main" val="26928397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Risiko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Auswirkung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Lösung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979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Unerfahrenheit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mit</a:t>
                      </a:r>
                      <a:r>
                        <a:rPr lang="en-US" dirty="0"/>
                        <a:t> Tools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Erhöhter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Schulungsaufwand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Schulung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frühzeitig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ansetzen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179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Verbindung</a:t>
                      </a:r>
                      <a:r>
                        <a:rPr lang="en-US" dirty="0"/>
                        <a:t> der DB </a:t>
                      </a:r>
                      <a:r>
                        <a:rPr lang="en-US" dirty="0" err="1"/>
                        <a:t>zu</a:t>
                      </a:r>
                      <a:r>
                        <a:rPr lang="en-US" dirty="0"/>
                        <a:t> Frontend </a:t>
                      </a:r>
                      <a:r>
                        <a:rPr lang="en-US" dirty="0" err="1"/>
                        <a:t>komplexer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erwartet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Backend </a:t>
                      </a:r>
                      <a:r>
                        <a:rPr lang="en-US" dirty="0" err="1"/>
                        <a:t>kann</a:t>
                      </a:r>
                      <a:r>
                        <a:rPr lang="en-US" dirty="0"/>
                        <a:t> erst </a:t>
                      </a:r>
                      <a:r>
                        <a:rPr lang="en-US" dirty="0" err="1"/>
                        <a:t>später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angebunden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werden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Prototypen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notwendig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Mit Demo-</a:t>
                      </a:r>
                      <a:r>
                        <a:rPr lang="en-US" dirty="0" err="1"/>
                        <a:t>Daten</a:t>
                      </a:r>
                      <a:r>
                        <a:rPr lang="en-US" dirty="0"/>
                        <a:t> (xml) </a:t>
                      </a:r>
                      <a:r>
                        <a:rPr lang="en-US" dirty="0" err="1"/>
                        <a:t>arbeiten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972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Fehlendes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Nutzerfeedback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Scheuklappen-Effekt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Externes Feedback </a:t>
                      </a:r>
                      <a:r>
                        <a:rPr lang="en-US" dirty="0" err="1"/>
                        <a:t>holen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193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Änderungen</a:t>
                      </a:r>
                      <a:r>
                        <a:rPr lang="en-US" dirty="0"/>
                        <a:t> an </a:t>
                      </a:r>
                      <a:r>
                        <a:rPr lang="en-US" dirty="0" err="1"/>
                        <a:t>Anforderungen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Anpassung</a:t>
                      </a:r>
                      <a:r>
                        <a:rPr lang="en-US" dirty="0"/>
                        <a:t> des </a:t>
                      </a:r>
                      <a:r>
                        <a:rPr lang="en-US" dirty="0" err="1"/>
                        <a:t>Projektablaufs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Regelmäßige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Absprache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mit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Stakeholdern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356896"/>
                  </a:ext>
                </a:extLst>
              </a:tr>
            </a:tbl>
          </a:graphicData>
        </a:graphic>
      </p:graphicFrame>
      <p:sp>
        <p:nvSpPr>
          <p:cNvPr id="3" name="Gewitterblitz 2">
            <a:extLst>
              <a:ext uri="{FF2B5EF4-FFF2-40B4-BE49-F238E27FC236}">
                <a16:creationId xmlns:a16="http://schemas.microsoft.com/office/drawing/2014/main" id="{7C02CA7B-6441-3EED-23C9-16C3E26D9C3D}"/>
              </a:ext>
            </a:extLst>
          </p:cNvPr>
          <p:cNvSpPr/>
          <p:nvPr/>
        </p:nvSpPr>
        <p:spPr>
          <a:xfrm rot="3267422">
            <a:off x="9647582" y="3597330"/>
            <a:ext cx="1524000" cy="2936240"/>
          </a:xfrm>
          <a:prstGeom prst="lightningBol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572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AADDDC-CD07-D152-F98D-6AA7ABFFA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 Ausblick auf den folgenden Sprint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854AF4-9867-751A-7A8B-348123EF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Warenkorb</a:t>
            </a:r>
            <a:r>
              <a:rPr lang="en-US" sz="2800" dirty="0"/>
              <a:t> </a:t>
            </a:r>
            <a:r>
              <a:rPr lang="en-US" sz="2800" dirty="0" err="1"/>
              <a:t>Erstellung</a:t>
            </a:r>
            <a:r>
              <a:rPr lang="en-US" sz="2800" dirty="0"/>
              <a:t> </a:t>
            </a:r>
            <a:r>
              <a:rPr lang="en-US" sz="2800" dirty="0" err="1"/>
              <a:t>abschlie</a:t>
            </a:r>
            <a:r>
              <a:rPr lang="de-DE" sz="2800" dirty="0"/>
              <a:t>ß</a:t>
            </a:r>
            <a:r>
              <a:rPr lang="en-US" sz="2800" dirty="0" err="1"/>
              <a:t>en</a:t>
            </a:r>
            <a:endParaRPr lang="en-US" sz="2800" dirty="0"/>
          </a:p>
          <a:p>
            <a:r>
              <a:rPr lang="en-US" dirty="0" err="1"/>
              <a:t>Logik</a:t>
            </a:r>
            <a:r>
              <a:rPr lang="en-US" dirty="0"/>
              <a:t> “</a:t>
            </a:r>
            <a:r>
              <a:rPr lang="en-US" dirty="0" err="1"/>
              <a:t>Anpassen</a:t>
            </a:r>
            <a:r>
              <a:rPr lang="en-US" dirty="0"/>
              <a:t> von </a:t>
            </a:r>
            <a:r>
              <a:rPr lang="en-US" dirty="0" err="1"/>
              <a:t>Speisen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Warenkorb</a:t>
            </a:r>
            <a:r>
              <a:rPr lang="en-US" dirty="0"/>
              <a:t>”</a:t>
            </a:r>
          </a:p>
          <a:p>
            <a:r>
              <a:rPr lang="en-US" sz="2800" dirty="0" err="1"/>
              <a:t>Logik</a:t>
            </a:r>
            <a:r>
              <a:rPr lang="en-US" sz="2800" dirty="0"/>
              <a:t> </a:t>
            </a:r>
            <a:r>
              <a:rPr lang="en-US" dirty="0"/>
              <a:t>“</a:t>
            </a:r>
            <a:r>
              <a:rPr lang="en-US" dirty="0" err="1"/>
              <a:t>Autom</a:t>
            </a:r>
            <a:r>
              <a:rPr lang="en-US" dirty="0"/>
              <a:t>. </a:t>
            </a:r>
            <a:r>
              <a:rPr lang="en-US" dirty="0" err="1"/>
              <a:t>Kalkulation</a:t>
            </a:r>
            <a:r>
              <a:rPr lang="en-US" dirty="0"/>
              <a:t> der Kosten”</a:t>
            </a:r>
            <a:endParaRPr lang="en-US" sz="2800" dirty="0"/>
          </a:p>
          <a:p>
            <a:r>
              <a:rPr lang="en-US" dirty="0" err="1"/>
              <a:t>Logik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Absenden</a:t>
            </a:r>
            <a:r>
              <a:rPr lang="en-US" dirty="0"/>
              <a:t> der </a:t>
            </a:r>
            <a:r>
              <a:rPr lang="en-US" dirty="0" err="1"/>
              <a:t>Bestellung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5A6BE5-5A63-7D28-E770-729A20618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29.11.2024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8ABC24-8900-E378-E502-62B817D5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51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75FF74-E5D2-1C9F-1DF3-DCD54EF54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6. Software-Tools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27C203-A1B7-383D-97A8-56B3248A1E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Programmiersprache:</a:t>
            </a:r>
          </a:p>
          <a:p>
            <a:pPr lvl="1"/>
            <a:r>
              <a:rPr lang="de-DE" dirty="0"/>
              <a:t>C#</a:t>
            </a:r>
          </a:p>
          <a:p>
            <a:r>
              <a:rPr lang="de-DE" dirty="0"/>
              <a:t>Framework:</a:t>
            </a:r>
          </a:p>
          <a:p>
            <a:pPr lvl="1"/>
            <a:r>
              <a:rPr lang="de-DE" dirty="0" err="1"/>
              <a:t>Blazor</a:t>
            </a:r>
            <a:endParaRPr lang="de-DE" dirty="0"/>
          </a:p>
          <a:p>
            <a:r>
              <a:rPr lang="de-DE" dirty="0"/>
              <a:t>IDE:</a:t>
            </a:r>
          </a:p>
          <a:p>
            <a:pPr lvl="1"/>
            <a:r>
              <a:rPr lang="de-DE" dirty="0"/>
              <a:t>Visual Studio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185288F-FFC3-A9CF-5040-625A8A6195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dirty="0"/>
              <a:t>Datenbank:</a:t>
            </a:r>
          </a:p>
          <a:p>
            <a:pPr lvl="1"/>
            <a:r>
              <a:rPr lang="de-DE" dirty="0"/>
              <a:t>SQLite</a:t>
            </a:r>
          </a:p>
          <a:p>
            <a:r>
              <a:rPr lang="de-DE" dirty="0"/>
              <a:t>Weitere Tools:</a:t>
            </a:r>
          </a:p>
          <a:p>
            <a:pPr lvl="1"/>
            <a:r>
              <a:rPr lang="de-DE" dirty="0"/>
              <a:t>Git (Versionierung)</a:t>
            </a:r>
          </a:p>
          <a:p>
            <a:pPr lvl="1"/>
            <a:r>
              <a:rPr lang="de-DE" dirty="0"/>
              <a:t>Docker (</a:t>
            </a:r>
            <a:r>
              <a:rPr lang="de-DE" dirty="0" err="1"/>
              <a:t>Deployment</a:t>
            </a:r>
            <a:r>
              <a:rPr lang="de-DE" dirty="0"/>
              <a:t>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985418-FDA1-F1A7-80E8-C25C6BAC3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29.11.2024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A7A11C6-83C4-FA07-F8C7-F2826F8F2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75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CCE440-A4CB-26A7-5B3F-3F9D4B878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 SOUPs/OTS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F37E05B-D1E7-D5BB-3AA4-0CBC943403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Eingesetzte SOUPs:</a:t>
            </a:r>
          </a:p>
          <a:p>
            <a:pPr lvl="1"/>
            <a:r>
              <a:rPr lang="de-DE" dirty="0"/>
              <a:t>Docker-Container für Hosting der Anwendung</a:t>
            </a:r>
          </a:p>
          <a:p>
            <a:r>
              <a:rPr lang="de-DE" dirty="0"/>
              <a:t>Bibliotheken: </a:t>
            </a:r>
          </a:p>
          <a:p>
            <a:pPr lvl="1"/>
            <a:r>
              <a:rPr lang="de-DE" dirty="0"/>
              <a:t>[z. B. </a:t>
            </a:r>
            <a:r>
              <a:rPr lang="de-DE" dirty="0" err="1"/>
              <a:t>Newtonsoft.Json</a:t>
            </a:r>
            <a:r>
              <a:rPr lang="de-DE" dirty="0"/>
              <a:t>]</a:t>
            </a:r>
          </a:p>
          <a:p>
            <a:r>
              <a:rPr lang="de-DE" dirty="0"/>
              <a:t>Eingesetzte OTS:</a:t>
            </a:r>
          </a:p>
          <a:p>
            <a:pPr lvl="1"/>
            <a:r>
              <a:rPr lang="de-DE" dirty="0"/>
              <a:t>.NET 5.0 Framework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BFD40B0-F7F1-F960-F8BC-73901AB54E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SQLite-Datenbank</a:t>
            </a:r>
          </a:p>
          <a:p>
            <a:r>
              <a:rPr lang="de-DE" dirty="0"/>
              <a:t>Visual Studio IDE</a:t>
            </a:r>
          </a:p>
          <a:p>
            <a:r>
              <a:rPr lang="de-DE" dirty="0"/>
              <a:t>Maßnahmen zur Validierung und Sicherstellung:</a:t>
            </a:r>
          </a:p>
          <a:p>
            <a:pPr lvl="1"/>
            <a:r>
              <a:rPr lang="de-DE" dirty="0"/>
              <a:t>Security-Scans, regelmäßige Updates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CC40AD-91C3-625D-A10C-F9A762773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29.11.2024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9C3547-5BE9-9D3D-0D06-22EA64B7A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94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31F6E-2F65-7A93-DF0B-917ABC029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D7586E-8549-8CEC-FF99-4F32F3A91E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37EBE6-E269-7788-70A0-0FBAD540DD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485582-CA74-5996-9B0D-1A4F88AB5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7323-5CDD-4051-9975-1729D84443C7}" type="datetime1">
              <a:rPr lang="de-DE" smtClean="0"/>
              <a:t>29.11.2024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EE860A-9D58-26A0-3548-E7CC6A6E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04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1118431B-1496-0A82-1676-FAA6A305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DFE3170E-AE62-0144-BDDB-D9C60B4C7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Gesamtplan für das Projekt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Tätigkeiten des vergangenen Zeitraums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Produktzwischenstand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Detailplanung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Ausblick auf den folgenden Sprint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Software-Tools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SOUPs/OTS </a:t>
            </a:r>
          </a:p>
        </p:txBody>
      </p:sp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1D85867B-85E2-65F9-23F4-3499A505A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E781B-AB27-45A9-B2F3-7F70593BE83B}" type="datetime1">
              <a:rPr lang="de-DE" smtClean="0"/>
              <a:t>29.11.2024</a:t>
            </a:fld>
            <a:endParaRPr lang="en-US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E760C18F-75BC-9CF5-53D0-7B2D9937E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04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7904C-22D5-E881-4D01-FB477DA71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B55E6B-CF2C-CEF3-FF48-47668B162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Detailplanung (IST)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F8B146-19B8-D939-3B88-D8858768A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45B56-1D88-4042-8DF0-EB6B41B710D3}" type="datetime1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tint val="75000"/>
                    <a:alpha val="7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29.11.2024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  <a:alpha val="70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74F4C5D-53C4-AF6F-8676-A07AF5A9C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CE569E-9B7C-4CB9-AB80-C0841F922CF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tint val="75000"/>
                    <a:alpha val="7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  <a:alpha val="70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graphicFrame>
        <p:nvGraphicFramePr>
          <p:cNvPr id="3" name="Inhaltsplatzhalter 2">
            <a:extLst>
              <a:ext uri="{FF2B5EF4-FFF2-40B4-BE49-F238E27FC236}">
                <a16:creationId xmlns:a16="http://schemas.microsoft.com/office/drawing/2014/main" id="{5F2698D9-4327-57B7-2C1D-6CF407017E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2711689"/>
              </p:ext>
            </p:extLst>
          </p:nvPr>
        </p:nvGraphicFramePr>
        <p:xfrm>
          <a:off x="762000" y="1860487"/>
          <a:ext cx="8961423" cy="4467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675">
                  <a:extLst>
                    <a:ext uri="{9D8B030D-6E8A-4147-A177-3AD203B41FA5}">
                      <a16:colId xmlns:a16="http://schemas.microsoft.com/office/drawing/2014/main" val="230851902"/>
                    </a:ext>
                  </a:extLst>
                </a:gridCol>
                <a:gridCol w="2321893">
                  <a:extLst>
                    <a:ext uri="{9D8B030D-6E8A-4147-A177-3AD203B41FA5}">
                      <a16:colId xmlns:a16="http://schemas.microsoft.com/office/drawing/2014/main" val="2657664356"/>
                    </a:ext>
                  </a:extLst>
                </a:gridCol>
                <a:gridCol w="1733814">
                  <a:extLst>
                    <a:ext uri="{9D8B030D-6E8A-4147-A177-3AD203B41FA5}">
                      <a16:colId xmlns:a16="http://schemas.microsoft.com/office/drawing/2014/main" val="4098082685"/>
                    </a:ext>
                  </a:extLst>
                </a:gridCol>
                <a:gridCol w="1095041">
                  <a:extLst>
                    <a:ext uri="{9D8B030D-6E8A-4147-A177-3AD203B41FA5}">
                      <a16:colId xmlns:a16="http://schemas.microsoft.com/office/drawing/2014/main" val="2360363224"/>
                    </a:ext>
                  </a:extLst>
                </a:gridCol>
              </a:tblGrid>
              <a:tr h="364002">
                <a:tc>
                  <a:txBody>
                    <a:bodyPr/>
                    <a:lstStyle/>
                    <a:p>
                      <a:r>
                        <a:rPr lang="en-US" sz="1400"/>
                        <a:t>Aufgabe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Zuständigkeit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Aufwand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Status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238170"/>
                  </a:ext>
                </a:extLst>
              </a:tr>
              <a:tr h="926116">
                <a:tc>
                  <a:txBody>
                    <a:bodyPr/>
                    <a:lstStyle/>
                    <a:p>
                      <a:r>
                        <a:rPr lang="en-US" sz="1400"/>
                        <a:t>Dokumentation + Project Managment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Alle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  <a:p>
                      <a:r>
                        <a:rPr lang="en-US" sz="1050" dirty="0"/>
                        <a:t>(6h </a:t>
                      </a:r>
                      <a:r>
                        <a:rPr lang="en-US" sz="1050" dirty="0" err="1"/>
                        <a:t>Vorbereitung</a:t>
                      </a:r>
                      <a:r>
                        <a:rPr lang="en-US" sz="1050" dirty="0"/>
                        <a:t> des Sprint)</a:t>
                      </a:r>
                      <a:endParaRPr lang="de-D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Erledigt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160553"/>
                  </a:ext>
                </a:extLst>
              </a:tr>
              <a:tr h="408804">
                <a:tc>
                  <a:txBody>
                    <a:bodyPr/>
                    <a:lstStyle/>
                    <a:p>
                      <a:r>
                        <a:rPr lang="en-US" sz="1400"/>
                        <a:t>Erstellen Mockups u. Wireframes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Vincent Knapp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Erledigt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622510"/>
                  </a:ext>
                </a:extLst>
              </a:tr>
              <a:tr h="506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Website “Menu-Karte” </a:t>
                      </a:r>
                      <a:r>
                        <a:rPr lang="en-US" sz="1400" dirty="0" err="1"/>
                        <a:t>erstellen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Dennis Haaf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Vincent Knapp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Erledigt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267785"/>
                  </a:ext>
                </a:extLst>
              </a:tr>
              <a:tr h="628278">
                <a:tc>
                  <a:txBody>
                    <a:bodyPr/>
                    <a:lstStyle/>
                    <a:p>
                      <a:r>
                        <a:rPr lang="en-US" sz="1400" dirty="0" err="1"/>
                        <a:t>Datenbank</a:t>
                      </a:r>
                      <a:r>
                        <a:rPr lang="en-US" sz="1400" dirty="0"/>
                        <a:t> “Menu-Karte”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Vincent Knapp</a:t>
                      </a:r>
                    </a:p>
                    <a:p>
                      <a:r>
                        <a:rPr lang="en-US" sz="1400"/>
                        <a:t>Hans Bloching</a:t>
                      </a:r>
                    </a:p>
                    <a:p>
                      <a:r>
                        <a:rPr lang="en-US" sz="1400"/>
                        <a:t>Rene Weber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1,5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Erledigt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736860"/>
                  </a:ext>
                </a:extLst>
              </a:tr>
              <a:tr h="482529">
                <a:tc>
                  <a:txBody>
                    <a:bodyPr/>
                    <a:lstStyle/>
                    <a:p>
                      <a:r>
                        <a:rPr lang="en-US" sz="1400"/>
                        <a:t>Einführung in Blazor und C# Coding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Erledigt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090113"/>
                  </a:ext>
                </a:extLst>
              </a:tr>
              <a:tr h="488887">
                <a:tc>
                  <a:txBody>
                    <a:bodyPr/>
                    <a:lstStyle/>
                    <a:p>
                      <a:r>
                        <a:rPr lang="en-US" sz="1400"/>
                        <a:t>Website “Warenkorb”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Hans Bloching</a:t>
                      </a:r>
                    </a:p>
                    <a:p>
                      <a:r>
                        <a:rPr lang="en-US" sz="1400"/>
                        <a:t>Rene Weber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 Arbeit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053033"/>
                  </a:ext>
                </a:extLst>
              </a:tr>
              <a:tr h="450561">
                <a:tc>
                  <a:txBody>
                    <a:bodyPr/>
                    <a:lstStyle/>
                    <a:p>
                      <a:r>
                        <a:rPr lang="en-US" sz="1400" dirty="0" err="1"/>
                        <a:t>Datenbank</a:t>
                      </a:r>
                      <a:r>
                        <a:rPr lang="en-US" sz="1400" dirty="0"/>
                        <a:t> “</a:t>
                      </a:r>
                      <a:r>
                        <a:rPr lang="en-US" sz="1400" dirty="0" err="1"/>
                        <a:t>Warenkorb</a:t>
                      </a:r>
                      <a:r>
                        <a:rPr lang="en-US" sz="1400" dirty="0"/>
                        <a:t>/</a:t>
                      </a:r>
                      <a:r>
                        <a:rPr lang="en-US" sz="1400" dirty="0" err="1"/>
                        <a:t>Bestellungen</a:t>
                      </a:r>
                      <a:r>
                        <a:rPr lang="en-US" sz="1400" dirty="0"/>
                        <a:t>”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Hans </a:t>
                      </a:r>
                      <a:r>
                        <a:rPr lang="en-US" sz="1400" dirty="0" err="1"/>
                        <a:t>Bloching</a:t>
                      </a:r>
                      <a:endParaRPr lang="en-US" sz="1400" dirty="0"/>
                    </a:p>
                    <a:p>
                      <a:r>
                        <a:rPr lang="en-US" sz="1400" dirty="0"/>
                        <a:t>Rene Weber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0,5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 Arbeit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957633"/>
                  </a:ext>
                </a:extLst>
              </a:tr>
            </a:tbl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id="{B19F4647-42D3-96AA-571E-B5F63F9AB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925" y="6278906"/>
            <a:ext cx="1738967" cy="451906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1644E0E-780A-3A6B-636B-4E077AB50B8C}"/>
              </a:ext>
            </a:extLst>
          </p:cNvPr>
          <p:cNvSpPr txBox="1"/>
          <p:nvPr/>
        </p:nvSpPr>
        <p:spPr>
          <a:xfrm>
            <a:off x="6884925" y="632705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34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9743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DBF442-C1D7-BFAB-B990-306D545FF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Gesamtplan für das Projekt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8CB8A-7B88-4DA0-CC4B-B2A2E5FE1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App zum Bestellen von Speisen und Getränken aus Kundenebene</a:t>
            </a:r>
          </a:p>
          <a:p>
            <a:r>
              <a:rPr lang="de-DE" dirty="0"/>
              <a:t>Bestimmter festgelegter Bestellprozess mit Änderungsmöglichkeiten</a:t>
            </a:r>
          </a:p>
          <a:p>
            <a:r>
              <a:rPr lang="de-DE" dirty="0"/>
              <a:t>Vereinfachte Verwirklichung von Bestellungen in der Küche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760A2D-1679-DB65-03E8-EBFAACF70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9AA5-895A-497C-8276-D01EA17DCACE}" type="datetime1">
              <a:rPr lang="de-DE" smtClean="0"/>
              <a:t>29.11.2024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574BDB-674E-D22B-4394-F64D3702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82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579FFF-6A8E-1436-7F47-208326112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Tätigkeiten des vergangenen Zeitraums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CB8108-F7CA-0CC2-0BE9-D617E9F1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10668000" cy="3290935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Erstellung:</a:t>
            </a:r>
          </a:p>
          <a:p>
            <a:pPr lvl="1"/>
            <a:r>
              <a:rPr lang="de-DE" dirty="0"/>
              <a:t>eines Dokuments mit unserer Projektidee mit den Core-Featuren</a:t>
            </a:r>
          </a:p>
          <a:p>
            <a:pPr lvl="1"/>
            <a:r>
              <a:rPr lang="de-DE" dirty="0"/>
              <a:t>einer Liste mit </a:t>
            </a:r>
            <a:r>
              <a:rPr lang="de-DE" dirty="0" err="1"/>
              <a:t>ToDos</a:t>
            </a:r>
            <a:r>
              <a:rPr lang="de-DE" dirty="0"/>
              <a:t> und deren Priorisierung</a:t>
            </a:r>
          </a:p>
          <a:p>
            <a:pPr lvl="1"/>
            <a:r>
              <a:rPr lang="de-DE" dirty="0"/>
              <a:t>von Software teilen</a:t>
            </a:r>
          </a:p>
          <a:p>
            <a:pPr lvl="1"/>
            <a:r>
              <a:rPr lang="de-DE" dirty="0"/>
              <a:t>einer Datenbank</a:t>
            </a:r>
          </a:p>
          <a:p>
            <a:pPr lvl="1"/>
            <a:r>
              <a:rPr lang="de-DE" dirty="0"/>
              <a:t>des Produkt Backlogs</a:t>
            </a:r>
          </a:p>
          <a:p>
            <a:pPr lvl="1"/>
            <a:r>
              <a:rPr lang="de-DE" dirty="0"/>
              <a:t>des Sprint-Backlogs</a:t>
            </a:r>
          </a:p>
          <a:p>
            <a:r>
              <a:rPr lang="de-DE" dirty="0"/>
              <a:t>Anlegen des Projekts und Ordner für die Dokumentation in GitHub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45F716-845A-9D4A-9FCF-2BB455C07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29.11.2024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1092A2-7FF5-A3A2-9DA9-91D1CFBE0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6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79FD7-B9DB-2BC5-A083-42F3D9C93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DAF21A-4AED-3C2E-C1BD-CA0203415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Produktzwischenstand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1936C5-B1D1-8590-8E1B-9C45FDDBB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1"/>
            <a:ext cx="10668000" cy="622896"/>
          </a:xfrm>
        </p:spPr>
        <p:txBody>
          <a:bodyPr>
            <a:normAutofit/>
          </a:bodyPr>
          <a:lstStyle/>
          <a:p>
            <a:r>
              <a:rPr lang="en-US" dirty="0" err="1"/>
              <a:t>Umsetzung</a:t>
            </a:r>
            <a:r>
              <a:rPr lang="en-US" dirty="0"/>
              <a:t>: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DEA84D-B076-12BD-1071-7D3D488DC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29.11.2024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77D0B0-682F-8DBA-6BE9-793DA6A8F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5</a:t>
            </a:fld>
            <a:endParaRPr lang="en-US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FF439C41-0956-6A11-F808-E423E33B8B54}"/>
              </a:ext>
            </a:extLst>
          </p:cNvPr>
          <p:cNvSpPr txBox="1">
            <a:spLocks/>
          </p:cNvSpPr>
          <p:nvPr/>
        </p:nvSpPr>
        <p:spPr>
          <a:xfrm>
            <a:off x="1071535" y="3320454"/>
            <a:ext cx="4364182" cy="1257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sz="2400" dirty="0"/>
              <a:t>Home</a:t>
            </a:r>
            <a:endParaRPr lang="de-DE" sz="24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734BE12-A5B4-68F7-1462-6F652FD23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309" y="1927616"/>
            <a:ext cx="4886436" cy="479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401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7734AA-4759-CD67-1C8B-1EA1C4B11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Produktzwischenstand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9AE5AA-48CB-2BD3-8266-2BF393A70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1"/>
            <a:ext cx="10668000" cy="622896"/>
          </a:xfrm>
        </p:spPr>
        <p:txBody>
          <a:bodyPr>
            <a:normAutofit/>
          </a:bodyPr>
          <a:lstStyle/>
          <a:p>
            <a:r>
              <a:rPr lang="en-US" dirty="0" err="1"/>
              <a:t>Planung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Wireframes: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845A53-5BE6-9CA6-3562-72B862D9A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29.11.2024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4833C9-41BA-59D9-C329-117775D12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6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D93C44F-7B63-1D66-9D33-5E51FBBFE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419" y="3092450"/>
            <a:ext cx="5869694" cy="3765550"/>
          </a:xfrm>
          <a:prstGeom prst="rect">
            <a:avLst/>
          </a:prstGeom>
        </p:spPr>
      </p:pic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1C72A664-9ECA-AD6E-36BF-7F0C6B194CA3}"/>
              </a:ext>
            </a:extLst>
          </p:cNvPr>
          <p:cNvSpPr txBox="1">
            <a:spLocks/>
          </p:cNvSpPr>
          <p:nvPr/>
        </p:nvSpPr>
        <p:spPr>
          <a:xfrm>
            <a:off x="1071535" y="3320454"/>
            <a:ext cx="4364182" cy="1257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sz="2400" dirty="0" err="1"/>
              <a:t>Menü</a:t>
            </a:r>
            <a:r>
              <a:rPr lang="en-US" sz="2400" dirty="0"/>
              <a:t>-Karte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274299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2E1FA0-33F1-B0E2-43E7-2F2793378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0204BC-61DC-AA10-8B76-1137C320C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Produktzwischenstand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1F5419-A3BF-9F2D-5954-0D9C47B23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1"/>
            <a:ext cx="10668000" cy="622896"/>
          </a:xfrm>
        </p:spPr>
        <p:txBody>
          <a:bodyPr>
            <a:normAutofit/>
          </a:bodyPr>
          <a:lstStyle/>
          <a:p>
            <a:r>
              <a:rPr lang="en-US" dirty="0" err="1"/>
              <a:t>Umsetzung</a:t>
            </a:r>
            <a:r>
              <a:rPr lang="en-US" dirty="0"/>
              <a:t>: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392E04-9D72-04F9-0003-9406CF59E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29.11.2024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B7D7419-D6B3-3784-B9C9-75E99996C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7</a:t>
            </a:fld>
            <a:endParaRPr lang="en-US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6F4FF2DA-EFDC-128C-F1FB-990963DC0BEB}"/>
              </a:ext>
            </a:extLst>
          </p:cNvPr>
          <p:cNvSpPr txBox="1">
            <a:spLocks/>
          </p:cNvSpPr>
          <p:nvPr/>
        </p:nvSpPr>
        <p:spPr>
          <a:xfrm>
            <a:off x="1071535" y="3320454"/>
            <a:ext cx="4364182" cy="1257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sz="2400" dirty="0" err="1"/>
              <a:t>Menü</a:t>
            </a:r>
            <a:r>
              <a:rPr lang="en-US" sz="2400" dirty="0"/>
              <a:t>-Karte</a:t>
            </a:r>
            <a:endParaRPr lang="de-DE" sz="2400" dirty="0"/>
          </a:p>
        </p:txBody>
      </p:sp>
      <p:pic>
        <p:nvPicPr>
          <p:cNvPr id="8" name="Grafik 7" descr="Ein Bild, das Text, Screenshot, Software, Computersymbol enthält.&#10;&#10;Automatisch generierte Beschreibung">
            <a:extLst>
              <a:ext uri="{FF2B5EF4-FFF2-40B4-BE49-F238E27FC236}">
                <a16:creationId xmlns:a16="http://schemas.microsoft.com/office/drawing/2014/main" id="{593A1958-68E6-C975-06F8-98A6FF766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80" y="2173846"/>
            <a:ext cx="8653047" cy="468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469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889CD4-8059-5D74-7351-9B227FD0B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DC0984-4AB0-AC31-E174-88D83A131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Produktzwischenstand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0876FA-F290-0A20-93A9-651169FE6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1"/>
            <a:ext cx="4800600" cy="622896"/>
          </a:xfrm>
        </p:spPr>
        <p:txBody>
          <a:bodyPr>
            <a:normAutofit/>
          </a:bodyPr>
          <a:lstStyle/>
          <a:p>
            <a:r>
              <a:rPr lang="en-US" dirty="0" err="1"/>
              <a:t>Planung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Wireframes: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D7E650-39E5-BD93-7437-DB0DED26A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29.11.2024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795E6C4-AE15-46B6-34B1-7A6ADE65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8</a:t>
            </a:fld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3BFF1C1-DEB6-27C9-A84E-837B5C689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00" y="3042046"/>
            <a:ext cx="4667250" cy="3815954"/>
          </a:xfrm>
          <a:prstGeom prst="rect">
            <a:avLst/>
          </a:prstGeom>
        </p:spPr>
      </p:pic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DD75F4C4-43E2-58AE-D31E-082A425E9778}"/>
              </a:ext>
            </a:extLst>
          </p:cNvPr>
          <p:cNvSpPr txBox="1">
            <a:spLocks/>
          </p:cNvSpPr>
          <p:nvPr/>
        </p:nvSpPr>
        <p:spPr>
          <a:xfrm>
            <a:off x="1071535" y="3320454"/>
            <a:ext cx="4364182" cy="1257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sz="2400" dirty="0" err="1"/>
              <a:t>Warenkorb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434106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C3A99D-E74E-A36E-819C-A08213D02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B38650-47B4-4DC2-85C9-959E5C771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Produktzwischenstand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494CD1-D179-C7F0-9DD5-61B9A75A9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1"/>
            <a:ext cx="4800600" cy="622896"/>
          </a:xfrm>
        </p:spPr>
        <p:txBody>
          <a:bodyPr>
            <a:normAutofit/>
          </a:bodyPr>
          <a:lstStyle/>
          <a:p>
            <a:r>
              <a:rPr lang="en-US" dirty="0" err="1"/>
              <a:t>Planung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Wireframes: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708BED-3805-244B-70DF-BE6828028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29.11.2024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03353F4-4482-371A-2E66-8CEABDDD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9</a:t>
            </a:fld>
            <a:endParaRPr lang="en-US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42BCE908-ED5D-0CB1-E295-28DAE4D70666}"/>
              </a:ext>
            </a:extLst>
          </p:cNvPr>
          <p:cNvSpPr txBox="1">
            <a:spLocks/>
          </p:cNvSpPr>
          <p:nvPr/>
        </p:nvSpPr>
        <p:spPr>
          <a:xfrm>
            <a:off x="1071535" y="3320454"/>
            <a:ext cx="4364182" cy="1257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sz="2400" dirty="0" err="1"/>
              <a:t>Warenkorb</a:t>
            </a:r>
            <a:endParaRPr lang="de-DE" sz="24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9BBA7F6-5C15-6851-4CAF-87DA3BDA1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396" y="3152775"/>
            <a:ext cx="5701024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863488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RegularSeedLeftStep">
      <a:dk1>
        <a:srgbClr val="000000"/>
      </a:dk1>
      <a:lt1>
        <a:srgbClr val="FFFFFF"/>
      </a:lt1>
      <a:dk2>
        <a:srgbClr val="1D3326"/>
      </a:dk2>
      <a:lt2>
        <a:srgbClr val="E8E3E2"/>
      </a:lt2>
      <a:accent1>
        <a:srgbClr val="42AFCE"/>
      </a:accent1>
      <a:accent2>
        <a:srgbClr val="2EB49B"/>
      </a:accent2>
      <a:accent3>
        <a:srgbClr val="3AB66A"/>
      </a:accent3>
      <a:accent4>
        <a:srgbClr val="33BA2F"/>
      </a:accent4>
      <a:accent5>
        <a:srgbClr val="6EB239"/>
      </a:accent5>
      <a:accent6>
        <a:srgbClr val="99AB2B"/>
      </a:accent6>
      <a:hlink>
        <a:srgbClr val="BF5C3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651</Words>
  <Application>Microsoft Office PowerPoint</Application>
  <PresentationFormat>Breitbild</PresentationFormat>
  <Paragraphs>230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6" baseType="lpstr">
      <vt:lpstr>Aptos</vt:lpstr>
      <vt:lpstr>Arial</vt:lpstr>
      <vt:lpstr>Avenir Next LT Pro</vt:lpstr>
      <vt:lpstr>Avenir Next LT Pro Light</vt:lpstr>
      <vt:lpstr>Sitka Subheading</vt:lpstr>
      <vt:lpstr>PebbleVTI</vt:lpstr>
      <vt:lpstr>Sprint-Backlog</vt:lpstr>
      <vt:lpstr>INHALTSVERZEICHNIS</vt:lpstr>
      <vt:lpstr>1. Gesamtplan für das Projekt</vt:lpstr>
      <vt:lpstr>2. Tätigkeiten des vergangenen Zeitraums</vt:lpstr>
      <vt:lpstr>3. Produktzwischenstand</vt:lpstr>
      <vt:lpstr>3. Produktzwischenstand</vt:lpstr>
      <vt:lpstr>3. Produktzwischenstand</vt:lpstr>
      <vt:lpstr>3. Produktzwischenstand</vt:lpstr>
      <vt:lpstr>3. Produktzwischenstand</vt:lpstr>
      <vt:lpstr>4. Detailplanung</vt:lpstr>
      <vt:lpstr>4. Detailplanung</vt:lpstr>
      <vt:lpstr>4. Detailplanung</vt:lpstr>
      <vt:lpstr>4. Detailplanung</vt:lpstr>
      <vt:lpstr>4. Detailplanung</vt:lpstr>
      <vt:lpstr>4. Detailplanung</vt:lpstr>
      <vt:lpstr>5. Ausblick auf den folgenden Sprint</vt:lpstr>
      <vt:lpstr>6. Software-Tools</vt:lpstr>
      <vt:lpstr>7. SOUPs/OTS</vt:lpstr>
      <vt:lpstr>PowerPoint-Präsentation</vt:lpstr>
      <vt:lpstr>4. Detailplanung (IST)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René Weber</dc:creator>
  <cp:lastModifiedBy>Vincent Knapp</cp:lastModifiedBy>
  <cp:revision>18</cp:revision>
  <dcterms:created xsi:type="dcterms:W3CDTF">2024-11-23T13:24:36Z</dcterms:created>
  <dcterms:modified xsi:type="dcterms:W3CDTF">2024-11-29T12:48:26Z</dcterms:modified>
</cp:coreProperties>
</file>