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73" r:id="rId6"/>
    <p:sldId id="260" r:id="rId7"/>
    <p:sldId id="272" r:id="rId8"/>
    <p:sldId id="265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62" r:id="rId17"/>
    <p:sldId id="263" r:id="rId18"/>
    <p:sldId id="264" r:id="rId19"/>
    <p:sldId id="275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5.2313658352699098E-2"/>
          <c:y val="0.13784236237959871"/>
          <c:w val="0.91848069800603815"/>
          <c:h val="0.8024246372933415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Tabelle1!$A$12:$D$12</c:f>
              <c:strCache>
                <c:ptCount val="4"/>
                <c:pt idx="0">
                  <c:v>Rene</c:v>
                </c:pt>
                <c:pt idx="1">
                  <c:v>Dennis</c:v>
                </c:pt>
                <c:pt idx="2">
                  <c:v>Hans</c:v>
                </c:pt>
                <c:pt idx="3">
                  <c:v>Vincent</c:v>
                </c:pt>
              </c:strCache>
            </c:strRef>
          </c:cat>
          <c:val>
            <c:numRef>
              <c:f>Tabelle1!$A$13:$D$13</c:f>
              <c:numCache>
                <c:formatCode>General</c:formatCode>
                <c:ptCount val="4"/>
                <c:pt idx="0">
                  <c:v>13.5</c:v>
                </c:pt>
                <c:pt idx="1">
                  <c:v>9.5</c:v>
                </c:pt>
                <c:pt idx="2">
                  <c:v>13.5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2B-4B7E-8120-2FEA4C91E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355759"/>
        <c:axId val="78129967"/>
      </c:barChart>
      <c:catAx>
        <c:axId val="7535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29967"/>
        <c:crosses val="autoZero"/>
        <c:auto val="1"/>
        <c:lblAlgn val="ctr"/>
        <c:lblOffset val="100"/>
        <c:noMultiLvlLbl val="0"/>
      </c:catAx>
      <c:valAx>
        <c:axId val="7812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535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05.12.2024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05.12.2024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05.12.2024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05.12.2024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05.12.2024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05.12.2024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05.12.2024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E0C12BA-29C0-7C7A-636E-FBFEABD671F7}"/>
              </a:ext>
            </a:extLst>
          </p:cNvPr>
          <p:cNvSpPr/>
          <p:nvPr userDrawn="1"/>
        </p:nvSpPr>
        <p:spPr>
          <a:xfrm>
            <a:off x="10720864" y="5584076"/>
            <a:ext cx="1080000" cy="10800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dirty="0"/>
          </a:p>
          <a:p>
            <a:pPr algn="l"/>
            <a:r>
              <a:rPr lang="de-DE" dirty="0"/>
              <a:t>Review R1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Sprint-Backlog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4BD55BC-74A0-A167-13CB-44B55641E7C4}"/>
              </a:ext>
            </a:extLst>
          </p:cNvPr>
          <p:cNvSpPr/>
          <p:nvPr/>
        </p:nvSpPr>
        <p:spPr>
          <a:xfrm>
            <a:off x="175262" y="311727"/>
            <a:ext cx="2855552" cy="290289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E59E-8BEF-E219-1B63-247630B6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D5428-903D-063F-D2B8-8AA97F0D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19446-3B39-C275-0CB6-43F8F4C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2B032CF-7BEE-394B-B89E-5DBB04B0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74392"/>
            <a:ext cx="10668000" cy="3294404"/>
          </a:xfrm>
        </p:spPr>
        <p:txBody>
          <a:bodyPr/>
          <a:lstStyle/>
          <a:p>
            <a:r>
              <a:rPr lang="en-US" dirty="0"/>
              <a:t>Menu-Karte </a:t>
            </a:r>
            <a:r>
              <a:rPr lang="en-US" dirty="0" err="1"/>
              <a:t>anzeigen</a:t>
            </a:r>
            <a:endParaRPr lang="en-US" dirty="0"/>
          </a:p>
          <a:p>
            <a:pPr lvl="1"/>
            <a:r>
              <a:rPr lang="en-US" dirty="0"/>
              <a:t>Website </a:t>
            </a:r>
            <a:r>
              <a:rPr lang="en-US" dirty="0" err="1"/>
              <a:t>erstellen</a:t>
            </a:r>
            <a:endParaRPr lang="en-US" dirty="0"/>
          </a:p>
          <a:p>
            <a:pPr lvl="1"/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aufbauen</a:t>
            </a:r>
            <a:endParaRPr lang="en-US" dirty="0"/>
          </a:p>
          <a:p>
            <a:r>
              <a:rPr lang="en-US" dirty="0" err="1"/>
              <a:t>Auswahl</a:t>
            </a:r>
            <a:r>
              <a:rPr lang="en-US" dirty="0"/>
              <a:t> und </a:t>
            </a:r>
            <a:r>
              <a:rPr lang="en-US" dirty="0" err="1"/>
              <a:t>Speichern</a:t>
            </a:r>
            <a:r>
              <a:rPr lang="en-US" dirty="0"/>
              <a:t> (</a:t>
            </a:r>
            <a:r>
              <a:rPr lang="en-US" dirty="0" err="1"/>
              <a:t>Warenkorb</a:t>
            </a:r>
            <a:r>
              <a:rPr lang="en-US" dirty="0"/>
              <a:t>) von </a:t>
            </a:r>
            <a:r>
              <a:rPr lang="en-US" dirty="0" err="1"/>
              <a:t>markierten</a:t>
            </a:r>
            <a:r>
              <a:rPr lang="en-US" dirty="0"/>
              <a:t> </a:t>
            </a:r>
            <a:r>
              <a:rPr lang="en-US" dirty="0" err="1"/>
              <a:t>Speisen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D710F2-26B3-E933-12F8-AD231FAACE5C}"/>
              </a:ext>
            </a:extLst>
          </p:cNvPr>
          <p:cNvSpPr/>
          <p:nvPr/>
        </p:nvSpPr>
        <p:spPr>
          <a:xfrm>
            <a:off x="2181880" y="6056769"/>
            <a:ext cx="4870765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B3808CC-EAE0-2B56-5309-1C4946E43803}"/>
              </a:ext>
            </a:extLst>
          </p:cNvPr>
          <p:cNvSpPr/>
          <p:nvPr/>
        </p:nvSpPr>
        <p:spPr>
          <a:xfrm>
            <a:off x="2865419" y="5522615"/>
            <a:ext cx="3503691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2EE6EB-B12C-07E7-7814-72C38A9C755B}"/>
              </a:ext>
            </a:extLst>
          </p:cNvPr>
          <p:cNvSpPr/>
          <p:nvPr/>
        </p:nvSpPr>
        <p:spPr>
          <a:xfrm>
            <a:off x="3520662" y="4985669"/>
            <a:ext cx="2193203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2C1E2E1-831C-0869-ECEE-C521D569E6C9}"/>
              </a:ext>
            </a:extLst>
          </p:cNvPr>
          <p:cNvCxnSpPr>
            <a:cxnSpLocks/>
          </p:cNvCxnSpPr>
          <p:nvPr/>
        </p:nvCxnSpPr>
        <p:spPr>
          <a:xfrm flipH="1">
            <a:off x="6934954" y="5106154"/>
            <a:ext cx="1013989" cy="860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394352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en-US" sz="1400"/>
                        <a:t>Aufgabe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Zuständigkeit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Aufwand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en-US" sz="1400"/>
                        <a:t>Dokumentation + Project Managment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</a:t>
                      </a:r>
                    </a:p>
                    <a:p>
                      <a:r>
                        <a:rPr lang="en-US" sz="1050"/>
                        <a:t>(6h Vorbereitung des Sprint)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en-US" sz="1400"/>
                        <a:t>Erstellen Mockups u. Wireframes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Vincent Knapp</a:t>
                      </a:r>
                    </a:p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/>
                        <a:t>Einführung in Blazor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/>
                        <a:t>Website “Warenkorb”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Bestellungen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48,5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AA1BC-5AD6-34B5-08D8-A966BB58F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43F45-EA60-0E1C-B6A3-26F565B6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E7399-B3E0-7EB3-D3E1-7C84C884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166D74-F411-B20C-059E-DADE7261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3E7D1FF-F8D0-F6A6-E3F2-5DB3E10D3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212789"/>
              </p:ext>
            </p:extLst>
          </p:nvPr>
        </p:nvGraphicFramePr>
        <p:xfrm>
          <a:off x="1861358" y="2053987"/>
          <a:ext cx="5653017" cy="3867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50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7A56-8803-8690-2656-DFE7A3F7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4DA5-00F2-B462-5059-ED63FF5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56103-E0B1-94D3-AA92-F9B93F4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AA4DA-49E4-BCC5-53AE-89AEF026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9AB691-D2DA-B0AA-EE22-8C598AF8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85" y="5804040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62AC30-F4D6-5400-C0D8-8E1650F3D06C}"/>
              </a:ext>
            </a:extLst>
          </p:cNvPr>
          <p:cNvSpPr txBox="1"/>
          <p:nvPr/>
        </p:nvSpPr>
        <p:spPr>
          <a:xfrm>
            <a:off x="6889688" y="58453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46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6DDC0B-0274-D1AA-72FE-7ABE596A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4" y="2219241"/>
            <a:ext cx="9981978" cy="40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8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0485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Dokumentation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dirty="0" err="1"/>
                        <a:t>Organisation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Geprüft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freigegeben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sichtbar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auswählbar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Website </a:t>
                      </a:r>
                      <a:r>
                        <a:rPr lang="en-US" sz="1400" dirty="0" err="1"/>
                        <a:t>läd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dynamisch</a:t>
                      </a:r>
                      <a:r>
                        <a:rPr lang="en-US" sz="1400" dirty="0"/>
                        <a:t> auf basis der </a:t>
                      </a:r>
                      <a:r>
                        <a:rPr lang="en-US" sz="1400" dirty="0" err="1"/>
                        <a:t>Speisenanzahl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Einführung</a:t>
                      </a:r>
                      <a:r>
                        <a:rPr lang="en-US" sz="1400" dirty="0"/>
                        <a:t> in </a:t>
                      </a:r>
                      <a:r>
                        <a:rPr lang="en-US" sz="1400" dirty="0" err="1"/>
                        <a:t>Blazor</a:t>
                      </a:r>
                      <a:r>
                        <a:rPr lang="en-US" sz="1400" dirty="0"/>
                        <a:t>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grundlegende</a:t>
                      </a:r>
                      <a:r>
                        <a:rPr lang="en-US" sz="1400" dirty="0"/>
                        <a:t> VS </a:t>
                      </a:r>
                      <a:r>
                        <a:rPr lang="en-US" sz="1400" dirty="0" err="1"/>
                        <a:t>benutzen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in der Lage </a:t>
                      </a:r>
                      <a:r>
                        <a:rPr lang="en-US" sz="1400" dirty="0" err="1"/>
                        <a:t>mit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Bazor</a:t>
                      </a:r>
                      <a:r>
                        <a:rPr lang="en-US" sz="1400" dirty="0"/>
                        <a:t> die Website </a:t>
                      </a:r>
                      <a:r>
                        <a:rPr lang="en-US" sz="1400" dirty="0" err="1"/>
                        <a:t>zu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entwickeln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 dirty="0"/>
                        <a:t>Website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selektierten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angezeigt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Anzahl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kann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verändert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entfernt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Abnahmekriterien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A48E-2A24-EE87-5DFA-47A1FBC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C473A-B699-478D-8F2A-85E701C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791A0-760F-F86C-27C4-D8D547D2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7F0A8D-82B8-1B82-BBB2-211902C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469EB5-3D56-C92C-FAC3-44FC9C1A8830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Risiken</a:t>
            </a:r>
            <a:r>
              <a:rPr lang="en-US" b="1" dirty="0"/>
              <a:t> und </a:t>
            </a:r>
            <a:r>
              <a:rPr lang="en-US" b="1" dirty="0" err="1"/>
              <a:t>Abhängigkeiten</a:t>
            </a:r>
            <a:r>
              <a:rPr lang="en-US" b="1" dirty="0"/>
              <a:t>:</a:t>
            </a:r>
            <a:endParaRPr lang="de-DE" b="1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2EA57CB-F693-AFE9-BC66-EDE0FCB6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5067"/>
              </p:ext>
            </p:extLst>
          </p:nvPr>
        </p:nvGraphicFramePr>
        <p:xfrm>
          <a:off x="911225" y="2505710"/>
          <a:ext cx="923953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57">
                  <a:extLst>
                    <a:ext uri="{9D8B030D-6E8A-4147-A177-3AD203B41FA5}">
                      <a16:colId xmlns:a16="http://schemas.microsoft.com/office/drawing/2014/main" val="2800661665"/>
                    </a:ext>
                  </a:extLst>
                </a:gridCol>
                <a:gridCol w="2955636">
                  <a:extLst>
                    <a:ext uri="{9D8B030D-6E8A-4147-A177-3AD203B41FA5}">
                      <a16:colId xmlns:a16="http://schemas.microsoft.com/office/drawing/2014/main" val="1572888870"/>
                    </a:ext>
                  </a:extLst>
                </a:gridCol>
                <a:gridCol w="3288145">
                  <a:extLst>
                    <a:ext uri="{9D8B030D-6E8A-4147-A177-3AD203B41FA5}">
                      <a16:colId xmlns:a16="http://schemas.microsoft.com/office/drawing/2014/main" val="2692839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Auswirkung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Lösung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7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Unerfahrenheit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Erhöhter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Schulungsaufwand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Schulung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frühzeitig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ansetzen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7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Verbindung</a:t>
                      </a:r>
                      <a:r>
                        <a:rPr lang="en-US" dirty="0"/>
                        <a:t> der DB </a:t>
                      </a:r>
                      <a:r>
                        <a:rPr lang="en-US" dirty="0" err="1"/>
                        <a:t>zu</a:t>
                      </a:r>
                      <a:r>
                        <a:rPr lang="en-US" dirty="0"/>
                        <a:t> Frontend </a:t>
                      </a:r>
                      <a:r>
                        <a:rPr lang="en-US" dirty="0" err="1"/>
                        <a:t>komplexer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erwartet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</a:t>
                      </a:r>
                      <a:r>
                        <a:rPr lang="en-US" dirty="0" err="1"/>
                        <a:t>kann</a:t>
                      </a:r>
                      <a:r>
                        <a:rPr lang="en-US" dirty="0"/>
                        <a:t> erst </a:t>
                      </a:r>
                      <a:r>
                        <a:rPr lang="en-US" dirty="0" err="1"/>
                        <a:t>später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angebunden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werden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Prototypen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notwendig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Mit Demo-</a:t>
                      </a:r>
                      <a:r>
                        <a:rPr lang="en-US" dirty="0" err="1"/>
                        <a:t>Daten</a:t>
                      </a:r>
                      <a:r>
                        <a:rPr lang="en-US" dirty="0"/>
                        <a:t> (xml) </a:t>
                      </a:r>
                      <a:r>
                        <a:rPr lang="en-US" dirty="0" err="1"/>
                        <a:t>arbeiten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Fehlendes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Nutzerfeedback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Scheuklappen-Effekt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Externes Feedback </a:t>
                      </a:r>
                      <a:r>
                        <a:rPr lang="en-US" dirty="0" err="1"/>
                        <a:t>holen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Änderungen</a:t>
                      </a:r>
                      <a:r>
                        <a:rPr lang="en-US" dirty="0"/>
                        <a:t> an </a:t>
                      </a:r>
                      <a:r>
                        <a:rPr lang="en-US" dirty="0" err="1"/>
                        <a:t>Anforderungen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Anpassung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Projektablaufs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Regelmäßige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Absprache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Stakeholdern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56896"/>
                  </a:ext>
                </a:extLst>
              </a:tr>
            </a:tbl>
          </a:graphicData>
        </a:graphic>
      </p:graphicFrame>
      <p:sp>
        <p:nvSpPr>
          <p:cNvPr id="3" name="Gewitterblitz 2">
            <a:extLst>
              <a:ext uri="{FF2B5EF4-FFF2-40B4-BE49-F238E27FC236}">
                <a16:creationId xmlns:a16="http://schemas.microsoft.com/office/drawing/2014/main" id="{7C02CA7B-6441-3EED-23C9-16C3E26D9C3D}"/>
              </a:ext>
            </a:extLst>
          </p:cNvPr>
          <p:cNvSpPr/>
          <p:nvPr/>
        </p:nvSpPr>
        <p:spPr>
          <a:xfrm rot="3267422">
            <a:off x="9647582" y="3597330"/>
            <a:ext cx="1524000" cy="2936240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Warenkorb</a:t>
            </a:r>
            <a:r>
              <a:rPr lang="en-US" sz="2800" dirty="0"/>
              <a:t> </a:t>
            </a:r>
            <a:r>
              <a:rPr lang="en-US" sz="2800" dirty="0" err="1"/>
              <a:t>Erstellung</a:t>
            </a:r>
            <a:r>
              <a:rPr lang="en-US" sz="2800" dirty="0"/>
              <a:t> </a:t>
            </a:r>
            <a:r>
              <a:rPr lang="en-US" sz="2800" dirty="0" err="1"/>
              <a:t>abschlie</a:t>
            </a:r>
            <a:r>
              <a:rPr lang="de-DE" sz="2800" dirty="0"/>
              <a:t>ß</a:t>
            </a:r>
            <a:r>
              <a:rPr lang="en-US" sz="2800" dirty="0" err="1"/>
              <a:t>en</a:t>
            </a:r>
            <a:endParaRPr lang="en-US" sz="2800" dirty="0"/>
          </a:p>
          <a:p>
            <a:r>
              <a:rPr lang="en-US" dirty="0" err="1"/>
              <a:t>Logik</a:t>
            </a:r>
            <a:r>
              <a:rPr lang="en-US" dirty="0"/>
              <a:t> “</a:t>
            </a:r>
            <a:r>
              <a:rPr lang="en-US" dirty="0" err="1"/>
              <a:t>Anpassen</a:t>
            </a:r>
            <a:r>
              <a:rPr lang="en-US" dirty="0"/>
              <a:t> von </a:t>
            </a:r>
            <a:r>
              <a:rPr lang="en-US" dirty="0" err="1"/>
              <a:t>Speisen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Warenkorb</a:t>
            </a:r>
            <a:r>
              <a:rPr lang="en-US" dirty="0"/>
              <a:t>”</a:t>
            </a:r>
          </a:p>
          <a:p>
            <a:r>
              <a:rPr lang="en-US" sz="2800" dirty="0" err="1"/>
              <a:t>Logik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 err="1"/>
              <a:t>Autom</a:t>
            </a:r>
            <a:r>
              <a:rPr lang="en-US" dirty="0"/>
              <a:t>. </a:t>
            </a:r>
            <a:r>
              <a:rPr lang="en-US" dirty="0" err="1"/>
              <a:t>Kalkulation</a:t>
            </a:r>
            <a:r>
              <a:rPr lang="en-US" dirty="0"/>
              <a:t> der Kosten”</a:t>
            </a:r>
            <a:endParaRPr lang="en-US" sz="2800" dirty="0"/>
          </a:p>
          <a:p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Absenden</a:t>
            </a:r>
            <a:r>
              <a:rPr lang="en-US" dirty="0"/>
              <a:t> der </a:t>
            </a:r>
            <a:r>
              <a:rPr lang="en-US" dirty="0" err="1"/>
              <a:t>Bestellung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Programmiersprache:</a:t>
            </a:r>
          </a:p>
          <a:p>
            <a:pPr lvl="1"/>
            <a:r>
              <a:rPr lang="de-DE" dirty="0"/>
              <a:t>C#</a:t>
            </a:r>
          </a:p>
          <a:p>
            <a:r>
              <a:rPr lang="de-DE" dirty="0"/>
              <a:t>Framework:</a:t>
            </a:r>
          </a:p>
          <a:p>
            <a:pPr lvl="1"/>
            <a:r>
              <a:rPr lang="de-DE" dirty="0" err="1"/>
              <a:t>Blazor</a:t>
            </a:r>
            <a:endParaRPr lang="de-DE" dirty="0"/>
          </a:p>
          <a:p>
            <a:r>
              <a:rPr lang="de-DE" dirty="0"/>
              <a:t>IDE:</a:t>
            </a:r>
          </a:p>
          <a:p>
            <a:pPr lvl="1"/>
            <a:r>
              <a:rPr lang="de-DE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Datenbank:</a:t>
            </a:r>
          </a:p>
          <a:p>
            <a:pPr lvl="1"/>
            <a:r>
              <a:rPr lang="de-DE" dirty="0"/>
              <a:t>SQLite</a:t>
            </a:r>
          </a:p>
          <a:p>
            <a:r>
              <a:rPr lang="de-DE" dirty="0"/>
              <a:t>Weitere Tools:</a:t>
            </a:r>
          </a:p>
          <a:p>
            <a:pPr lvl="1"/>
            <a:r>
              <a:rPr lang="de-DE" dirty="0"/>
              <a:t>Git (Versionierung)</a:t>
            </a:r>
          </a:p>
          <a:p>
            <a:pPr lvl="1"/>
            <a:r>
              <a:rPr lang="de-DE" dirty="0"/>
              <a:t>Docker (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Eingesetzte SOUPs:</a:t>
            </a:r>
          </a:p>
          <a:p>
            <a:pPr lvl="1"/>
            <a:r>
              <a:rPr lang="de-DE" dirty="0"/>
              <a:t>Docker-Container für Hosting der Anwendung</a:t>
            </a:r>
          </a:p>
          <a:p>
            <a:r>
              <a:rPr lang="de-DE" dirty="0"/>
              <a:t>Bibliotheken: </a:t>
            </a:r>
          </a:p>
          <a:p>
            <a:pPr lvl="1"/>
            <a:r>
              <a:rPr lang="de-DE" dirty="0"/>
              <a:t>[z. B. </a:t>
            </a:r>
            <a:r>
              <a:rPr lang="de-DE" dirty="0" err="1"/>
              <a:t>Newtonsoft.Json</a:t>
            </a:r>
            <a:r>
              <a:rPr lang="de-DE" dirty="0"/>
              <a:t>]</a:t>
            </a:r>
          </a:p>
          <a:p>
            <a:r>
              <a:rPr lang="de-DE" dirty="0"/>
              <a:t>Eingesetzte OTS:</a:t>
            </a:r>
          </a:p>
          <a:p>
            <a:pPr lvl="1"/>
            <a:r>
              <a:rPr lang="de-DE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SQLite-Datenbank</a:t>
            </a:r>
          </a:p>
          <a:p>
            <a:r>
              <a:rPr lang="de-DE" dirty="0"/>
              <a:t>Visual Studio IDE</a:t>
            </a:r>
          </a:p>
          <a:p>
            <a:r>
              <a:rPr lang="de-DE" dirty="0"/>
              <a:t>Maßnahmen zur Validierung und Sicherstellung:</a:t>
            </a:r>
          </a:p>
          <a:p>
            <a:pPr lvl="1"/>
            <a:r>
              <a:rPr lang="de-DE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05.12.2024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SOUPs/OTS 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smtClean="0"/>
              <a:t>05.12.2024</a:t>
            </a:fld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904C-22D5-E881-4D01-FB477DA7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55E6B-CF2C-CEF3-FF48-47668B1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 (IST)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8B146-19B8-D939-3B88-D88587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45B56-1D88-4042-8DF0-EB6B41B710D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4C5D-53C4-AF6F-8676-A07AF5A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E569E-9B7C-4CB9-AB80-C0841F922C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F2698D9-4327-57B7-2C1D-6CF407017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711689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en-US" sz="1400"/>
                        <a:t>Aufgabe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Zuständigkeit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Aufwand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en-US" sz="1400"/>
                        <a:t>Dokumentation + Project Managment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  <a:p>
                      <a:r>
                        <a:rPr lang="en-US" sz="1050" dirty="0"/>
                        <a:t>(6h </a:t>
                      </a:r>
                      <a:r>
                        <a:rPr lang="en-US" sz="1050" dirty="0" err="1"/>
                        <a:t>Vorbereitung</a:t>
                      </a:r>
                      <a:r>
                        <a:rPr lang="en-US" sz="1050" dirty="0"/>
                        <a:t> des Sprint)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en-US" sz="1400"/>
                        <a:t>Erstellen Mockups u. Wireframes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Vincent Knapp</a:t>
                      </a:r>
                    </a:p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/>
                        <a:t>Einführung in Blazor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/>
                        <a:t>Website “Warenkorb”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Bestellungen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19F4647-42D3-96AA-571E-B5F63F9A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644E0E-780A-3A6B-636B-4E077AB50B8C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34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74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BF442-C1D7-BFAB-B990-306D545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Gesamtplan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8CB8A-7B88-4DA0-CC4B-B2A2E5F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zum Bestellen von Speisen und Getränken aus Kundenebene</a:t>
            </a:r>
          </a:p>
          <a:p>
            <a:r>
              <a:rPr lang="de-DE" dirty="0"/>
              <a:t>Bestimmter festgelegter Bestellprozess mit Änderungsmöglichkeiten</a:t>
            </a:r>
          </a:p>
          <a:p>
            <a:r>
              <a:rPr lang="de-DE" dirty="0"/>
              <a:t>Vereinfachte Verwirklichung von Bestellungen in der Küche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60A2D-1679-DB65-03E8-EBFAACF7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A5-895A-497C-8276-D01EA17DCACE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574BDB-674E-D22B-4394-F64D3702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Tätigkeiten des vergangenen Zeitraums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B8108-F7CA-0CC2-0BE9-D617E9F1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29093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Erstellung:</a:t>
            </a:r>
          </a:p>
          <a:p>
            <a:pPr lvl="1"/>
            <a:r>
              <a:rPr lang="de-DE" dirty="0"/>
              <a:t>eines Dokuments mit unserer Projektidee mit den Core-Featuren</a:t>
            </a:r>
          </a:p>
          <a:p>
            <a:pPr lvl="1"/>
            <a:r>
              <a:rPr lang="de-DE" dirty="0"/>
              <a:t>einer Liste mit </a:t>
            </a:r>
            <a:r>
              <a:rPr lang="de-DE" dirty="0" err="1"/>
              <a:t>ToDos</a:t>
            </a:r>
            <a:r>
              <a:rPr lang="de-DE" dirty="0"/>
              <a:t> und deren Priorisierung</a:t>
            </a:r>
          </a:p>
          <a:p>
            <a:pPr lvl="1"/>
            <a:r>
              <a:rPr lang="de-DE" dirty="0"/>
              <a:t>von Software teilen</a:t>
            </a:r>
          </a:p>
          <a:p>
            <a:pPr lvl="1"/>
            <a:r>
              <a:rPr lang="de-DE" dirty="0"/>
              <a:t>einer Datenbank</a:t>
            </a:r>
          </a:p>
          <a:p>
            <a:pPr lvl="1"/>
            <a:r>
              <a:rPr lang="de-DE" dirty="0"/>
              <a:t>des Produkt Backlogs</a:t>
            </a:r>
          </a:p>
          <a:p>
            <a:pPr lvl="1"/>
            <a:r>
              <a:rPr lang="de-DE" dirty="0"/>
              <a:t>des Sprint-Backlogs</a:t>
            </a:r>
          </a:p>
          <a:p>
            <a:r>
              <a:rPr lang="de-DE" dirty="0"/>
              <a:t>Anlegen des Projekts und Ordner für die Dokumentation in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79FD7-B9DB-2BC5-A083-42F3D9C9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AF21A-4AED-3C2E-C1BD-CA020341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936C5-B1D1-8590-8E1B-9C45FDDB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Umsetzung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EA84D-B076-12BD-1071-7D3D488D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7D0B0-682F-8DBA-6BE9-793DA6A8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F439C41-0956-6A11-F808-E423E33B8B54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Home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34BE12-A5B4-68F7-1462-6F652FD2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09" y="1927616"/>
            <a:ext cx="4886436" cy="47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0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734AA-4759-CD67-1C8B-1EA1C4B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AE5AA-48CB-2BD3-8266-2BF393A7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45A53-5BE6-9CA6-3562-72B862D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833C9-41BA-59D9-C329-117775D1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93C44F-7B63-1D66-9D33-5E51FBBF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19" y="3092450"/>
            <a:ext cx="5869694" cy="376555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C72A664-9ECA-AD6E-36BF-7F0C6B194CA3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Menü</a:t>
            </a:r>
            <a:r>
              <a:rPr lang="en-US" sz="2400" dirty="0"/>
              <a:t>-Karte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429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E1FA0-33F1-B0E2-43E7-2F2793378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204BC-61DC-AA10-8B76-1137C320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F5419-A3BF-9F2D-5954-0D9C47B2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Umsetzung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92E04-9D72-04F9-0003-9406CF59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7D7419-D6B3-3784-B9C9-75E99996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F4FF2DA-EFDC-128C-F1FB-990963DC0BEB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Menü</a:t>
            </a:r>
            <a:r>
              <a:rPr lang="en-US" sz="2400" dirty="0"/>
              <a:t>-Karte</a:t>
            </a:r>
            <a:endParaRPr lang="de-DE" sz="2400" dirty="0"/>
          </a:p>
        </p:txBody>
      </p:sp>
      <p:pic>
        <p:nvPicPr>
          <p:cNvPr id="8" name="Grafik 7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593A1958-68E6-C975-06F8-98A6FF766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80" y="2173846"/>
            <a:ext cx="8653047" cy="4684154"/>
          </a:xfrm>
          <a:prstGeom prst="rect">
            <a:avLst/>
          </a:prstGeom>
        </p:spPr>
      </p:pic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7A382CA-973E-61C7-8906-046EC3DC3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41" y="3989824"/>
            <a:ext cx="5258534" cy="215295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Grafik 10" descr="Ein Bild, das Text, Screenshot, Schrift, Logo enthält.&#10;&#10;Automatisch generierte Beschreibung">
            <a:extLst>
              <a:ext uri="{FF2B5EF4-FFF2-40B4-BE49-F238E27FC236}">
                <a16:creationId xmlns:a16="http://schemas.microsoft.com/office/drawing/2014/main" id="{D25C1E67-3623-94ED-1867-908E72DC5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04" y="4523298"/>
            <a:ext cx="3219899" cy="108600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4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89CD4-8059-5D74-7351-9B227FD0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C0984-4AB0-AC31-E174-88D83A13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76FA-F290-0A20-93A9-651169FE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7E650-39E5-BD93-7437-DB0DED26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95E6C4-AE15-46B6-34B1-7A6ADE6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BFF1C1-DEB6-27C9-A84E-837B5C68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042046"/>
            <a:ext cx="4667250" cy="381595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D75F4C4-43E2-58AE-D31E-082A425E9778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3410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A99D-E74E-A36E-819C-A08213D02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8650-47B4-4DC2-85C9-959E5C77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94CD1-D179-C7F0-9DD5-61B9A75A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08BED-3805-244B-70DF-BE682802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3353F4-4482-371A-2E66-8CEABDDD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2BCE908-ED5D-0CB1-E295-28DAE4D70666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BBA7F6-5C15-6851-4CAF-87DA3BDA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96" y="3152775"/>
            <a:ext cx="5701024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348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Breitbild</PresentationFormat>
  <Paragraphs>230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3. Produktzwischenstand</vt:lpstr>
      <vt:lpstr>3. Produktzwischenstand</vt:lpstr>
      <vt:lpstr>3. Produktzwischenstand</vt:lpstr>
      <vt:lpstr>3. Produktzwischenstand</vt:lpstr>
      <vt:lpstr>3. Produktzwischenstand</vt:lpstr>
      <vt:lpstr>4. Detailplanung</vt:lpstr>
      <vt:lpstr>4. Detailplanung</vt:lpstr>
      <vt:lpstr>4. Detailplanung</vt:lpstr>
      <vt:lpstr>4. Detailplanung</vt:lpstr>
      <vt:lpstr>4. Detailplanung</vt:lpstr>
      <vt:lpstr>4. Detailplanung</vt:lpstr>
      <vt:lpstr>5. Ausblick auf den folgenden Sprint</vt:lpstr>
      <vt:lpstr>6. Software-Tools</vt:lpstr>
      <vt:lpstr>7. SOUPs/OTS</vt:lpstr>
      <vt:lpstr>PowerPoint-Präsentation</vt:lpstr>
      <vt:lpstr>4. Detailplanung (IST)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20</cp:revision>
  <dcterms:created xsi:type="dcterms:W3CDTF">2024-11-23T13:24:36Z</dcterms:created>
  <dcterms:modified xsi:type="dcterms:W3CDTF">2024-12-05T14:45:38Z</dcterms:modified>
</cp:coreProperties>
</file>